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a7b6e494c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a7b6e494c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a7b6e494c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a7b6e494c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7b6e494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7b6e494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a7b6e494c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a7b6e494c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a7b6e494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a7b6e494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a7b6e494c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a7b6e494c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a7b6e494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a7b6e494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a7b6e494c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a7b6e494c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a7b6e494c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a7b6e494c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a7b6e494c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a7b6e494c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1.xml"/><Relationship Id="rId5" Type="http://schemas.openxmlformats.org/officeDocument/2006/relationships/slide" Target="/ppt/slides/slide5.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Support System: An email to the customer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a:t>
            </a:r>
            <a:r>
              <a:rPr lang="en" sz="1800"/>
              <a:t>y Jubaida Tasnim</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1297500" y="472475"/>
            <a:ext cx="7038900" cy="431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1297500" y="472425"/>
            <a:ext cx="7038899" cy="4316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Conclusion</a:t>
            </a:r>
            <a:endParaRPr sz="3000"/>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"Customer Support System: An Email to the Customer" project successfully automates the process of generating customer comments, conducting sentiment analysis, and sending personalized emails using AI. By integrating this system, companies can efficiently manage customer inquiries and improve communication without manual intervention.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Table of Content</a:t>
            </a:r>
            <a:endParaRPr sz="3000"/>
          </a:p>
        </p:txBody>
      </p:sp>
      <p:sp>
        <p:nvSpPr>
          <p:cNvPr id="141" name="Google Shape;141;p14"/>
          <p:cNvSpPr txBox="1"/>
          <p:nvPr>
            <p:ph idx="1" type="body"/>
          </p:nvPr>
        </p:nvSpPr>
        <p:spPr>
          <a:xfrm>
            <a:off x="1297500" y="1143125"/>
            <a:ext cx="7038900" cy="379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solidFill>
                  <a:schemeClr val="hlink"/>
                </a:solidFill>
                <a:latin typeface="Arial"/>
                <a:ea typeface="Arial"/>
                <a:cs typeface="Arial"/>
                <a:sym typeface="Arial"/>
                <a:hlinkClick action="ppaction://hlinksldjump" r:id="rId3"/>
              </a:rPr>
              <a:t>Introduction</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4"/>
              </a:rPr>
              <a:t>Design</a:t>
            </a:r>
            <a:endParaRPr b="1">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latin typeface="Arial"/>
                <a:ea typeface="Arial"/>
                <a:cs typeface="Arial"/>
                <a:sym typeface="Arial"/>
              </a:rPr>
              <a:t>Problem Identification</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Investigation of Solutions</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Theoretical Comparison of Solutions</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5"/>
              </a:rPr>
              <a:t>Implementation</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1" lang="en" u="sng">
                <a:solidFill>
                  <a:schemeClr val="hlink"/>
                </a:solidFill>
                <a:latin typeface="Arial"/>
                <a:ea typeface="Arial"/>
                <a:cs typeface="Arial"/>
                <a:sym typeface="Arial"/>
                <a:hlinkClick action="ppaction://hlinksldjump" r:id="rId6"/>
              </a:rPr>
              <a:t>Test</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7"/>
              </a:rPr>
              <a:t>Enhancement Ideas</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8"/>
              </a:rPr>
              <a:t>Result</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9"/>
              </a:rPr>
              <a:t>Conclusion</a:t>
            </a:r>
            <a:endParaRPr b="1">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Introduction</a:t>
            </a:r>
            <a:endParaRPr sz="32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The "Customer Support System: An Email to the Customer" project focuses on automating customer communication in an electronics store using ChatGPT. The objective is to generate customer comments, analyze sentiments, create subject lines for emails, and respond to the customers efficiently by leveraging AI.</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221325"/>
            <a:ext cx="7038900" cy="7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Design</a:t>
            </a:r>
            <a:endParaRPr sz="3000"/>
          </a:p>
        </p:txBody>
      </p:sp>
      <p:sp>
        <p:nvSpPr>
          <p:cNvPr id="153" name="Google Shape;153;p16"/>
          <p:cNvSpPr txBox="1"/>
          <p:nvPr>
            <p:ph idx="1" type="body"/>
          </p:nvPr>
        </p:nvSpPr>
        <p:spPr>
          <a:xfrm>
            <a:off x="1297500" y="1012900"/>
            <a:ext cx="7505100" cy="3811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SzPts val="358"/>
              <a:buNone/>
            </a:pPr>
            <a:r>
              <a:rPr b="1" lang="en" sz="1115">
                <a:latin typeface="Arial"/>
                <a:ea typeface="Arial"/>
                <a:cs typeface="Arial"/>
                <a:sym typeface="Arial"/>
              </a:rPr>
              <a:t>a. Problem Identification</a:t>
            </a:r>
            <a:endParaRPr b="1" sz="1115">
              <a:latin typeface="Arial"/>
              <a:ea typeface="Arial"/>
              <a:cs typeface="Arial"/>
              <a:sym typeface="Arial"/>
            </a:endParaRPr>
          </a:p>
          <a:p>
            <a:pPr indent="0" lvl="0" marL="0" rtl="0" algn="l">
              <a:spcBef>
                <a:spcPts val="1200"/>
              </a:spcBef>
              <a:spcAft>
                <a:spcPts val="0"/>
              </a:spcAft>
              <a:buSzPts val="358"/>
              <a:buNone/>
            </a:pPr>
            <a:r>
              <a:rPr lang="en" sz="1115">
                <a:latin typeface="Arial"/>
                <a:ea typeface="Arial"/>
                <a:cs typeface="Arial"/>
                <a:sym typeface="Arial"/>
              </a:rPr>
              <a:t>Managing a high volume of customer inquiries in an electronics store is time-consuming and resource-intensive. Automating this process allows customer support to be more efficient, saving time and improving response accuracy.</a:t>
            </a:r>
            <a:endParaRPr sz="1115">
              <a:latin typeface="Arial"/>
              <a:ea typeface="Arial"/>
              <a:cs typeface="Arial"/>
              <a:sym typeface="Arial"/>
            </a:endParaRPr>
          </a:p>
          <a:p>
            <a:pPr indent="0" lvl="0" marL="0" rtl="0" algn="l">
              <a:spcBef>
                <a:spcPts val="1400"/>
              </a:spcBef>
              <a:spcAft>
                <a:spcPts val="0"/>
              </a:spcAft>
              <a:buSzPts val="358"/>
              <a:buNone/>
            </a:pPr>
            <a:r>
              <a:rPr b="1" lang="en" sz="1115">
                <a:latin typeface="Arial"/>
                <a:ea typeface="Arial"/>
                <a:cs typeface="Arial"/>
                <a:sym typeface="Arial"/>
              </a:rPr>
              <a:t>b. Investigation of Solutions</a:t>
            </a:r>
            <a:endParaRPr b="1" sz="1115">
              <a:latin typeface="Arial"/>
              <a:ea typeface="Arial"/>
              <a:cs typeface="Arial"/>
              <a:sym typeface="Arial"/>
            </a:endParaRPr>
          </a:p>
          <a:p>
            <a:pPr indent="0" lvl="0" marL="0" rtl="0" algn="l">
              <a:spcBef>
                <a:spcPts val="1200"/>
              </a:spcBef>
              <a:spcAft>
                <a:spcPts val="0"/>
              </a:spcAft>
              <a:buSzPts val="358"/>
              <a:buNone/>
            </a:pPr>
            <a:r>
              <a:rPr lang="en" sz="1115">
                <a:latin typeface="Arial"/>
                <a:ea typeface="Arial"/>
                <a:cs typeface="Arial"/>
                <a:sym typeface="Arial"/>
              </a:rPr>
              <a:t>Solutions were investigated with a focus on using AI tools such as ChatGPT to handle common customer service tasks:</a:t>
            </a:r>
            <a:endParaRPr sz="1115">
              <a:latin typeface="Arial"/>
              <a:ea typeface="Arial"/>
              <a:cs typeface="Arial"/>
              <a:sym typeface="Arial"/>
            </a:endParaRPr>
          </a:p>
          <a:p>
            <a:pPr indent="-299409" lvl="0" marL="457200" rtl="0" algn="l">
              <a:spcBef>
                <a:spcPts val="1200"/>
              </a:spcBef>
              <a:spcAft>
                <a:spcPts val="0"/>
              </a:spcAft>
              <a:buClr>
                <a:schemeClr val="lt1"/>
              </a:buClr>
              <a:buSzPts val="1115"/>
              <a:buFont typeface="Arial"/>
              <a:buChar char="●"/>
            </a:pPr>
            <a:r>
              <a:rPr lang="en" sz="1115">
                <a:latin typeface="Arial"/>
                <a:ea typeface="Arial"/>
                <a:cs typeface="Arial"/>
                <a:sym typeface="Arial"/>
              </a:rPr>
              <a:t>Generating customer comments based on product descriptions.</a:t>
            </a:r>
            <a:endParaRPr sz="1115">
              <a:latin typeface="Arial"/>
              <a:ea typeface="Arial"/>
              <a:cs typeface="Arial"/>
              <a:sym typeface="Arial"/>
            </a:endParaRPr>
          </a:p>
          <a:p>
            <a:pPr indent="-299409" lvl="0" marL="457200" rtl="0" algn="l">
              <a:spcBef>
                <a:spcPts val="0"/>
              </a:spcBef>
              <a:spcAft>
                <a:spcPts val="0"/>
              </a:spcAft>
              <a:buClr>
                <a:schemeClr val="lt1"/>
              </a:buClr>
              <a:buSzPts val="1115"/>
              <a:buFont typeface="Arial"/>
              <a:buChar char="●"/>
            </a:pPr>
            <a:r>
              <a:rPr lang="en" sz="1115">
                <a:latin typeface="Arial"/>
                <a:ea typeface="Arial"/>
                <a:cs typeface="Arial"/>
                <a:sym typeface="Arial"/>
              </a:rPr>
              <a:t>Using NLP techniques to create email subject lines.</a:t>
            </a:r>
            <a:endParaRPr sz="1115">
              <a:latin typeface="Arial"/>
              <a:ea typeface="Arial"/>
              <a:cs typeface="Arial"/>
              <a:sym typeface="Arial"/>
            </a:endParaRPr>
          </a:p>
          <a:p>
            <a:pPr indent="-299409" lvl="0" marL="457200" rtl="0" algn="l">
              <a:spcBef>
                <a:spcPts val="0"/>
              </a:spcBef>
              <a:spcAft>
                <a:spcPts val="0"/>
              </a:spcAft>
              <a:buClr>
                <a:schemeClr val="lt1"/>
              </a:buClr>
              <a:buSzPts val="1115"/>
              <a:buFont typeface="Arial"/>
              <a:buChar char="●"/>
            </a:pPr>
            <a:r>
              <a:rPr lang="en" sz="1115">
                <a:latin typeface="Arial"/>
                <a:ea typeface="Arial"/>
                <a:cs typeface="Arial"/>
                <a:sym typeface="Arial"/>
              </a:rPr>
              <a:t>Summarizing customer feedback.</a:t>
            </a:r>
            <a:endParaRPr sz="1115">
              <a:latin typeface="Arial"/>
              <a:ea typeface="Arial"/>
              <a:cs typeface="Arial"/>
              <a:sym typeface="Arial"/>
            </a:endParaRPr>
          </a:p>
          <a:p>
            <a:pPr indent="-299409" lvl="0" marL="457200" rtl="0" algn="l">
              <a:spcBef>
                <a:spcPts val="0"/>
              </a:spcBef>
              <a:spcAft>
                <a:spcPts val="0"/>
              </a:spcAft>
              <a:buClr>
                <a:schemeClr val="lt1"/>
              </a:buClr>
              <a:buSzPts val="1115"/>
              <a:buFont typeface="Arial"/>
              <a:buChar char="●"/>
            </a:pPr>
            <a:r>
              <a:rPr lang="en" sz="1115">
                <a:latin typeface="Arial"/>
                <a:ea typeface="Arial"/>
                <a:cs typeface="Arial"/>
                <a:sym typeface="Arial"/>
              </a:rPr>
              <a:t>Conducting sentiment analysis to detect positive or negative tones.</a:t>
            </a:r>
            <a:endParaRPr sz="1115">
              <a:latin typeface="Arial"/>
              <a:ea typeface="Arial"/>
              <a:cs typeface="Arial"/>
              <a:sym typeface="Arial"/>
            </a:endParaRPr>
          </a:p>
          <a:p>
            <a:pPr indent="0" lvl="0" marL="0" rtl="0" algn="l">
              <a:spcBef>
                <a:spcPts val="1400"/>
              </a:spcBef>
              <a:spcAft>
                <a:spcPts val="0"/>
              </a:spcAft>
              <a:buSzPts val="358"/>
              <a:buNone/>
            </a:pPr>
            <a:r>
              <a:rPr b="1" lang="en" sz="1115">
                <a:latin typeface="Arial"/>
                <a:ea typeface="Arial"/>
                <a:cs typeface="Arial"/>
                <a:sym typeface="Arial"/>
              </a:rPr>
              <a:t>c. Theoretical Comparison of Solutions</a:t>
            </a:r>
            <a:endParaRPr b="1" sz="1115">
              <a:latin typeface="Arial"/>
              <a:ea typeface="Arial"/>
              <a:cs typeface="Arial"/>
              <a:sym typeface="Arial"/>
            </a:endParaRPr>
          </a:p>
          <a:p>
            <a:pPr indent="0" lvl="0" marL="0" rtl="0" algn="l">
              <a:spcBef>
                <a:spcPts val="1200"/>
              </a:spcBef>
              <a:spcAft>
                <a:spcPts val="0"/>
              </a:spcAft>
              <a:buSzPts val="358"/>
              <a:buNone/>
            </a:pPr>
            <a:r>
              <a:rPr lang="en" sz="1115">
                <a:latin typeface="Arial"/>
                <a:ea typeface="Arial"/>
                <a:cs typeface="Arial"/>
                <a:sym typeface="Arial"/>
              </a:rPr>
              <a:t>Multiple AI-based solutions were considered, and ChatGPT's comprehensive natural language processing abilities made it the best fit for this project. Its capacity for context understanding and sentiment analysis provided an edge over more static rule-based systems.</a:t>
            </a:r>
            <a:endParaRPr sz="1115">
              <a:latin typeface="Arial"/>
              <a:ea typeface="Arial"/>
              <a:cs typeface="Arial"/>
              <a:sym typeface="Arial"/>
            </a:endParaRPr>
          </a:p>
          <a:p>
            <a:pPr indent="0" lvl="0" marL="0" rtl="0" algn="l">
              <a:spcBef>
                <a:spcPts val="1200"/>
              </a:spcBef>
              <a:spcAft>
                <a:spcPts val="1200"/>
              </a:spcAft>
              <a:buSzPts val="358"/>
              <a:buNone/>
            </a:pPr>
            <a:r>
              <a:t/>
            </a:r>
            <a:endParaRPr sz="5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Implementation</a:t>
            </a:r>
            <a:endParaRPr sz="3000"/>
          </a:p>
        </p:txBody>
      </p:sp>
      <p:sp>
        <p:nvSpPr>
          <p:cNvPr id="159" name="Google Shape;159;p17"/>
          <p:cNvSpPr txBox="1"/>
          <p:nvPr>
            <p:ph idx="1" type="body"/>
          </p:nvPr>
        </p:nvSpPr>
        <p:spPr>
          <a:xfrm>
            <a:off x="1426450" y="1060250"/>
            <a:ext cx="7193100" cy="3916800"/>
          </a:xfrm>
          <a:prstGeom prst="rect">
            <a:avLst/>
          </a:prstGeom>
        </p:spPr>
        <p:txBody>
          <a:bodyPr anchorCtr="0" anchor="t" bIns="91425" lIns="91425" spcFirstLastPara="1" rIns="91425" wrap="square" tIns="91425">
            <a:normAutofit fontScale="40000" lnSpcReduction="10000"/>
          </a:bodyPr>
          <a:lstStyle/>
          <a:p>
            <a:pPr indent="0" lvl="0" marL="0" rtl="0" algn="l">
              <a:spcBef>
                <a:spcPts val="1400"/>
              </a:spcBef>
              <a:spcAft>
                <a:spcPts val="0"/>
              </a:spcAft>
              <a:buNone/>
            </a:pPr>
            <a:r>
              <a:rPr b="1" lang="en" sz="3070">
                <a:latin typeface="Arial"/>
                <a:ea typeface="Arial"/>
                <a:cs typeface="Arial"/>
                <a:sym typeface="Arial"/>
              </a:rPr>
              <a:t>Step 1: Generate a Customer's Comment</a:t>
            </a:r>
            <a:endParaRPr b="1" sz="3070">
              <a:latin typeface="Arial"/>
              <a:ea typeface="Arial"/>
              <a:cs typeface="Arial"/>
              <a:sym typeface="Arial"/>
            </a:endParaRPr>
          </a:p>
          <a:p>
            <a:pPr indent="-306591" lvl="0" marL="457200" rtl="0" algn="l">
              <a:spcBef>
                <a:spcPts val="1200"/>
              </a:spcBef>
              <a:spcAft>
                <a:spcPts val="0"/>
              </a:spcAft>
              <a:buClr>
                <a:schemeClr val="lt1"/>
              </a:buClr>
              <a:buSzPct val="100000"/>
              <a:buFont typeface="Arial"/>
              <a:buChar char="●"/>
            </a:pPr>
            <a:r>
              <a:rPr b="1" lang="en" sz="3070">
                <a:latin typeface="Arial"/>
                <a:ea typeface="Arial"/>
                <a:cs typeface="Arial"/>
                <a:sym typeface="Arial"/>
              </a:rPr>
              <a:t>Input</a:t>
            </a:r>
            <a:r>
              <a:rPr lang="en" sz="3070">
                <a:latin typeface="Arial"/>
                <a:ea typeface="Arial"/>
                <a:cs typeface="Arial"/>
                <a:sym typeface="Arial"/>
              </a:rPr>
              <a:t>: Provide ChatGPT with detailed product descriptions.</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Output</a:t>
            </a:r>
            <a:r>
              <a:rPr lang="en" sz="3070">
                <a:latin typeface="Arial"/>
                <a:ea typeface="Arial"/>
                <a:cs typeface="Arial"/>
                <a:sym typeface="Arial"/>
              </a:rPr>
              <a:t>: ChatGPT generates a 100-word comment based on the products. This is used as input for further steps.</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Automation</a:t>
            </a:r>
            <a:r>
              <a:rPr lang="en" sz="3070">
                <a:latin typeface="Arial"/>
                <a:ea typeface="Arial"/>
                <a:cs typeface="Arial"/>
                <a:sym typeface="Arial"/>
              </a:rPr>
              <a:t>: The system automates the process of generating customer comments using predefined prompts for each product.</a:t>
            </a:r>
            <a:endParaRPr sz="3070">
              <a:latin typeface="Arial"/>
              <a:ea typeface="Arial"/>
              <a:cs typeface="Arial"/>
              <a:sym typeface="Arial"/>
            </a:endParaRPr>
          </a:p>
          <a:p>
            <a:pPr indent="0" lvl="0" marL="0" rtl="0" algn="l">
              <a:spcBef>
                <a:spcPts val="1400"/>
              </a:spcBef>
              <a:spcAft>
                <a:spcPts val="0"/>
              </a:spcAft>
              <a:buNone/>
            </a:pPr>
            <a:r>
              <a:rPr b="1" lang="en" sz="3070">
                <a:latin typeface="Arial"/>
                <a:ea typeface="Arial"/>
                <a:cs typeface="Arial"/>
                <a:sym typeface="Arial"/>
              </a:rPr>
              <a:t>Step 2: Generate Email Subject</a:t>
            </a:r>
            <a:endParaRPr b="1" sz="3070">
              <a:latin typeface="Arial"/>
              <a:ea typeface="Arial"/>
              <a:cs typeface="Arial"/>
              <a:sym typeface="Arial"/>
            </a:endParaRPr>
          </a:p>
          <a:p>
            <a:pPr indent="-306591" lvl="0" marL="457200" rtl="0" algn="l">
              <a:spcBef>
                <a:spcPts val="1200"/>
              </a:spcBef>
              <a:spcAft>
                <a:spcPts val="0"/>
              </a:spcAft>
              <a:buClr>
                <a:schemeClr val="lt1"/>
              </a:buClr>
              <a:buSzPct val="100000"/>
              <a:buFont typeface="Arial"/>
              <a:buChar char="●"/>
            </a:pPr>
            <a:r>
              <a:rPr b="1" lang="en" sz="3070">
                <a:latin typeface="Arial"/>
                <a:ea typeface="Arial"/>
                <a:cs typeface="Arial"/>
                <a:sym typeface="Arial"/>
              </a:rPr>
              <a:t>Input</a:t>
            </a:r>
            <a:r>
              <a:rPr lang="en" sz="3070">
                <a:latin typeface="Arial"/>
                <a:ea typeface="Arial"/>
                <a:cs typeface="Arial"/>
                <a:sym typeface="Arial"/>
              </a:rPr>
              <a:t>: The customer's comment from Step 1.</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Output</a:t>
            </a:r>
            <a:r>
              <a:rPr lang="en" sz="3070">
                <a:latin typeface="Arial"/>
                <a:ea typeface="Arial"/>
                <a:cs typeface="Arial"/>
                <a:sym typeface="Arial"/>
              </a:rPr>
              <a:t>: ChatGPT generates a relevant email subject using an inferring technique based on the comment.</a:t>
            </a:r>
            <a:endParaRPr sz="3070">
              <a:latin typeface="Arial"/>
              <a:ea typeface="Arial"/>
              <a:cs typeface="Arial"/>
              <a:sym typeface="Arial"/>
            </a:endParaRPr>
          </a:p>
          <a:p>
            <a:pPr indent="0" lvl="0" marL="0" rtl="0" algn="l">
              <a:spcBef>
                <a:spcPts val="1400"/>
              </a:spcBef>
              <a:spcAft>
                <a:spcPts val="0"/>
              </a:spcAft>
              <a:buNone/>
            </a:pPr>
            <a:r>
              <a:rPr b="1" lang="en" sz="3070">
                <a:latin typeface="Arial"/>
                <a:ea typeface="Arial"/>
                <a:cs typeface="Arial"/>
                <a:sym typeface="Arial"/>
              </a:rPr>
              <a:t>Step 3: Generate the Summary of the Customer's Comment</a:t>
            </a:r>
            <a:endParaRPr b="1" sz="3070">
              <a:latin typeface="Arial"/>
              <a:ea typeface="Arial"/>
              <a:cs typeface="Arial"/>
              <a:sym typeface="Arial"/>
            </a:endParaRPr>
          </a:p>
          <a:p>
            <a:pPr indent="-306591" lvl="0" marL="457200" rtl="0" algn="l">
              <a:spcBef>
                <a:spcPts val="1200"/>
              </a:spcBef>
              <a:spcAft>
                <a:spcPts val="0"/>
              </a:spcAft>
              <a:buClr>
                <a:schemeClr val="lt1"/>
              </a:buClr>
              <a:buSzPct val="100000"/>
              <a:buFont typeface="Arial"/>
              <a:buChar char="●"/>
            </a:pPr>
            <a:r>
              <a:rPr b="1" lang="en" sz="3070">
                <a:latin typeface="Arial"/>
                <a:ea typeface="Arial"/>
                <a:cs typeface="Arial"/>
                <a:sym typeface="Arial"/>
              </a:rPr>
              <a:t>Input</a:t>
            </a:r>
            <a:r>
              <a:rPr lang="en" sz="3070">
                <a:latin typeface="Arial"/>
                <a:ea typeface="Arial"/>
                <a:cs typeface="Arial"/>
                <a:sym typeface="Arial"/>
              </a:rPr>
              <a:t>: The customer's comment from Step 1.</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Output</a:t>
            </a:r>
            <a:r>
              <a:rPr lang="en" sz="3070">
                <a:latin typeface="Arial"/>
                <a:ea typeface="Arial"/>
                <a:cs typeface="Arial"/>
                <a:sym typeface="Arial"/>
              </a:rPr>
              <a:t>: ChatGPT summarizes the customer’s feedback using a summarizing technique.</a:t>
            </a:r>
            <a:endParaRPr sz="307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713775"/>
            <a:ext cx="7038900" cy="4029600"/>
          </a:xfrm>
          <a:prstGeom prst="rect">
            <a:avLst/>
          </a:prstGeom>
        </p:spPr>
        <p:txBody>
          <a:bodyPr anchorCtr="0" anchor="t" bIns="91425" lIns="91425" spcFirstLastPara="1" rIns="91425" wrap="square" tIns="91425">
            <a:normAutofit fontScale="62500" lnSpcReduction="10000"/>
          </a:bodyPr>
          <a:lstStyle/>
          <a:p>
            <a:pPr indent="0" lvl="0" marL="0" rtl="0" algn="l">
              <a:spcBef>
                <a:spcPts val="1400"/>
              </a:spcBef>
              <a:spcAft>
                <a:spcPts val="0"/>
              </a:spcAft>
              <a:buNone/>
            </a:pPr>
            <a:r>
              <a:rPr b="1" lang="en" sz="2156">
                <a:latin typeface="Arial"/>
                <a:ea typeface="Arial"/>
                <a:cs typeface="Arial"/>
                <a:sym typeface="Arial"/>
              </a:rPr>
              <a:t>Step 4: Sentiment Analysis of the Customer's Comment</a:t>
            </a:r>
            <a:endParaRPr b="1" sz="2156">
              <a:latin typeface="Arial"/>
              <a:ea typeface="Arial"/>
              <a:cs typeface="Arial"/>
              <a:sym typeface="Arial"/>
            </a:endParaRPr>
          </a:p>
          <a:p>
            <a:pPr indent="-314188" lvl="0" marL="457200" rtl="0" algn="l">
              <a:spcBef>
                <a:spcPts val="1200"/>
              </a:spcBef>
              <a:spcAft>
                <a:spcPts val="0"/>
              </a:spcAft>
              <a:buClr>
                <a:schemeClr val="lt1"/>
              </a:buClr>
              <a:buSzPct val="100000"/>
              <a:buFont typeface="Arial"/>
              <a:buChar char="●"/>
            </a:pPr>
            <a:r>
              <a:rPr b="1" lang="en" sz="2156">
                <a:latin typeface="Arial"/>
                <a:ea typeface="Arial"/>
                <a:cs typeface="Arial"/>
                <a:sym typeface="Arial"/>
              </a:rPr>
              <a:t>Input</a:t>
            </a:r>
            <a:r>
              <a:rPr lang="en" sz="2156">
                <a:latin typeface="Arial"/>
                <a:ea typeface="Arial"/>
                <a:cs typeface="Arial"/>
                <a:sym typeface="Arial"/>
              </a:rPr>
              <a:t>: The customer's comment from Step 1.</a:t>
            </a:r>
            <a:endParaRPr sz="2156">
              <a:latin typeface="Arial"/>
              <a:ea typeface="Arial"/>
              <a:cs typeface="Arial"/>
              <a:sym typeface="Arial"/>
            </a:endParaRPr>
          </a:p>
          <a:p>
            <a:pPr indent="-314188" lvl="0" marL="457200" rtl="0" algn="l">
              <a:spcBef>
                <a:spcPts val="0"/>
              </a:spcBef>
              <a:spcAft>
                <a:spcPts val="0"/>
              </a:spcAft>
              <a:buClr>
                <a:schemeClr val="lt1"/>
              </a:buClr>
              <a:buSzPct val="100000"/>
              <a:buFont typeface="Arial"/>
              <a:buChar char="●"/>
            </a:pPr>
            <a:r>
              <a:rPr b="1" lang="en" sz="2156">
                <a:latin typeface="Arial"/>
                <a:ea typeface="Arial"/>
                <a:cs typeface="Arial"/>
                <a:sym typeface="Arial"/>
              </a:rPr>
              <a:t>Output</a:t>
            </a:r>
            <a:r>
              <a:rPr lang="en" sz="2156">
                <a:latin typeface="Arial"/>
                <a:ea typeface="Arial"/>
                <a:cs typeface="Arial"/>
                <a:sym typeface="Arial"/>
              </a:rPr>
              <a:t>: ChatGPT performs sentiment analysis to determine if the feedback is positive or negative.</a:t>
            </a:r>
            <a:endParaRPr sz="2156">
              <a:latin typeface="Arial"/>
              <a:ea typeface="Arial"/>
              <a:cs typeface="Arial"/>
              <a:sym typeface="Arial"/>
            </a:endParaRPr>
          </a:p>
          <a:p>
            <a:pPr indent="0" lvl="0" marL="0" rtl="0" algn="l">
              <a:spcBef>
                <a:spcPts val="1400"/>
              </a:spcBef>
              <a:spcAft>
                <a:spcPts val="0"/>
              </a:spcAft>
              <a:buNone/>
            </a:pPr>
            <a:r>
              <a:rPr b="1" lang="en" sz="2156">
                <a:latin typeface="Arial"/>
                <a:ea typeface="Arial"/>
                <a:cs typeface="Arial"/>
                <a:sym typeface="Arial"/>
              </a:rPr>
              <a:t>Step 5: Generate an Email</a:t>
            </a:r>
            <a:endParaRPr b="1" sz="2156">
              <a:latin typeface="Arial"/>
              <a:ea typeface="Arial"/>
              <a:cs typeface="Arial"/>
              <a:sym typeface="Arial"/>
            </a:endParaRPr>
          </a:p>
          <a:p>
            <a:pPr indent="-314188" lvl="0" marL="457200" rtl="0" algn="l">
              <a:spcBef>
                <a:spcPts val="1200"/>
              </a:spcBef>
              <a:spcAft>
                <a:spcPts val="0"/>
              </a:spcAft>
              <a:buClr>
                <a:schemeClr val="lt1"/>
              </a:buClr>
              <a:buSzPct val="100000"/>
              <a:buFont typeface="Arial"/>
              <a:buChar char="●"/>
            </a:pPr>
            <a:r>
              <a:rPr b="1" lang="en" sz="2156">
                <a:latin typeface="Arial"/>
                <a:ea typeface="Arial"/>
                <a:cs typeface="Arial"/>
                <a:sym typeface="Arial"/>
              </a:rPr>
              <a:t>Input</a:t>
            </a:r>
            <a:r>
              <a:rPr lang="en" sz="2156">
                <a:latin typeface="Arial"/>
                <a:ea typeface="Arial"/>
                <a:cs typeface="Arial"/>
                <a:sym typeface="Arial"/>
              </a:rPr>
              <a:t>: The customer’s comment, summary, sentiment analysis, and email subject.</a:t>
            </a:r>
            <a:endParaRPr sz="2156">
              <a:latin typeface="Arial"/>
              <a:ea typeface="Arial"/>
              <a:cs typeface="Arial"/>
              <a:sym typeface="Arial"/>
            </a:endParaRPr>
          </a:p>
          <a:p>
            <a:pPr indent="-314188" lvl="0" marL="457200" rtl="0" algn="l">
              <a:spcBef>
                <a:spcPts val="0"/>
              </a:spcBef>
              <a:spcAft>
                <a:spcPts val="0"/>
              </a:spcAft>
              <a:buClr>
                <a:schemeClr val="lt1"/>
              </a:buClr>
              <a:buSzPct val="100000"/>
              <a:buFont typeface="Arial"/>
              <a:buChar char="●"/>
            </a:pPr>
            <a:r>
              <a:rPr b="1" lang="en" sz="2156">
                <a:latin typeface="Arial"/>
                <a:ea typeface="Arial"/>
                <a:cs typeface="Arial"/>
                <a:sym typeface="Arial"/>
              </a:rPr>
              <a:t>Output</a:t>
            </a:r>
            <a:r>
              <a:rPr lang="en" sz="2156">
                <a:latin typeface="Arial"/>
                <a:ea typeface="Arial"/>
                <a:cs typeface="Arial"/>
                <a:sym typeface="Arial"/>
              </a:rPr>
              <a:t>: ChatGPT generates a customer-facing email in the selected language using an expanding technique. The email includes the comment summary and an appropriate response.</a:t>
            </a:r>
            <a:endParaRPr sz="2156">
              <a:latin typeface="Arial"/>
              <a:ea typeface="Arial"/>
              <a:cs typeface="Arial"/>
              <a:sym typeface="Arial"/>
            </a:endParaRPr>
          </a:p>
          <a:p>
            <a:pPr indent="0" lvl="0" marL="0" rtl="0" algn="l">
              <a:spcBef>
                <a:spcPts val="1400"/>
              </a:spcBef>
              <a:spcAft>
                <a:spcPts val="0"/>
              </a:spcAft>
              <a:buNone/>
            </a:pPr>
            <a:r>
              <a:rPr b="1" lang="en" sz="2156">
                <a:latin typeface="Arial"/>
                <a:ea typeface="Arial"/>
                <a:cs typeface="Arial"/>
                <a:sym typeface="Arial"/>
              </a:rPr>
              <a:t>Step 6: Send the Email</a:t>
            </a:r>
            <a:endParaRPr b="1" sz="2156">
              <a:latin typeface="Arial"/>
              <a:ea typeface="Arial"/>
              <a:cs typeface="Arial"/>
              <a:sym typeface="Arial"/>
            </a:endParaRPr>
          </a:p>
          <a:p>
            <a:pPr indent="-314188" lvl="0" marL="457200" rtl="0" algn="l">
              <a:spcBef>
                <a:spcPts val="1200"/>
              </a:spcBef>
              <a:spcAft>
                <a:spcPts val="0"/>
              </a:spcAft>
              <a:buClr>
                <a:schemeClr val="lt1"/>
              </a:buClr>
              <a:buSzPct val="100000"/>
              <a:buFont typeface="Arial"/>
              <a:buChar char="●"/>
            </a:pPr>
            <a:r>
              <a:rPr lang="en" sz="2156">
                <a:latin typeface="Arial"/>
                <a:ea typeface="Arial"/>
                <a:cs typeface="Arial"/>
                <a:sym typeface="Arial"/>
              </a:rPr>
              <a:t>The email generated in Step 5 is sent to the customer programmatically using Google APIs or Python code for testing purposes.</a:t>
            </a:r>
            <a:endParaRPr sz="2156">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Test</a:t>
            </a:r>
            <a:endParaRPr sz="3000"/>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t>The system was tested using a variety of customer comments related to different electronics products. Test cases included:</a:t>
            </a:r>
            <a:endParaRPr sz="1700"/>
          </a:p>
          <a:p>
            <a:pPr indent="-323850" lvl="0" marL="457200" rtl="0" algn="l">
              <a:spcBef>
                <a:spcPts val="1200"/>
              </a:spcBef>
              <a:spcAft>
                <a:spcPts val="0"/>
              </a:spcAft>
              <a:buSzPts val="1500"/>
              <a:buFont typeface="Arial"/>
              <a:buAutoNum type="arabicPeriod"/>
            </a:pPr>
            <a:r>
              <a:rPr lang="en" sz="1700"/>
              <a:t>Generating comments for multiple products.</a:t>
            </a:r>
            <a:endParaRPr sz="1700"/>
          </a:p>
          <a:p>
            <a:pPr indent="-323850" lvl="0" marL="457200" rtl="0" algn="l">
              <a:spcBef>
                <a:spcPts val="0"/>
              </a:spcBef>
              <a:spcAft>
                <a:spcPts val="0"/>
              </a:spcAft>
              <a:buSzPts val="1500"/>
              <a:buFont typeface="Arial"/>
              <a:buAutoNum type="arabicPeriod"/>
            </a:pPr>
            <a:r>
              <a:rPr lang="en" sz="1700"/>
              <a:t>Verifying email subject accuracy based on the comments.</a:t>
            </a:r>
            <a:endParaRPr sz="1700"/>
          </a:p>
          <a:p>
            <a:pPr indent="-323850" lvl="0" marL="457200" rtl="0" algn="l">
              <a:spcBef>
                <a:spcPts val="0"/>
              </a:spcBef>
              <a:spcAft>
                <a:spcPts val="0"/>
              </a:spcAft>
              <a:buSzPts val="1500"/>
              <a:buFont typeface="Arial"/>
              <a:buAutoNum type="arabicPeriod"/>
            </a:pPr>
            <a:r>
              <a:rPr lang="en" sz="1700"/>
              <a:t>Checking the sentiment analysis results against known feedback types.</a:t>
            </a:r>
            <a:endParaRPr sz="1700"/>
          </a:p>
          <a:p>
            <a:pPr indent="-323850" lvl="0" marL="457200" rtl="0" algn="l">
              <a:spcBef>
                <a:spcPts val="0"/>
              </a:spcBef>
              <a:spcAft>
                <a:spcPts val="0"/>
              </a:spcAft>
              <a:buSzPts val="1500"/>
              <a:buFont typeface="Arial"/>
              <a:buAutoNum type="arabicPeriod"/>
            </a:pPr>
            <a:r>
              <a:rPr lang="en" sz="1700"/>
              <a:t>Confirming email delivery through Google API integration.</a:t>
            </a:r>
            <a:endParaRPr sz="17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Enhancement Ideas</a:t>
            </a:r>
            <a:endParaRPr sz="3000"/>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426">
                <a:latin typeface="Arial"/>
                <a:ea typeface="Arial"/>
                <a:cs typeface="Arial"/>
                <a:sym typeface="Arial"/>
              </a:rPr>
              <a:t>Multilingual Support</a:t>
            </a:r>
            <a:r>
              <a:rPr lang="en" sz="2426">
                <a:latin typeface="Arial"/>
                <a:ea typeface="Arial"/>
                <a:cs typeface="Arial"/>
                <a:sym typeface="Arial"/>
              </a:rPr>
              <a:t>: Extend the system to handle customer comments and emails in multiple languages for international customers.</a:t>
            </a:r>
            <a:endParaRPr sz="2426">
              <a:latin typeface="Arial"/>
              <a:ea typeface="Arial"/>
              <a:cs typeface="Arial"/>
              <a:sym typeface="Arial"/>
            </a:endParaRPr>
          </a:p>
          <a:p>
            <a:pPr indent="0" lvl="0" marL="0" rtl="0" algn="l">
              <a:spcBef>
                <a:spcPts val="1200"/>
              </a:spcBef>
              <a:spcAft>
                <a:spcPts val="0"/>
              </a:spcAft>
              <a:buNone/>
            </a:pPr>
            <a:r>
              <a:rPr b="1" lang="en" sz="2426">
                <a:latin typeface="Arial"/>
                <a:ea typeface="Arial"/>
                <a:cs typeface="Arial"/>
                <a:sym typeface="Arial"/>
              </a:rPr>
              <a:t>Customization</a:t>
            </a:r>
            <a:r>
              <a:rPr lang="en" sz="2426">
                <a:latin typeface="Arial"/>
                <a:ea typeface="Arial"/>
                <a:cs typeface="Arial"/>
                <a:sym typeface="Arial"/>
              </a:rPr>
              <a:t>: Allow customers to provide real-time feedback and tailor email responses based on customer preferences.</a:t>
            </a:r>
            <a:endParaRPr sz="2426">
              <a:latin typeface="Arial"/>
              <a:ea typeface="Arial"/>
              <a:cs typeface="Arial"/>
              <a:sym typeface="Arial"/>
            </a:endParaRPr>
          </a:p>
          <a:p>
            <a:pPr indent="0" lvl="0" marL="0" rtl="0" algn="l">
              <a:spcBef>
                <a:spcPts val="1200"/>
              </a:spcBef>
              <a:spcAft>
                <a:spcPts val="0"/>
              </a:spcAft>
              <a:buNone/>
            </a:pPr>
            <a:r>
              <a:rPr b="1" lang="en" sz="2426">
                <a:latin typeface="Arial"/>
                <a:ea typeface="Arial"/>
                <a:cs typeface="Arial"/>
                <a:sym typeface="Arial"/>
              </a:rPr>
              <a:t>Machine Learning</a:t>
            </a:r>
            <a:r>
              <a:rPr lang="en" sz="2426">
                <a:latin typeface="Arial"/>
                <a:ea typeface="Arial"/>
                <a:cs typeface="Arial"/>
                <a:sym typeface="Arial"/>
              </a:rPr>
              <a:t>: Implement machine learning algorithms to continuously improve email subject generation based on customer interaction data.</a:t>
            </a:r>
            <a:endParaRPr sz="2426"/>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Roboto Slab"/>
                <a:ea typeface="Roboto Slab"/>
                <a:cs typeface="Roboto Slab"/>
                <a:sym typeface="Roboto Slab"/>
              </a:rPr>
              <a:t>ScreenShot of execution results</a:t>
            </a:r>
            <a:endParaRPr/>
          </a:p>
        </p:txBody>
      </p:sp>
      <p:sp>
        <p:nvSpPr>
          <p:cNvPr id="182" name="Google Shape;182;p21"/>
          <p:cNvSpPr txBox="1"/>
          <p:nvPr>
            <p:ph idx="1" type="body"/>
          </p:nvPr>
        </p:nvSpPr>
        <p:spPr>
          <a:xfrm>
            <a:off x="1432250" y="1126325"/>
            <a:ext cx="7338000" cy="378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1"/>
          <p:cNvPicPr preferRelativeResize="0"/>
          <p:nvPr/>
        </p:nvPicPr>
        <p:blipFill>
          <a:blip r:embed="rId3">
            <a:alphaModFix/>
          </a:blip>
          <a:stretch>
            <a:fillRect/>
          </a:stretch>
        </p:blipFill>
        <p:spPr>
          <a:xfrm>
            <a:off x="1432250" y="1126325"/>
            <a:ext cx="7337999" cy="3783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