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a9d57857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a9d57857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a9d57857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a9d57857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a9d57857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a9d57857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a9d57857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a9d57857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a9d57857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a9d57857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9d57857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9d57857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a9d57857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a9d57857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a9d57857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a9d57857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a9d57857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a9d57857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a9d57857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a9d57857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a9d57857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a9d57857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a9d57857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a9d57857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a9d578577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a9d57857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a9d57857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a9d57857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5.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AI-Powered Answer Generator with Semantic Search</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Jubaida Tasnim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517950"/>
            <a:ext cx="8520600" cy="40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311700" y="517950"/>
            <a:ext cx="8520602" cy="405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352250"/>
            <a:ext cx="8520600" cy="421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311700" y="352250"/>
            <a:ext cx="8520602" cy="4216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442625"/>
            <a:ext cx="8520600" cy="412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311700" y="404975"/>
            <a:ext cx="8520602" cy="416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420025"/>
            <a:ext cx="8520600" cy="414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311700" y="420025"/>
            <a:ext cx="8520602" cy="414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Enhancement Ideas</a:t>
            </a:r>
            <a:endParaRPr b="1"/>
          </a:p>
        </p:txBody>
      </p:sp>
      <p:sp>
        <p:nvSpPr>
          <p:cNvPr id="139" name="Google Shape;139;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latin typeface="Arial"/>
                <a:ea typeface="Arial"/>
                <a:cs typeface="Arial"/>
                <a:sym typeface="Arial"/>
              </a:rPr>
              <a:t>Multi-document Retrieval:</a:t>
            </a:r>
            <a:r>
              <a:rPr lang="en">
                <a:latin typeface="Arial"/>
                <a:ea typeface="Arial"/>
                <a:cs typeface="Arial"/>
                <a:sym typeface="Arial"/>
              </a:rPr>
              <a:t> Expand to multiple document sources for richer context.</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a:latin typeface="Arial"/>
                <a:ea typeface="Arial"/>
                <a:cs typeface="Arial"/>
                <a:sym typeface="Arial"/>
              </a:rPr>
              <a:t>Dynamic Chunk Sizes:</a:t>
            </a:r>
            <a:r>
              <a:rPr lang="en">
                <a:latin typeface="Arial"/>
                <a:ea typeface="Arial"/>
                <a:cs typeface="Arial"/>
                <a:sym typeface="Arial"/>
              </a:rPr>
              <a:t> Optimize chunking for better embedding representation.</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a:latin typeface="Arial"/>
                <a:ea typeface="Arial"/>
                <a:cs typeface="Arial"/>
                <a:sym typeface="Arial"/>
              </a:rPr>
              <a:t>Fine-tuned Models:</a:t>
            </a:r>
            <a:r>
              <a:rPr lang="en">
                <a:latin typeface="Arial"/>
                <a:ea typeface="Arial"/>
                <a:cs typeface="Arial"/>
                <a:sym typeface="Arial"/>
              </a:rPr>
              <a:t> Use fine-tuned Cohere models for domain-specific queries.</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a:latin typeface="Arial"/>
                <a:ea typeface="Arial"/>
                <a:cs typeface="Arial"/>
                <a:sym typeface="Arial"/>
              </a:rPr>
              <a:t>Scalability:</a:t>
            </a:r>
            <a:r>
              <a:rPr lang="en">
                <a:latin typeface="Arial"/>
                <a:ea typeface="Arial"/>
                <a:cs typeface="Arial"/>
                <a:sym typeface="Arial"/>
              </a:rPr>
              <a:t> Improve the indexing and search system for larger datasets.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45" name="Google Shape;145;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showcases the power of embeddings and semantic search to generate answers with context. By combining advanced preprocessing, embedding, and indexing techniques, this approach delivers precise and relevant answers to complex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Table of Contents</a:t>
            </a:r>
            <a:endParaRPr b="1"/>
          </a:p>
        </p:txBody>
      </p:sp>
      <p:sp>
        <p:nvSpPr>
          <p:cNvPr id="66" name="Google Shape;66;p14"/>
          <p:cNvSpPr txBox="1"/>
          <p:nvPr>
            <p:ph idx="1" type="body"/>
          </p:nvPr>
        </p:nvSpPr>
        <p:spPr>
          <a:xfrm>
            <a:off x="311700" y="1171600"/>
            <a:ext cx="8520600" cy="3654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600" u="sng">
                <a:solidFill>
                  <a:schemeClr val="dk2"/>
                </a:solidFill>
                <a:hlinkClick action="ppaction://hlinksldjump" r:id="rId3">
                  <a:extLst>
                    <a:ext uri="{A12FA001-AC4F-418D-AE19-62706E023703}">
                      <ahyp:hlinkClr val="tx"/>
                    </a:ext>
                  </a:extLst>
                </a:hlinkClick>
              </a:rPr>
              <a:t>Introduction</a:t>
            </a:r>
            <a:endParaRPr sz="5600">
              <a:solidFill>
                <a:schemeClr val="dk2"/>
              </a:solidFill>
            </a:endParaRPr>
          </a:p>
          <a:p>
            <a:pPr indent="0" lvl="0" marL="0" rtl="0" algn="l">
              <a:spcBef>
                <a:spcPts val="1200"/>
              </a:spcBef>
              <a:spcAft>
                <a:spcPts val="0"/>
              </a:spcAft>
              <a:buClr>
                <a:schemeClr val="dk1"/>
              </a:buClr>
              <a:buSzPts val="275"/>
              <a:buFont typeface="Arial"/>
              <a:buNone/>
            </a:pPr>
            <a:r>
              <a:rPr lang="en" sz="5600" u="sng">
                <a:solidFill>
                  <a:schemeClr val="dk2"/>
                </a:solidFill>
                <a:hlinkClick action="ppaction://hlinksldjump" r:id="rId4">
                  <a:extLst>
                    <a:ext uri="{A12FA001-AC4F-418D-AE19-62706E023703}">
                      <ahyp:hlinkClr val="tx"/>
                    </a:ext>
                  </a:extLst>
                </a:hlinkClick>
              </a:rPr>
              <a:t>Design</a:t>
            </a:r>
            <a:endParaRPr sz="5600">
              <a:solidFill>
                <a:schemeClr val="dk2"/>
              </a:solidFill>
            </a:endParaRPr>
          </a:p>
          <a:p>
            <a:pPr indent="-317500" lvl="0" marL="457200" rtl="0" algn="l">
              <a:spcBef>
                <a:spcPts val="1200"/>
              </a:spcBef>
              <a:spcAft>
                <a:spcPts val="0"/>
              </a:spcAft>
              <a:buSzPct val="100000"/>
              <a:buFont typeface="Arial"/>
              <a:buChar char="●"/>
            </a:pPr>
            <a:r>
              <a:rPr lang="en" sz="5600"/>
              <a:t>Preprocessing Input Texts</a:t>
            </a:r>
            <a:endParaRPr sz="5600"/>
          </a:p>
          <a:p>
            <a:pPr indent="-317500" lvl="0" marL="457200" rtl="0" algn="l">
              <a:spcBef>
                <a:spcPts val="0"/>
              </a:spcBef>
              <a:spcAft>
                <a:spcPts val="0"/>
              </a:spcAft>
              <a:buSzPct val="100000"/>
              <a:buFont typeface="Arial"/>
              <a:buChar char="●"/>
            </a:pPr>
            <a:r>
              <a:rPr lang="en" sz="5600"/>
              <a:t>Creating Embeddings and Search Index</a:t>
            </a:r>
            <a:endParaRPr sz="5600"/>
          </a:p>
          <a:p>
            <a:pPr indent="-317500" lvl="0" marL="457200" rtl="0" algn="l">
              <a:spcBef>
                <a:spcPts val="0"/>
              </a:spcBef>
              <a:spcAft>
                <a:spcPts val="0"/>
              </a:spcAft>
              <a:buSzPct val="100000"/>
              <a:buFont typeface="Arial"/>
              <a:buChar char="●"/>
            </a:pPr>
            <a:r>
              <a:rPr lang="en" sz="5600"/>
              <a:t>Searching for Articles</a:t>
            </a:r>
            <a:endParaRPr sz="5600"/>
          </a:p>
          <a:p>
            <a:pPr indent="-317500" lvl="0" marL="457200" rtl="0" algn="l">
              <a:spcBef>
                <a:spcPts val="0"/>
              </a:spcBef>
              <a:spcAft>
                <a:spcPts val="0"/>
              </a:spcAft>
              <a:buSzPct val="100000"/>
              <a:buFont typeface="Arial"/>
              <a:buChar char="●"/>
            </a:pPr>
            <a:r>
              <a:rPr lang="en" sz="5600"/>
              <a:t>Generating Answers</a:t>
            </a:r>
            <a:endParaRPr sz="5600"/>
          </a:p>
          <a:p>
            <a:pPr indent="0" lvl="0" marL="0" rtl="0" algn="l">
              <a:spcBef>
                <a:spcPts val="1200"/>
              </a:spcBef>
              <a:spcAft>
                <a:spcPts val="0"/>
              </a:spcAft>
              <a:buNone/>
            </a:pPr>
            <a:r>
              <a:rPr lang="en" sz="5600" u="sng">
                <a:solidFill>
                  <a:schemeClr val="dk2"/>
                </a:solidFill>
                <a:hlinkClick action="ppaction://hlinksldjump" r:id="rId5">
                  <a:extLst>
                    <a:ext uri="{A12FA001-AC4F-418D-AE19-62706E023703}">
                      <ahyp:hlinkClr val="tx"/>
                    </a:ext>
                  </a:extLst>
                </a:hlinkClick>
              </a:rPr>
              <a:t>Implementation</a:t>
            </a:r>
            <a:endParaRPr sz="5600">
              <a:solidFill>
                <a:schemeClr val="dk2"/>
              </a:solidFill>
            </a:endParaRPr>
          </a:p>
          <a:p>
            <a:pPr indent="0" lvl="0" marL="0" rtl="0" algn="l">
              <a:spcBef>
                <a:spcPts val="0"/>
              </a:spcBef>
              <a:spcAft>
                <a:spcPts val="0"/>
              </a:spcAft>
              <a:buClr>
                <a:schemeClr val="dk1"/>
              </a:buClr>
              <a:buSzPts val="275"/>
              <a:buFont typeface="Arial"/>
              <a:buNone/>
            </a:pPr>
            <a:r>
              <a:t/>
            </a:r>
            <a:endParaRPr sz="5600">
              <a:solidFill>
                <a:schemeClr val="dk2"/>
              </a:solidFill>
            </a:endParaRPr>
          </a:p>
          <a:p>
            <a:pPr indent="0" lvl="0" marL="0" rtl="0" algn="l">
              <a:spcBef>
                <a:spcPts val="0"/>
              </a:spcBef>
              <a:spcAft>
                <a:spcPts val="0"/>
              </a:spcAft>
              <a:buNone/>
            </a:pPr>
            <a:r>
              <a:rPr lang="en" sz="5600" u="sng">
                <a:solidFill>
                  <a:schemeClr val="dk2"/>
                </a:solidFill>
                <a:hlinkClick action="ppaction://hlinksldjump" r:id="rId6">
                  <a:extLst>
                    <a:ext uri="{A12FA001-AC4F-418D-AE19-62706E023703}">
                      <ahyp:hlinkClr val="tx"/>
                    </a:ext>
                  </a:extLst>
                </a:hlinkClick>
              </a:rPr>
              <a:t>Test Cases</a:t>
            </a:r>
            <a:endParaRPr sz="5600">
              <a:solidFill>
                <a:schemeClr val="dk2"/>
              </a:solidFill>
            </a:endParaRPr>
          </a:p>
          <a:p>
            <a:pPr indent="0" lvl="0" marL="0" rtl="0" algn="l">
              <a:spcBef>
                <a:spcPts val="1200"/>
              </a:spcBef>
              <a:spcAft>
                <a:spcPts val="0"/>
              </a:spcAft>
              <a:buNone/>
            </a:pPr>
            <a:r>
              <a:rPr lang="en" sz="5600" u="sng">
                <a:solidFill>
                  <a:schemeClr val="dk2"/>
                </a:solidFill>
                <a:hlinkClick action="ppaction://hlinksldjump" r:id="rId7">
                  <a:extLst>
                    <a:ext uri="{A12FA001-AC4F-418D-AE19-62706E023703}">
                      <ahyp:hlinkClr val="tx"/>
                    </a:ext>
                  </a:extLst>
                </a:hlinkClick>
              </a:rPr>
              <a:t>Code and Results</a:t>
            </a:r>
            <a:endParaRPr sz="5600">
              <a:solidFill>
                <a:schemeClr val="dk2"/>
              </a:solidFill>
            </a:endParaRPr>
          </a:p>
          <a:p>
            <a:pPr indent="0" lvl="0" marL="0" rtl="0" algn="l">
              <a:spcBef>
                <a:spcPts val="1200"/>
              </a:spcBef>
              <a:spcAft>
                <a:spcPts val="0"/>
              </a:spcAft>
              <a:buClr>
                <a:schemeClr val="dk1"/>
              </a:buClr>
              <a:buSzPts val="275"/>
              <a:buFont typeface="Arial"/>
              <a:buNone/>
            </a:pPr>
            <a:r>
              <a:rPr lang="en" sz="5600" u="sng">
                <a:solidFill>
                  <a:schemeClr val="dk2"/>
                </a:solidFill>
                <a:hlinkClick action="ppaction://hlinksldjump" r:id="rId8">
                  <a:extLst>
                    <a:ext uri="{A12FA001-AC4F-418D-AE19-62706E023703}">
                      <ahyp:hlinkClr val="tx"/>
                    </a:ext>
                  </a:extLst>
                </a:hlinkClick>
              </a:rPr>
              <a:t>Enhancement Ideas</a:t>
            </a:r>
            <a:endParaRPr sz="5600">
              <a:solidFill>
                <a:schemeClr val="dk2"/>
              </a:solidFill>
            </a:endParaRPr>
          </a:p>
          <a:p>
            <a:pPr indent="0" lvl="0" marL="0" rtl="0" algn="l">
              <a:spcBef>
                <a:spcPts val="1200"/>
              </a:spcBef>
              <a:spcAft>
                <a:spcPts val="0"/>
              </a:spcAft>
              <a:buClr>
                <a:schemeClr val="dk1"/>
              </a:buClr>
              <a:buSzPts val="275"/>
              <a:buFont typeface="Arial"/>
              <a:buNone/>
            </a:pPr>
            <a:r>
              <a:rPr lang="en" sz="5600" u="sng">
                <a:solidFill>
                  <a:schemeClr val="dk2"/>
                </a:solidFill>
                <a:hlinkClick action="ppaction://hlinksldjump" r:id="rId9">
                  <a:extLst>
                    <a:ext uri="{A12FA001-AC4F-418D-AE19-62706E023703}">
                      <ahyp:hlinkClr val="tx"/>
                    </a:ext>
                  </a:extLst>
                </a:hlinkClick>
              </a:rPr>
              <a:t>Conclusion</a:t>
            </a:r>
            <a:endParaRPr sz="56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latin typeface="Arial"/>
                <a:ea typeface="Arial"/>
                <a:cs typeface="Arial"/>
                <a:sym typeface="Arial"/>
              </a:rPr>
              <a:t>Generating Answers</a:t>
            </a:r>
            <a:r>
              <a:rPr lang="en">
                <a:latin typeface="Arial"/>
                <a:ea typeface="Arial"/>
                <a:cs typeface="Arial"/>
                <a:sym typeface="Arial"/>
              </a:rPr>
              <a:t> focuses on leveraging embeddings and semantic search to retrieve and provide answers to user queries. This approach combines:</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Preprocessing large bodies of text.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Building search indexes.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Using advanced language models to generate accurate and context-specific answers.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Design</a:t>
            </a:r>
            <a:endParaRPr b="1"/>
          </a:p>
        </p:txBody>
      </p:sp>
      <p:sp>
        <p:nvSpPr>
          <p:cNvPr id="78" name="Google Shape;78;p16"/>
          <p:cNvSpPr txBox="1"/>
          <p:nvPr>
            <p:ph idx="1" type="body"/>
          </p:nvPr>
        </p:nvSpPr>
        <p:spPr>
          <a:xfrm>
            <a:off x="311700" y="1105450"/>
            <a:ext cx="8520600" cy="3720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300">
                <a:latin typeface="Arial"/>
                <a:ea typeface="Arial"/>
                <a:cs typeface="Arial"/>
                <a:sym typeface="Arial"/>
              </a:rPr>
              <a:t>Preprocessing Input Texts</a:t>
            </a:r>
            <a:endParaRPr b="1" sz="1300">
              <a:latin typeface="Arial"/>
              <a:ea typeface="Arial"/>
              <a:cs typeface="Arial"/>
              <a:sym typeface="Arial"/>
            </a:endParaRPr>
          </a:p>
          <a:p>
            <a:pPr indent="-311150" lvl="0" marL="457200" rtl="0" algn="l">
              <a:spcBef>
                <a:spcPts val="1200"/>
              </a:spcBef>
              <a:spcAft>
                <a:spcPts val="0"/>
              </a:spcAft>
              <a:buSzPts val="1300"/>
              <a:buFont typeface="Arial"/>
              <a:buChar char="●"/>
            </a:pPr>
            <a:r>
              <a:rPr b="1" lang="en" sz="1300">
                <a:latin typeface="Arial"/>
                <a:ea typeface="Arial"/>
                <a:cs typeface="Arial"/>
                <a:sym typeface="Arial"/>
              </a:rPr>
              <a:t>Step 1.1:</a:t>
            </a:r>
            <a:r>
              <a:rPr lang="en" sz="1300">
                <a:latin typeface="Arial"/>
                <a:ea typeface="Arial"/>
                <a:cs typeface="Arial"/>
                <a:sym typeface="Arial"/>
              </a:rPr>
              <a:t> Split text into a list of paragraphs.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 sz="1300">
                <a:latin typeface="Arial"/>
                <a:ea typeface="Arial"/>
                <a:cs typeface="Arial"/>
                <a:sym typeface="Arial"/>
              </a:rPr>
              <a:t>Step 1.2:</a:t>
            </a:r>
            <a:r>
              <a:rPr lang="en" sz="1300">
                <a:latin typeface="Arial"/>
                <a:ea typeface="Arial"/>
                <a:cs typeface="Arial"/>
                <a:sym typeface="Arial"/>
              </a:rPr>
              <a:t> Clean data by removing empty spaces and newlines.</a:t>
            </a:r>
            <a:endParaRPr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300">
                <a:latin typeface="Arial"/>
                <a:ea typeface="Arial"/>
                <a:cs typeface="Arial"/>
                <a:sym typeface="Arial"/>
              </a:rPr>
              <a:t>Creating Embeddings and Search Index</a:t>
            </a:r>
            <a:endParaRPr b="1" sz="1300">
              <a:latin typeface="Arial"/>
              <a:ea typeface="Arial"/>
              <a:cs typeface="Arial"/>
              <a:sym typeface="Arial"/>
            </a:endParaRPr>
          </a:p>
          <a:p>
            <a:pPr indent="-311150" lvl="0" marL="457200" rtl="0" algn="l">
              <a:spcBef>
                <a:spcPts val="1200"/>
              </a:spcBef>
              <a:spcAft>
                <a:spcPts val="0"/>
              </a:spcAft>
              <a:buSzPts val="1300"/>
              <a:buFont typeface="Arial"/>
              <a:buChar char="●"/>
            </a:pPr>
            <a:r>
              <a:rPr b="1" lang="en" sz="1300">
                <a:latin typeface="Arial"/>
                <a:ea typeface="Arial"/>
                <a:cs typeface="Arial"/>
                <a:sym typeface="Arial"/>
              </a:rPr>
              <a:t>Step 2.1:</a:t>
            </a:r>
            <a:r>
              <a:rPr lang="en" sz="1300">
                <a:latin typeface="Arial"/>
                <a:ea typeface="Arial"/>
                <a:cs typeface="Arial"/>
                <a:sym typeface="Arial"/>
              </a:rPr>
              <a:t> Convert paragraphs into embeddings using Cohere API.</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 sz="1300">
                <a:latin typeface="Arial"/>
                <a:ea typeface="Arial"/>
                <a:cs typeface="Arial"/>
                <a:sym typeface="Arial"/>
              </a:rPr>
              <a:t>Step 2.2:</a:t>
            </a:r>
            <a:r>
              <a:rPr lang="en" sz="1300">
                <a:latin typeface="Arial"/>
                <a:ea typeface="Arial"/>
                <a:cs typeface="Arial"/>
                <a:sym typeface="Arial"/>
              </a:rPr>
              <a:t> Build a search index with AnnoyIndex for quick retrieval.</a:t>
            </a:r>
            <a:endParaRPr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300">
                <a:latin typeface="Arial"/>
                <a:ea typeface="Arial"/>
                <a:cs typeface="Arial"/>
                <a:sym typeface="Arial"/>
              </a:rPr>
              <a:t>Searching for Articles</a:t>
            </a:r>
            <a:endParaRPr b="1" sz="1300">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latin typeface="Arial"/>
                <a:ea typeface="Arial"/>
                <a:cs typeface="Arial"/>
                <a:sym typeface="Arial"/>
              </a:rPr>
              <a:t>Query embeddings are compared with the search index to retrieve relevant articles.</a:t>
            </a:r>
            <a:endParaRPr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300">
                <a:latin typeface="Arial"/>
                <a:ea typeface="Arial"/>
                <a:cs typeface="Arial"/>
                <a:sym typeface="Arial"/>
              </a:rPr>
              <a:t>Generating Answers</a:t>
            </a:r>
            <a:endParaRPr b="1" sz="1300">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latin typeface="Arial"/>
                <a:ea typeface="Arial"/>
                <a:cs typeface="Arial"/>
                <a:sym typeface="Arial"/>
              </a:rPr>
              <a:t>Use retrieved articles as context to generate precise answers to the given question.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a:t>
            </a:r>
            <a:endParaRPr b="1"/>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Code Highlights:</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Preprocessing input text for cleaner data handling.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Using Cohere for embeddings and AnnoyIndex for indexing.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Generating answers using Cohere's language generation capabilities.</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Process Workflow:</a:t>
            </a:r>
            <a:endParaRPr b="1" sz="1600">
              <a:latin typeface="Arial"/>
              <a:ea typeface="Arial"/>
              <a:cs typeface="Arial"/>
              <a:sym typeface="Arial"/>
            </a:endParaRPr>
          </a:p>
          <a:p>
            <a:pPr indent="-330200" lvl="0" marL="457200" rtl="0" algn="l">
              <a:spcBef>
                <a:spcPts val="1200"/>
              </a:spcBef>
              <a:spcAft>
                <a:spcPts val="0"/>
              </a:spcAft>
              <a:buSzPts val="1600"/>
              <a:buFont typeface="Arial"/>
              <a:buAutoNum type="arabicPeriod"/>
            </a:pPr>
            <a:r>
              <a:rPr lang="en" sz="1600">
                <a:latin typeface="Arial"/>
                <a:ea typeface="Arial"/>
                <a:cs typeface="Arial"/>
                <a:sym typeface="Arial"/>
              </a:rPr>
              <a:t>Preprocess the input data.</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Embed the data into numerical vectors.</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Search for relevant articles.</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Generate an answer using Cohere's LLM.</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190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Cases</a:t>
            </a:r>
            <a:endParaRPr b="1"/>
          </a:p>
        </p:txBody>
      </p:sp>
      <p:sp>
        <p:nvSpPr>
          <p:cNvPr id="90" name="Google Shape;90;p18"/>
          <p:cNvSpPr txBox="1"/>
          <p:nvPr>
            <p:ph idx="1" type="body"/>
          </p:nvPr>
        </p:nvSpPr>
        <p:spPr>
          <a:xfrm>
            <a:off x="311700" y="832250"/>
            <a:ext cx="8520600" cy="394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4400">
                <a:latin typeface="Arial"/>
                <a:ea typeface="Arial"/>
                <a:cs typeface="Arial"/>
                <a:sym typeface="Arial"/>
              </a:rPr>
              <a:t>Test Case 1:</a:t>
            </a:r>
            <a:endParaRPr b="1"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Input</a:t>
            </a:r>
            <a:r>
              <a:rPr lang="en" sz="4400">
                <a:latin typeface="Arial"/>
                <a:ea typeface="Arial"/>
                <a:cs typeface="Arial"/>
                <a:sym typeface="Arial"/>
              </a:rPr>
              <a:t>:</a:t>
            </a:r>
            <a:br>
              <a:rPr lang="en" sz="4400">
                <a:latin typeface="Arial"/>
                <a:ea typeface="Arial"/>
                <a:cs typeface="Arial"/>
                <a:sym typeface="Arial"/>
              </a:rPr>
            </a:br>
            <a:r>
              <a:rPr i="1" lang="en" sz="4400">
                <a:latin typeface="Arial"/>
                <a:ea typeface="Arial"/>
                <a:cs typeface="Arial"/>
                <a:sym typeface="Arial"/>
              </a:rPr>
              <a:t>"Are side projects important when you are starting to learn about AI?"</a:t>
            </a:r>
            <a:endParaRPr i="1"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Output</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Generated answer from the relevant article excerpt:</a:t>
            </a:r>
            <a:endParaRPr sz="4400">
              <a:latin typeface="Arial"/>
              <a:ea typeface="Arial"/>
              <a:cs typeface="Arial"/>
              <a:sym typeface="Arial"/>
            </a:endParaRPr>
          </a:p>
          <a:p>
            <a:pPr indent="0" lvl="0" marL="381000" marR="381000" rtl="0" algn="l">
              <a:spcBef>
                <a:spcPts val="1200"/>
              </a:spcBef>
              <a:spcAft>
                <a:spcPts val="0"/>
              </a:spcAft>
              <a:buClr>
                <a:schemeClr val="dk1"/>
              </a:buClr>
              <a:buSzPts val="275"/>
              <a:buFont typeface="Arial"/>
              <a:buNone/>
            </a:pPr>
            <a:r>
              <a:rPr i="1" lang="en" sz="4400">
                <a:latin typeface="Arial"/>
                <a:ea typeface="Arial"/>
                <a:cs typeface="Arial"/>
                <a:sym typeface="Arial"/>
              </a:rPr>
              <a:t>"Side projects are important as they allow you to explore practical applications, enhance your learning, and build a portfolio that demonstrates your skills."</a:t>
            </a:r>
            <a:endParaRPr b="1"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Test Case 2:</a:t>
            </a:r>
            <a:endParaRPr b="1"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Input</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Same query:</a:t>
            </a:r>
            <a:br>
              <a:rPr lang="en" sz="4400">
                <a:latin typeface="Arial"/>
                <a:ea typeface="Arial"/>
                <a:cs typeface="Arial"/>
                <a:sym typeface="Arial"/>
              </a:rPr>
            </a:br>
            <a:r>
              <a:rPr i="1" lang="en" sz="4400">
                <a:latin typeface="Arial"/>
                <a:ea typeface="Arial"/>
                <a:cs typeface="Arial"/>
                <a:sym typeface="Arial"/>
              </a:rPr>
              <a:t>"Are side projects important when you are starting to learn about AI?"</a:t>
            </a:r>
            <a:endParaRPr i="1"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Output</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Multiple contextual and varied responses to explore diverse perspectives:</a:t>
            </a:r>
            <a:endParaRPr sz="4400">
              <a:latin typeface="Arial"/>
              <a:ea typeface="Arial"/>
              <a:cs typeface="Arial"/>
              <a:sym typeface="Arial"/>
            </a:endParaRPr>
          </a:p>
          <a:p>
            <a:pPr indent="-298450" lvl="0" marL="457200" rtl="0" algn="l">
              <a:spcBef>
                <a:spcPts val="1200"/>
              </a:spcBef>
              <a:spcAft>
                <a:spcPts val="0"/>
              </a:spcAft>
              <a:buSzPct val="100000"/>
              <a:buFont typeface="Arial"/>
              <a:buAutoNum type="arabicPeriod"/>
            </a:pPr>
            <a:r>
              <a:rPr i="1" lang="en" sz="4400">
                <a:latin typeface="Arial"/>
                <a:ea typeface="Arial"/>
                <a:cs typeface="Arial"/>
                <a:sym typeface="Arial"/>
              </a:rPr>
              <a:t>"Yes, side projects help in mastering technical skills and provide hands-on experience essential for building a career in AI."</a:t>
            </a:r>
            <a:endParaRPr i="1" sz="4400">
              <a:latin typeface="Arial"/>
              <a:ea typeface="Arial"/>
              <a:cs typeface="Arial"/>
              <a:sym typeface="Arial"/>
            </a:endParaRPr>
          </a:p>
          <a:p>
            <a:pPr indent="-298450" lvl="0" marL="457200" rtl="0" algn="l">
              <a:spcBef>
                <a:spcPts val="0"/>
              </a:spcBef>
              <a:spcAft>
                <a:spcPts val="0"/>
              </a:spcAft>
              <a:buSzPct val="100000"/>
              <a:buFont typeface="Arial"/>
              <a:buAutoNum type="arabicPeriod"/>
            </a:pPr>
            <a:r>
              <a:rPr i="1" lang="en" sz="4400">
                <a:latin typeface="Arial"/>
                <a:ea typeface="Arial"/>
                <a:cs typeface="Arial"/>
                <a:sym typeface="Arial"/>
              </a:rPr>
              <a:t>"Engaging in side projects offers opportunities to deepen skills and learn project management challenges in AI."</a:t>
            </a:r>
            <a:endParaRPr i="1" sz="4400">
              <a:latin typeface="Arial"/>
              <a:ea typeface="Arial"/>
              <a:cs typeface="Arial"/>
              <a:sym typeface="Arial"/>
            </a:endParaRPr>
          </a:p>
          <a:p>
            <a:pPr indent="-298450" lvl="0" marL="457200" rtl="0" algn="l">
              <a:spcBef>
                <a:spcPts val="0"/>
              </a:spcBef>
              <a:spcAft>
                <a:spcPts val="0"/>
              </a:spcAft>
              <a:buSzPct val="100000"/>
              <a:buFont typeface="Arial"/>
              <a:buAutoNum type="arabicPeriod"/>
            </a:pPr>
            <a:r>
              <a:rPr i="1" lang="en" sz="4400">
                <a:latin typeface="Arial"/>
                <a:ea typeface="Arial"/>
                <a:cs typeface="Arial"/>
                <a:sym typeface="Arial"/>
              </a:rPr>
              <a:t>"While starting out, side projects provide a stepping stone to larger opportunities by showcasing your practical knowledge."</a:t>
            </a:r>
            <a:endParaRPr b="1" sz="4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a:t>Code and Results</a:t>
            </a:r>
            <a:endParaRPr b="1"/>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311700" y="1128050"/>
            <a:ext cx="8520602" cy="3440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457700"/>
            <a:ext cx="8520600" cy="41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11700" y="457700"/>
            <a:ext cx="8520602" cy="41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435100"/>
            <a:ext cx="8520600" cy="41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11700" y="435100"/>
            <a:ext cx="8520602" cy="4133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