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Nunito"/>
      <p:regular r:id="rId26"/>
      <p:bold r:id="rId27"/>
      <p:italic r:id="rId28"/>
      <p:boldItalic r:id="rId29"/>
    </p:embeddedFont>
    <p:embeddedFont>
      <p:font typeface="Cambria Math"/>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CambriaMath-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e5748621e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e5748621e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e5748621e_2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e5748621e_2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e5748621e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e5748621e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e5748621e_2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e5748621e_2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e5748621e_1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e5748621e_1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e5748621e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e5748621e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e574862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e574862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e5748621e_0_1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e5748621e_0_1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e5748621e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e5748621e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e5748621e_0_40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e5748621e_0_40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e5748621e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e5748621e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e5748621e_2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e5748621e_2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e5748621e_2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e5748621e_2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e5748621e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e5748621e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e5748621e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e5748621e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jpg"/><Relationship Id="rId4" Type="http://schemas.openxmlformats.org/officeDocument/2006/relationships/image" Target="../media/image9.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53175"/>
            <a:ext cx="8222100" cy="1580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680"/>
              <a:t>A Random Walk Through</a:t>
            </a:r>
            <a:endParaRPr sz="4680"/>
          </a:p>
          <a:p>
            <a:pPr indent="0" lvl="0" marL="0" rtl="0" algn="ctr">
              <a:spcBef>
                <a:spcPts val="0"/>
              </a:spcBef>
              <a:spcAft>
                <a:spcPts val="0"/>
              </a:spcAft>
              <a:buSzPts val="990"/>
              <a:buNone/>
            </a:pPr>
            <a:r>
              <a:rPr lang="en" sz="4680"/>
              <a:t>Gambler’s Ruin</a:t>
            </a:r>
            <a:endParaRPr sz="4680"/>
          </a:p>
        </p:txBody>
      </p:sp>
      <p:sp>
        <p:nvSpPr>
          <p:cNvPr id="86" name="Google Shape;86;p13"/>
          <p:cNvSpPr txBox="1"/>
          <p:nvPr>
            <p:ph idx="1" type="subTitle"/>
          </p:nvPr>
        </p:nvSpPr>
        <p:spPr>
          <a:xfrm>
            <a:off x="598088" y="3749413"/>
            <a:ext cx="8222100" cy="4329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523"/>
              <a:buNone/>
            </a:pPr>
            <a:r>
              <a:rPr lang="en" sz="2397"/>
              <a:t>By: Jesus Tena and Jackson Jurgaitis </a:t>
            </a:r>
            <a:endParaRPr sz="2397"/>
          </a:p>
          <a:p>
            <a:pPr indent="0" lvl="0" marL="0" rtl="0" algn="ctr">
              <a:lnSpc>
                <a:spcPct val="80000"/>
              </a:lnSpc>
              <a:spcBef>
                <a:spcPts val="0"/>
              </a:spcBef>
              <a:spcAft>
                <a:spcPts val="0"/>
              </a:spcAft>
              <a:buSzPts val="523"/>
              <a:buNone/>
            </a:pPr>
            <a:r>
              <a:rPr lang="en" sz="2397"/>
              <a:t>Advisor: Shahar Boneh</a:t>
            </a:r>
            <a:endParaRPr sz="239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type="title"/>
          </p:nvPr>
        </p:nvSpPr>
        <p:spPr>
          <a:xfrm>
            <a:off x="311700" y="9917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Kelly Criterion - (The Intrepid Method or Bold Play)</a:t>
            </a:r>
            <a:endParaRPr/>
          </a:p>
        </p:txBody>
      </p:sp>
      <p:sp>
        <p:nvSpPr>
          <p:cNvPr id="149" name="Google Shape;149;p22"/>
          <p:cNvSpPr txBox="1"/>
          <p:nvPr/>
        </p:nvSpPr>
        <p:spPr>
          <a:xfrm>
            <a:off x="311700" y="706975"/>
            <a:ext cx="8396100" cy="1905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The Kelly Criterion (AKA ‘Bold Play’ or ‘The Intrepid Method’) is a gambling strategy in which, depending on probability, the gambler will either bet their whole balance </a:t>
            </a:r>
            <a:r>
              <a:rPr lang="en" sz="1300">
                <a:solidFill>
                  <a:schemeClr val="dk2"/>
                </a:solidFill>
                <a:latin typeface="Nunito"/>
                <a:ea typeface="Nunito"/>
                <a:cs typeface="Nunito"/>
                <a:sym typeface="Nunito"/>
              </a:rPr>
              <a:t>or just a percentage of it</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If the probability of winning is at/less than 50% AND they have half/less than half of the money they need to reach their target then they will bet all their money (Go All In)</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If the probability of winning is at/less than 50% AND have more than half their goal, the gambler will only bet the necessary amount to reach their goal</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As well as if the probability of winning is above 50% then they only bet the difference in probabilities of winning and losing as a percentage of their total balance, for EACH game</a:t>
            </a:r>
            <a:endParaRPr sz="1300">
              <a:solidFill>
                <a:schemeClr val="dk2"/>
              </a:solidFill>
              <a:latin typeface="Nunito"/>
              <a:ea typeface="Nunito"/>
              <a:cs typeface="Nunito"/>
              <a:sym typeface="Nunito"/>
            </a:endParaRPr>
          </a:p>
          <a:p>
            <a:pPr indent="-311150" lvl="1" marL="9144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This percentage will change each game depending on either a win or a lose</a:t>
            </a:r>
            <a:endParaRPr sz="1300">
              <a:solidFill>
                <a:schemeClr val="dk2"/>
              </a:solidFill>
              <a:latin typeface="Nunito"/>
              <a:ea typeface="Nunito"/>
              <a:cs typeface="Nunito"/>
              <a:sym typeface="Nunito"/>
            </a:endParaRPr>
          </a:p>
        </p:txBody>
      </p:sp>
      <p:pic>
        <p:nvPicPr>
          <p:cNvPr id="150" name="Google Shape;150;p22"/>
          <p:cNvPicPr preferRelativeResize="0"/>
          <p:nvPr/>
        </p:nvPicPr>
        <p:blipFill>
          <a:blip r:embed="rId3">
            <a:alphaModFix/>
          </a:blip>
          <a:stretch>
            <a:fillRect/>
          </a:stretch>
        </p:blipFill>
        <p:spPr>
          <a:xfrm>
            <a:off x="367675" y="2644800"/>
            <a:ext cx="5101425" cy="1680325"/>
          </a:xfrm>
          <a:prstGeom prst="rect">
            <a:avLst/>
          </a:prstGeom>
          <a:noFill/>
          <a:ln>
            <a:noFill/>
          </a:ln>
        </p:spPr>
      </p:pic>
      <p:sp>
        <p:nvSpPr>
          <p:cNvPr id="151" name="Google Shape;151;p22"/>
          <p:cNvSpPr txBox="1"/>
          <p:nvPr/>
        </p:nvSpPr>
        <p:spPr>
          <a:xfrm>
            <a:off x="5469100" y="2501675"/>
            <a:ext cx="3384000" cy="1680300"/>
          </a:xfrm>
          <a:prstGeom prst="rect">
            <a:avLst/>
          </a:prstGeom>
          <a:noFill/>
          <a:ln>
            <a:noFill/>
          </a:ln>
        </p:spPr>
        <p:txBody>
          <a:bodyPr anchorCtr="0" anchor="t" bIns="91425" lIns="91425" spcFirstLastPara="1" rIns="91425" wrap="square" tIns="91425">
            <a:noAutofit/>
          </a:bodyPr>
          <a:lstStyle/>
          <a:p>
            <a:pPr indent="-295275" lvl="0" marL="4572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B</a:t>
            </a:r>
            <a:r>
              <a:rPr b="1" baseline="-25000" i="1" lang="en" sz="1050">
                <a:solidFill>
                  <a:schemeClr val="dk2"/>
                </a:solidFill>
                <a:latin typeface="Cambria Math"/>
                <a:ea typeface="Cambria Math"/>
                <a:cs typeface="Cambria Math"/>
                <a:sym typeface="Cambria Math"/>
              </a:rPr>
              <a:t>ba</a:t>
            </a:r>
            <a:r>
              <a:rPr i="1" lang="en" sz="1050">
                <a:solidFill>
                  <a:schemeClr val="dk2"/>
                </a:solidFill>
                <a:latin typeface="Cambria Math"/>
                <a:ea typeface="Cambria Math"/>
                <a:cs typeface="Cambria Math"/>
                <a:sym typeface="Cambria Math"/>
              </a:rPr>
              <a:t>= Bet Amount</a:t>
            </a:r>
            <a:endParaRPr i="1" sz="1050">
              <a:solidFill>
                <a:schemeClr val="dk2"/>
              </a:solidFill>
              <a:latin typeface="Cambria Math"/>
              <a:ea typeface="Cambria Math"/>
              <a:cs typeface="Cambria Math"/>
              <a:sym typeface="Cambria Math"/>
            </a:endParaRPr>
          </a:p>
          <a:p>
            <a:pPr indent="-295275" lvl="0" marL="4572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B</a:t>
            </a:r>
            <a:r>
              <a:rPr b="1" baseline="-25000" i="1" lang="en" sz="1050">
                <a:solidFill>
                  <a:schemeClr val="dk2"/>
                </a:solidFill>
                <a:latin typeface="Cambria Math"/>
                <a:ea typeface="Cambria Math"/>
                <a:cs typeface="Cambria Math"/>
                <a:sym typeface="Cambria Math"/>
              </a:rPr>
              <a:t>cm</a:t>
            </a:r>
            <a:r>
              <a:rPr i="1" lang="en" sz="1050">
                <a:solidFill>
                  <a:schemeClr val="dk2"/>
                </a:solidFill>
                <a:latin typeface="Cambria Math"/>
                <a:ea typeface="Cambria Math"/>
                <a:cs typeface="Cambria Math"/>
                <a:sym typeface="Cambria Math"/>
              </a:rPr>
              <a:t> = Current Money </a:t>
            </a:r>
            <a:endParaRPr i="1" sz="1050">
              <a:solidFill>
                <a:schemeClr val="dk2"/>
              </a:solidFill>
              <a:latin typeface="Cambria Math"/>
              <a:ea typeface="Cambria Math"/>
              <a:cs typeface="Cambria Math"/>
              <a:sym typeface="Cambria Math"/>
            </a:endParaRPr>
          </a:p>
          <a:p>
            <a:pPr indent="-295275" lvl="1" marL="13716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i  </a:t>
            </a:r>
            <a:r>
              <a:rPr lang="en" sz="1050">
                <a:solidFill>
                  <a:schemeClr val="dk2"/>
                </a:solidFill>
                <a:latin typeface="Cambria Math"/>
                <a:ea typeface="Cambria Math"/>
                <a:cs typeface="Cambria Math"/>
                <a:sym typeface="Cambria Math"/>
              </a:rPr>
              <a:t>= </a:t>
            </a:r>
            <a:r>
              <a:rPr i="1" lang="en" sz="1050">
                <a:solidFill>
                  <a:schemeClr val="dk2"/>
                </a:solidFill>
                <a:latin typeface="Cambria Math"/>
                <a:ea typeface="Cambria Math"/>
                <a:cs typeface="Cambria Math"/>
                <a:sym typeface="Cambria Math"/>
              </a:rPr>
              <a:t>($3, $5, $7)</a:t>
            </a:r>
            <a:endParaRPr i="1" sz="1050">
              <a:solidFill>
                <a:schemeClr val="dk2"/>
              </a:solidFill>
              <a:latin typeface="Cambria Math"/>
              <a:ea typeface="Cambria Math"/>
              <a:cs typeface="Cambria Math"/>
              <a:sym typeface="Cambria Math"/>
            </a:endParaRPr>
          </a:p>
          <a:p>
            <a:pPr indent="-295275" lvl="0" marL="4572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p</a:t>
            </a:r>
            <a:r>
              <a:rPr i="1" lang="en" sz="1050">
                <a:solidFill>
                  <a:schemeClr val="dk2"/>
                </a:solidFill>
                <a:latin typeface="Cambria Math"/>
                <a:ea typeface="Cambria Math"/>
                <a:cs typeface="Cambria Math"/>
                <a:sym typeface="Cambria Math"/>
              </a:rPr>
              <a:t> = probability of winning 1 game</a:t>
            </a:r>
            <a:endParaRPr i="1" sz="1050">
              <a:solidFill>
                <a:schemeClr val="dk2"/>
              </a:solidFill>
              <a:latin typeface="Cambria Math"/>
              <a:ea typeface="Cambria Math"/>
              <a:cs typeface="Cambria Math"/>
              <a:sym typeface="Cambria Math"/>
            </a:endParaRPr>
          </a:p>
          <a:p>
            <a:pPr indent="-295275" lvl="1" marL="13716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p </a:t>
            </a:r>
            <a:r>
              <a:rPr i="1" lang="en" sz="1050">
                <a:solidFill>
                  <a:schemeClr val="dk2"/>
                </a:solidFill>
                <a:latin typeface="Cambria Math"/>
                <a:ea typeface="Cambria Math"/>
                <a:cs typeface="Cambria Math"/>
                <a:sym typeface="Cambria Math"/>
              </a:rPr>
              <a:t>= (.4, .45, .5, .55, .6) </a:t>
            </a:r>
            <a:endParaRPr i="1" sz="1050">
              <a:solidFill>
                <a:schemeClr val="dk2"/>
              </a:solidFill>
              <a:latin typeface="Cambria Math"/>
              <a:ea typeface="Cambria Math"/>
              <a:cs typeface="Cambria Math"/>
              <a:sym typeface="Cambria Math"/>
            </a:endParaRPr>
          </a:p>
          <a:p>
            <a:pPr indent="-295275" lvl="0" marL="4572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q</a:t>
            </a:r>
            <a:r>
              <a:rPr i="1" lang="en" sz="1050">
                <a:solidFill>
                  <a:schemeClr val="dk2"/>
                </a:solidFill>
                <a:latin typeface="Cambria Math"/>
                <a:ea typeface="Cambria Math"/>
                <a:cs typeface="Cambria Math"/>
                <a:sym typeface="Cambria Math"/>
              </a:rPr>
              <a:t> = probability of losing 1 game</a:t>
            </a:r>
            <a:endParaRPr i="1" sz="1050">
              <a:solidFill>
                <a:schemeClr val="dk2"/>
              </a:solidFill>
              <a:latin typeface="Cambria Math"/>
              <a:ea typeface="Cambria Math"/>
              <a:cs typeface="Cambria Math"/>
              <a:sym typeface="Cambria Math"/>
            </a:endParaRPr>
          </a:p>
          <a:p>
            <a:pPr indent="-295275" lvl="0" marL="4572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N</a:t>
            </a:r>
            <a:r>
              <a:rPr i="1" lang="en" sz="1050">
                <a:solidFill>
                  <a:schemeClr val="dk2"/>
                </a:solidFill>
                <a:latin typeface="Cambria Math"/>
                <a:ea typeface="Cambria Math"/>
                <a:cs typeface="Cambria Math"/>
                <a:sym typeface="Cambria Math"/>
              </a:rPr>
              <a:t> = Monetary Goal  </a:t>
            </a:r>
            <a:endParaRPr i="1" sz="1050">
              <a:solidFill>
                <a:schemeClr val="dk2"/>
              </a:solidFill>
              <a:latin typeface="Cambria Math"/>
              <a:ea typeface="Cambria Math"/>
              <a:cs typeface="Cambria Math"/>
              <a:sym typeface="Cambria Math"/>
            </a:endParaRPr>
          </a:p>
          <a:p>
            <a:pPr indent="-295275" lvl="1" marL="1371600" rtl="0" algn="l">
              <a:spcBef>
                <a:spcPts val="0"/>
              </a:spcBef>
              <a:spcAft>
                <a:spcPts val="0"/>
              </a:spcAft>
              <a:buClr>
                <a:schemeClr val="dk2"/>
              </a:buClr>
              <a:buSzPts val="1050"/>
              <a:buFont typeface="Cambria Math"/>
              <a:buChar char="○"/>
            </a:pPr>
            <a:r>
              <a:rPr b="1" i="1" lang="en" sz="1050">
                <a:solidFill>
                  <a:schemeClr val="dk2"/>
                </a:solidFill>
                <a:latin typeface="Cambria Math"/>
                <a:ea typeface="Cambria Math"/>
                <a:cs typeface="Cambria Math"/>
                <a:sym typeface="Cambria Math"/>
              </a:rPr>
              <a:t>N </a:t>
            </a:r>
            <a:r>
              <a:rPr lang="en" sz="1050">
                <a:solidFill>
                  <a:schemeClr val="dk2"/>
                </a:solidFill>
                <a:latin typeface="Cambria Math"/>
                <a:ea typeface="Cambria Math"/>
                <a:cs typeface="Cambria Math"/>
                <a:sym typeface="Cambria Math"/>
              </a:rPr>
              <a:t>=</a:t>
            </a:r>
            <a:r>
              <a:rPr i="1" lang="en" sz="1050">
                <a:solidFill>
                  <a:schemeClr val="dk2"/>
                </a:solidFill>
                <a:latin typeface="Cambria Math"/>
                <a:ea typeface="Cambria Math"/>
                <a:cs typeface="Cambria Math"/>
                <a:sym typeface="Cambria Math"/>
              </a:rPr>
              <a:t>($10)</a:t>
            </a:r>
            <a:endParaRPr i="1" sz="1050">
              <a:solidFill>
                <a:schemeClr val="dk2"/>
              </a:solidFill>
              <a:latin typeface="Cambria Math"/>
              <a:ea typeface="Cambria Math"/>
              <a:cs typeface="Cambria Math"/>
              <a:sym typeface="Cambria Math"/>
            </a:endParaRPr>
          </a:p>
        </p:txBody>
      </p:sp>
      <p:pic>
        <p:nvPicPr>
          <p:cNvPr id="152" name="Google Shape;152;p22"/>
          <p:cNvPicPr preferRelativeResize="0"/>
          <p:nvPr/>
        </p:nvPicPr>
        <p:blipFill>
          <a:blip r:embed="rId4">
            <a:alphaModFix/>
          </a:blip>
          <a:stretch>
            <a:fillRect/>
          </a:stretch>
        </p:blipFill>
        <p:spPr>
          <a:xfrm>
            <a:off x="1995575" y="3841625"/>
            <a:ext cx="910942" cy="48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8" name="Google Shape;15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9" name="Google Shape;159;p23" title="Rplot.jpeg"/>
          <p:cNvPicPr preferRelativeResize="0"/>
          <p:nvPr/>
        </p:nvPicPr>
        <p:blipFill>
          <a:blip r:embed="rId3">
            <a:alphaModFix/>
          </a:blip>
          <a:stretch>
            <a:fillRect/>
          </a:stretch>
        </p:blipFill>
        <p:spPr>
          <a:xfrm>
            <a:off x="0" y="0"/>
            <a:ext cx="9143999" cy="5143499"/>
          </a:xfrm>
          <a:prstGeom prst="rect">
            <a:avLst/>
          </a:prstGeom>
          <a:noFill/>
          <a:ln>
            <a:noFill/>
          </a:ln>
        </p:spPr>
      </p:pic>
      <p:pic>
        <p:nvPicPr>
          <p:cNvPr id="160" name="Google Shape;160;p23"/>
          <p:cNvPicPr preferRelativeResize="0"/>
          <p:nvPr/>
        </p:nvPicPr>
        <p:blipFill>
          <a:blip r:embed="rId4">
            <a:alphaModFix/>
          </a:blip>
          <a:stretch>
            <a:fillRect/>
          </a:stretch>
        </p:blipFill>
        <p:spPr>
          <a:xfrm>
            <a:off x="5418525" y="469850"/>
            <a:ext cx="3725475" cy="1227100"/>
          </a:xfrm>
          <a:prstGeom prst="rect">
            <a:avLst/>
          </a:prstGeom>
          <a:noFill/>
          <a:ln>
            <a:noFill/>
          </a:ln>
        </p:spPr>
      </p:pic>
      <p:pic>
        <p:nvPicPr>
          <p:cNvPr id="161" name="Google Shape;161;p23"/>
          <p:cNvPicPr preferRelativeResize="0"/>
          <p:nvPr/>
        </p:nvPicPr>
        <p:blipFill rotWithShape="1">
          <a:blip r:embed="rId5">
            <a:alphaModFix/>
          </a:blip>
          <a:srcRect b="0" l="-3939" r="0" t="0"/>
          <a:stretch/>
        </p:blipFill>
        <p:spPr>
          <a:xfrm>
            <a:off x="6595850" y="1371700"/>
            <a:ext cx="636900" cy="325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Kelly Criterion Simulated Trial Graphs</a:t>
            </a:r>
            <a:endParaRPr/>
          </a:p>
        </p:txBody>
      </p:sp>
      <p:sp>
        <p:nvSpPr>
          <p:cNvPr id="167" name="Google Shape;16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4" title="KCTrial1.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5" title="KCTrial2.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Kelly Criterion Simulated Proportion Graph</a:t>
            </a:r>
            <a:endParaRPr/>
          </a:p>
        </p:txBody>
      </p:sp>
      <p:sp>
        <p:nvSpPr>
          <p:cNvPr id="181" name="Google Shape;181;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26" title="KCProp.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 graph of all simulated proportions and theoretical functions</a:t>
            </a:r>
            <a:endParaRPr/>
          </a:p>
        </p:txBody>
      </p:sp>
      <p:sp>
        <p:nvSpPr>
          <p:cNvPr id="188" name="Google Shape;188;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27" title="FunctionPropKCProp.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Acknowledgements</a:t>
            </a:r>
            <a:endParaRPr/>
          </a:p>
        </p:txBody>
      </p:sp>
      <p:sp>
        <p:nvSpPr>
          <p:cNvPr id="195" name="Google Shape;195;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and foremost, we’d like to thank our advisor, Shahar Boneh. For introducing us to the Gambler’s Ruin Problem in class, for all the valuable feedback and suggestions in making this presentation, and most importantly, for teaching us about stochastic processes so we could make this project happen to begin with.</a:t>
            </a:r>
            <a:endParaRPr/>
          </a:p>
          <a:p>
            <a:pPr indent="0" lvl="0" marL="0" rtl="0" algn="l">
              <a:spcBef>
                <a:spcPts val="1200"/>
              </a:spcBef>
              <a:spcAft>
                <a:spcPts val="0"/>
              </a:spcAft>
              <a:buNone/>
            </a:pPr>
            <a:r>
              <a:rPr lang="en"/>
              <a:t>We’d also like to thank our classmates Carl Perry and Colin Burkhart, for their insightful suggestions and feedback on our project.</a:t>
            </a:r>
            <a:endParaRPr/>
          </a:p>
          <a:p>
            <a:pPr indent="0" lvl="0" marL="0" rtl="0" algn="l">
              <a:spcBef>
                <a:spcPts val="1200"/>
              </a:spcBef>
              <a:spcAft>
                <a:spcPts val="1200"/>
              </a:spcAft>
              <a:buNone/>
            </a:pPr>
            <a:r>
              <a:rPr lang="en"/>
              <a:t>I’d personally like to thank my wonderful girlfriend, Emmi Reyna, for helping me think of graph ideas and providing much needed support through                             the process of making this presentation. Thank you, everyone!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1900550" y="91350"/>
            <a:ext cx="4683300" cy="584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Gambler’s Ruin Problem</a:t>
            </a:r>
            <a:endParaRPr/>
          </a:p>
        </p:txBody>
      </p:sp>
      <p:sp>
        <p:nvSpPr>
          <p:cNvPr id="92" name="Google Shape;92;p14"/>
          <p:cNvSpPr txBox="1"/>
          <p:nvPr/>
        </p:nvSpPr>
        <p:spPr>
          <a:xfrm>
            <a:off x="0" y="536700"/>
            <a:ext cx="9144000" cy="1879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The Gambler’s Ruin Problem is a famous scenario regarding gambling</a:t>
            </a:r>
            <a:endParaRPr>
              <a:solidFill>
                <a:schemeClr val="dk2"/>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l">
              <a:lnSpc>
                <a:spcPct val="100000"/>
              </a:lnSpc>
              <a:spcBef>
                <a:spcPts val="0"/>
              </a:spcBef>
              <a:spcAft>
                <a:spcPts val="0"/>
              </a:spcAft>
              <a:buClr>
                <a:schemeClr val="dk2"/>
              </a:buClr>
              <a:buSzPts val="1400"/>
              <a:buFont typeface="Calibri"/>
              <a:buChar char="●"/>
            </a:pPr>
            <a:r>
              <a:rPr lang="en">
                <a:solidFill>
                  <a:schemeClr val="dk2"/>
                </a:solidFill>
                <a:latin typeface="Roboto"/>
                <a:ea typeface="Roboto"/>
                <a:cs typeface="Roboto"/>
                <a:sym typeface="Roboto"/>
              </a:rPr>
              <a:t>A gambler walks into a casino with </a:t>
            </a:r>
            <a:r>
              <a:rPr b="1" i="1" lang="en">
                <a:solidFill>
                  <a:schemeClr val="dk2"/>
                </a:solidFill>
                <a:latin typeface="Roboto"/>
                <a:ea typeface="Roboto"/>
                <a:cs typeface="Roboto"/>
                <a:sym typeface="Roboto"/>
              </a:rPr>
              <a:t>i </a:t>
            </a:r>
            <a:r>
              <a:rPr lang="en">
                <a:solidFill>
                  <a:schemeClr val="dk2"/>
                </a:solidFill>
                <a:latin typeface="Roboto"/>
                <a:ea typeface="Roboto"/>
                <a:cs typeface="Roboto"/>
                <a:sym typeface="Roboto"/>
              </a:rPr>
              <a:t>dollars, hoping to reach the goal amount of </a:t>
            </a:r>
            <a:r>
              <a:rPr b="1" i="1" lang="en">
                <a:solidFill>
                  <a:schemeClr val="dk2"/>
                </a:solidFill>
                <a:latin typeface="Roboto"/>
                <a:ea typeface="Roboto"/>
                <a:cs typeface="Roboto"/>
                <a:sym typeface="Roboto"/>
              </a:rPr>
              <a:t>N </a:t>
            </a:r>
            <a:r>
              <a:rPr lang="en">
                <a:solidFill>
                  <a:schemeClr val="dk2"/>
                </a:solidFill>
                <a:latin typeface="Roboto"/>
                <a:ea typeface="Roboto"/>
                <a:cs typeface="Roboto"/>
                <a:sym typeface="Roboto"/>
              </a:rPr>
              <a:t>dollars. He bets one dollar on each game, with probability </a:t>
            </a:r>
            <a:r>
              <a:rPr b="1" i="1" lang="en">
                <a:solidFill>
                  <a:schemeClr val="dk2"/>
                </a:solidFill>
                <a:latin typeface="Roboto"/>
                <a:ea typeface="Roboto"/>
                <a:cs typeface="Roboto"/>
                <a:sym typeface="Roboto"/>
              </a:rPr>
              <a:t>p </a:t>
            </a:r>
            <a:r>
              <a:rPr lang="en">
                <a:solidFill>
                  <a:schemeClr val="dk2"/>
                </a:solidFill>
                <a:latin typeface="Roboto"/>
                <a:ea typeface="Roboto"/>
                <a:cs typeface="Roboto"/>
                <a:sym typeface="Roboto"/>
              </a:rPr>
              <a:t>of winning each game. In this problem, it is assumed that </a:t>
            </a:r>
            <a:r>
              <a:rPr b="1" i="1" lang="en">
                <a:solidFill>
                  <a:schemeClr val="dk2"/>
                </a:solidFill>
                <a:latin typeface="Cambria Math"/>
                <a:ea typeface="Cambria Math"/>
                <a:cs typeface="Cambria Math"/>
                <a:sym typeface="Cambria Math"/>
              </a:rPr>
              <a:t>N&gt;</a:t>
            </a:r>
            <a:r>
              <a:rPr b="1" i="1" lang="en">
                <a:solidFill>
                  <a:schemeClr val="dk2"/>
                </a:solidFill>
                <a:latin typeface="Cambria Math"/>
                <a:ea typeface="Cambria Math"/>
                <a:cs typeface="Cambria Math"/>
                <a:sym typeface="Cambria Math"/>
              </a:rPr>
              <a:t>i</a:t>
            </a:r>
            <a:r>
              <a:rPr lang="en">
                <a:solidFill>
                  <a:schemeClr val="dk2"/>
                </a:solidFill>
                <a:latin typeface="Roboto"/>
                <a:ea typeface="Roboto"/>
                <a:cs typeface="Roboto"/>
                <a:sym typeface="Roboto"/>
              </a:rPr>
              <a:t>. For </a:t>
            </a:r>
            <a:r>
              <a:rPr lang="en">
                <a:solidFill>
                  <a:schemeClr val="dk2"/>
                </a:solidFill>
                <a:latin typeface="Roboto"/>
                <a:ea typeface="Roboto"/>
                <a:cs typeface="Roboto"/>
                <a:sym typeface="Roboto"/>
              </a:rPr>
              <a:t>our case, we will only change the parameters </a:t>
            </a:r>
            <a:r>
              <a:rPr b="1" i="1" lang="en">
                <a:latin typeface="Cambria Math"/>
                <a:ea typeface="Cambria Math"/>
                <a:cs typeface="Cambria Math"/>
                <a:sym typeface="Cambria Math"/>
              </a:rPr>
              <a:t>p</a:t>
            </a:r>
            <a:r>
              <a:rPr i="1" lang="en">
                <a:latin typeface="Cambria Math"/>
                <a:ea typeface="Cambria Math"/>
                <a:cs typeface="Cambria Math"/>
                <a:sym typeface="Cambria Math"/>
              </a:rPr>
              <a:t> </a:t>
            </a:r>
            <a:r>
              <a:rPr lang="en">
                <a:solidFill>
                  <a:srgbClr val="434343"/>
                </a:solidFill>
                <a:latin typeface="Roboto"/>
                <a:ea typeface="Roboto"/>
                <a:cs typeface="Roboto"/>
                <a:sym typeface="Roboto"/>
              </a:rPr>
              <a:t>and</a:t>
            </a:r>
            <a:r>
              <a:rPr lang="en">
                <a:solidFill>
                  <a:srgbClr val="434343"/>
                </a:solidFill>
              </a:rPr>
              <a:t> </a:t>
            </a:r>
            <a:r>
              <a:rPr b="1" i="1" lang="en">
                <a:latin typeface="Cambria Math"/>
                <a:ea typeface="Cambria Math"/>
                <a:cs typeface="Cambria Math"/>
                <a:sym typeface="Cambria Math"/>
              </a:rPr>
              <a:t>i</a:t>
            </a:r>
            <a:r>
              <a:rPr lang="en">
                <a:latin typeface="Roboto"/>
                <a:ea typeface="Roboto"/>
                <a:cs typeface="Roboto"/>
                <a:sym typeface="Roboto"/>
              </a:rPr>
              <a:t>, </a:t>
            </a:r>
            <a:r>
              <a:rPr lang="en">
                <a:solidFill>
                  <a:srgbClr val="434343"/>
                </a:solidFill>
                <a:latin typeface="Roboto"/>
                <a:ea typeface="Roboto"/>
                <a:cs typeface="Roboto"/>
                <a:sym typeface="Roboto"/>
              </a:rPr>
              <a:t>and the monetary goal </a:t>
            </a:r>
            <a:r>
              <a:rPr b="1" i="1" lang="en">
                <a:solidFill>
                  <a:srgbClr val="434343"/>
                </a:solidFill>
                <a:latin typeface="Cambria Math"/>
                <a:ea typeface="Cambria Math"/>
                <a:cs typeface="Cambria Math"/>
                <a:sym typeface="Cambria Math"/>
              </a:rPr>
              <a:t>N</a:t>
            </a:r>
            <a:r>
              <a:rPr lang="en">
                <a:solidFill>
                  <a:srgbClr val="434343"/>
                </a:solidFill>
                <a:latin typeface="Roboto"/>
                <a:ea typeface="Roboto"/>
                <a:cs typeface="Roboto"/>
                <a:sym typeface="Roboto"/>
              </a:rPr>
              <a:t> will be $10</a:t>
            </a:r>
            <a:r>
              <a:rPr lang="en"/>
              <a:t>.</a:t>
            </a:r>
            <a:endParaRPr/>
          </a:p>
          <a:p>
            <a:pPr indent="0" lvl="0" marL="0" rtl="0" algn="l">
              <a:lnSpc>
                <a:spcPct val="100000"/>
              </a:lnSpc>
              <a:spcBef>
                <a:spcPts val="0"/>
              </a:spcBef>
              <a:spcAft>
                <a:spcPts val="0"/>
              </a:spcAft>
              <a:buNone/>
            </a:pPr>
            <a:r>
              <a:t/>
            </a:r>
            <a:endParaRPr>
              <a:solidFill>
                <a:schemeClr val="dk2"/>
              </a:solidFill>
              <a:latin typeface="Roboto"/>
              <a:ea typeface="Roboto"/>
              <a:cs typeface="Roboto"/>
              <a:sym typeface="Roboto"/>
            </a:endParaRPr>
          </a:p>
          <a:p>
            <a:pPr indent="-317500" lvl="0" marL="457200" rtl="0" algn="l">
              <a:lnSpc>
                <a:spcPct val="100000"/>
              </a:lnSpc>
              <a:spcBef>
                <a:spcPts val="0"/>
              </a:spcBef>
              <a:spcAft>
                <a:spcPts val="0"/>
              </a:spcAft>
              <a:buClr>
                <a:schemeClr val="dk2"/>
              </a:buClr>
              <a:buSzPts val="1400"/>
              <a:buFont typeface="Calibri"/>
              <a:buChar char="●"/>
            </a:pPr>
            <a:r>
              <a:rPr lang="en">
                <a:solidFill>
                  <a:schemeClr val="dk2"/>
                </a:solidFill>
                <a:latin typeface="Roboto"/>
                <a:ea typeface="Roboto"/>
                <a:cs typeface="Roboto"/>
                <a:sym typeface="Roboto"/>
              </a:rPr>
              <a:t>The probability </a:t>
            </a:r>
            <a:r>
              <a:rPr b="1" i="1" lang="en">
                <a:solidFill>
                  <a:schemeClr val="dk2"/>
                </a:solidFill>
                <a:latin typeface="Roboto"/>
                <a:ea typeface="Roboto"/>
                <a:cs typeface="Roboto"/>
                <a:sym typeface="Roboto"/>
              </a:rPr>
              <a:t>P </a:t>
            </a:r>
            <a:r>
              <a:rPr lang="en">
                <a:solidFill>
                  <a:schemeClr val="dk2"/>
                </a:solidFill>
                <a:latin typeface="Roboto"/>
                <a:ea typeface="Roboto"/>
                <a:cs typeface="Roboto"/>
                <a:sym typeface="Roboto"/>
              </a:rPr>
              <a:t>of the gambler reaching the goal </a:t>
            </a:r>
            <a:r>
              <a:rPr b="1" i="1" lang="en">
                <a:solidFill>
                  <a:schemeClr val="dk2"/>
                </a:solidFill>
                <a:latin typeface="Roboto"/>
                <a:ea typeface="Roboto"/>
                <a:cs typeface="Roboto"/>
                <a:sym typeface="Roboto"/>
              </a:rPr>
              <a:t>N </a:t>
            </a:r>
            <a:r>
              <a:rPr lang="en">
                <a:solidFill>
                  <a:schemeClr val="dk2"/>
                </a:solidFill>
                <a:latin typeface="Roboto"/>
                <a:ea typeface="Roboto"/>
                <a:cs typeface="Roboto"/>
                <a:sym typeface="Roboto"/>
              </a:rPr>
              <a:t>dollars before running out of money can be modeled with the following probability function:</a:t>
            </a:r>
            <a:endParaRPr>
              <a:solidFill>
                <a:schemeClr val="dk2"/>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4076988" y="2190300"/>
            <a:ext cx="828675" cy="342900"/>
          </a:xfrm>
          <a:prstGeom prst="rect">
            <a:avLst/>
          </a:prstGeom>
          <a:noFill/>
          <a:ln>
            <a:noFill/>
          </a:ln>
        </p:spPr>
      </p:pic>
      <p:sp>
        <p:nvSpPr>
          <p:cNvPr id="94" name="Google Shape;94;p14"/>
          <p:cNvSpPr txBox="1"/>
          <p:nvPr/>
        </p:nvSpPr>
        <p:spPr>
          <a:xfrm>
            <a:off x="3662800" y="2453750"/>
            <a:ext cx="5144700" cy="25119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1200"/>
              </a:spcBef>
              <a:spcAft>
                <a:spcPts val="0"/>
              </a:spcAft>
              <a:buSzPts val="1400"/>
              <a:buChar char="●"/>
            </a:pPr>
            <a:r>
              <a:rPr b="1" i="1" lang="en" sz="1600">
                <a:latin typeface="Cambria Math"/>
                <a:ea typeface="Cambria Math"/>
                <a:cs typeface="Cambria Math"/>
                <a:sym typeface="Cambria Math"/>
              </a:rPr>
              <a:t>p </a:t>
            </a:r>
            <a:r>
              <a:rPr i="1" lang="en" sz="1600">
                <a:latin typeface="Cambria Math"/>
                <a:ea typeface="Cambria Math"/>
                <a:cs typeface="Cambria Math"/>
                <a:sym typeface="Cambria Math"/>
              </a:rPr>
              <a:t>= Probability of winning 1 game</a:t>
            </a:r>
            <a:endParaRPr i="1" sz="1600">
              <a:latin typeface="Cambria Math"/>
              <a:ea typeface="Cambria Math"/>
              <a:cs typeface="Cambria Math"/>
              <a:sym typeface="Cambria Math"/>
            </a:endParaRPr>
          </a:p>
          <a:p>
            <a:pPr indent="-317500" lvl="0" marL="457200" rtl="0" algn="l">
              <a:lnSpc>
                <a:spcPct val="115000"/>
              </a:lnSpc>
              <a:spcBef>
                <a:spcPts val="0"/>
              </a:spcBef>
              <a:spcAft>
                <a:spcPts val="0"/>
              </a:spcAft>
              <a:buSzPts val="1400"/>
              <a:buChar char="●"/>
            </a:pPr>
            <a:r>
              <a:rPr b="1" i="1" lang="en" sz="1600">
                <a:latin typeface="Cambria Math"/>
                <a:ea typeface="Cambria Math"/>
                <a:cs typeface="Cambria Math"/>
                <a:sym typeface="Cambria Math"/>
              </a:rPr>
              <a:t>q</a:t>
            </a:r>
            <a:r>
              <a:rPr i="1" lang="en" sz="1600">
                <a:latin typeface="Cambria Math"/>
                <a:ea typeface="Cambria Math"/>
                <a:cs typeface="Cambria Math"/>
                <a:sym typeface="Cambria Math"/>
              </a:rPr>
              <a:t> = Probability of losing 1 game</a:t>
            </a:r>
            <a:endParaRPr i="1" sz="1600">
              <a:latin typeface="Cambria Math"/>
              <a:ea typeface="Cambria Math"/>
              <a:cs typeface="Cambria Math"/>
              <a:sym typeface="Cambria Math"/>
            </a:endParaRPr>
          </a:p>
          <a:p>
            <a:pPr indent="-317500" lvl="0" marL="457200" rtl="0" algn="l">
              <a:lnSpc>
                <a:spcPct val="115000"/>
              </a:lnSpc>
              <a:spcBef>
                <a:spcPts val="0"/>
              </a:spcBef>
              <a:spcAft>
                <a:spcPts val="0"/>
              </a:spcAft>
              <a:buSzPts val="1400"/>
              <a:buChar char="●"/>
            </a:pPr>
            <a:r>
              <a:rPr b="1" i="1" lang="en" sz="1600">
                <a:latin typeface="Cambria Math"/>
                <a:ea typeface="Cambria Math"/>
                <a:cs typeface="Cambria Math"/>
                <a:sym typeface="Cambria Math"/>
              </a:rPr>
              <a:t>P</a:t>
            </a:r>
            <a:r>
              <a:rPr b="1" baseline="-25000" i="1" lang="en" sz="1600">
                <a:latin typeface="Cambria Math"/>
                <a:ea typeface="Cambria Math"/>
                <a:cs typeface="Cambria Math"/>
                <a:sym typeface="Cambria Math"/>
              </a:rPr>
              <a:t>i</a:t>
            </a:r>
            <a:r>
              <a:rPr i="1" lang="en" sz="1600">
                <a:latin typeface="Cambria Math"/>
                <a:ea typeface="Cambria Math"/>
                <a:cs typeface="Cambria Math"/>
                <a:sym typeface="Cambria Math"/>
              </a:rPr>
              <a:t> = Probability of reaching </a:t>
            </a:r>
            <a:r>
              <a:rPr b="1" i="1" lang="en" sz="1600">
                <a:latin typeface="Cambria Math"/>
                <a:ea typeface="Cambria Math"/>
                <a:cs typeface="Cambria Math"/>
                <a:sym typeface="Cambria Math"/>
              </a:rPr>
              <a:t>N </a:t>
            </a:r>
            <a:r>
              <a:rPr i="1" lang="en" sz="1600">
                <a:latin typeface="Cambria Math"/>
                <a:ea typeface="Cambria Math"/>
                <a:cs typeface="Cambria Math"/>
                <a:sym typeface="Cambria Math"/>
              </a:rPr>
              <a:t>before reaching 0 dollars(starting with </a:t>
            </a:r>
            <a:r>
              <a:rPr b="1" i="1" lang="en" sz="1600">
                <a:latin typeface="Cambria Math"/>
                <a:ea typeface="Cambria Math"/>
                <a:cs typeface="Cambria Math"/>
                <a:sym typeface="Cambria Math"/>
              </a:rPr>
              <a:t>i</a:t>
            </a:r>
            <a:r>
              <a:rPr i="1" lang="en" sz="1600">
                <a:latin typeface="Cambria Math"/>
                <a:ea typeface="Cambria Math"/>
                <a:cs typeface="Cambria Math"/>
                <a:sym typeface="Cambria Math"/>
              </a:rPr>
              <a:t> dollars)</a:t>
            </a:r>
            <a:endParaRPr i="1" sz="1600">
              <a:latin typeface="Cambria Math"/>
              <a:ea typeface="Cambria Math"/>
              <a:cs typeface="Cambria Math"/>
              <a:sym typeface="Cambria Math"/>
            </a:endParaRPr>
          </a:p>
          <a:p>
            <a:pPr indent="-317500" lvl="0" marL="457200" rtl="0" algn="l">
              <a:lnSpc>
                <a:spcPct val="115000"/>
              </a:lnSpc>
              <a:spcBef>
                <a:spcPts val="0"/>
              </a:spcBef>
              <a:spcAft>
                <a:spcPts val="0"/>
              </a:spcAft>
              <a:buSzPts val="1400"/>
              <a:buChar char="●"/>
            </a:pPr>
            <a:r>
              <a:rPr b="1" i="1" lang="en" sz="1600">
                <a:latin typeface="Cambria Math"/>
                <a:ea typeface="Cambria Math"/>
                <a:cs typeface="Cambria Math"/>
                <a:sym typeface="Cambria Math"/>
              </a:rPr>
              <a:t>N</a:t>
            </a:r>
            <a:r>
              <a:rPr i="1" lang="en" sz="1600">
                <a:latin typeface="Cambria Math"/>
                <a:ea typeface="Cambria Math"/>
                <a:cs typeface="Cambria Math"/>
                <a:sym typeface="Cambria Math"/>
              </a:rPr>
              <a:t> = Monetary goal</a:t>
            </a:r>
            <a:endParaRPr i="1" sz="1600">
              <a:latin typeface="Cambria Math"/>
              <a:ea typeface="Cambria Math"/>
              <a:cs typeface="Cambria Math"/>
              <a:sym typeface="Cambria Math"/>
            </a:endParaRPr>
          </a:p>
          <a:p>
            <a:pPr indent="-317500" lvl="0" marL="457200" rtl="0" algn="l">
              <a:lnSpc>
                <a:spcPct val="115000"/>
              </a:lnSpc>
              <a:spcBef>
                <a:spcPts val="0"/>
              </a:spcBef>
              <a:spcAft>
                <a:spcPts val="0"/>
              </a:spcAft>
              <a:buSzPts val="1400"/>
              <a:buChar char="●"/>
            </a:pPr>
            <a:r>
              <a:rPr b="1" i="1" lang="en" sz="1600">
                <a:latin typeface="Cambria Math"/>
                <a:ea typeface="Cambria Math"/>
                <a:cs typeface="Cambria Math"/>
                <a:sym typeface="Cambria Math"/>
              </a:rPr>
              <a:t>i </a:t>
            </a:r>
            <a:r>
              <a:rPr i="1" lang="en" sz="1600">
                <a:latin typeface="Cambria Math"/>
                <a:ea typeface="Cambria Math"/>
                <a:cs typeface="Cambria Math"/>
                <a:sym typeface="Cambria Math"/>
              </a:rPr>
              <a:t>= Initial amount </a:t>
            </a:r>
            <a:endParaRPr i="1" sz="1600">
              <a:latin typeface="Cambria Math"/>
              <a:ea typeface="Cambria Math"/>
              <a:cs typeface="Cambria Math"/>
              <a:sym typeface="Cambria Math"/>
            </a:endParaRPr>
          </a:p>
        </p:txBody>
      </p:sp>
      <p:pic>
        <p:nvPicPr>
          <p:cNvPr id="95" name="Google Shape;95;p14"/>
          <p:cNvPicPr preferRelativeResize="0"/>
          <p:nvPr/>
        </p:nvPicPr>
        <p:blipFill>
          <a:blip r:embed="rId4">
            <a:alphaModFix/>
          </a:blip>
          <a:stretch>
            <a:fillRect/>
          </a:stretch>
        </p:blipFill>
        <p:spPr>
          <a:xfrm>
            <a:off x="628750" y="2654038"/>
            <a:ext cx="3124273" cy="211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the Gambler’s Ruin Probability Function</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5" title="Rplot03.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1812450" y="171775"/>
            <a:ext cx="5519100" cy="53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Monte Carlo Simulations</a:t>
            </a:r>
            <a:endParaRPr/>
          </a:p>
        </p:txBody>
      </p:sp>
      <p:sp>
        <p:nvSpPr>
          <p:cNvPr id="108" name="Google Shape;108;p16"/>
          <p:cNvSpPr txBox="1"/>
          <p:nvPr>
            <p:ph idx="1" type="body"/>
          </p:nvPr>
        </p:nvSpPr>
        <p:spPr>
          <a:xfrm>
            <a:off x="210650" y="778475"/>
            <a:ext cx="8774100" cy="2408700"/>
          </a:xfrm>
          <a:prstGeom prst="rect">
            <a:avLst/>
          </a:prstGeom>
        </p:spPr>
        <p:txBody>
          <a:bodyPr anchorCtr="0" anchor="t" bIns="91425" lIns="91425" spcFirstLastPara="1" rIns="91425" wrap="square" tIns="91425">
            <a:noAutofit/>
          </a:bodyPr>
          <a:lstStyle/>
          <a:p>
            <a:pPr indent="-317500" lvl="0" marL="914400" rtl="0" algn="l">
              <a:spcBef>
                <a:spcPts val="0"/>
              </a:spcBef>
              <a:spcAft>
                <a:spcPts val="0"/>
              </a:spcAft>
              <a:buSzPts val="1400"/>
              <a:buChar char="●"/>
            </a:pPr>
            <a:r>
              <a:rPr lang="en" sz="1400"/>
              <a:t>The Monte Carlo Simulations is a way to model and analyze different gambling outcomes.</a:t>
            </a:r>
            <a:endParaRPr sz="1400"/>
          </a:p>
          <a:p>
            <a:pPr indent="-317500" lvl="0" marL="914400" rtl="0" algn="l">
              <a:spcBef>
                <a:spcPts val="0"/>
              </a:spcBef>
              <a:spcAft>
                <a:spcPts val="0"/>
              </a:spcAft>
              <a:buSzPts val="1400"/>
              <a:buChar char="●"/>
            </a:pPr>
            <a:r>
              <a:rPr lang="en" sz="1400"/>
              <a:t>Used Google Colab/Python to create a program to run simulations</a:t>
            </a:r>
            <a:endParaRPr sz="1400"/>
          </a:p>
          <a:p>
            <a:pPr indent="-317500" lvl="0" marL="914400" rtl="0" algn="l">
              <a:spcBef>
                <a:spcPts val="0"/>
              </a:spcBef>
              <a:spcAft>
                <a:spcPts val="0"/>
              </a:spcAft>
              <a:buSzPts val="1400"/>
              <a:buChar char="●"/>
            </a:pPr>
            <a:r>
              <a:rPr lang="en" sz="1400"/>
              <a:t>We use it to simulate trials and compare them to the theoretical results.</a:t>
            </a:r>
            <a:endParaRPr sz="1400"/>
          </a:p>
          <a:p>
            <a:pPr indent="-317500" lvl="0" marL="914400" rtl="0" algn="l">
              <a:spcBef>
                <a:spcPts val="0"/>
              </a:spcBef>
              <a:spcAft>
                <a:spcPts val="0"/>
              </a:spcAft>
              <a:buSzPts val="1400"/>
              <a:buChar char="●"/>
            </a:pPr>
            <a:r>
              <a:rPr lang="en" sz="1400"/>
              <a:t>It helps us look at only at specific variables, and will get rid of any confounding variables such as:</a:t>
            </a:r>
            <a:endParaRPr sz="1400"/>
          </a:p>
          <a:p>
            <a:pPr indent="-317500" lvl="1" marL="1371600" rtl="0" algn="l">
              <a:spcBef>
                <a:spcPts val="0"/>
              </a:spcBef>
              <a:spcAft>
                <a:spcPts val="0"/>
              </a:spcAft>
              <a:buSzPts val="1400"/>
              <a:buChar char="○"/>
            </a:pPr>
            <a:r>
              <a:rPr lang="en"/>
              <a:t>Time per game played</a:t>
            </a:r>
            <a:endParaRPr/>
          </a:p>
          <a:p>
            <a:pPr indent="-317500" lvl="1" marL="1371600" rtl="0" algn="l">
              <a:spcBef>
                <a:spcPts val="0"/>
              </a:spcBef>
              <a:spcAft>
                <a:spcPts val="0"/>
              </a:spcAft>
              <a:buSzPts val="1400"/>
              <a:buChar char="○"/>
            </a:pPr>
            <a:r>
              <a:rPr lang="en"/>
              <a:t>House Advantage</a:t>
            </a:r>
            <a:endParaRPr/>
          </a:p>
          <a:p>
            <a:pPr indent="-317500" lvl="0" marL="914400" rtl="0" algn="l">
              <a:spcBef>
                <a:spcPts val="0"/>
              </a:spcBef>
              <a:spcAft>
                <a:spcPts val="0"/>
              </a:spcAft>
              <a:buSzPts val="1400"/>
              <a:buChar char="●"/>
            </a:pPr>
            <a:r>
              <a:rPr lang="en" sz="1400"/>
              <a:t>For our Gambler’s Ruin Problem we only changed three parameters:</a:t>
            </a:r>
            <a:endParaRPr sz="1400"/>
          </a:p>
          <a:p>
            <a:pPr indent="-317500" lvl="1" marL="1371600" rtl="0" algn="l">
              <a:spcBef>
                <a:spcPts val="0"/>
              </a:spcBef>
              <a:spcAft>
                <a:spcPts val="0"/>
              </a:spcAft>
              <a:buSzPts val="1400"/>
              <a:buChar char="○"/>
            </a:pPr>
            <a:r>
              <a:rPr b="1" i="1" lang="en">
                <a:latin typeface="Cambria Math"/>
                <a:ea typeface="Cambria Math"/>
                <a:cs typeface="Cambria Math"/>
                <a:sym typeface="Cambria Math"/>
              </a:rPr>
              <a:t>i</a:t>
            </a:r>
            <a:r>
              <a:rPr b="1" lang="en"/>
              <a:t> </a:t>
            </a:r>
            <a:r>
              <a:rPr lang="en"/>
              <a:t>= initial amount - $3, $5, and $7</a:t>
            </a:r>
            <a:endParaRPr/>
          </a:p>
          <a:p>
            <a:pPr indent="-317500" lvl="1" marL="1371600" rtl="0" algn="l">
              <a:spcBef>
                <a:spcPts val="0"/>
              </a:spcBef>
              <a:spcAft>
                <a:spcPts val="0"/>
              </a:spcAft>
              <a:buSzPts val="1400"/>
              <a:buChar char="○"/>
            </a:pPr>
            <a:r>
              <a:rPr b="1" i="1" lang="en">
                <a:latin typeface="Cambria Math"/>
                <a:ea typeface="Cambria Math"/>
                <a:cs typeface="Cambria Math"/>
                <a:sym typeface="Cambria Math"/>
              </a:rPr>
              <a:t>p</a:t>
            </a:r>
            <a:r>
              <a:rPr b="1" lang="en"/>
              <a:t> </a:t>
            </a:r>
            <a:r>
              <a:rPr lang="en"/>
              <a:t>= probability of winning 1 game - 40%, 45%, 50%, 55%, and 60%</a:t>
            </a:r>
            <a:endParaRPr/>
          </a:p>
          <a:p>
            <a:pPr indent="-317500" lvl="1" marL="1371600" rtl="0" algn="l">
              <a:spcBef>
                <a:spcPts val="0"/>
              </a:spcBef>
              <a:spcAft>
                <a:spcPts val="0"/>
              </a:spcAft>
              <a:buSzPts val="1400"/>
              <a:buChar char="○"/>
            </a:pPr>
            <a:r>
              <a:rPr b="1" i="1" lang="en">
                <a:latin typeface="Cambria Math"/>
                <a:ea typeface="Cambria Math"/>
                <a:cs typeface="Cambria Math"/>
                <a:sym typeface="Cambria Math"/>
              </a:rPr>
              <a:t>N</a:t>
            </a:r>
            <a:r>
              <a:rPr lang="en"/>
              <a:t> = monetary goal - $10 for all trials</a:t>
            </a:r>
            <a:endParaRPr/>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GRP Trial Graphs</a:t>
            </a:r>
            <a:endParaRPr/>
          </a:p>
        </p:txBody>
      </p:sp>
      <p:sp>
        <p:nvSpPr>
          <p:cNvPr id="114" name="Google Shape;114;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5" name="Google Shape;115;p17" title="Trial1.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1" name="Google Shape;121;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18" title="Trial2.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19" title="Trial3.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Trial Success Proportion Graph</a:t>
            </a:r>
            <a:endParaRPr/>
          </a:p>
        </p:txBody>
      </p:sp>
      <p:sp>
        <p:nvSpPr>
          <p:cNvPr id="135" name="Google Shape;135;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0" title="Proportion.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Simulated Proportions VS Theoretical Function</a:t>
            </a:r>
            <a:endParaRPr/>
          </a:p>
        </p:txBody>
      </p:sp>
      <p:sp>
        <p:nvSpPr>
          <p:cNvPr id="142" name="Google Shape;142;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3" name="Google Shape;143;p21" title="FunctionProp.jpeg"/>
          <p:cNvPicPr preferRelativeResize="0"/>
          <p:nvPr/>
        </p:nvPicPr>
        <p:blipFill>
          <a:blip r:embed="rId3">
            <a:alphaModFix/>
          </a:blip>
          <a:stretch>
            <a:fillRect/>
          </a:stretch>
        </p:blipFill>
        <p:spPr>
          <a:xfrm>
            <a:off x="0" y="0"/>
            <a:ext cx="9143999" cy="5143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