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9" r:id="rId2"/>
    <p:sldId id="269" r:id="rId3"/>
    <p:sldId id="270" r:id="rId4"/>
    <p:sldId id="286" r:id="rId5"/>
    <p:sldId id="256" r:id="rId6"/>
    <p:sldId id="280" r:id="rId7"/>
    <p:sldId id="281" r:id="rId8"/>
    <p:sldId id="283" r:id="rId9"/>
    <p:sldId id="284" r:id="rId10"/>
    <p:sldId id="273" r:id="rId11"/>
    <p:sldId id="285" r:id="rId12"/>
    <p:sldId id="274" r:id="rId13"/>
    <p:sldId id="275" r:id="rId14"/>
    <p:sldId id="276" r:id="rId15"/>
    <p:sldId id="277" r:id="rId16"/>
    <p:sldId id="266" r:id="rId17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pitchFamily="5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中間スタイル 4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ABFCF23-3B69-468F-B69F-88F6DE6A72F2}" styleName="中間スタイル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中間スタイル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93D81CF-94F2-401A-BA57-92F5A7B2D0C5}" styleName="スタイル (中間)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中間スタイル 1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94" autoAdjust="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D9C6C82-90F6-4D01-89E3-2A8CF3106C2A}" type="datetimeFigureOut">
              <a:rPr lang="ja-JP" altLang="en-US"/>
              <a:pPr>
                <a:defRPr/>
              </a:pPr>
              <a:t>2021/6/10</a:t>
            </a:fld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E2B3793-F65E-4D4F-B266-C0CCE8BDF3D8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432262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05D801E-8EE3-4F0F-AE17-78D9F68BEF12}" type="datetimeFigureOut">
              <a:rPr lang="ja-JP" altLang="en-US"/>
              <a:pPr>
                <a:defRPr/>
              </a:pPr>
              <a:t>2021/6/10</a:t>
            </a:fld>
            <a:endParaRPr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 smtClean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 noProof="0" smtClean="0"/>
              <a:t>マスター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95AE658-385F-4D2E-B938-18DF9005EF57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867168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  <p:sp>
        <p:nvSpPr>
          <p:cNvPr id="16388" name="スライド番号プレースホルダー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/>
            <a:fld id="{9B86D8B6-8002-41BC-8415-71D73AFE66A8}" type="slidenum">
              <a:rPr lang="ja-JP" altLang="en-US" smtClean="0"/>
              <a:pPr eaLnBrk="1" hangingPunct="1"/>
              <a:t>1</a:t>
            </a:fld>
            <a:endParaRPr lang="ja-JP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FE6CC0-AEC7-460F-BD19-55D96570C411}" type="datetime1">
              <a:rPr lang="ja-JP" altLang="en-US"/>
              <a:pPr>
                <a:defRPr/>
              </a:pPr>
              <a:t>2021/6/10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6B255A-8566-4E00-93DA-9DEE3421B7F5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29942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C43541-B487-48EE-83CF-D4727B2ED044}" type="datetime1">
              <a:rPr lang="ja-JP" altLang="en-US"/>
              <a:pPr>
                <a:defRPr/>
              </a:pPr>
              <a:t>2021/6/10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D7CDCC-2B0E-4926-9DF3-1B9CCF632D6B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3655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235647-6E40-4AE8-BE31-F28F13A8D070}" type="datetime1">
              <a:rPr lang="ja-JP" altLang="en-US"/>
              <a:pPr>
                <a:defRPr/>
              </a:pPr>
              <a:t>2021/6/10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B9C3E6-62DD-401D-9322-CB7F3AD5283F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44907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95EAF7D-7565-47DD-AAAB-677FD7D12F31}" type="datetime1">
              <a:rPr lang="ja-JP" altLang="en-US"/>
              <a:pPr>
                <a:defRPr/>
              </a:pPr>
              <a:t>2021/6/10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 smtClean="0"/>
            </a:lvl1pPr>
          </a:lstStyle>
          <a:p>
            <a:pPr>
              <a:defRPr/>
            </a:pPr>
            <a:fld id="{7BD2CFBE-0662-4ACF-9CB2-58FB8AEDC24C}" type="slidenum">
              <a:rPr lang="ja-JP" altLang="en-US" smtClean="0"/>
              <a:pPr>
                <a:defRPr/>
              </a:pPr>
              <a:t>‹#›</a:t>
            </a:fld>
            <a:r>
              <a:rPr lang="en-US" altLang="ja-JP" dirty="0" smtClean="0"/>
              <a:t>/19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6947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5D732-9616-4ED0-925C-DF93678C2FFB}" type="datetime1">
              <a:rPr lang="ja-JP" altLang="en-US"/>
              <a:pPr>
                <a:defRPr/>
              </a:pPr>
              <a:t>2021/6/10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1429AE-8F44-41A7-AC93-B05EC660CF8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69256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84CCA-9664-45A2-9B52-44AFA61ACFD1}" type="datetime1">
              <a:rPr lang="ja-JP" altLang="en-US"/>
              <a:pPr>
                <a:defRPr/>
              </a:pPr>
              <a:t>2021/6/10</a:t>
            </a:fld>
            <a:endParaRPr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ECCB6-3A0B-47D1-8EAD-D2A29BBBC7D4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80744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D405FB-6E4A-483F-8F6D-2CED3D48C89A}" type="datetime1">
              <a:rPr lang="ja-JP" altLang="en-US"/>
              <a:pPr>
                <a:defRPr/>
              </a:pPr>
              <a:t>2021/6/10</a:t>
            </a:fld>
            <a:endParaRPr lang="ja-JP" altLang="en-US"/>
          </a:p>
        </p:txBody>
      </p:sp>
      <p:sp>
        <p:nvSpPr>
          <p:cNvPr id="8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3A8C07-BD67-42DC-8453-E88B84E2E6AA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1441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A6CA20-4877-4153-84A8-F103A8DD659E}" type="datetime1">
              <a:rPr lang="ja-JP" altLang="en-US"/>
              <a:pPr>
                <a:defRPr/>
              </a:pPr>
              <a:t>2021/6/10</a:t>
            </a:fld>
            <a:endParaRPr lang="ja-JP" altLang="en-US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5E9B62-AD5F-4DB6-9785-1AD7C1B54F20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7540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E3CED-DF46-4801-BD3B-EE2276C05A43}" type="datetime1">
              <a:rPr lang="ja-JP" altLang="en-US"/>
              <a:pPr>
                <a:defRPr/>
              </a:pPr>
              <a:t>2021/6/10</a:t>
            </a:fld>
            <a:endParaRPr lang="ja-JP" altLang="en-US"/>
          </a:p>
        </p:txBody>
      </p:sp>
      <p:sp>
        <p:nvSpPr>
          <p:cNvPr id="3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0E57E9-779E-4C3F-9252-D1F93B8DF1BE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33668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D7154-C94C-47E0-AAC3-E2D8F9D2C3E4}" type="datetime1">
              <a:rPr lang="ja-JP" altLang="en-US"/>
              <a:pPr>
                <a:defRPr/>
              </a:pPr>
              <a:t>2021/6/10</a:t>
            </a:fld>
            <a:endParaRPr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DD09B-7333-4685-BE95-B3F19DD0F91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37292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6387E8-6671-4475-8871-2CB3B36BA526}" type="datetime1">
              <a:rPr lang="ja-JP" altLang="en-US"/>
              <a:pPr>
                <a:defRPr/>
              </a:pPr>
              <a:t>2021/6/10</a:t>
            </a:fld>
            <a:endParaRPr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25C5B-63C4-4EC4-A661-E0E1F282CF54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90067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タイトルの書式設定</a:t>
            </a:r>
          </a:p>
        </p:txBody>
      </p:sp>
      <p:sp>
        <p:nvSpPr>
          <p:cNvPr id="1027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2161687-6062-4417-9936-AF74C7859F1A}" type="datetime1">
              <a:rPr lang="ja-JP" altLang="en-US"/>
              <a:pPr>
                <a:defRPr/>
              </a:pPr>
              <a:t>2021/6/10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4DBCE64-EA16-480B-B7D6-F3E21E42C36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graphicFrame>
        <p:nvGraphicFramePr>
          <p:cNvPr id="2" name="オブジェクト 1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46800124"/>
              </p:ext>
            </p:extLst>
          </p:nvPr>
        </p:nvGraphicFramePr>
        <p:xfrm>
          <a:off x="250825" y="6524625"/>
          <a:ext cx="2232025" cy="14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Photo Editor Photo" r:id="rId14" imgW="14733333" imgH="952633" progId="MSPhotoEd.3">
                  <p:embed/>
                </p:oleObj>
              </mc:Choice>
              <mc:Fallback>
                <p:oleObj name="Photo Editor Photo" r:id="rId14" imgW="14733333" imgH="952633" progId="MSPhotoEd.3">
                  <p:embed/>
                  <p:pic>
                    <p:nvPicPr>
                      <p:cNvPr id="0" name="オブジェクト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6524625"/>
                        <a:ext cx="2232025" cy="144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24"/>
          <p:cNvSpPr txBox="1">
            <a:spLocks noChangeArrowheads="1"/>
          </p:cNvSpPr>
          <p:nvPr userDrawn="1"/>
        </p:nvSpPr>
        <p:spPr bwMode="auto">
          <a:xfrm>
            <a:off x="7308850" y="260350"/>
            <a:ext cx="1560513" cy="27622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 eaLnBrk="1" hangingPunct="1"/>
            <a:r>
              <a:rPr lang="en-US" altLang="ja-JP" sz="1200" b="1" dirty="0">
                <a:solidFill>
                  <a:srgbClr val="FF0000"/>
                </a:solidFill>
              </a:rPr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590550" y="14128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ja-JP" dirty="0"/>
              <a:t>VIP</a:t>
            </a:r>
            <a:r>
              <a:rPr lang="ja-JP" altLang="en-US" dirty="0" smtClean="0"/>
              <a:t>システム概要</a:t>
            </a:r>
          </a:p>
        </p:txBody>
      </p:sp>
      <p:sp>
        <p:nvSpPr>
          <p:cNvPr id="3075" name="テキスト ボックス 3"/>
          <p:cNvSpPr txBox="1">
            <a:spLocks noChangeArrowheads="1"/>
          </p:cNvSpPr>
          <p:nvPr/>
        </p:nvSpPr>
        <p:spPr bwMode="auto">
          <a:xfrm>
            <a:off x="827088" y="3501008"/>
            <a:ext cx="7993062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dirty="0"/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ja-JP" sz="3600" dirty="0" smtClean="0"/>
              <a:t>OEM</a:t>
            </a:r>
            <a:r>
              <a:rPr lang="ja-JP" altLang="en-US" sz="3600" dirty="0" smtClean="0"/>
              <a:t>技術課</a:t>
            </a:r>
            <a:endParaRPr lang="en-US" altLang="ja-JP" sz="3600" dirty="0"/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ja-JP" altLang="en-US" sz="3600" dirty="0"/>
              <a:t>中村純規</a:t>
            </a:r>
            <a:endParaRPr lang="en-US" altLang="ja-JP" sz="36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4734C5-8E6B-4FE0-9C7A-F85225D52019}" type="slidenum">
              <a:rPr lang="ja-JP" altLang="en-US"/>
              <a:pPr>
                <a:defRPr/>
              </a:pPr>
              <a:t>1</a:t>
            </a:fld>
            <a:r>
              <a:rPr lang="en-US" altLang="ja-JP" dirty="0" smtClean="0"/>
              <a:t>/19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テキスト ボックス 3"/>
          <p:cNvSpPr txBox="1">
            <a:spLocks noChangeArrowheads="1"/>
          </p:cNvSpPr>
          <p:nvPr/>
        </p:nvSpPr>
        <p:spPr bwMode="auto">
          <a:xfrm>
            <a:off x="468313" y="404813"/>
            <a:ext cx="66246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b="1" u="sng" dirty="0" smtClean="0"/>
              <a:t>工程ごと合理化システム導入状況</a:t>
            </a:r>
            <a:endParaRPr lang="en-US" altLang="ja-JP" sz="2400" b="1" u="sng" dirty="0" smtClean="0"/>
          </a:p>
        </p:txBody>
      </p:sp>
      <p:sp>
        <p:nvSpPr>
          <p:cNvPr id="9249" name="テキスト ボックス 23"/>
          <p:cNvSpPr txBox="1">
            <a:spLocks noChangeArrowheads="1"/>
          </p:cNvSpPr>
          <p:nvPr/>
        </p:nvSpPr>
        <p:spPr bwMode="auto">
          <a:xfrm>
            <a:off x="468313" y="5013176"/>
            <a:ext cx="1980728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ログ出力に関して</a:t>
            </a:r>
            <a:endParaRPr lang="en-US" altLang="ja-JP" sz="18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F1577-5DC9-4A97-8C29-9059E010DA58}" type="slidenum">
              <a:rPr lang="ja-JP" altLang="en-US"/>
              <a:pPr>
                <a:defRPr/>
              </a:pPr>
              <a:t>10</a:t>
            </a:fld>
            <a:r>
              <a:rPr lang="en-US" altLang="ja-JP" dirty="0" smtClean="0"/>
              <a:t>/19</a:t>
            </a:r>
            <a:endParaRPr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311725"/>
              </p:ext>
            </p:extLst>
          </p:nvPr>
        </p:nvGraphicFramePr>
        <p:xfrm>
          <a:off x="689744" y="1772816"/>
          <a:ext cx="3378200" cy="26555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/>
                <a:gridCol w="1511300"/>
                <a:gridCol w="1041400"/>
              </a:tblGrid>
              <a:tr h="276225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800" u="none" strike="noStrike" dirty="0">
                          <a:effectLst/>
                        </a:rPr>
                        <a:t>工程名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u="none" strike="noStrike" dirty="0" smtClean="0">
                          <a:effectLst/>
                        </a:rPr>
                        <a:t>システム</a:t>
                      </a:r>
                      <a:r>
                        <a:rPr lang="zh-TW" altLang="en-US" sz="1800" u="none" strike="noStrike" dirty="0" smtClean="0">
                          <a:effectLst/>
                        </a:rPr>
                        <a:t>導入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u="none" strike="noStrike" dirty="0">
                          <a:effectLst/>
                        </a:rPr>
                        <a:t>ログ出力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DB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>
                          <a:effectLst/>
                        </a:rPr>
                        <a:t>〇</a:t>
                      </a:r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>
                          <a:effectLst/>
                        </a:rPr>
                        <a:t>〇</a:t>
                      </a:r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952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WB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>
                          <a:effectLst/>
                        </a:rPr>
                        <a:t>〇</a:t>
                      </a:r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>
                          <a:effectLst/>
                        </a:rPr>
                        <a:t>〇</a:t>
                      </a:r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952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AVI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</a:rPr>
                        <a:t>〇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〇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952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SP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</a:rPr>
                        <a:t>〇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×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952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MD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</a:rPr>
                        <a:t>〇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>
                          <a:effectLst/>
                        </a:rPr>
                        <a:t>〇</a:t>
                      </a:r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952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ECK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>
                          <a:effectLst/>
                        </a:rPr>
                        <a:t>〇</a:t>
                      </a:r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×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952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DC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×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×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ST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×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×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4" name="テキスト ボックス 23"/>
          <p:cNvSpPr txBox="1">
            <a:spLocks noChangeArrowheads="1"/>
          </p:cNvSpPr>
          <p:nvPr/>
        </p:nvSpPr>
        <p:spPr bwMode="auto">
          <a:xfrm>
            <a:off x="534656" y="4437112"/>
            <a:ext cx="51894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 smtClean="0"/>
              <a:t>※AVI</a:t>
            </a:r>
            <a:r>
              <a:rPr lang="ja-JP" altLang="en-US" sz="1800" dirty="0" smtClean="0"/>
              <a:t>：自動外観検査　</a:t>
            </a:r>
            <a:r>
              <a:rPr lang="en-US" altLang="ja-JP" sz="1800" dirty="0" smtClean="0"/>
              <a:t>SP</a:t>
            </a:r>
            <a:r>
              <a:rPr lang="ja-JP" altLang="en-US" sz="1800" dirty="0" smtClean="0"/>
              <a:t>：スパッタ　</a:t>
            </a:r>
            <a:r>
              <a:rPr lang="en-US" altLang="ja-JP" sz="1800" dirty="0" smtClean="0"/>
              <a:t>ECK</a:t>
            </a:r>
            <a:r>
              <a:rPr lang="ja-JP" altLang="en-US" sz="1800" dirty="0" smtClean="0"/>
              <a:t>：遠心沈降</a:t>
            </a:r>
            <a:endParaRPr lang="en-US" altLang="ja-JP" sz="1800" dirty="0"/>
          </a:p>
        </p:txBody>
      </p:sp>
      <p:sp>
        <p:nvSpPr>
          <p:cNvPr id="19" name="テキスト ボックス 23"/>
          <p:cNvSpPr txBox="1">
            <a:spLocks noChangeArrowheads="1"/>
          </p:cNvSpPr>
          <p:nvPr/>
        </p:nvSpPr>
        <p:spPr bwMode="auto">
          <a:xfrm>
            <a:off x="438434" y="5382508"/>
            <a:ext cx="871296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ロット</a:t>
            </a:r>
            <a:r>
              <a:rPr lang="ja-JP" altLang="en-US" sz="1800" dirty="0"/>
              <a:t>完了時に出力されており</a:t>
            </a:r>
            <a:r>
              <a:rPr lang="ja-JP" altLang="en-US" sz="1800" dirty="0" smtClean="0"/>
              <a:t>、「</a:t>
            </a:r>
            <a:r>
              <a:rPr lang="ja-JP" altLang="en-US" sz="1800" dirty="0"/>
              <a:t>ロット番号」、「品種名」をファイル名に付与して保存</a:t>
            </a:r>
            <a:r>
              <a:rPr lang="ja-JP" altLang="en-US" sz="1800" dirty="0" smtClean="0"/>
              <a:t>。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 smtClean="0"/>
              <a:t>※</a:t>
            </a:r>
            <a:r>
              <a:rPr lang="ja-JP" altLang="en-US" sz="1800" dirty="0" smtClean="0"/>
              <a:t>データのアウトプットはロット完了後ですが、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監視はリアルタイムで行っており、異常があれば、</a:t>
            </a:r>
            <a:r>
              <a:rPr lang="en-US" altLang="ja-JP" sz="1800" dirty="0" smtClean="0"/>
              <a:t>ARMS</a:t>
            </a:r>
            <a:r>
              <a:rPr lang="ja-JP" altLang="en-US" sz="1800" dirty="0" err="1" smtClean="0"/>
              <a:t>、</a:t>
            </a:r>
            <a:r>
              <a:rPr lang="en-US" altLang="ja-JP" sz="1800" dirty="0" smtClean="0"/>
              <a:t>EICS</a:t>
            </a:r>
            <a:r>
              <a:rPr lang="ja-JP" altLang="en-US" sz="1800" dirty="0" smtClean="0"/>
              <a:t>といったシステムが警告</a:t>
            </a:r>
            <a:endParaRPr lang="en-US" altLang="ja-JP" sz="1800" dirty="0" smtClean="0"/>
          </a:p>
        </p:txBody>
      </p:sp>
      <p:sp>
        <p:nvSpPr>
          <p:cNvPr id="8" name="テキスト ボックス 23"/>
          <p:cNvSpPr txBox="1">
            <a:spLocks noChangeArrowheads="1"/>
          </p:cNvSpPr>
          <p:nvPr/>
        </p:nvSpPr>
        <p:spPr bwMode="auto">
          <a:xfrm>
            <a:off x="405692" y="878458"/>
            <a:ext cx="704662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 smtClean="0"/>
              <a:t>ARMS,EICS</a:t>
            </a:r>
            <a:r>
              <a:rPr lang="ja-JP" altLang="en-US" sz="1800" dirty="0" smtClean="0"/>
              <a:t>等の</a:t>
            </a:r>
            <a:r>
              <a:rPr lang="ja-JP" altLang="en-US" sz="1800" dirty="0"/>
              <a:t>合理化</a:t>
            </a:r>
            <a:r>
              <a:rPr lang="ja-JP" altLang="en-US" sz="1800" dirty="0" smtClean="0"/>
              <a:t>システムが導入されている工程一覧は以下通り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ダイシング以降は導入されていない</a:t>
            </a:r>
            <a:endParaRPr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165815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テキスト ボックス 3"/>
          <p:cNvSpPr txBox="1">
            <a:spLocks noChangeArrowheads="1"/>
          </p:cNvSpPr>
          <p:nvPr/>
        </p:nvSpPr>
        <p:spPr bwMode="auto">
          <a:xfrm>
            <a:off x="468313" y="404813"/>
            <a:ext cx="66246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b="1" u="sng" dirty="0" smtClean="0"/>
              <a:t>工程ごと傾向監視データ詳細　－　</a:t>
            </a:r>
            <a:r>
              <a:rPr lang="en-US" altLang="ja-JP" sz="2400" b="1" u="sng" dirty="0" smtClean="0"/>
              <a:t>DB</a:t>
            </a:r>
            <a:endParaRPr lang="ja-JP" altLang="en-US" sz="2400" b="1" u="sng" dirty="0"/>
          </a:p>
        </p:txBody>
      </p:sp>
      <p:sp>
        <p:nvSpPr>
          <p:cNvPr id="9219" name="テキスト ボックス 23"/>
          <p:cNvSpPr txBox="1">
            <a:spLocks noChangeArrowheads="1"/>
          </p:cNvSpPr>
          <p:nvPr/>
        </p:nvSpPr>
        <p:spPr bwMode="auto">
          <a:xfrm>
            <a:off x="487896" y="866775"/>
            <a:ext cx="863022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 smtClean="0"/>
              <a:t>ARMS</a:t>
            </a:r>
            <a:r>
              <a:rPr lang="ja-JP" altLang="en-US" sz="1800" dirty="0" smtClean="0"/>
              <a:t>システムが設備の</a:t>
            </a:r>
            <a:r>
              <a:rPr lang="en-US" altLang="ja-JP" sz="1800" dirty="0" smtClean="0"/>
              <a:t>PLC</a:t>
            </a:r>
            <a:r>
              <a:rPr lang="ja-JP" altLang="en-US" sz="1800" dirty="0" smtClean="0"/>
              <a:t>からロット完了の信号を受信したら、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搬送ロボットが設備のアンローダーからマガジンを回収、傾向監視データをリネーム保存</a:t>
            </a:r>
            <a:endParaRPr lang="ja-JP" altLang="en-US" sz="1800" dirty="0"/>
          </a:p>
        </p:txBody>
      </p:sp>
      <p:sp>
        <p:nvSpPr>
          <p:cNvPr id="9249" name="テキスト ボックス 23"/>
          <p:cNvSpPr txBox="1">
            <a:spLocks noChangeArrowheads="1"/>
          </p:cNvSpPr>
          <p:nvPr/>
        </p:nvSpPr>
        <p:spPr bwMode="auto">
          <a:xfrm>
            <a:off x="513774" y="2838684"/>
            <a:ext cx="75612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ロット完了時に以下の傾向監視データが出力される</a:t>
            </a:r>
            <a:endParaRPr lang="en-US" altLang="ja-JP" sz="1800" dirty="0" smtClean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F1577-5DC9-4A97-8C29-9059E010DA58}" type="slidenum">
              <a:rPr lang="ja-JP" altLang="en-US"/>
              <a:pPr>
                <a:defRPr/>
              </a:pPr>
              <a:t>11</a:t>
            </a:fld>
            <a:r>
              <a:rPr lang="en-US" altLang="ja-JP" dirty="0" smtClean="0"/>
              <a:t>/19</a:t>
            </a:r>
            <a:endParaRPr lang="ja-JP" altLang="en-US" dirty="0"/>
          </a:p>
        </p:txBody>
      </p:sp>
      <p:pic>
        <p:nvPicPr>
          <p:cNvPr id="13" name="Picture 1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26" y="2032739"/>
            <a:ext cx="648072" cy="778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正方形/長方形 2"/>
          <p:cNvSpPr/>
          <p:nvPr/>
        </p:nvSpPr>
        <p:spPr>
          <a:xfrm>
            <a:off x="676471" y="1772816"/>
            <a:ext cx="6264696" cy="2310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098" name="Picture 2" descr="垂直多関節形 RV-Fシリーズ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39" y="1628800"/>
            <a:ext cx="683176" cy="444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730" y="2028338"/>
            <a:ext cx="648072" cy="778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38" y="2028338"/>
            <a:ext cx="648072" cy="778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130" y="2017384"/>
            <a:ext cx="648072" cy="778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オール金属製の 耐熱マガジン・ラック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060848"/>
            <a:ext cx="318519" cy="38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272522"/>
              </p:ext>
            </p:extLst>
          </p:nvPr>
        </p:nvGraphicFramePr>
        <p:xfrm>
          <a:off x="561533" y="3567256"/>
          <a:ext cx="5005633" cy="3246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471"/>
                <a:gridCol w="3786162"/>
              </a:tblGrid>
              <a:tr h="255439"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800" u="none" strike="noStrike" dirty="0">
                          <a:effectLst/>
                        </a:rPr>
                        <a:t>ファイル名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</a:rPr>
                        <a:t>内容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B</a:t>
                      </a:r>
                      <a:r>
                        <a:rPr lang="ja-JP" altLang="en-US" sz="1800" u="none" strike="noStrike">
                          <a:effectLst/>
                        </a:rPr>
                        <a:t>ファイル</a:t>
                      </a:r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u="none" strike="noStrike" dirty="0">
                          <a:effectLst/>
                        </a:rPr>
                        <a:t>バットマークログ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952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E</a:t>
                      </a:r>
                      <a:r>
                        <a:rPr lang="ja-JP" altLang="en-US" sz="1800" u="none" strike="noStrike" dirty="0">
                          <a:effectLst/>
                        </a:rPr>
                        <a:t>ファイル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u="none" strike="noStrike">
                          <a:effectLst/>
                        </a:rPr>
                        <a:t>エラーログ</a:t>
                      </a:r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952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H</a:t>
                      </a:r>
                      <a:r>
                        <a:rPr lang="ja-JP" altLang="en-US" sz="1800" u="none" strike="noStrike" dirty="0">
                          <a:effectLst/>
                        </a:rPr>
                        <a:t>ファイル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</a:rPr>
                        <a:t>PreBond</a:t>
                      </a:r>
                      <a:r>
                        <a:rPr lang="ja-JP" altLang="en-US" sz="1800" u="none" strike="noStrike" dirty="0">
                          <a:effectLst/>
                        </a:rPr>
                        <a:t>実装データ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952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I</a:t>
                      </a:r>
                      <a:r>
                        <a:rPr lang="ja-JP" altLang="en-US" sz="1800" u="none" strike="noStrike">
                          <a:effectLst/>
                        </a:rPr>
                        <a:t>ファイル</a:t>
                      </a:r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</a:rPr>
                        <a:t>PostBond</a:t>
                      </a:r>
                      <a:r>
                        <a:rPr lang="ja-JP" altLang="en-US" sz="1800" u="none" strike="noStrike" dirty="0">
                          <a:effectLst/>
                        </a:rPr>
                        <a:t>実装データ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952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J</a:t>
                      </a:r>
                      <a:r>
                        <a:rPr lang="ja-JP" altLang="en-US" sz="1800" u="none" strike="noStrike">
                          <a:effectLst/>
                        </a:rPr>
                        <a:t>ファイル</a:t>
                      </a:r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PreBond</a:t>
                      </a:r>
                      <a:r>
                        <a:rPr lang="ja-JP" altLang="en-US" sz="1800" u="none" strike="noStrike">
                          <a:effectLst/>
                        </a:rPr>
                        <a:t>エラーログ</a:t>
                      </a:r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952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L</a:t>
                      </a:r>
                      <a:r>
                        <a:rPr lang="ja-JP" altLang="en-US" sz="1800" u="none" strike="noStrike">
                          <a:effectLst/>
                        </a:rPr>
                        <a:t>ファイル</a:t>
                      </a:r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u="none" strike="noStrike" dirty="0">
                          <a:effectLst/>
                        </a:rPr>
                        <a:t>ショット数履歴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952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N</a:t>
                      </a:r>
                      <a:r>
                        <a:rPr lang="ja-JP" altLang="en-US" sz="1800" u="none" strike="noStrike">
                          <a:effectLst/>
                        </a:rPr>
                        <a:t>ファイル</a:t>
                      </a:r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u="none" strike="noStrike">
                          <a:effectLst/>
                        </a:rPr>
                        <a:t>操作ログ</a:t>
                      </a:r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952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O</a:t>
                      </a:r>
                      <a:r>
                        <a:rPr lang="ja-JP" altLang="en-US" sz="1800" u="none" strike="noStrike">
                          <a:effectLst/>
                        </a:rPr>
                        <a:t>ファイル</a:t>
                      </a:r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u="none" strike="noStrike">
                          <a:effectLst/>
                        </a:rPr>
                        <a:t>レベル設定値</a:t>
                      </a:r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952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P</a:t>
                      </a:r>
                      <a:r>
                        <a:rPr lang="ja-JP" altLang="en-US" sz="1800" u="none" strike="noStrike">
                          <a:effectLst/>
                        </a:rPr>
                        <a:t>ファイル</a:t>
                      </a:r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u="none" strike="noStrike">
                          <a:effectLst/>
                        </a:rPr>
                        <a:t>パッケージファイル名</a:t>
                      </a:r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W</a:t>
                      </a:r>
                      <a:r>
                        <a:rPr lang="ja-JP" altLang="en-US" sz="1800" u="none" strike="noStrike">
                          <a:effectLst/>
                        </a:rPr>
                        <a:t>ファイル</a:t>
                      </a:r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u="none" strike="noStrike" dirty="0">
                          <a:effectLst/>
                        </a:rPr>
                        <a:t>ウェハーローダー段数切り替えの時間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6507766" y="2157954"/>
            <a:ext cx="9432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ロボット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搬送レール</a:t>
            </a:r>
            <a:endParaRPr kumimoji="1" lang="ja-JP" altLang="en-US" sz="1200" dirty="0"/>
          </a:p>
        </p:txBody>
      </p:sp>
      <p:cxnSp>
        <p:nvCxnSpPr>
          <p:cNvPr id="8" name="直線矢印コネクタ 7"/>
          <p:cNvCxnSpPr>
            <a:stCxn id="6" idx="1"/>
          </p:cNvCxnSpPr>
          <p:nvPr/>
        </p:nvCxnSpPr>
        <p:spPr>
          <a:xfrm flipH="1" flipV="1">
            <a:off x="6324532" y="2032776"/>
            <a:ext cx="183234" cy="356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395536" y="1476289"/>
            <a:ext cx="7128792" cy="13347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Picture 2" descr="オール金属製の 耐熱マガジン・ラック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829" y="1799685"/>
            <a:ext cx="318519" cy="38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下カーブ矢印 10"/>
          <p:cNvSpPr/>
          <p:nvPr/>
        </p:nvSpPr>
        <p:spPr>
          <a:xfrm rot="20444553">
            <a:off x="2271470" y="1508245"/>
            <a:ext cx="957857" cy="432581"/>
          </a:xfrm>
          <a:prstGeom prst="curvedDownArrow">
            <a:avLst>
              <a:gd name="adj1" fmla="val 18987"/>
              <a:gd name="adj2" fmla="val 52286"/>
              <a:gd name="adj3" fmla="val 55869"/>
            </a:avLst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テキスト ボックス 23"/>
          <p:cNvSpPr txBox="1">
            <a:spLocks noChangeArrowheads="1"/>
          </p:cNvSpPr>
          <p:nvPr/>
        </p:nvSpPr>
        <p:spPr bwMode="auto">
          <a:xfrm>
            <a:off x="569141" y="3203684"/>
            <a:ext cx="647303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/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403671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テキスト ボックス 3"/>
          <p:cNvSpPr txBox="1">
            <a:spLocks noChangeArrowheads="1"/>
          </p:cNvSpPr>
          <p:nvPr/>
        </p:nvSpPr>
        <p:spPr bwMode="auto">
          <a:xfrm>
            <a:off x="468313" y="404813"/>
            <a:ext cx="66246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b="1" u="sng" dirty="0" smtClean="0"/>
              <a:t>工程ごと傾向監視データ詳細　－　</a:t>
            </a:r>
            <a:r>
              <a:rPr lang="en-US" altLang="ja-JP" sz="2400" b="1" u="sng" dirty="0" smtClean="0"/>
              <a:t>WB,AI</a:t>
            </a:r>
          </a:p>
        </p:txBody>
      </p:sp>
      <p:sp>
        <p:nvSpPr>
          <p:cNvPr id="9249" name="テキスト ボックス 23"/>
          <p:cNvSpPr txBox="1">
            <a:spLocks noChangeArrowheads="1"/>
          </p:cNvSpPr>
          <p:nvPr/>
        </p:nvSpPr>
        <p:spPr bwMode="auto">
          <a:xfrm>
            <a:off x="323528" y="969418"/>
            <a:ext cx="87129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以下のファイルをロット完了時に出力</a:t>
            </a:r>
            <a:endParaRPr lang="en-US" altLang="ja-JP" sz="18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F1577-5DC9-4A97-8C29-9059E010DA58}" type="slidenum">
              <a:rPr lang="ja-JP" altLang="en-US"/>
              <a:pPr>
                <a:defRPr/>
              </a:pPr>
              <a:t>12</a:t>
            </a:fld>
            <a:r>
              <a:rPr lang="en-US" altLang="ja-JP" dirty="0" smtClean="0"/>
              <a:t>/19</a:t>
            </a:r>
            <a:endParaRPr lang="ja-JP" altLang="en-US" dirty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048051"/>
              </p:ext>
            </p:extLst>
          </p:nvPr>
        </p:nvGraphicFramePr>
        <p:xfrm>
          <a:off x="468313" y="1844824"/>
          <a:ext cx="5473700" cy="14649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3500"/>
                <a:gridCol w="4140200"/>
              </a:tblGrid>
              <a:tr h="255439"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800" u="none" strike="noStrike" dirty="0">
                          <a:effectLst/>
                        </a:rPr>
                        <a:t>ファイル名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</a:rPr>
                        <a:t>内容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800" u="none" strike="noStrike" dirty="0" smtClean="0">
                          <a:effectLst/>
                        </a:rPr>
                        <a:t>ME</a:t>
                      </a:r>
                      <a:r>
                        <a:rPr lang="ja-JP" altLang="en-US" sz="1800" u="none" strike="noStrike" dirty="0" smtClean="0">
                          <a:effectLst/>
                        </a:rPr>
                        <a:t>ファイル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エラーログ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952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800" u="none" strike="noStrike" dirty="0" smtClean="0">
                          <a:effectLst/>
                        </a:rPr>
                        <a:t>ML</a:t>
                      </a:r>
                      <a:r>
                        <a:rPr lang="ja-JP" altLang="en-US" sz="1800" u="none" strike="noStrike" dirty="0" smtClean="0">
                          <a:effectLst/>
                        </a:rPr>
                        <a:t>ファイル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装置操作ログ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952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800" u="none" strike="noStrike" dirty="0" smtClean="0">
                          <a:effectLst/>
                        </a:rPr>
                        <a:t>MM</a:t>
                      </a:r>
                      <a:r>
                        <a:rPr lang="ja-JP" altLang="en-US" sz="1800" u="none" strike="noStrike" dirty="0" smtClean="0">
                          <a:effectLst/>
                        </a:rPr>
                        <a:t>ファイル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マッピングデータ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952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800" u="none" strike="noStrike" dirty="0" smtClean="0">
                          <a:effectLst/>
                        </a:rPr>
                        <a:t>MP</a:t>
                      </a:r>
                      <a:r>
                        <a:rPr lang="ja-JP" altLang="en-US" sz="1800" u="none" strike="noStrike" dirty="0" smtClean="0">
                          <a:effectLst/>
                        </a:rPr>
                        <a:t>ファイル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パラメータ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83178"/>
              </p:ext>
            </p:extLst>
          </p:nvPr>
        </p:nvGraphicFramePr>
        <p:xfrm>
          <a:off x="468313" y="3861048"/>
          <a:ext cx="5473700" cy="1760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3500"/>
                <a:gridCol w="4140200"/>
              </a:tblGrid>
              <a:tr h="255439"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800" u="none" strike="noStrike" dirty="0">
                          <a:effectLst/>
                        </a:rPr>
                        <a:t>ファイル名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</a:rPr>
                        <a:t>内容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800" u="none" strike="noStrike" dirty="0" smtClean="0">
                          <a:effectLst/>
                        </a:rPr>
                        <a:t>MM</a:t>
                      </a:r>
                      <a:r>
                        <a:rPr lang="ja-JP" altLang="en-US" sz="1800" u="none" strike="noStrike" dirty="0" smtClean="0">
                          <a:effectLst/>
                        </a:rPr>
                        <a:t>ファイル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マッピングデータ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952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800" u="none" strike="noStrike" dirty="0" smtClean="0">
                          <a:effectLst/>
                        </a:rPr>
                        <a:t>OA</a:t>
                      </a:r>
                      <a:r>
                        <a:rPr lang="ja-JP" altLang="en-US" sz="1800" u="none" strike="noStrike" dirty="0" smtClean="0">
                          <a:effectLst/>
                        </a:rPr>
                        <a:t>ファイル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パラメータ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952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800" u="none" strike="noStrike" dirty="0" smtClean="0">
                          <a:effectLst/>
                        </a:rPr>
                        <a:t>SM1</a:t>
                      </a:r>
                      <a:r>
                        <a:rPr lang="ja-JP" altLang="en-US" sz="1800" u="none" strike="noStrike" dirty="0" smtClean="0">
                          <a:effectLst/>
                        </a:rPr>
                        <a:t>ファイル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出来栄えデータ</a:t>
                      </a:r>
                      <a:r>
                        <a:rPr lang="en-US" altLang="ja-JP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952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800" u="none" strike="noStrike" dirty="0" smtClean="0">
                          <a:effectLst/>
                        </a:rPr>
                        <a:t>SM2</a:t>
                      </a:r>
                      <a:r>
                        <a:rPr lang="ja-JP" altLang="en-US" sz="1800" u="none" strike="noStrike" dirty="0" smtClean="0">
                          <a:effectLst/>
                        </a:rPr>
                        <a:t>ファイル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出来栄えデータ</a:t>
                      </a:r>
                      <a:r>
                        <a:rPr lang="en-US" altLang="ja-JP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2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95275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u="none" strike="noStrike" dirty="0" smtClean="0">
                          <a:effectLst/>
                        </a:rPr>
                        <a:t>SM3</a:t>
                      </a:r>
                      <a:r>
                        <a:rPr lang="ja-JP" altLang="en-US" sz="1800" u="none" strike="noStrike" dirty="0" smtClean="0">
                          <a:effectLst/>
                        </a:rPr>
                        <a:t>ファイル</a:t>
                      </a:r>
                      <a:endParaRPr lang="ja-JP" alt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出来栄えデータ</a:t>
                      </a:r>
                      <a:r>
                        <a:rPr lang="en-US" altLang="ja-JP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3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9" name="テキスト ボックス 23"/>
          <p:cNvSpPr txBox="1">
            <a:spLocks noChangeArrowheads="1"/>
          </p:cNvSpPr>
          <p:nvPr/>
        </p:nvSpPr>
        <p:spPr bwMode="auto">
          <a:xfrm>
            <a:off x="405328" y="5661248"/>
            <a:ext cx="87129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/>
              <a:t>※</a:t>
            </a:r>
            <a:r>
              <a:rPr lang="ja-JP" altLang="en-US" sz="1800" dirty="0" smtClean="0"/>
              <a:t>出来栄え出力データが多いため、</a:t>
            </a:r>
            <a:r>
              <a:rPr lang="en-US" altLang="ja-JP" sz="1800" dirty="0" smtClean="0"/>
              <a:t>SM</a:t>
            </a:r>
            <a:r>
              <a:rPr lang="ja-JP" altLang="en-US" sz="1800" dirty="0" smtClean="0"/>
              <a:t>ファイルは</a:t>
            </a:r>
            <a:r>
              <a:rPr lang="en-US" altLang="ja-JP" sz="1800" dirty="0" smtClean="0"/>
              <a:t>3</a:t>
            </a:r>
            <a:r>
              <a:rPr lang="ja-JP" altLang="en-US" sz="1800" dirty="0" err="1" smtClean="0"/>
              <a:t>つに</a:t>
            </a:r>
            <a:r>
              <a:rPr lang="ja-JP" altLang="en-US" sz="1800" dirty="0" smtClean="0"/>
              <a:t>分かれている。</a:t>
            </a:r>
            <a:endParaRPr lang="en-US" altLang="ja-JP" sz="1800" dirty="0"/>
          </a:p>
        </p:txBody>
      </p:sp>
      <p:sp>
        <p:nvSpPr>
          <p:cNvPr id="10" name="テキスト ボックス 23"/>
          <p:cNvSpPr txBox="1">
            <a:spLocks noChangeArrowheads="1"/>
          </p:cNvSpPr>
          <p:nvPr/>
        </p:nvSpPr>
        <p:spPr bwMode="auto">
          <a:xfrm>
            <a:off x="468313" y="1488912"/>
            <a:ext cx="647303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 smtClean="0"/>
              <a:t>WB</a:t>
            </a:r>
            <a:endParaRPr lang="en-US" altLang="ja-JP" sz="1800" dirty="0"/>
          </a:p>
        </p:txBody>
      </p:sp>
      <p:sp>
        <p:nvSpPr>
          <p:cNvPr id="11" name="テキスト ボックス 23"/>
          <p:cNvSpPr txBox="1">
            <a:spLocks noChangeArrowheads="1"/>
          </p:cNvSpPr>
          <p:nvPr/>
        </p:nvSpPr>
        <p:spPr bwMode="auto">
          <a:xfrm>
            <a:off x="479749" y="3483090"/>
            <a:ext cx="474599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 smtClean="0"/>
              <a:t>AI</a:t>
            </a:r>
            <a:endParaRPr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75307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テキスト ボックス 3"/>
          <p:cNvSpPr txBox="1">
            <a:spLocks noChangeArrowheads="1"/>
          </p:cNvSpPr>
          <p:nvPr/>
        </p:nvSpPr>
        <p:spPr bwMode="auto">
          <a:xfrm>
            <a:off x="468313" y="404813"/>
            <a:ext cx="66246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b="1" u="sng" dirty="0" smtClean="0"/>
              <a:t>工程ごと傾向監視データ詳細　－　</a:t>
            </a:r>
            <a:r>
              <a:rPr lang="en-US" altLang="ja-JP" sz="2400" b="1" u="sng" dirty="0" smtClean="0"/>
              <a:t>MD</a:t>
            </a:r>
          </a:p>
        </p:txBody>
      </p:sp>
      <p:sp>
        <p:nvSpPr>
          <p:cNvPr id="9249" name="テキスト ボックス 23"/>
          <p:cNvSpPr txBox="1">
            <a:spLocks noChangeArrowheads="1"/>
          </p:cNvSpPr>
          <p:nvPr/>
        </p:nvSpPr>
        <p:spPr bwMode="auto">
          <a:xfrm>
            <a:off x="323528" y="969418"/>
            <a:ext cx="799288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出力のタイミングは翌日</a:t>
            </a:r>
            <a:r>
              <a:rPr lang="en-US" altLang="ja-JP" sz="1800" dirty="0" smtClean="0"/>
              <a:t>AM4:00</a:t>
            </a:r>
            <a:r>
              <a:rPr lang="ja-JP" altLang="en-US" sz="1800" dirty="0" smtClean="0"/>
              <a:t>頃に指定フォルダへ保存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 smtClean="0"/>
              <a:t>※</a:t>
            </a:r>
            <a:r>
              <a:rPr lang="ja-JP" altLang="en-US" sz="1800" dirty="0" smtClean="0"/>
              <a:t>リアルタイムで確認するには設備内</a:t>
            </a:r>
            <a:r>
              <a:rPr lang="en-US" altLang="ja-JP" sz="1800" dirty="0" smtClean="0"/>
              <a:t>PLC</a:t>
            </a:r>
            <a:r>
              <a:rPr lang="ja-JP" altLang="en-US" sz="1800" dirty="0" smtClean="0"/>
              <a:t>からデータを抽出する必要あり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 smtClean="0"/>
              <a:t>※</a:t>
            </a:r>
            <a:r>
              <a:rPr lang="ja-JP" altLang="en-US" sz="1800" dirty="0"/>
              <a:t>最初の</a:t>
            </a:r>
            <a:r>
              <a:rPr lang="en-US" altLang="ja-JP" sz="1800" dirty="0" smtClean="0"/>
              <a:t>8</a:t>
            </a:r>
            <a:r>
              <a:rPr lang="ja-JP" altLang="en-US" sz="1800" dirty="0" smtClean="0"/>
              <a:t>基板は</a:t>
            </a:r>
            <a:r>
              <a:rPr lang="ja-JP" altLang="en-US" sz="1800" dirty="0"/>
              <a:t>塗布データ</a:t>
            </a:r>
            <a:r>
              <a:rPr lang="ja-JP" altLang="en-US" sz="1800" dirty="0" smtClean="0"/>
              <a:t>が</a:t>
            </a:r>
            <a:r>
              <a:rPr lang="ja-JP" altLang="en-US" sz="1800" dirty="0"/>
              <a:t>設備</a:t>
            </a:r>
            <a:r>
              <a:rPr lang="ja-JP" altLang="en-US" sz="1800" dirty="0" smtClean="0"/>
              <a:t>のパネル上から確認できる</a:t>
            </a:r>
            <a:endParaRPr lang="ja-JP" altLang="en-US" sz="18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F1577-5DC9-4A97-8C29-9059E010DA58}" type="slidenum">
              <a:rPr lang="ja-JP" altLang="en-US"/>
              <a:pPr>
                <a:defRPr/>
              </a:pPr>
              <a:t>13</a:t>
            </a:fld>
            <a:r>
              <a:rPr lang="en-US" altLang="ja-JP" dirty="0" smtClean="0"/>
              <a:t>/19</a:t>
            </a:r>
            <a:endParaRPr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321871"/>
              </p:ext>
            </p:extLst>
          </p:nvPr>
        </p:nvGraphicFramePr>
        <p:xfrm>
          <a:off x="468313" y="2654830"/>
          <a:ext cx="5473700" cy="8743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91519"/>
                <a:gridCol w="2882181"/>
              </a:tblGrid>
              <a:tr h="255439"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800" u="none" strike="noStrike" dirty="0">
                          <a:effectLst/>
                        </a:rPr>
                        <a:t>ファイル名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</a:rPr>
                        <a:t>内容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ALMXXXX</a:t>
                      </a:r>
                      <a:r>
                        <a:rPr lang="ja-JP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アラーム履歴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800" u="none" strike="noStrike" dirty="0" smtClean="0">
                          <a:effectLst/>
                        </a:rPr>
                        <a:t>アラーム履歴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952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logXXX</a:t>
                      </a:r>
                      <a:r>
                        <a:rPr lang="en-US" altLang="ja-JP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_</a:t>
                      </a:r>
                      <a:r>
                        <a:rPr lang="ja-JP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樹脂量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塗布データ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9" name="テキスト ボックス 23"/>
          <p:cNvSpPr txBox="1">
            <a:spLocks noChangeArrowheads="1"/>
          </p:cNvSpPr>
          <p:nvPr/>
        </p:nvSpPr>
        <p:spPr bwMode="auto">
          <a:xfrm>
            <a:off x="479021" y="2276872"/>
            <a:ext cx="647303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/>
              <a:t>MD</a:t>
            </a:r>
          </a:p>
        </p:txBody>
      </p:sp>
    </p:spTree>
    <p:extLst>
      <p:ext uri="{BB962C8B-B14F-4D97-AF65-F5344CB8AC3E}">
        <p14:creationId xmlns:p14="http://schemas.microsoft.com/office/powerpoint/2010/main" val="128845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テキスト ボックス 3"/>
          <p:cNvSpPr txBox="1">
            <a:spLocks noChangeArrowheads="1"/>
          </p:cNvSpPr>
          <p:nvPr/>
        </p:nvSpPr>
        <p:spPr bwMode="auto">
          <a:xfrm>
            <a:off x="468313" y="404813"/>
            <a:ext cx="80641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b="1" u="sng" dirty="0" smtClean="0"/>
              <a:t>QR</a:t>
            </a:r>
            <a:r>
              <a:rPr lang="ja-JP" altLang="en-US" sz="2400" b="1" u="sng" dirty="0" smtClean="0"/>
              <a:t>プレートへのロットデータ紐付けについて</a:t>
            </a:r>
            <a:endParaRPr lang="en-US" altLang="ja-JP" sz="2400" b="1" u="sng" dirty="0" smtClean="0"/>
          </a:p>
        </p:txBody>
      </p:sp>
      <p:sp>
        <p:nvSpPr>
          <p:cNvPr id="9249" name="テキスト ボックス 23"/>
          <p:cNvSpPr txBox="1">
            <a:spLocks noChangeArrowheads="1"/>
          </p:cNvSpPr>
          <p:nvPr/>
        </p:nvSpPr>
        <p:spPr bwMode="auto">
          <a:xfrm>
            <a:off x="323528" y="969418"/>
            <a:ext cx="7992888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・</a:t>
            </a:r>
            <a:r>
              <a:rPr lang="en-US" altLang="ja-JP" sz="1800" dirty="0" smtClean="0"/>
              <a:t>1</a:t>
            </a:r>
            <a:r>
              <a:rPr lang="ja-JP" altLang="en-US" sz="1800" dirty="0" smtClean="0"/>
              <a:t>ロット、</a:t>
            </a:r>
            <a:r>
              <a:rPr lang="en-US" altLang="ja-JP" sz="1800" dirty="0" smtClean="0"/>
              <a:t>1</a:t>
            </a:r>
            <a:r>
              <a:rPr lang="ja-JP" altLang="en-US" sz="1800" dirty="0" smtClean="0"/>
              <a:t>マガジンで作業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・マガジンに</a:t>
            </a:r>
            <a:r>
              <a:rPr lang="en-US" altLang="ja-JP" sz="1800" dirty="0" smtClean="0"/>
              <a:t>QR</a:t>
            </a:r>
            <a:r>
              <a:rPr lang="ja-JP" altLang="en-US" sz="1800" dirty="0" smtClean="0"/>
              <a:t>プレートを</a:t>
            </a:r>
            <a:r>
              <a:rPr lang="en-US" altLang="ja-JP" sz="1800" dirty="0" smtClean="0"/>
              <a:t>1</a:t>
            </a:r>
            <a:r>
              <a:rPr lang="ja-JP" altLang="en-US" sz="1800" dirty="0" smtClean="0"/>
              <a:t>枚付属し、</a:t>
            </a:r>
            <a:r>
              <a:rPr lang="en-US" altLang="ja-JP" sz="1800" dirty="0" smtClean="0"/>
              <a:t>QR</a:t>
            </a:r>
            <a:r>
              <a:rPr lang="ja-JP" altLang="en-US" sz="1800" dirty="0" smtClean="0"/>
              <a:t>プレートにデータを紐づける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en-US" altLang="ja-JP" sz="1800" dirty="0" smtClean="0"/>
              <a:t>QR</a:t>
            </a:r>
            <a:r>
              <a:rPr lang="ja-JP" altLang="en-US" sz="1800" dirty="0" smtClean="0"/>
              <a:t>コードの内容</a:t>
            </a:r>
            <a:r>
              <a:rPr lang="ja-JP" altLang="en-US" sz="1800" dirty="0" smtClean="0"/>
              <a:t>：</a:t>
            </a:r>
            <a:r>
              <a:rPr lang="en-US" altLang="ja-JP" sz="1800" dirty="0" smtClean="0"/>
              <a:t>30 M00XXXX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 smtClean="0">
                <a:solidFill>
                  <a:srgbClr val="FF0000"/>
                </a:solidFill>
              </a:rPr>
              <a:t>※VIP</a:t>
            </a:r>
            <a:r>
              <a:rPr lang="ja-JP" altLang="en-US" sz="1800" dirty="0" smtClean="0">
                <a:solidFill>
                  <a:srgbClr val="FF0000"/>
                </a:solidFill>
              </a:rPr>
              <a:t>製品は日亜</a:t>
            </a:r>
            <a:r>
              <a:rPr lang="en-US" altLang="ja-JP" sz="1800" dirty="0" smtClean="0">
                <a:solidFill>
                  <a:srgbClr val="FF0000"/>
                </a:solidFill>
              </a:rPr>
              <a:t>MAP</a:t>
            </a:r>
            <a:r>
              <a:rPr lang="ja-JP" altLang="en-US" sz="1800" dirty="0">
                <a:solidFill>
                  <a:srgbClr val="FF0000"/>
                </a:solidFill>
              </a:rPr>
              <a:t>用</a:t>
            </a:r>
            <a:r>
              <a:rPr lang="ja-JP" altLang="en-US" sz="1800" dirty="0" smtClean="0">
                <a:solidFill>
                  <a:srgbClr val="FF0000"/>
                </a:solidFill>
              </a:rPr>
              <a:t>のプレートと区別するため、</a:t>
            </a:r>
            <a:endParaRPr lang="en-US" altLang="ja-JP" sz="1800" dirty="0" smtClean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rgbClr val="FF0000"/>
                </a:solidFill>
              </a:rPr>
              <a:t>　</a:t>
            </a:r>
            <a:r>
              <a:rPr lang="ja-JP" altLang="en-US" sz="1800" dirty="0" smtClean="0">
                <a:solidFill>
                  <a:srgbClr val="FF0000"/>
                </a:solidFill>
              </a:rPr>
              <a:t>「</a:t>
            </a:r>
            <a:r>
              <a:rPr lang="en-US" altLang="ja-JP" sz="1800" dirty="0" smtClean="0">
                <a:solidFill>
                  <a:srgbClr val="FF0000"/>
                </a:solidFill>
              </a:rPr>
              <a:t>C30 M00000</a:t>
            </a:r>
            <a:r>
              <a:rPr lang="ja-JP" altLang="en-US" sz="1800" dirty="0" smtClean="0">
                <a:solidFill>
                  <a:srgbClr val="FF0000"/>
                </a:solidFill>
              </a:rPr>
              <a:t>」　としている</a:t>
            </a:r>
            <a:endParaRPr lang="en-US" altLang="ja-JP" sz="1800" dirty="0" smtClean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・</a:t>
            </a:r>
            <a:r>
              <a:rPr lang="ja-JP" altLang="en-US" sz="1800" dirty="0"/>
              <a:t>仮想</a:t>
            </a:r>
            <a:r>
              <a:rPr lang="ja-JP" altLang="en-US" sz="1800" dirty="0" smtClean="0"/>
              <a:t>マガジン管理 </a:t>
            </a:r>
            <a:r>
              <a:rPr lang="en-US" altLang="ja-JP" sz="1800" dirty="0" smtClean="0"/>
              <a:t>- </a:t>
            </a:r>
            <a:r>
              <a:rPr lang="ja-JP" altLang="en-US" sz="1800" dirty="0" smtClean="0"/>
              <a:t>どの設備にどのマガジンが割り当てられているかを確認可能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　　　　　　　　　　　　　データ上のマガジン一覧を閲覧できる</a:t>
            </a:r>
            <a:endParaRPr lang="ja-JP" altLang="en-US" sz="18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F1577-5DC9-4A97-8C29-9059E010DA58}" type="slidenum">
              <a:rPr lang="ja-JP" altLang="en-US"/>
              <a:pPr>
                <a:defRPr/>
              </a:pPr>
              <a:t>14</a:t>
            </a:fld>
            <a:r>
              <a:rPr lang="en-US" altLang="ja-JP" dirty="0" smtClean="0"/>
              <a:t>/19</a:t>
            </a:r>
            <a:endParaRPr lang="ja-JP" altLang="en-US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6359126" y="1065288"/>
            <a:ext cx="2726507" cy="1571624"/>
            <a:chOff x="-2357" y="0"/>
            <a:chExt cx="2726507" cy="1571624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0"/>
              <a:ext cx="2028825" cy="15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円/楕円 7"/>
            <p:cNvSpPr/>
            <p:nvPr/>
          </p:nvSpPr>
          <p:spPr>
            <a:xfrm>
              <a:off x="1006253" y="562874"/>
              <a:ext cx="228600" cy="20002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9" name="テキスト ボックス 11"/>
            <p:cNvSpPr txBox="1"/>
            <p:nvPr/>
          </p:nvSpPr>
          <p:spPr>
            <a:xfrm>
              <a:off x="-2357" y="895350"/>
              <a:ext cx="714375" cy="314325"/>
            </a:xfrm>
            <a:prstGeom prst="rect">
              <a:avLst/>
            </a:prstGeom>
            <a:solidFill>
              <a:schemeClr val="lt1"/>
            </a:solidFill>
            <a:ln w="9525" cmpd="sng">
              <a:solidFill>
                <a:schemeClr val="lt1">
                  <a:shade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ja-JP" sz="1100" dirty="0"/>
                <a:t>QR</a:t>
              </a:r>
              <a:r>
                <a:rPr kumimoji="1" lang="ja-JP" altLang="en-US" sz="1100" dirty="0"/>
                <a:t>コード</a:t>
              </a: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285874" y="476250"/>
              <a:ext cx="142875" cy="4191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11" name="テキスト ボックス 13"/>
            <p:cNvSpPr txBox="1"/>
            <p:nvPr/>
          </p:nvSpPr>
          <p:spPr>
            <a:xfrm>
              <a:off x="962025" y="1038224"/>
              <a:ext cx="1762125" cy="533400"/>
            </a:xfrm>
            <a:prstGeom prst="rect">
              <a:avLst/>
            </a:prstGeom>
            <a:solidFill>
              <a:schemeClr val="lt1"/>
            </a:solidFill>
            <a:ln w="9525" cmpd="sng">
              <a:solidFill>
                <a:schemeClr val="lt1">
                  <a:shade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ja-JP" altLang="en-US" sz="1000"/>
                <a:t>プレートの端にマガジン</a:t>
              </a:r>
              <a:r>
                <a:rPr kumimoji="1" lang="en-US" altLang="ja-JP" sz="1000"/>
                <a:t>No</a:t>
              </a:r>
              <a:r>
                <a:rPr kumimoji="1" lang="ja-JP" altLang="en-US" sz="1000"/>
                <a:t>の文字列有</a:t>
              </a:r>
              <a:r>
                <a:rPr kumimoji="1" lang="en-US" altLang="ja-JP" sz="1000"/>
                <a:t>(M</a:t>
              </a:r>
              <a:r>
                <a:rPr kumimoji="1" lang="ja-JP" altLang="en-US" sz="1000"/>
                <a:t>○○○</a:t>
              </a:r>
              <a:r>
                <a:rPr kumimoji="1" lang="ja-JP" altLang="ja-JP" sz="1000">
                  <a:solidFill>
                    <a:schemeClr val="dk1"/>
                  </a:solidFill>
                  <a:effectLst/>
                  <a:latin typeface="+mn-lt"/>
                  <a:ea typeface="+mn-ea"/>
                  <a:cs typeface="+mn-cs"/>
                </a:rPr>
                <a:t>○○○</a:t>
              </a:r>
              <a:r>
                <a:rPr kumimoji="1" lang="en-US" altLang="ja-JP" sz="1000">
                  <a:solidFill>
                    <a:schemeClr val="dk1"/>
                  </a:solidFill>
                  <a:effectLst/>
                  <a:latin typeface="+mn-lt"/>
                  <a:ea typeface="+mn-ea"/>
                  <a:cs typeface="+mn-cs"/>
                </a:rPr>
                <a:t>)</a:t>
              </a:r>
              <a:endParaRPr kumimoji="1" lang="ja-JP" altLang="en-US" sz="1000"/>
            </a:p>
          </p:txBody>
        </p:sp>
        <p:cxnSp>
          <p:nvCxnSpPr>
            <p:cNvPr id="12" name="直線矢印コネクタ 11"/>
            <p:cNvCxnSpPr>
              <a:stCxn id="9" idx="3"/>
            </p:cNvCxnSpPr>
            <p:nvPr/>
          </p:nvCxnSpPr>
          <p:spPr bwMode="auto">
            <a:xfrm flipV="1">
              <a:off x="712018" y="685800"/>
              <a:ext cx="327713" cy="3667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/>
            <p:cNvCxnSpPr>
              <a:stCxn id="11" idx="0"/>
              <a:endCxn id="10" idx="2"/>
            </p:cNvCxnSpPr>
            <p:nvPr/>
          </p:nvCxnSpPr>
          <p:spPr bwMode="auto">
            <a:xfrm flipH="1" flipV="1">
              <a:off x="1357312" y="895350"/>
              <a:ext cx="485776" cy="14287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/>
        </p:nvGrpSpPr>
        <p:grpSpPr>
          <a:xfrm>
            <a:off x="2168317" y="3212976"/>
            <a:ext cx="4638027" cy="3481300"/>
            <a:chOff x="501452" y="2780928"/>
            <a:chExt cx="4638027" cy="34813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452" y="2780928"/>
              <a:ext cx="4638027" cy="3481300"/>
            </a:xfrm>
            <a:prstGeom prst="rect">
              <a:avLst/>
            </a:prstGeom>
          </p:spPr>
        </p:pic>
        <p:sp>
          <p:nvSpPr>
            <p:cNvPr id="4" name="正方形/長方形 3"/>
            <p:cNvSpPr/>
            <p:nvPr/>
          </p:nvSpPr>
          <p:spPr>
            <a:xfrm>
              <a:off x="827583" y="3691387"/>
              <a:ext cx="863193" cy="171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2699793" y="3691387"/>
              <a:ext cx="576064" cy="152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4031940" y="3700687"/>
              <a:ext cx="576064" cy="152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575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441431" y="2762114"/>
            <a:ext cx="3914546" cy="3619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18" name="テキスト ボックス 3"/>
          <p:cNvSpPr txBox="1">
            <a:spLocks noChangeArrowheads="1"/>
          </p:cNvSpPr>
          <p:nvPr/>
        </p:nvSpPr>
        <p:spPr bwMode="auto">
          <a:xfrm>
            <a:off x="468313" y="404813"/>
            <a:ext cx="763207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b="1" u="sng" dirty="0" smtClean="0"/>
              <a:t>流動中ロットのデータ閲覧</a:t>
            </a:r>
            <a:endParaRPr lang="en-US" altLang="ja-JP" sz="2400" b="1" u="sng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b="1" u="sng" dirty="0" smtClean="0"/>
              <a:t>ARMS</a:t>
            </a:r>
            <a:r>
              <a:rPr lang="ja-JP" altLang="en-US" sz="2400" b="1" u="sng" dirty="0" smtClean="0"/>
              <a:t>データ</a:t>
            </a:r>
            <a:r>
              <a:rPr lang="en-US" altLang="ja-JP" sz="2400" b="1" u="sng" dirty="0" smtClean="0"/>
              <a:t>Maintenance,</a:t>
            </a:r>
            <a:r>
              <a:rPr lang="ja-JP" altLang="en-US" sz="2400" b="1" u="sng" dirty="0" smtClean="0"/>
              <a:t>　</a:t>
            </a:r>
            <a:r>
              <a:rPr lang="en-US" altLang="ja-JP" sz="2400" b="1" u="sng" dirty="0" err="1" smtClean="0"/>
              <a:t>ARMS_Web</a:t>
            </a:r>
            <a:endParaRPr lang="en-US" altLang="ja-JP" sz="2400" b="1" u="sng" dirty="0" smtClean="0"/>
          </a:p>
        </p:txBody>
      </p:sp>
      <p:sp>
        <p:nvSpPr>
          <p:cNvPr id="9249" name="テキスト ボックス 23"/>
          <p:cNvSpPr txBox="1">
            <a:spLocks noChangeArrowheads="1"/>
          </p:cNvSpPr>
          <p:nvPr/>
        </p:nvSpPr>
        <p:spPr bwMode="auto">
          <a:xfrm>
            <a:off x="317898" y="1340768"/>
            <a:ext cx="799288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ロットデータの詳細を把握するソフトは、「</a:t>
            </a:r>
            <a:r>
              <a:rPr lang="en-US" altLang="ja-JP" sz="1800" dirty="0" smtClean="0"/>
              <a:t>PC</a:t>
            </a:r>
            <a:r>
              <a:rPr lang="ja-JP" altLang="en-US" sz="1800" dirty="0" smtClean="0"/>
              <a:t>版」と「</a:t>
            </a:r>
            <a:r>
              <a:rPr lang="en-US" altLang="ja-JP" sz="1800" dirty="0"/>
              <a:t>PDA</a:t>
            </a:r>
            <a:r>
              <a:rPr lang="ja-JP" altLang="en-US" sz="1800" dirty="0" smtClean="0"/>
              <a:t>版」がある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「</a:t>
            </a:r>
            <a:r>
              <a:rPr lang="en-US" altLang="ja-JP" sz="1800" dirty="0" smtClean="0"/>
              <a:t>PC</a:t>
            </a:r>
            <a:r>
              <a:rPr lang="ja-JP" altLang="en-US" sz="1800" dirty="0" smtClean="0"/>
              <a:t>版」　→　ロットごとの詳細な製造履歴が確認できる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「</a:t>
            </a:r>
            <a:r>
              <a:rPr lang="en-US" altLang="ja-JP" sz="1800" dirty="0" smtClean="0"/>
              <a:t>PDA</a:t>
            </a:r>
            <a:r>
              <a:rPr lang="ja-JP" altLang="en-US" sz="1800" dirty="0" smtClean="0"/>
              <a:t>版」　→　作業がメインのため、資材の割付や不良入力など</a:t>
            </a:r>
            <a:endParaRPr lang="ja-JP" altLang="en-US" sz="18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F1577-5DC9-4A97-8C29-9059E010DA58}" type="slidenum">
              <a:rPr lang="ja-JP" altLang="en-US"/>
              <a:pPr>
                <a:defRPr/>
              </a:pPr>
              <a:t>15</a:t>
            </a:fld>
            <a:r>
              <a:rPr lang="en-US" altLang="ja-JP" dirty="0" smtClean="0"/>
              <a:t>/19</a:t>
            </a:r>
            <a:endParaRPr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42" y="3334974"/>
            <a:ext cx="3725326" cy="2282657"/>
          </a:xfrm>
          <a:prstGeom prst="rect">
            <a:avLst/>
          </a:prstGeom>
        </p:spPr>
      </p:pic>
      <p:sp>
        <p:nvSpPr>
          <p:cNvPr id="10" name="テキスト ボックス 23"/>
          <p:cNvSpPr txBox="1">
            <a:spLocks noChangeArrowheads="1"/>
          </p:cNvSpPr>
          <p:nvPr/>
        </p:nvSpPr>
        <p:spPr bwMode="auto">
          <a:xfrm>
            <a:off x="558642" y="2924944"/>
            <a:ext cx="3725326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 smtClean="0"/>
              <a:t>PC</a:t>
            </a:r>
            <a:r>
              <a:rPr lang="ja-JP" altLang="en-US" sz="1800" dirty="0" smtClean="0"/>
              <a:t>版：</a:t>
            </a:r>
            <a:r>
              <a:rPr lang="en-US" altLang="ja-JP" sz="1800" dirty="0" smtClean="0"/>
              <a:t>ARMS</a:t>
            </a:r>
            <a:r>
              <a:rPr lang="ja-JP" altLang="en-US" sz="1800" dirty="0"/>
              <a:t>データ</a:t>
            </a:r>
            <a:r>
              <a:rPr lang="en-US" altLang="ja-JP" sz="1800" dirty="0"/>
              <a:t>Maintenance</a:t>
            </a:r>
          </a:p>
        </p:txBody>
      </p:sp>
      <p:grpSp>
        <p:nvGrpSpPr>
          <p:cNvPr id="6" name="グループ化 5"/>
          <p:cNvGrpSpPr/>
          <p:nvPr/>
        </p:nvGrpSpPr>
        <p:grpSpPr>
          <a:xfrm>
            <a:off x="4644008" y="2762114"/>
            <a:ext cx="2736304" cy="3650221"/>
            <a:chOff x="4283968" y="2419506"/>
            <a:chExt cx="2736304" cy="3650221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8927" y="3032760"/>
              <a:ext cx="1248257" cy="29833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テキスト ボックス 23"/>
            <p:cNvSpPr txBox="1">
              <a:spLocks noChangeArrowheads="1"/>
            </p:cNvSpPr>
            <p:nvPr/>
          </p:nvSpPr>
          <p:spPr bwMode="auto">
            <a:xfrm>
              <a:off x="4428927" y="2582336"/>
              <a:ext cx="2096858" cy="36933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kumimoji="1" sz="3200">
                  <a:solidFill>
                    <a:schemeClr val="tx1"/>
                  </a:solidFill>
                  <a:latin typeface="Calibri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kumimoji="1" sz="2800">
                  <a:solidFill>
                    <a:schemeClr val="tx1"/>
                  </a:solidFill>
                  <a:latin typeface="Calibri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kumimoji="1" sz="2400">
                  <a:solidFill>
                    <a:schemeClr val="tx1"/>
                  </a:solidFill>
                  <a:latin typeface="Calibri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kumimoji="1" sz="2000">
                  <a:solidFill>
                    <a:schemeClr val="tx1"/>
                  </a:solidFill>
                  <a:latin typeface="Calibri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kumimoji="1" sz="2000">
                  <a:solidFill>
                    <a:schemeClr val="tx1"/>
                  </a:solidFill>
                  <a:latin typeface="Calibri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000">
                  <a:solidFill>
                    <a:schemeClr val="tx1"/>
                  </a:solidFill>
                  <a:latin typeface="Calibri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000">
                  <a:solidFill>
                    <a:schemeClr val="tx1"/>
                  </a:solidFill>
                  <a:latin typeface="Calibri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000">
                  <a:solidFill>
                    <a:schemeClr val="tx1"/>
                  </a:solidFill>
                  <a:latin typeface="Calibri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000">
                  <a:solidFill>
                    <a:schemeClr val="tx1"/>
                  </a:solidFill>
                  <a:latin typeface="Calibri" pitchFamily="34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 dirty="0" smtClean="0"/>
                <a:t>WEB</a:t>
              </a:r>
              <a:r>
                <a:rPr lang="ja-JP" altLang="en-US" sz="1800" dirty="0" smtClean="0"/>
                <a:t>版：</a:t>
              </a:r>
              <a:r>
                <a:rPr lang="en-US" altLang="ja-JP" sz="1800" dirty="0" err="1" smtClean="0"/>
                <a:t>ARMS_Web</a:t>
              </a:r>
              <a:endParaRPr lang="en-US" altLang="ja-JP" sz="1800" dirty="0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4283968" y="2419506"/>
              <a:ext cx="2736304" cy="3650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4" name="Picture 42" descr="「PDA denso」の画像検索結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375368"/>
            <a:ext cx="684372" cy="1277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C:\Users\jnk-nkmr\AppData\Local\Microsoft\Windows\INetCache\IE\PKABAHKY\gahag-0081635169-1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948" y="5595338"/>
            <a:ext cx="1079310" cy="712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6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テキスト ボックス 3"/>
          <p:cNvSpPr txBox="1">
            <a:spLocks noChangeArrowheads="1"/>
          </p:cNvSpPr>
          <p:nvPr/>
        </p:nvSpPr>
        <p:spPr bwMode="auto">
          <a:xfrm>
            <a:off x="468313" y="404813"/>
            <a:ext cx="66246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b="1" u="sng" dirty="0" smtClean="0"/>
              <a:t>システムのバックアップ、メンテナンス体制</a:t>
            </a:r>
            <a:endParaRPr lang="ja-JP" altLang="en-US" sz="2400" b="1" u="sng" dirty="0"/>
          </a:p>
        </p:txBody>
      </p:sp>
      <p:sp>
        <p:nvSpPr>
          <p:cNvPr id="14339" name="テキスト ボックス 23"/>
          <p:cNvSpPr txBox="1">
            <a:spLocks noChangeArrowheads="1"/>
          </p:cNvSpPr>
          <p:nvPr/>
        </p:nvSpPr>
        <p:spPr bwMode="auto">
          <a:xfrm>
            <a:off x="539750" y="1084263"/>
            <a:ext cx="727261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 smtClean="0">
                <a:solidFill>
                  <a:srgbClr val="FF0000"/>
                </a:solidFill>
              </a:rPr>
              <a:t>※</a:t>
            </a:r>
            <a:r>
              <a:rPr lang="ja-JP" altLang="en-US" sz="1800" dirty="0" smtClean="0">
                <a:solidFill>
                  <a:srgbClr val="FF0000"/>
                </a:solidFill>
              </a:rPr>
              <a:t>以下は日亜</a:t>
            </a:r>
            <a:r>
              <a:rPr lang="en-US" altLang="ja-JP" sz="1800" dirty="0" smtClean="0">
                <a:solidFill>
                  <a:srgbClr val="FF0000"/>
                </a:solidFill>
              </a:rPr>
              <a:t>MAP</a:t>
            </a:r>
            <a:r>
              <a:rPr lang="ja-JP" altLang="en-US" sz="1800" dirty="0" err="1" smtClean="0">
                <a:solidFill>
                  <a:srgbClr val="FF0000"/>
                </a:solidFill>
              </a:rPr>
              <a:t>での</a:t>
            </a:r>
            <a:r>
              <a:rPr lang="ja-JP" altLang="en-US" sz="1800" dirty="0" smtClean="0">
                <a:solidFill>
                  <a:srgbClr val="FF0000"/>
                </a:solidFill>
              </a:rPr>
              <a:t>状況です。</a:t>
            </a:r>
            <a:endParaRPr lang="en-US" altLang="ja-JP" sz="1800" dirty="0" smtClean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■</a:t>
            </a:r>
            <a:r>
              <a:rPr lang="ja-JP" altLang="en-US" sz="1800" dirty="0" smtClean="0"/>
              <a:t>システム障害への対策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・</a:t>
            </a:r>
            <a:r>
              <a:rPr lang="ja-JP" altLang="en-US" sz="1800" dirty="0" smtClean="0"/>
              <a:t>メイン中間サーバの外付け</a:t>
            </a:r>
            <a:r>
              <a:rPr lang="en-US" altLang="ja-JP" sz="1800" dirty="0" smtClean="0"/>
              <a:t>HDD</a:t>
            </a:r>
            <a:r>
              <a:rPr lang="ja-JP" altLang="en-US" sz="1800" dirty="0" smtClean="0"/>
              <a:t>へデータベースのバックアップ</a:t>
            </a:r>
            <a:endParaRPr lang="en-US" altLang="ja-JP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・メイン中間サーバ予備機</a:t>
            </a:r>
            <a:r>
              <a:rPr lang="en-US" altLang="ja-JP" sz="1800" dirty="0" smtClean="0"/>
              <a:t>(1</a:t>
            </a:r>
            <a:r>
              <a:rPr lang="ja-JP" altLang="en-US" sz="1800" dirty="0" smtClean="0"/>
              <a:t>台</a:t>
            </a:r>
            <a:r>
              <a:rPr lang="en-US" altLang="ja-JP" sz="1800" dirty="0" smtClean="0"/>
              <a:t>)</a:t>
            </a:r>
            <a:r>
              <a:rPr lang="ja-JP" altLang="en-US" sz="1800" dirty="0" err="1" smtClean="0"/>
              <a:t>、</a:t>
            </a:r>
            <a:r>
              <a:rPr lang="ja-JP" altLang="en-US" sz="1800" dirty="0" smtClean="0"/>
              <a:t>中間サーバ予備機</a:t>
            </a:r>
            <a:r>
              <a:rPr lang="en-US" altLang="ja-JP" sz="1800" dirty="0" smtClean="0"/>
              <a:t>(2</a:t>
            </a:r>
            <a:r>
              <a:rPr lang="ja-JP" altLang="en-US" sz="1800" dirty="0" smtClean="0"/>
              <a:t>台</a:t>
            </a:r>
            <a:r>
              <a:rPr lang="en-US" altLang="ja-JP" sz="1800" dirty="0" smtClean="0"/>
              <a:t>)</a:t>
            </a:r>
            <a:r>
              <a:rPr lang="ja-JP" altLang="en-US" sz="1800" dirty="0" smtClean="0"/>
              <a:t>を保有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 smtClean="0"/>
              <a:t>※</a:t>
            </a:r>
            <a:r>
              <a:rPr lang="ja-JP" altLang="en-US" sz="1800" dirty="0" smtClean="0"/>
              <a:t>各システムのバックアップについては、詳細不明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■メンテナンス体制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・システム不具合時、日亜化学：システム保全</a:t>
            </a:r>
            <a:r>
              <a:rPr lang="en-US" altLang="ja-JP" sz="1800" dirty="0" smtClean="0"/>
              <a:t>G</a:t>
            </a:r>
            <a:r>
              <a:rPr lang="ja-JP" altLang="en-US" sz="1800" dirty="0" smtClean="0"/>
              <a:t>が</a:t>
            </a:r>
            <a:r>
              <a:rPr lang="en-US" altLang="ja-JP" sz="1800" dirty="0" smtClean="0"/>
              <a:t>24</a:t>
            </a:r>
            <a:r>
              <a:rPr lang="ja-JP" altLang="en-US" sz="1800" dirty="0" smtClean="0"/>
              <a:t>時間体制で対応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 smtClean="0"/>
              <a:t>※</a:t>
            </a:r>
            <a:r>
              <a:rPr lang="ja-JP" altLang="en-US" sz="1800" dirty="0" smtClean="0"/>
              <a:t>まず</a:t>
            </a:r>
            <a:r>
              <a:rPr lang="en-US" altLang="ja-JP" sz="1800" dirty="0" smtClean="0"/>
              <a:t>CET</a:t>
            </a:r>
            <a:r>
              <a:rPr lang="ja-JP" altLang="en-US" sz="1800" dirty="0" smtClean="0"/>
              <a:t>内で確認し、対応不可であれば連絡して対応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・搬送ロボットの定期点検</a:t>
            </a:r>
            <a:r>
              <a:rPr lang="en-US" altLang="ja-JP" sz="1800" dirty="0" smtClean="0"/>
              <a:t>(6</a:t>
            </a:r>
            <a:r>
              <a:rPr lang="ja-JP" altLang="en-US" sz="1800" dirty="0" smtClean="0"/>
              <a:t>か月、</a:t>
            </a:r>
            <a:r>
              <a:rPr lang="en-US" altLang="ja-JP" sz="1800" dirty="0" smtClean="0"/>
              <a:t>1</a:t>
            </a:r>
            <a:r>
              <a:rPr lang="ja-JP" altLang="en-US" sz="1800" dirty="0" smtClean="0"/>
              <a:t>年、</a:t>
            </a:r>
            <a:r>
              <a:rPr lang="en-US" altLang="ja-JP" sz="1800" dirty="0" smtClean="0"/>
              <a:t>5</a:t>
            </a:r>
            <a:r>
              <a:rPr lang="ja-JP" altLang="en-US" sz="1800" dirty="0" smtClean="0"/>
              <a:t>年</a:t>
            </a:r>
            <a:r>
              <a:rPr lang="en-US" altLang="ja-JP" sz="1800" dirty="0" smtClean="0"/>
              <a:t>)</a:t>
            </a:r>
            <a:endParaRPr lang="en-US" altLang="ja-JP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稼働</a:t>
            </a:r>
            <a:r>
              <a:rPr lang="en-US" altLang="ja-JP" sz="1800" dirty="0" smtClean="0"/>
              <a:t>60000</a:t>
            </a:r>
            <a:r>
              <a:rPr lang="ja-JP" altLang="en-US" sz="1800" dirty="0" smtClean="0"/>
              <a:t>時間</a:t>
            </a:r>
            <a:r>
              <a:rPr lang="en-US" altLang="ja-JP" sz="1800" dirty="0" smtClean="0"/>
              <a:t>/1</a:t>
            </a:r>
            <a:r>
              <a:rPr lang="ja-JP" altLang="en-US" sz="1800" dirty="0" smtClean="0"/>
              <a:t>回グリスアップ</a:t>
            </a:r>
            <a:r>
              <a:rPr lang="en-US" altLang="ja-JP" sz="1800" dirty="0" smtClean="0"/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　リニア駆動部：オイルミストフィルタ：</a:t>
            </a:r>
            <a:r>
              <a:rPr lang="en-US" altLang="ja-JP" sz="1800" dirty="0" smtClean="0"/>
              <a:t>1</a:t>
            </a:r>
            <a:r>
              <a:rPr lang="ja-JP" altLang="en-US" sz="1800" dirty="0" smtClean="0"/>
              <a:t>年</a:t>
            </a:r>
            <a:r>
              <a:rPr lang="en-US" altLang="ja-JP" sz="1800" dirty="0" smtClean="0"/>
              <a:t>/1</a:t>
            </a:r>
            <a:r>
              <a:rPr lang="ja-JP" altLang="en-US" sz="1800" dirty="0" smtClean="0"/>
              <a:t>回</a:t>
            </a:r>
            <a:endParaRPr lang="en-US" altLang="ja-JP" sz="1800" dirty="0" smtClean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7A089-11EC-4F80-A15B-9E105B926F74}" type="slidenum">
              <a:rPr lang="ja-JP" altLang="en-US"/>
              <a:pPr>
                <a:defRPr/>
              </a:pPr>
              <a:t>16</a:t>
            </a:fld>
            <a:r>
              <a:rPr lang="en-US" altLang="ja-JP" dirty="0" smtClean="0"/>
              <a:t>/19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正方形/長方形 88"/>
          <p:cNvSpPr/>
          <p:nvPr/>
        </p:nvSpPr>
        <p:spPr>
          <a:xfrm>
            <a:off x="6239345" y="1412776"/>
            <a:ext cx="2497958" cy="26181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70" name="テキスト ボックス 3"/>
          <p:cNvSpPr txBox="1">
            <a:spLocks noChangeArrowheads="1"/>
          </p:cNvSpPr>
          <p:nvPr/>
        </p:nvSpPr>
        <p:spPr bwMode="auto">
          <a:xfrm>
            <a:off x="468313" y="230188"/>
            <a:ext cx="66246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b="1" u="sng" dirty="0"/>
              <a:t>VIP</a:t>
            </a:r>
            <a:r>
              <a:rPr lang="ja-JP" altLang="en-US" sz="2400" b="1" u="sng" dirty="0" smtClean="0"/>
              <a:t>ラインの構成概要</a:t>
            </a:r>
            <a:endParaRPr lang="ja-JP" altLang="en-US" sz="2400" b="1" u="sng" dirty="0"/>
          </a:p>
        </p:txBody>
      </p:sp>
      <p:pic>
        <p:nvPicPr>
          <p:cNvPr id="7171" name="Picture 8" descr="C:\Users\jnk-nkmr\AppData\Local\Microsoft\Windows\Temporary Internet Files\Content.IE5\DB1RC34P\lgi01b201406271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16" y="3432312"/>
            <a:ext cx="365015" cy="56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テキスト ボックス 1"/>
          <p:cNvSpPr txBox="1">
            <a:spLocks noChangeArrowheads="1"/>
          </p:cNvSpPr>
          <p:nvPr/>
        </p:nvSpPr>
        <p:spPr bwMode="auto">
          <a:xfrm>
            <a:off x="3014217" y="2913377"/>
            <a:ext cx="1258942" cy="2616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100" dirty="0"/>
              <a:t>メイン中間サーバ</a:t>
            </a:r>
          </a:p>
        </p:txBody>
      </p:sp>
      <p:grpSp>
        <p:nvGrpSpPr>
          <p:cNvPr id="6" name="グループ化 5"/>
          <p:cNvGrpSpPr/>
          <p:nvPr/>
        </p:nvGrpSpPr>
        <p:grpSpPr>
          <a:xfrm>
            <a:off x="2597130" y="1156519"/>
            <a:ext cx="1716297" cy="616297"/>
            <a:chOff x="4139282" y="2272762"/>
            <a:chExt cx="1716297" cy="616297"/>
          </a:xfrm>
        </p:grpSpPr>
        <p:pic>
          <p:nvPicPr>
            <p:cNvPr id="7173" name="Picture 9" descr="C:\Users\jnk-nkmr\AppData\Local\Microsoft\Windows\Temporary Internet Files\Content.IE5\UO3AD6PP\Database-Free-PNG-Image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4702" y="2311665"/>
              <a:ext cx="389170" cy="539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四角形吹き出し 4"/>
            <p:cNvSpPr/>
            <p:nvPr/>
          </p:nvSpPr>
          <p:spPr>
            <a:xfrm>
              <a:off x="4139282" y="2272762"/>
              <a:ext cx="1716297" cy="616297"/>
            </a:xfrm>
            <a:prstGeom prst="wedgeRectCallout">
              <a:avLst>
                <a:gd name="adj1" fmla="val 9342"/>
                <a:gd name="adj2" fmla="val 8762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7176" name="テキスト ボックス 5"/>
            <p:cNvSpPr txBox="1">
              <a:spLocks noChangeArrowheads="1"/>
            </p:cNvSpPr>
            <p:nvPr/>
          </p:nvSpPr>
          <p:spPr bwMode="auto">
            <a:xfrm>
              <a:off x="4601431" y="2311665"/>
              <a:ext cx="125414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kumimoji="1" sz="3200">
                  <a:solidFill>
                    <a:schemeClr val="tx1"/>
                  </a:solidFill>
                  <a:latin typeface="Calibri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kumimoji="1" sz="2800">
                  <a:solidFill>
                    <a:schemeClr val="tx1"/>
                  </a:solidFill>
                  <a:latin typeface="Calibri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kumimoji="1" sz="2400">
                  <a:solidFill>
                    <a:schemeClr val="tx1"/>
                  </a:solidFill>
                  <a:latin typeface="Calibri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kumimoji="1" sz="2000">
                  <a:solidFill>
                    <a:schemeClr val="tx1"/>
                  </a:solidFill>
                  <a:latin typeface="Calibri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kumimoji="1" sz="2000">
                  <a:solidFill>
                    <a:schemeClr val="tx1"/>
                  </a:solidFill>
                  <a:latin typeface="Calibri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000">
                  <a:solidFill>
                    <a:schemeClr val="tx1"/>
                  </a:solidFill>
                  <a:latin typeface="Calibri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000">
                  <a:solidFill>
                    <a:schemeClr val="tx1"/>
                  </a:solidFill>
                  <a:latin typeface="Calibri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000">
                  <a:solidFill>
                    <a:schemeClr val="tx1"/>
                  </a:solidFill>
                  <a:latin typeface="Calibri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000">
                  <a:solidFill>
                    <a:schemeClr val="tx1"/>
                  </a:solidFill>
                  <a:latin typeface="Calibri" pitchFamily="34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200" dirty="0"/>
                <a:t>データベース</a:t>
              </a:r>
              <a:r>
                <a:rPr lang="en-US" altLang="ja-JP" sz="1200" dirty="0"/>
                <a:t>ARMS,QCIL,LENS</a:t>
              </a:r>
              <a:endParaRPr lang="ja-JP" altLang="en-US" sz="1200" dirty="0"/>
            </a:p>
          </p:txBody>
        </p:sp>
      </p:grpSp>
      <p:pic>
        <p:nvPicPr>
          <p:cNvPr id="7179" name="Picture 11" descr="C:\Users\jnk-nkmr\AppData\Local\Microsoft\Windows\Temporary Internet Files\Content.IE5\DB1RC34P\lgi01a201310211600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759" y="2056628"/>
            <a:ext cx="649512" cy="848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テキスト ボックス 42"/>
          <p:cNvSpPr txBox="1">
            <a:spLocks noChangeArrowheads="1"/>
          </p:cNvSpPr>
          <p:nvPr/>
        </p:nvSpPr>
        <p:spPr bwMode="auto">
          <a:xfrm>
            <a:off x="57059" y="4090886"/>
            <a:ext cx="1040530" cy="2616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100" dirty="0"/>
              <a:t>中間サーバ</a:t>
            </a:r>
            <a:r>
              <a:rPr lang="en-US" altLang="ja-JP" sz="1100" dirty="0"/>
              <a:t>#1</a:t>
            </a:r>
            <a:endParaRPr lang="ja-JP" altLang="en-US" sz="1100" dirty="0"/>
          </a:p>
        </p:txBody>
      </p:sp>
      <p:pic>
        <p:nvPicPr>
          <p:cNvPr id="7181" name="Picture 8" descr="C:\Users\jnk-nkmr\AppData\Local\Microsoft\Windows\Temporary Internet Files\Content.IE5\DB1RC34P\lgi01b201406271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212" y="3404904"/>
            <a:ext cx="365015" cy="56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2" name="テキスト ボックス 44"/>
          <p:cNvSpPr txBox="1">
            <a:spLocks noChangeArrowheads="1"/>
          </p:cNvSpPr>
          <p:nvPr/>
        </p:nvSpPr>
        <p:spPr bwMode="auto">
          <a:xfrm>
            <a:off x="1547664" y="4090886"/>
            <a:ext cx="1037776" cy="2616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100" dirty="0"/>
              <a:t>中間サーバ</a:t>
            </a:r>
            <a:r>
              <a:rPr lang="en-US" altLang="ja-JP" sz="1100" dirty="0"/>
              <a:t>#2</a:t>
            </a:r>
            <a:endParaRPr lang="ja-JP" altLang="en-US" sz="1100" dirty="0"/>
          </a:p>
        </p:txBody>
      </p:sp>
      <p:cxnSp>
        <p:nvCxnSpPr>
          <p:cNvPr id="11" name="カギ線コネクタ 10"/>
          <p:cNvCxnSpPr>
            <a:stCxn id="7171" idx="0"/>
          </p:cNvCxnSpPr>
          <p:nvPr/>
        </p:nvCxnSpPr>
        <p:spPr>
          <a:xfrm rot="5400000" flipH="1" flipV="1">
            <a:off x="1420246" y="1649456"/>
            <a:ext cx="939935" cy="2625779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V="1">
            <a:off x="2051720" y="2489066"/>
            <a:ext cx="0" cy="9399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 flipV="1">
            <a:off x="2987204" y="2492376"/>
            <a:ext cx="0" cy="267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88" name="Picture 1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943" y="5057132"/>
            <a:ext cx="424742" cy="641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9" name="Picture 1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30" y="5131965"/>
            <a:ext cx="409747" cy="49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カギ線コネクタ 19"/>
          <p:cNvCxnSpPr>
            <a:stCxn id="7180" idx="2"/>
          </p:cNvCxnSpPr>
          <p:nvPr/>
        </p:nvCxnSpPr>
        <p:spPr>
          <a:xfrm rot="16200000" flipH="1">
            <a:off x="195563" y="4734256"/>
            <a:ext cx="763525" cy="3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7" name="直線コネクタ 9216"/>
          <p:cNvCxnSpPr/>
          <p:nvPr/>
        </p:nvCxnSpPr>
        <p:spPr>
          <a:xfrm>
            <a:off x="585446" y="4515251"/>
            <a:ext cx="2858151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4" name="直線矢印コネクタ 9233"/>
          <p:cNvCxnSpPr/>
          <p:nvPr/>
        </p:nvCxnSpPr>
        <p:spPr>
          <a:xfrm>
            <a:off x="1292316" y="4515251"/>
            <a:ext cx="0" cy="600768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93" name="Picture 1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589" y="5121482"/>
            <a:ext cx="410641" cy="49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2" name="直線矢印コネクタ 81"/>
          <p:cNvCxnSpPr/>
          <p:nvPr/>
        </p:nvCxnSpPr>
        <p:spPr>
          <a:xfrm>
            <a:off x="2762016" y="4515251"/>
            <a:ext cx="0" cy="600768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6" name="テキスト ボックス 82"/>
          <p:cNvSpPr txBox="1">
            <a:spLocks noChangeArrowheads="1"/>
          </p:cNvSpPr>
          <p:nvPr/>
        </p:nvSpPr>
        <p:spPr bwMode="auto">
          <a:xfrm>
            <a:off x="394816" y="5668189"/>
            <a:ext cx="4517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200" dirty="0"/>
              <a:t>DB1</a:t>
            </a:r>
            <a:endParaRPr lang="ja-JP" altLang="en-US" sz="1200" dirty="0"/>
          </a:p>
        </p:txBody>
      </p:sp>
      <p:sp>
        <p:nvSpPr>
          <p:cNvPr id="7197" name="テキスト ボックス 83"/>
          <p:cNvSpPr txBox="1">
            <a:spLocks noChangeArrowheads="1"/>
          </p:cNvSpPr>
          <p:nvPr/>
        </p:nvSpPr>
        <p:spPr bwMode="auto">
          <a:xfrm>
            <a:off x="1076261" y="5663907"/>
            <a:ext cx="4532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200" dirty="0"/>
              <a:t>DB2</a:t>
            </a:r>
            <a:endParaRPr lang="ja-JP" altLang="en-US" sz="1200" dirty="0"/>
          </a:p>
        </p:txBody>
      </p:sp>
      <p:sp>
        <p:nvSpPr>
          <p:cNvPr id="7198" name="テキスト ボックス 84"/>
          <p:cNvSpPr txBox="1">
            <a:spLocks noChangeArrowheads="1"/>
          </p:cNvSpPr>
          <p:nvPr/>
        </p:nvSpPr>
        <p:spPr bwMode="auto">
          <a:xfrm>
            <a:off x="2533594" y="5668189"/>
            <a:ext cx="5484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200" dirty="0"/>
              <a:t>WB1</a:t>
            </a:r>
            <a:endParaRPr lang="ja-JP" altLang="en-US" sz="1200" dirty="0"/>
          </a:p>
        </p:txBody>
      </p:sp>
      <p:sp>
        <p:nvSpPr>
          <p:cNvPr id="7200" name="テキスト ボックス 86"/>
          <p:cNvSpPr txBox="1">
            <a:spLocks noChangeArrowheads="1"/>
          </p:cNvSpPr>
          <p:nvPr/>
        </p:nvSpPr>
        <p:spPr bwMode="auto">
          <a:xfrm>
            <a:off x="3158699" y="5672973"/>
            <a:ext cx="7635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200" dirty="0" smtClean="0"/>
              <a:t>搬送</a:t>
            </a:r>
            <a:r>
              <a:rPr lang="en-US" altLang="ja-JP" sz="1200" dirty="0" smtClean="0"/>
              <a:t>PLC</a:t>
            </a:r>
            <a:endParaRPr lang="ja-JP" altLang="en-US" sz="1200" dirty="0"/>
          </a:p>
        </p:txBody>
      </p:sp>
      <p:sp>
        <p:nvSpPr>
          <p:cNvPr id="7205" name="テキスト ボックス 114"/>
          <p:cNvSpPr txBox="1">
            <a:spLocks noChangeArrowheads="1"/>
          </p:cNvSpPr>
          <p:nvPr/>
        </p:nvSpPr>
        <p:spPr bwMode="auto">
          <a:xfrm>
            <a:off x="584315" y="2535287"/>
            <a:ext cx="10724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200" dirty="0" smtClean="0"/>
              <a:t>メイン中間へ</a:t>
            </a:r>
            <a:endParaRPr lang="en-US" altLang="ja-JP" sz="12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200" dirty="0" smtClean="0"/>
              <a:t>データ参照、登録</a:t>
            </a:r>
            <a:endParaRPr lang="ja-JP" altLang="en-US" sz="1200" dirty="0"/>
          </a:p>
        </p:txBody>
      </p:sp>
      <p:sp>
        <p:nvSpPr>
          <p:cNvPr id="61" name="円/楕円 60"/>
          <p:cNvSpPr/>
          <p:nvPr/>
        </p:nvSpPr>
        <p:spPr bwMode="auto">
          <a:xfrm>
            <a:off x="3556395" y="3470168"/>
            <a:ext cx="752986" cy="48282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100" dirty="0" smtClean="0">
                <a:solidFill>
                  <a:schemeClr val="tx1"/>
                </a:solidFill>
              </a:rPr>
              <a:t>ARMS</a:t>
            </a:r>
            <a:endParaRPr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19" name="円/楕円 118"/>
          <p:cNvSpPr/>
          <p:nvPr/>
        </p:nvSpPr>
        <p:spPr bwMode="auto">
          <a:xfrm>
            <a:off x="4336742" y="3470168"/>
            <a:ext cx="692120" cy="48282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100" dirty="0">
                <a:solidFill>
                  <a:schemeClr val="tx1"/>
                </a:solidFill>
              </a:rPr>
              <a:t>EICS</a:t>
            </a:r>
            <a:endParaRPr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20" name="円/楕円 119"/>
          <p:cNvSpPr/>
          <p:nvPr/>
        </p:nvSpPr>
        <p:spPr bwMode="auto">
          <a:xfrm>
            <a:off x="5065508" y="3479476"/>
            <a:ext cx="692120" cy="4828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100" dirty="0">
                <a:solidFill>
                  <a:schemeClr val="tx1"/>
                </a:solidFill>
              </a:rPr>
              <a:t>LENS</a:t>
            </a:r>
            <a:endParaRPr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角丸四角形 62"/>
          <p:cNvSpPr/>
          <p:nvPr/>
        </p:nvSpPr>
        <p:spPr bwMode="auto">
          <a:xfrm>
            <a:off x="3483254" y="3421304"/>
            <a:ext cx="2377398" cy="609638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9BAACB-41D4-48A6-AEF2-5AAF8C93099F}" type="slidenum">
              <a:rPr lang="ja-JP" altLang="en-US"/>
              <a:pPr>
                <a:defRPr/>
              </a:pPr>
              <a:t>2</a:t>
            </a:fld>
            <a:r>
              <a:rPr lang="en-US" altLang="ja-JP" dirty="0" smtClean="0"/>
              <a:t>/19</a:t>
            </a:r>
            <a:endParaRPr lang="ja-JP" altLang="en-US" dirty="0"/>
          </a:p>
        </p:txBody>
      </p:sp>
      <p:cxnSp>
        <p:nvCxnSpPr>
          <p:cNvPr id="88" name="直線矢印コネクタ 87"/>
          <p:cNvCxnSpPr/>
          <p:nvPr/>
        </p:nvCxnSpPr>
        <p:spPr>
          <a:xfrm flipH="1">
            <a:off x="3443597" y="4500141"/>
            <a:ext cx="2" cy="629967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57060" y="764704"/>
            <a:ext cx="5874996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837352" y="692150"/>
            <a:ext cx="23573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ライン</a:t>
            </a:r>
            <a:r>
              <a:rPr kumimoji="1" lang="ja-JP" altLang="en-US" dirty="0" smtClean="0"/>
              <a:t>内稼働システム</a:t>
            </a:r>
            <a:endParaRPr kumimoji="1" lang="ja-JP" altLang="en-US" dirty="0"/>
          </a:p>
        </p:txBody>
      </p:sp>
      <p:sp>
        <p:nvSpPr>
          <p:cNvPr id="7203" name="テキスト ボックス 93"/>
          <p:cNvSpPr txBox="1">
            <a:spLocks noChangeArrowheads="1"/>
          </p:cNvSpPr>
          <p:nvPr/>
        </p:nvSpPr>
        <p:spPr bwMode="auto">
          <a:xfrm>
            <a:off x="3988744" y="3952992"/>
            <a:ext cx="1421151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100" dirty="0"/>
              <a:t>設備監視</a:t>
            </a:r>
            <a:r>
              <a:rPr lang="ja-JP" altLang="en-US" sz="1100" dirty="0" smtClean="0"/>
              <a:t>システム</a:t>
            </a:r>
            <a:endParaRPr lang="en-US" altLang="ja-JP" sz="1100" dirty="0"/>
          </a:p>
        </p:txBody>
      </p:sp>
      <p:sp>
        <p:nvSpPr>
          <p:cNvPr id="81" name="下矢印 80"/>
          <p:cNvSpPr/>
          <p:nvPr/>
        </p:nvSpPr>
        <p:spPr>
          <a:xfrm rot="16200000">
            <a:off x="2981302" y="3372440"/>
            <a:ext cx="243014" cy="6815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" name="下矢印 1"/>
          <p:cNvSpPr/>
          <p:nvPr/>
        </p:nvSpPr>
        <p:spPr>
          <a:xfrm rot="2563426">
            <a:off x="3956486" y="4266963"/>
            <a:ext cx="243014" cy="4700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83" name="テキスト ボックス 93"/>
          <p:cNvSpPr txBox="1">
            <a:spLocks noChangeArrowheads="1"/>
          </p:cNvSpPr>
          <p:nvPr/>
        </p:nvSpPr>
        <p:spPr bwMode="auto">
          <a:xfrm>
            <a:off x="539552" y="4581128"/>
            <a:ext cx="7149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900" dirty="0" smtClean="0"/>
              <a:t>有線</a:t>
            </a:r>
            <a:r>
              <a:rPr lang="en-US" altLang="ja-JP" sz="900" dirty="0" smtClean="0"/>
              <a:t>LAN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900" dirty="0" smtClean="0"/>
              <a:t>接続</a:t>
            </a:r>
            <a:endParaRPr lang="en-US" altLang="ja-JP" sz="900" dirty="0"/>
          </a:p>
        </p:txBody>
      </p:sp>
      <p:pic>
        <p:nvPicPr>
          <p:cNvPr id="1026" name="Picture 2" descr="C:\Users\jnk-nkmr\AppData\Local\Microsoft\Windows\INetCache\IE\QCQYWXAV\switch-35568_640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11" y="4414597"/>
            <a:ext cx="505023" cy="25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テキスト ボックス 83"/>
          <p:cNvSpPr txBox="1"/>
          <p:nvPr/>
        </p:nvSpPr>
        <p:spPr>
          <a:xfrm>
            <a:off x="6444208" y="1260816"/>
            <a:ext cx="20882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CEJ</a:t>
            </a:r>
            <a:r>
              <a:rPr lang="ja-JP" altLang="en-US" dirty="0" smtClean="0"/>
              <a:t>サーバ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4M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85" name="Picture 11" descr="C:\Users\jnk-nkmr\AppData\Local\Microsoft\Windows\Temporary Internet Files\Content.IE5\DB1RC34P\lgi01a201310211600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744076"/>
            <a:ext cx="649512" cy="848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テキスト ボックス 1"/>
          <p:cNvSpPr txBox="1">
            <a:spLocks noChangeArrowheads="1"/>
          </p:cNvSpPr>
          <p:nvPr/>
        </p:nvSpPr>
        <p:spPr bwMode="auto">
          <a:xfrm>
            <a:off x="7714798" y="2444767"/>
            <a:ext cx="629471" cy="2616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100" dirty="0" smtClean="0"/>
              <a:t>4M_DB</a:t>
            </a:r>
            <a:endParaRPr lang="ja-JP" altLang="en-US" sz="1100" dirty="0"/>
          </a:p>
        </p:txBody>
      </p:sp>
      <p:pic>
        <p:nvPicPr>
          <p:cNvPr id="87" name="Picture 9" descr="C:\Users\jnk-nkmr\AppData\Local\Microsoft\Windows\Temporary Internet Files\Content.IE5\UO3AD6PP\Database-Free-PNG-Image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865944"/>
            <a:ext cx="389170" cy="53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テキスト ボックス 40"/>
          <p:cNvSpPr txBox="1"/>
          <p:nvPr/>
        </p:nvSpPr>
        <p:spPr>
          <a:xfrm>
            <a:off x="6637526" y="2812233"/>
            <a:ext cx="1606882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保存データ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・製造実績</a:t>
            </a:r>
            <a:endParaRPr kumimoji="1" lang="en-US" altLang="ja-JP" sz="1400" dirty="0" smtClean="0"/>
          </a:p>
          <a:p>
            <a:r>
              <a:rPr lang="ja-JP" altLang="en-US" sz="1400" dirty="0"/>
              <a:t>・</a:t>
            </a:r>
            <a:r>
              <a:rPr kumimoji="1" lang="ja-JP" altLang="en-US" sz="1400" dirty="0" smtClean="0"/>
              <a:t>資材情報</a:t>
            </a:r>
            <a:r>
              <a:rPr lang="ja-JP" altLang="en-US" sz="1400" dirty="0" smtClean="0"/>
              <a:t>など</a:t>
            </a:r>
            <a:endParaRPr lang="en-US" altLang="ja-JP" sz="1400" dirty="0" smtClean="0"/>
          </a:p>
        </p:txBody>
      </p:sp>
      <p:sp>
        <p:nvSpPr>
          <p:cNvPr id="93" name="テキスト ボックス 1"/>
          <p:cNvSpPr txBox="1">
            <a:spLocks noChangeArrowheads="1"/>
          </p:cNvSpPr>
          <p:nvPr/>
        </p:nvSpPr>
        <p:spPr bwMode="auto">
          <a:xfrm>
            <a:off x="4601710" y="1527583"/>
            <a:ext cx="1258942" cy="5539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000" dirty="0" smtClean="0"/>
              <a:t>データ連携</a:t>
            </a:r>
            <a:endParaRPr lang="en-US" altLang="ja-JP" sz="10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000" dirty="0" smtClean="0"/>
              <a:t>ARMS</a:t>
            </a:r>
            <a:r>
              <a:rPr lang="ja-JP" altLang="en-US" sz="1000" dirty="0" smtClean="0"/>
              <a:t>⇔</a:t>
            </a:r>
            <a:r>
              <a:rPr lang="en-US" altLang="ja-JP" sz="1000" dirty="0" smtClean="0"/>
              <a:t>4M</a:t>
            </a:r>
            <a:r>
              <a:rPr lang="ja-JP" altLang="en-US" sz="1000" dirty="0" smtClean="0"/>
              <a:t>間</a:t>
            </a:r>
            <a:endParaRPr lang="en-US" altLang="ja-JP" sz="10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000" dirty="0" smtClean="0"/>
              <a:t>データ</a:t>
            </a:r>
            <a:r>
              <a:rPr lang="ja-JP" altLang="en-US" sz="1000" dirty="0"/>
              <a:t>やりとり</a:t>
            </a: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4199973" y="4581128"/>
            <a:ext cx="1668171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000" dirty="0" smtClean="0"/>
              <a:t>・</a:t>
            </a:r>
            <a:r>
              <a:rPr lang="en-US" altLang="ja-JP" sz="1000" dirty="0" smtClean="0"/>
              <a:t>ARMS</a:t>
            </a:r>
            <a:r>
              <a:rPr lang="ja-JP" altLang="en-US" sz="1000" dirty="0" smtClean="0"/>
              <a:t>⇒設備の信号監視、ロボットの動作制御、</a:t>
            </a:r>
            <a:endParaRPr lang="en-US" altLang="ja-JP" sz="1000" dirty="0" smtClean="0"/>
          </a:p>
          <a:p>
            <a:r>
              <a:rPr lang="ja-JP" altLang="en-US" sz="1000" dirty="0" smtClean="0"/>
              <a:t>製造実績登録</a:t>
            </a:r>
            <a:endParaRPr lang="en-US" altLang="ja-JP" sz="1000" dirty="0" smtClean="0"/>
          </a:p>
          <a:p>
            <a:endParaRPr lang="en-US" altLang="ja-JP" sz="1000" dirty="0" smtClean="0"/>
          </a:p>
          <a:p>
            <a:r>
              <a:rPr lang="ja-JP" altLang="en-US" sz="1000" dirty="0" smtClean="0"/>
              <a:t>・</a:t>
            </a:r>
            <a:r>
              <a:rPr lang="en-US" altLang="ja-JP" sz="1000" dirty="0" smtClean="0"/>
              <a:t>EICS</a:t>
            </a:r>
            <a:r>
              <a:rPr lang="ja-JP" altLang="en-US" sz="1000" dirty="0" smtClean="0"/>
              <a:t>⇒設備パラメータ</a:t>
            </a:r>
            <a:r>
              <a:rPr lang="en-US" altLang="ja-JP" sz="1000" dirty="0" smtClean="0"/>
              <a:t>,</a:t>
            </a:r>
          </a:p>
          <a:p>
            <a:r>
              <a:rPr lang="ja-JP" altLang="en-US" sz="1000" dirty="0" smtClean="0"/>
              <a:t>出来栄え監視</a:t>
            </a:r>
            <a:endParaRPr lang="en-US" altLang="ja-JP" sz="1000" dirty="0" smtClean="0"/>
          </a:p>
          <a:p>
            <a:endParaRPr lang="en-US" altLang="ja-JP" sz="1000" dirty="0" smtClean="0"/>
          </a:p>
          <a:p>
            <a:r>
              <a:rPr lang="ja-JP" altLang="en-US" sz="1000" dirty="0" smtClean="0"/>
              <a:t>・</a:t>
            </a:r>
            <a:r>
              <a:rPr lang="en-US" altLang="ja-JP" sz="1000" dirty="0" smtClean="0"/>
              <a:t>LENS</a:t>
            </a:r>
            <a:r>
              <a:rPr lang="ja-JP" altLang="en-US" sz="1000" dirty="0" smtClean="0"/>
              <a:t>⇒基板内不良箇所のマッピングデータ処理</a:t>
            </a:r>
            <a:endParaRPr lang="en-US" altLang="ja-JP" sz="1000" dirty="0"/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172046" y="1858677"/>
            <a:ext cx="22617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DB</a:t>
            </a:r>
            <a:r>
              <a:rPr lang="ja-JP" altLang="en-US" sz="1400" dirty="0" smtClean="0"/>
              <a:t>～</a:t>
            </a:r>
            <a:r>
              <a:rPr lang="en-US" altLang="ja-JP" sz="1400" dirty="0" smtClean="0"/>
              <a:t>DC</a:t>
            </a:r>
            <a:r>
              <a:rPr lang="ja-JP" altLang="en-US" sz="1400" dirty="0" smtClean="0"/>
              <a:t>工程までを</a:t>
            </a:r>
            <a:endParaRPr lang="en-US" altLang="ja-JP" sz="1400" dirty="0" smtClean="0"/>
          </a:p>
          <a:p>
            <a:r>
              <a:rPr lang="ja-JP" altLang="en-US" sz="1400" dirty="0" smtClean="0"/>
              <a:t>監視システムを使って流動</a:t>
            </a:r>
            <a:endParaRPr lang="en-US" altLang="ja-JP" sz="1400" dirty="0" smtClean="0"/>
          </a:p>
        </p:txBody>
      </p:sp>
      <p:pic>
        <p:nvPicPr>
          <p:cNvPr id="60" name="Picture 2" descr="Amazon.co.jp: KEYENCE キーエンス Ethernet 内蔵 CPU ユニット KV ...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893" y="5152691"/>
            <a:ext cx="490460" cy="490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垂直多関節形 RV-Fシリーズ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734" y="5169472"/>
            <a:ext cx="683176" cy="444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テキスト ボックス 83"/>
          <p:cNvSpPr txBox="1">
            <a:spLocks noChangeArrowheads="1"/>
          </p:cNvSpPr>
          <p:nvPr/>
        </p:nvSpPr>
        <p:spPr bwMode="auto">
          <a:xfrm>
            <a:off x="1641132" y="5672973"/>
            <a:ext cx="724655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050" b="1" dirty="0" smtClean="0"/>
              <a:t>搬送ロボ</a:t>
            </a:r>
            <a:endParaRPr lang="ja-JP" altLang="en-US" sz="1050" b="1" dirty="0"/>
          </a:p>
        </p:txBody>
      </p:sp>
      <p:cxnSp>
        <p:nvCxnSpPr>
          <p:cNvPr id="66" name="直線矢印コネクタ 65"/>
          <p:cNvCxnSpPr/>
          <p:nvPr/>
        </p:nvCxnSpPr>
        <p:spPr>
          <a:xfrm>
            <a:off x="2003459" y="4520714"/>
            <a:ext cx="0" cy="600768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左右矢印 6"/>
          <p:cNvSpPr/>
          <p:nvPr/>
        </p:nvSpPr>
        <p:spPr>
          <a:xfrm>
            <a:off x="4077993" y="2168136"/>
            <a:ext cx="2726255" cy="32691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33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4788024" y="1700808"/>
            <a:ext cx="3679423" cy="122495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400" dirty="0" smtClean="0">
                <a:solidFill>
                  <a:schemeClr val="tx1"/>
                </a:solidFill>
              </a:rPr>
              <a:t>CEJ</a:t>
            </a:r>
            <a:r>
              <a:rPr lang="ja-JP" altLang="en-US" sz="2400" dirty="0" smtClean="0">
                <a:solidFill>
                  <a:schemeClr val="tx1"/>
                </a:solidFill>
              </a:rPr>
              <a:t>社内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2400" dirty="0" smtClean="0">
                <a:solidFill>
                  <a:schemeClr val="tx1"/>
                </a:solidFill>
              </a:rPr>
              <a:t>実績、</a:t>
            </a:r>
            <a:r>
              <a:rPr lang="en-US" altLang="ja-JP" sz="2400" dirty="0" smtClean="0">
                <a:solidFill>
                  <a:schemeClr val="tx1"/>
                </a:solidFill>
              </a:rPr>
              <a:t>4M</a:t>
            </a:r>
            <a:r>
              <a:rPr lang="ja-JP" altLang="en-US" sz="2400" dirty="0" smtClean="0">
                <a:solidFill>
                  <a:schemeClr val="tx1"/>
                </a:solidFill>
              </a:rPr>
              <a:t>システム</a:t>
            </a:r>
            <a:endParaRPr lang="en-US" altLang="ja-JP" sz="2400" dirty="0" smtClean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020272" y="2709069"/>
            <a:ext cx="1882775" cy="4333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dirty="0">
                <a:solidFill>
                  <a:schemeClr val="tx1"/>
                </a:solidFill>
              </a:rPr>
              <a:t>資材登録・管理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4348955" y="2709069"/>
            <a:ext cx="1296987" cy="4333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dirty="0">
                <a:solidFill>
                  <a:schemeClr val="tx1"/>
                </a:solidFill>
              </a:rPr>
              <a:t>製造実績</a:t>
            </a:r>
          </a:p>
        </p:txBody>
      </p:sp>
      <p:grpSp>
        <p:nvGrpSpPr>
          <p:cNvPr id="5125" name="グループ化 20"/>
          <p:cNvGrpSpPr>
            <a:grpSpLocks/>
          </p:cNvGrpSpPr>
          <p:nvPr/>
        </p:nvGrpSpPr>
        <p:grpSpPr bwMode="auto">
          <a:xfrm>
            <a:off x="366713" y="3829645"/>
            <a:ext cx="2160587" cy="2479675"/>
            <a:chOff x="1403648" y="4188724"/>
            <a:chExt cx="2160240" cy="2480636"/>
          </a:xfrm>
        </p:grpSpPr>
        <p:sp>
          <p:nvSpPr>
            <p:cNvPr id="13" name="正方形/長方形 12"/>
            <p:cNvSpPr/>
            <p:nvPr/>
          </p:nvSpPr>
          <p:spPr>
            <a:xfrm>
              <a:off x="1403648" y="6092874"/>
              <a:ext cx="2160240" cy="5764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dirty="0">
                  <a:solidFill>
                    <a:schemeClr val="tx1"/>
                  </a:solidFill>
                </a:rPr>
                <a:t>バーコード</a:t>
              </a:r>
              <a:endParaRPr lang="en-US" altLang="ja-JP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dirty="0">
                  <a:solidFill>
                    <a:schemeClr val="tx1"/>
                  </a:solidFill>
                </a:rPr>
                <a:t>ロット</a:t>
              </a:r>
              <a:r>
                <a:rPr lang="en-US" altLang="ja-JP" dirty="0">
                  <a:solidFill>
                    <a:schemeClr val="tx1"/>
                  </a:solidFill>
                </a:rPr>
                <a:t>No</a:t>
              </a:r>
              <a:r>
                <a:rPr lang="ja-JP" altLang="en-US" dirty="0">
                  <a:solidFill>
                    <a:schemeClr val="tx1"/>
                  </a:solidFill>
                </a:rPr>
                <a:t>：</a:t>
              </a:r>
              <a:r>
                <a:rPr lang="en-US" altLang="ja-JP" dirty="0">
                  <a:solidFill>
                    <a:schemeClr val="tx1"/>
                  </a:solidFill>
                </a:rPr>
                <a:t>J1690728</a:t>
              </a:r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1835379" y="4188724"/>
              <a:ext cx="1296779" cy="4319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dirty="0">
                  <a:solidFill>
                    <a:schemeClr val="tx1"/>
                  </a:solidFill>
                </a:rPr>
                <a:t>投入資材</a:t>
              </a:r>
            </a:p>
          </p:txBody>
        </p:sp>
        <p:pic>
          <p:nvPicPr>
            <p:cNvPr id="516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1485" y="4653136"/>
              <a:ext cx="1457325" cy="1181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64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6051" y="5445224"/>
              <a:ext cx="1728192" cy="5820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174381"/>
              </p:ext>
            </p:extLst>
          </p:nvPr>
        </p:nvGraphicFramePr>
        <p:xfrm>
          <a:off x="3843338" y="4741194"/>
          <a:ext cx="5049837" cy="1208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935"/>
                <a:gridCol w="791929"/>
                <a:gridCol w="1223890"/>
                <a:gridCol w="1439871"/>
                <a:gridCol w="874212"/>
              </a:tblGrid>
              <a:tr h="370928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品名</a:t>
                      </a:r>
                      <a:endParaRPr kumimoji="1" lang="ja-JP" altLang="en-US" sz="1600" dirty="0"/>
                    </a:p>
                  </a:txBody>
                  <a:tcPr marL="91422" marR="91422" marT="45731" marB="45731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型番</a:t>
                      </a:r>
                      <a:endParaRPr kumimoji="1" lang="ja-JP" altLang="en-US" sz="1600" dirty="0"/>
                    </a:p>
                  </a:txBody>
                  <a:tcPr marL="91422" marR="91422" marT="45731" marB="45731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ロット</a:t>
                      </a:r>
                      <a:r>
                        <a:rPr kumimoji="1" lang="en-US" altLang="ja-JP" sz="1600" dirty="0" smtClean="0"/>
                        <a:t>No</a:t>
                      </a:r>
                      <a:endParaRPr kumimoji="1" lang="ja-JP" altLang="en-US" sz="1600" dirty="0"/>
                    </a:p>
                  </a:txBody>
                  <a:tcPr marL="91422" marR="91422" marT="45731" marB="45731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品質保持期限</a:t>
                      </a:r>
                      <a:endParaRPr kumimoji="1" lang="ja-JP" altLang="en-US" sz="1600" dirty="0"/>
                    </a:p>
                  </a:txBody>
                  <a:tcPr marL="91422" marR="91422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…</a:t>
                      </a:r>
                      <a:endParaRPr kumimoji="1" lang="ja-JP" altLang="en-US" sz="1600" dirty="0"/>
                    </a:p>
                  </a:txBody>
                  <a:tcPr marL="91422" marR="91422" marT="45731" marB="45731"/>
                </a:tc>
              </a:tr>
              <a:tr h="466230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金線</a:t>
                      </a:r>
                      <a:endParaRPr kumimoji="1" lang="ja-JP" altLang="en-US" sz="1600" dirty="0"/>
                    </a:p>
                  </a:txBody>
                  <a:tcPr marL="91422" marR="91422" marT="45731" marB="4573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/>
                        <a:t>GLF-25</a:t>
                      </a:r>
                      <a:endParaRPr kumimoji="1" lang="ja-JP" altLang="en-US" sz="1600" dirty="0" smtClean="0"/>
                    </a:p>
                  </a:txBody>
                  <a:tcPr marL="91422" marR="91422" marT="45731" marB="4573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/>
                        <a:t>J1690728</a:t>
                      </a:r>
                      <a:endParaRPr kumimoji="1" lang="ja-JP" altLang="en-US" sz="1600" dirty="0" smtClean="0"/>
                    </a:p>
                  </a:txBody>
                  <a:tcPr marL="91422" marR="91422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2025/05/07</a:t>
                      </a:r>
                      <a:endParaRPr kumimoji="1" lang="ja-JP" altLang="en-US" sz="1600" dirty="0"/>
                    </a:p>
                  </a:txBody>
                  <a:tcPr marL="91422" marR="91422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…</a:t>
                      </a:r>
                      <a:endParaRPr kumimoji="1" lang="ja-JP" altLang="en-US" sz="1600" dirty="0"/>
                    </a:p>
                  </a:txBody>
                  <a:tcPr marL="91422" marR="91422" marT="45731" marB="45731"/>
                </a:tc>
              </a:tr>
              <a:tr h="370928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…</a:t>
                      </a:r>
                      <a:endParaRPr kumimoji="1" lang="ja-JP" altLang="en-US" sz="1600" dirty="0"/>
                    </a:p>
                  </a:txBody>
                  <a:tcPr marL="91422" marR="91422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…</a:t>
                      </a:r>
                      <a:endParaRPr kumimoji="1" lang="ja-JP" altLang="en-US" sz="1600" dirty="0"/>
                    </a:p>
                  </a:txBody>
                  <a:tcPr marL="91422" marR="91422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…</a:t>
                      </a:r>
                      <a:endParaRPr kumimoji="1" lang="ja-JP" altLang="en-US" sz="1600" dirty="0"/>
                    </a:p>
                  </a:txBody>
                  <a:tcPr marL="91422" marR="91422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…</a:t>
                      </a:r>
                      <a:endParaRPr kumimoji="1" lang="ja-JP" altLang="en-US" sz="1600" dirty="0"/>
                    </a:p>
                  </a:txBody>
                  <a:tcPr marL="91422" marR="91422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…</a:t>
                      </a:r>
                      <a:endParaRPr kumimoji="1" lang="ja-JP" altLang="en-US" sz="1600" dirty="0"/>
                    </a:p>
                  </a:txBody>
                  <a:tcPr marL="91422" marR="91422" marT="45731" marB="45731"/>
                </a:tc>
              </a:tr>
            </a:tbl>
          </a:graphicData>
        </a:graphic>
      </p:graphicFrame>
      <p:sp>
        <p:nvSpPr>
          <p:cNvPr id="5152" name="テキスト ボックス 17"/>
          <p:cNvSpPr txBox="1">
            <a:spLocks noChangeArrowheads="1"/>
          </p:cNvSpPr>
          <p:nvPr/>
        </p:nvSpPr>
        <p:spPr bwMode="auto">
          <a:xfrm>
            <a:off x="2996751" y="6381328"/>
            <a:ext cx="45697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適切</a:t>
            </a:r>
            <a:r>
              <a:rPr lang="ja-JP" altLang="en-US" sz="1800" dirty="0"/>
              <a:t>な資材か</a:t>
            </a:r>
            <a:r>
              <a:rPr lang="ja-JP" altLang="en-US" sz="1800" dirty="0" smtClean="0"/>
              <a:t>確認</a:t>
            </a:r>
            <a:r>
              <a:rPr lang="ja-JP" altLang="en-US" sz="1800" dirty="0"/>
              <a:t>　</a:t>
            </a:r>
            <a:r>
              <a:rPr lang="en-US" altLang="ja-JP" sz="1800" dirty="0" smtClean="0"/>
              <a:t>※</a:t>
            </a:r>
            <a:r>
              <a:rPr lang="ja-JP" altLang="en-US" sz="1800" dirty="0" smtClean="0"/>
              <a:t>期限内、使用可否</a:t>
            </a:r>
            <a:r>
              <a:rPr lang="ja-JP" altLang="en-US" sz="1800" dirty="0"/>
              <a:t>など</a:t>
            </a:r>
            <a:endParaRPr lang="en-US" altLang="ja-JP" sz="1800" dirty="0"/>
          </a:p>
        </p:txBody>
      </p:sp>
      <p:sp>
        <p:nvSpPr>
          <p:cNvPr id="20" name="左右矢印 19"/>
          <p:cNvSpPr/>
          <p:nvPr/>
        </p:nvSpPr>
        <p:spPr>
          <a:xfrm>
            <a:off x="2277615" y="5088880"/>
            <a:ext cx="1438275" cy="44608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2579239" y="4674723"/>
            <a:ext cx="835025" cy="4318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dirty="0">
                <a:solidFill>
                  <a:schemeClr val="tx1"/>
                </a:solidFill>
              </a:rPr>
              <a:t>照合</a:t>
            </a:r>
          </a:p>
        </p:txBody>
      </p:sp>
      <p:sp>
        <p:nvSpPr>
          <p:cNvPr id="5155" name="テキスト ボックス 24"/>
          <p:cNvSpPr txBox="1">
            <a:spLocks noChangeArrowheads="1"/>
          </p:cNvSpPr>
          <p:nvPr/>
        </p:nvSpPr>
        <p:spPr bwMode="auto">
          <a:xfrm>
            <a:off x="684213" y="425450"/>
            <a:ext cx="4175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b="1" u="sng" dirty="0" smtClean="0"/>
              <a:t>資材</a:t>
            </a:r>
            <a:r>
              <a:rPr lang="ja-JP" altLang="en-US" sz="2400" b="1" u="sng" dirty="0"/>
              <a:t>の運用に関して</a:t>
            </a:r>
          </a:p>
        </p:txBody>
      </p:sp>
      <p:grpSp>
        <p:nvGrpSpPr>
          <p:cNvPr id="5156" name="グループ化 1"/>
          <p:cNvGrpSpPr>
            <a:grpSpLocks/>
          </p:cNvGrpSpPr>
          <p:nvPr/>
        </p:nvGrpSpPr>
        <p:grpSpPr bwMode="auto">
          <a:xfrm>
            <a:off x="3708400" y="4149080"/>
            <a:ext cx="5327650" cy="2160588"/>
            <a:chOff x="3708400" y="3571875"/>
            <a:chExt cx="5327650" cy="2160588"/>
          </a:xfrm>
        </p:grpSpPr>
        <p:sp>
          <p:nvSpPr>
            <p:cNvPr id="22" name="角丸四角形 21"/>
            <p:cNvSpPr/>
            <p:nvPr/>
          </p:nvSpPr>
          <p:spPr>
            <a:xfrm>
              <a:off x="3708400" y="3736975"/>
              <a:ext cx="5327650" cy="1995488"/>
            </a:xfrm>
            <a:prstGeom prst="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4211638" y="3571875"/>
              <a:ext cx="3168674" cy="4333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dirty="0" smtClean="0">
                  <a:solidFill>
                    <a:schemeClr val="tx1"/>
                  </a:solidFill>
                </a:rPr>
                <a:t>ライン内：</a:t>
              </a:r>
              <a:r>
                <a:rPr lang="en-US" altLang="ja-JP" dirty="0" smtClean="0">
                  <a:solidFill>
                    <a:schemeClr val="tx1"/>
                  </a:solidFill>
                </a:rPr>
                <a:t>ARMS</a:t>
              </a:r>
              <a:r>
                <a:rPr lang="ja-JP" altLang="en-US" dirty="0" smtClean="0">
                  <a:solidFill>
                    <a:schemeClr val="tx1"/>
                  </a:solidFill>
                </a:rPr>
                <a:t>データベース</a:t>
              </a:r>
              <a:endParaRPr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11C477-2703-4AF9-8915-997E7728836E}" type="slidenum">
              <a:rPr lang="ja-JP" altLang="en-US" sz="2800" smtClean="0"/>
              <a:pPr>
                <a:defRPr/>
              </a:pPr>
              <a:t>3</a:t>
            </a:fld>
            <a:r>
              <a:rPr lang="en-US" altLang="ja-JP" sz="2800" dirty="0" smtClean="0"/>
              <a:t>/19</a:t>
            </a:r>
            <a:endParaRPr lang="ja-JP" altLang="en-US" sz="2800" dirty="0"/>
          </a:p>
        </p:txBody>
      </p:sp>
      <p:sp>
        <p:nvSpPr>
          <p:cNvPr id="21" name="左右矢印 20"/>
          <p:cNvSpPr/>
          <p:nvPr/>
        </p:nvSpPr>
        <p:spPr>
          <a:xfrm rot="5400000">
            <a:off x="5975636" y="3459514"/>
            <a:ext cx="795145" cy="44608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6699889" y="3356992"/>
            <a:ext cx="1400503" cy="64807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dirty="0">
                <a:solidFill>
                  <a:schemeClr val="tx1"/>
                </a:solidFill>
              </a:rPr>
              <a:t>【</a:t>
            </a:r>
            <a:r>
              <a:rPr lang="en-US" altLang="ja-JP" sz="1400" dirty="0" smtClean="0">
                <a:solidFill>
                  <a:schemeClr val="tx1"/>
                </a:solidFill>
              </a:rPr>
              <a:t>Bridge</a:t>
            </a:r>
            <a:r>
              <a:rPr lang="ja-JP" altLang="en-US" sz="1400" dirty="0" smtClean="0">
                <a:solidFill>
                  <a:schemeClr val="tx1"/>
                </a:solidFill>
              </a:rPr>
              <a:t>ソフト</a:t>
            </a:r>
            <a:r>
              <a:rPr lang="en-US" altLang="ja-JP" sz="1400" dirty="0" smtClean="0">
                <a:solidFill>
                  <a:schemeClr val="tx1"/>
                </a:solidFill>
              </a:rPr>
              <a:t>】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dirty="0" smtClean="0">
                <a:solidFill>
                  <a:schemeClr val="tx1"/>
                </a:solidFill>
              </a:rPr>
              <a:t>ARMS</a:t>
            </a:r>
            <a:r>
              <a:rPr lang="ja-JP" altLang="en-US" sz="1400" dirty="0" smtClean="0">
                <a:solidFill>
                  <a:schemeClr val="tx1"/>
                </a:solidFill>
              </a:rPr>
              <a:t>⇔</a:t>
            </a:r>
            <a:r>
              <a:rPr lang="en-US" altLang="ja-JP" sz="1400" dirty="0" smtClean="0">
                <a:solidFill>
                  <a:schemeClr val="tx1"/>
                </a:solidFill>
              </a:rPr>
              <a:t>CEJ</a:t>
            </a:r>
            <a:r>
              <a:rPr lang="ja-JP" altLang="en-US" sz="1400" dirty="0" smtClean="0">
                <a:solidFill>
                  <a:schemeClr val="tx1"/>
                </a:solidFill>
              </a:rPr>
              <a:t>実績データ</a:t>
            </a:r>
            <a:r>
              <a:rPr lang="ja-JP" altLang="en-US" sz="1400" dirty="0">
                <a:solidFill>
                  <a:schemeClr val="tx1"/>
                </a:solidFill>
              </a:rPr>
              <a:t>連携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361" y="856945"/>
            <a:ext cx="776254" cy="1408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テキスト ボックス 17"/>
          <p:cNvSpPr txBox="1">
            <a:spLocks noChangeArrowheads="1"/>
          </p:cNvSpPr>
          <p:nvPr/>
        </p:nvSpPr>
        <p:spPr bwMode="auto">
          <a:xfrm>
            <a:off x="912165" y="2246344"/>
            <a:ext cx="23421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部材受け入れと登録</a:t>
            </a:r>
            <a:endParaRPr lang="en-US" altLang="ja-JP" sz="1800" dirty="0"/>
          </a:p>
        </p:txBody>
      </p:sp>
      <p:sp>
        <p:nvSpPr>
          <p:cNvPr id="3" name="右矢印 2"/>
          <p:cNvSpPr/>
          <p:nvPr/>
        </p:nvSpPr>
        <p:spPr>
          <a:xfrm rot="1052287">
            <a:off x="3225873" y="1775281"/>
            <a:ext cx="1027733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684601" y="887413"/>
            <a:ext cx="2519247" cy="172826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4283968" y="1537148"/>
            <a:ext cx="4752082" cy="172826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3376613" y="1269008"/>
            <a:ext cx="835025" cy="4318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dirty="0">
                <a:solidFill>
                  <a:schemeClr val="tx1"/>
                </a:solidFill>
              </a:rPr>
              <a:t>登録</a:t>
            </a:r>
          </a:p>
        </p:txBody>
      </p:sp>
    </p:spTree>
    <p:extLst>
      <p:ext uri="{BB962C8B-B14F-4D97-AF65-F5344CB8AC3E}">
        <p14:creationId xmlns:p14="http://schemas.microsoft.com/office/powerpoint/2010/main" val="199489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テキスト ボックス 3"/>
          <p:cNvSpPr txBox="1">
            <a:spLocks noChangeArrowheads="1"/>
          </p:cNvSpPr>
          <p:nvPr/>
        </p:nvSpPr>
        <p:spPr bwMode="auto">
          <a:xfrm>
            <a:off x="468313" y="404813"/>
            <a:ext cx="66246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b="1" u="sng" dirty="0" smtClean="0"/>
              <a:t>資材の登録と監視について</a:t>
            </a:r>
            <a:endParaRPr lang="ja-JP" altLang="en-US" sz="2400" b="1" u="sng" dirty="0"/>
          </a:p>
        </p:txBody>
      </p:sp>
      <p:sp>
        <p:nvSpPr>
          <p:cNvPr id="10243" name="テキスト ボックス 23"/>
          <p:cNvSpPr txBox="1">
            <a:spLocks noChangeArrowheads="1"/>
          </p:cNvSpPr>
          <p:nvPr/>
        </p:nvSpPr>
        <p:spPr bwMode="auto">
          <a:xfrm>
            <a:off x="539749" y="836712"/>
            <a:ext cx="799269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■</a:t>
            </a:r>
            <a:r>
              <a:rPr lang="ja-JP" altLang="en-US" sz="1800" dirty="0" smtClean="0"/>
              <a:t>設備ごとに資材の割付を実施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専用の</a:t>
            </a:r>
            <a:r>
              <a:rPr lang="en-US" altLang="ja-JP" sz="1800" dirty="0" smtClean="0"/>
              <a:t>PDA</a:t>
            </a:r>
            <a:r>
              <a:rPr lang="ja-JP" altLang="en-US" sz="1800" dirty="0" smtClean="0"/>
              <a:t>端末を使って、どの設備にどの資材を割り当てるかを手動登録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→製造実績に履歴が残る</a:t>
            </a:r>
            <a:endParaRPr lang="ja-JP" altLang="en-US" sz="1800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5528631" y="1700807"/>
            <a:ext cx="1863679" cy="1872407"/>
            <a:chOff x="3795030" y="4232965"/>
            <a:chExt cx="1863679" cy="1872407"/>
          </a:xfrm>
        </p:grpSpPr>
        <p:grpSp>
          <p:nvGrpSpPr>
            <p:cNvPr id="10272" name="グループ化 2"/>
            <p:cNvGrpSpPr>
              <a:grpSpLocks/>
            </p:cNvGrpSpPr>
            <p:nvPr/>
          </p:nvGrpSpPr>
          <p:grpSpPr bwMode="auto">
            <a:xfrm>
              <a:off x="4192483" y="4232965"/>
              <a:ext cx="909885" cy="987872"/>
              <a:chOff x="755576" y="3861151"/>
              <a:chExt cx="1457559" cy="1408195"/>
            </a:xfrm>
          </p:grpSpPr>
          <p:pic>
            <p:nvPicPr>
              <p:cNvPr id="10284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5576" y="3861151"/>
                <a:ext cx="1457559" cy="11806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285" name="テキスト ボックス 1"/>
              <p:cNvSpPr txBox="1">
                <a:spLocks noChangeArrowheads="1"/>
              </p:cNvSpPr>
              <p:nvPr/>
            </p:nvSpPr>
            <p:spPr bwMode="auto">
              <a:xfrm>
                <a:off x="1119964" y="4874489"/>
                <a:ext cx="983310" cy="3948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kumimoji="1"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50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kumimoji="1"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50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50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kumimoji="1"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50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kumimoji="1"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kumimoji="1"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kumimoji="1"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kumimoji="1"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kumimoji="1"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50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ja-JP" altLang="en-US" sz="1200" dirty="0"/>
                  <a:t>金線</a:t>
                </a:r>
              </a:p>
            </p:txBody>
          </p:sp>
        </p:grpSp>
        <p:sp>
          <p:nvSpPr>
            <p:cNvPr id="18" name="正方形/長方形 17"/>
            <p:cNvSpPr/>
            <p:nvPr/>
          </p:nvSpPr>
          <p:spPr bwMode="auto">
            <a:xfrm>
              <a:off x="3795030" y="5529110"/>
              <a:ext cx="1863679" cy="57626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600" dirty="0" smtClean="0">
                  <a:solidFill>
                    <a:schemeClr val="tx1"/>
                  </a:solidFill>
                </a:rPr>
                <a:t>②資材バーコード</a:t>
              </a:r>
              <a:endParaRPr lang="en-US" altLang="ja-JP" sz="1600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600" dirty="0">
                  <a:solidFill>
                    <a:schemeClr val="tx1"/>
                  </a:solidFill>
                </a:rPr>
                <a:t>ロット</a:t>
              </a:r>
              <a:r>
                <a:rPr lang="en-US" altLang="ja-JP" sz="1600" dirty="0">
                  <a:solidFill>
                    <a:schemeClr val="tx1"/>
                  </a:solidFill>
                </a:rPr>
                <a:t>No</a:t>
              </a:r>
              <a:r>
                <a:rPr lang="ja-JP" altLang="en-US" sz="1600" dirty="0">
                  <a:solidFill>
                    <a:schemeClr val="tx1"/>
                  </a:solidFill>
                </a:rPr>
                <a:t>：</a:t>
              </a:r>
              <a:r>
                <a:rPr lang="en-US" altLang="ja-JP" sz="1600" dirty="0">
                  <a:solidFill>
                    <a:schemeClr val="tx1"/>
                  </a:solidFill>
                </a:rPr>
                <a:t>J1690728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10275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5915" y="5169070"/>
              <a:ext cx="1728788" cy="340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右矢印 5"/>
          <p:cNvSpPr/>
          <p:nvPr/>
        </p:nvSpPr>
        <p:spPr>
          <a:xfrm>
            <a:off x="4884860" y="2617264"/>
            <a:ext cx="635000" cy="3538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56048-382A-4AA5-AAEF-586B351F13F7}" type="slidenum">
              <a:rPr lang="ja-JP" altLang="en-US"/>
              <a:pPr>
                <a:defRPr/>
              </a:pPr>
              <a:t>4</a:t>
            </a:fld>
            <a:r>
              <a:rPr lang="en-US" altLang="ja-JP" dirty="0" smtClean="0"/>
              <a:t>/19</a:t>
            </a:r>
            <a:endParaRPr lang="ja-JP" altLang="en-US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3029397" y="1628800"/>
            <a:ext cx="1863679" cy="1944414"/>
            <a:chOff x="1295796" y="4160958"/>
            <a:chExt cx="1863679" cy="1944414"/>
          </a:xfrm>
        </p:grpSpPr>
        <p:pic>
          <p:nvPicPr>
            <p:cNvPr id="29" name="Picture 1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289" y="4160958"/>
              <a:ext cx="710691" cy="1073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4612" y="5169070"/>
              <a:ext cx="1728788" cy="344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正方形/長方形 29"/>
            <p:cNvSpPr/>
            <p:nvPr/>
          </p:nvSpPr>
          <p:spPr bwMode="auto">
            <a:xfrm>
              <a:off x="1295796" y="5529110"/>
              <a:ext cx="1863679" cy="57626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600" dirty="0" smtClean="0">
                  <a:solidFill>
                    <a:schemeClr val="tx1"/>
                  </a:solidFill>
                </a:rPr>
                <a:t>①設備バーコード</a:t>
              </a:r>
              <a:endParaRPr lang="en-US" altLang="ja-JP" sz="1600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600" dirty="0">
                  <a:solidFill>
                    <a:schemeClr val="tx1"/>
                  </a:solidFill>
                </a:rPr>
                <a:t>管理番号</a:t>
              </a:r>
              <a:r>
                <a:rPr lang="ja-JP" altLang="en-US" sz="1600" dirty="0" smtClean="0">
                  <a:solidFill>
                    <a:schemeClr val="tx1"/>
                  </a:solidFill>
                </a:rPr>
                <a:t>：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SA00001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テキスト ボックス 23"/>
          <p:cNvSpPr txBox="1">
            <a:spLocks noChangeArrowheads="1"/>
          </p:cNvSpPr>
          <p:nvPr/>
        </p:nvSpPr>
        <p:spPr bwMode="auto">
          <a:xfrm>
            <a:off x="539749" y="3501008"/>
            <a:ext cx="828072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■資材監視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「</a:t>
            </a:r>
            <a:r>
              <a:rPr lang="en-US" altLang="ja-JP" sz="1800" dirty="0" smtClean="0"/>
              <a:t>ARMS</a:t>
            </a:r>
            <a:r>
              <a:rPr lang="ja-JP" altLang="en-US" sz="1800" dirty="0" smtClean="0"/>
              <a:t>時間監視」というシステムにて設備ごと割付</a:t>
            </a:r>
            <a:r>
              <a:rPr lang="ja-JP" altLang="en-US" sz="1800" dirty="0"/>
              <a:t>け</a:t>
            </a:r>
            <a:r>
              <a:rPr lang="ja-JP" altLang="en-US" sz="1800" dirty="0" smtClean="0"/>
              <a:t>ている資材の有効期限を監視</a:t>
            </a:r>
            <a:endParaRPr lang="ja-JP" altLang="en-US" sz="1800" dirty="0"/>
          </a:p>
        </p:txBody>
      </p:sp>
      <p:grpSp>
        <p:nvGrpSpPr>
          <p:cNvPr id="24" name="グループ化 9"/>
          <p:cNvGrpSpPr>
            <a:grpSpLocks/>
          </p:cNvGrpSpPr>
          <p:nvPr/>
        </p:nvGrpSpPr>
        <p:grpSpPr bwMode="auto">
          <a:xfrm>
            <a:off x="1773780" y="1844824"/>
            <a:ext cx="1385731" cy="1684027"/>
            <a:chOff x="6161802" y="1016245"/>
            <a:chExt cx="2209777" cy="2369698"/>
          </a:xfrm>
        </p:grpSpPr>
        <p:grpSp>
          <p:nvGrpSpPr>
            <p:cNvPr id="25" name="グループ化 1"/>
            <p:cNvGrpSpPr>
              <a:grpSpLocks/>
            </p:cNvGrpSpPr>
            <p:nvPr/>
          </p:nvGrpSpPr>
          <p:grpSpPr bwMode="auto">
            <a:xfrm>
              <a:off x="6161802" y="1016245"/>
              <a:ext cx="1410018" cy="2369698"/>
              <a:chOff x="7760188" y="421201"/>
              <a:chExt cx="1410018" cy="2369698"/>
            </a:xfrm>
          </p:grpSpPr>
          <p:pic>
            <p:nvPicPr>
              <p:cNvPr id="27" name="Picture 42" descr="「PDA denso」の画像検索結果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79320" y="421201"/>
                <a:ext cx="1222375" cy="20140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" name="テキスト ボックス 20"/>
              <p:cNvSpPr txBox="1">
                <a:spLocks noChangeArrowheads="1"/>
              </p:cNvSpPr>
              <p:nvPr/>
            </p:nvSpPr>
            <p:spPr bwMode="auto">
              <a:xfrm>
                <a:off x="7760188" y="2357807"/>
                <a:ext cx="1410018" cy="4330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kumimoji="1"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50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kumimoji="1"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50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50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kumimoji="1"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50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kumimoji="1"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kumimoji="1"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kumimoji="1"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kumimoji="1"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kumimoji="1"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50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ja-JP" sz="1400" dirty="0" smtClean="0"/>
                  <a:t>PDA</a:t>
                </a:r>
                <a:r>
                  <a:rPr lang="ja-JP" altLang="en-US" sz="1400" dirty="0"/>
                  <a:t>端末</a:t>
                </a:r>
              </a:p>
            </p:txBody>
          </p:sp>
        </p:grpSp>
        <p:sp>
          <p:nvSpPr>
            <p:cNvPr id="26" name="台形 25"/>
            <p:cNvSpPr/>
            <p:nvPr/>
          </p:nvSpPr>
          <p:spPr>
            <a:xfrm rot="17281379">
              <a:off x="7474281" y="1310004"/>
              <a:ext cx="574094" cy="1220502"/>
            </a:xfrm>
            <a:prstGeom prst="trapezoid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32" y="4112007"/>
            <a:ext cx="3377169" cy="2644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899592" y="4365104"/>
            <a:ext cx="2448272" cy="1152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899592" y="5557124"/>
            <a:ext cx="2448272" cy="56504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899592" y="6158755"/>
            <a:ext cx="2448272" cy="59737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/>
          <p:cNvCxnSpPr/>
          <p:nvPr/>
        </p:nvCxnSpPr>
        <p:spPr>
          <a:xfrm flipH="1">
            <a:off x="3330539" y="6280556"/>
            <a:ext cx="1385477" cy="216024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 flipH="1">
            <a:off x="3359415" y="5526748"/>
            <a:ext cx="1385477" cy="216024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 flipH="1">
            <a:off x="3330538" y="4725144"/>
            <a:ext cx="1385477" cy="21602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4716015" y="4463824"/>
            <a:ext cx="211995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流動中ロット</a:t>
            </a:r>
            <a:endParaRPr lang="en-US" altLang="ja-JP" dirty="0" smtClean="0"/>
          </a:p>
          <a:p>
            <a:r>
              <a:rPr kumimoji="1" lang="ja-JP" altLang="en-US" dirty="0" smtClean="0"/>
              <a:t>作業開始時間監視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733267" y="5277090"/>
            <a:ext cx="2119954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使用中資材</a:t>
            </a:r>
            <a:endParaRPr lang="en-US" altLang="ja-JP" dirty="0" smtClean="0"/>
          </a:p>
          <a:p>
            <a:r>
              <a:rPr lang="ja-JP" altLang="en-US" dirty="0" smtClean="0"/>
              <a:t>有効期限</a:t>
            </a:r>
            <a:r>
              <a:rPr kumimoji="1" lang="ja-JP" altLang="en-US" dirty="0" smtClean="0"/>
              <a:t>監視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4725165" y="6065402"/>
            <a:ext cx="2119954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調合樹脂</a:t>
            </a:r>
            <a:endParaRPr kumimoji="1" lang="en-US" altLang="ja-JP" dirty="0" smtClean="0"/>
          </a:p>
          <a:p>
            <a:r>
              <a:rPr kumimoji="1" lang="ja-JP" altLang="en-US" dirty="0" smtClean="0"/>
              <a:t>有効期限監視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5144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5" name="テキスト ボックス 24"/>
          <p:cNvSpPr txBox="1">
            <a:spLocks noChangeArrowheads="1"/>
          </p:cNvSpPr>
          <p:nvPr/>
        </p:nvSpPr>
        <p:spPr bwMode="auto">
          <a:xfrm>
            <a:off x="684213" y="425450"/>
            <a:ext cx="41751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b="1" u="sng" dirty="0" smtClean="0"/>
              <a:t>主要な合理化システムの一覧</a:t>
            </a:r>
            <a:endParaRPr lang="ja-JP" altLang="en-US" sz="2400" b="1" u="sng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11C477-2703-4AF9-8915-997E7728836E}" type="slidenum">
              <a:rPr lang="ja-JP" altLang="en-US" sz="2800" smtClean="0"/>
              <a:pPr>
                <a:defRPr/>
              </a:pPr>
              <a:t>5</a:t>
            </a:fld>
            <a:r>
              <a:rPr lang="en-US" altLang="ja-JP" sz="2800" dirty="0" smtClean="0"/>
              <a:t>/19</a:t>
            </a:r>
            <a:endParaRPr lang="ja-JP" altLang="en-US" sz="2800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811288"/>
              </p:ext>
            </p:extLst>
          </p:nvPr>
        </p:nvGraphicFramePr>
        <p:xfrm>
          <a:off x="467544" y="1268760"/>
          <a:ext cx="8424936" cy="32359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388436"/>
                <a:gridCol w="60365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システム名称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役割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ARMS(</a:t>
                      </a:r>
                      <a:r>
                        <a:rPr kumimoji="1" lang="ja-JP" altLang="en-US" dirty="0" smtClean="0"/>
                        <a:t>アームズ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 smtClean="0"/>
                        <a:t>設備の信号監視、ロボットの動作制御、製造実績登録</a:t>
                      </a:r>
                      <a:endParaRPr lang="en-US" altLang="ja-JP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EICS(</a:t>
                      </a:r>
                      <a:r>
                        <a:rPr kumimoji="1" lang="ja-JP" altLang="en-US" dirty="0" smtClean="0"/>
                        <a:t>エイクス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/>
                        <a:t>設備パラメータ、出来栄え監視</a:t>
                      </a:r>
                      <a:endParaRPr lang="en-US" altLang="ja-JP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LENS(</a:t>
                      </a:r>
                      <a:r>
                        <a:rPr kumimoji="1" lang="ja-JP" altLang="en-US" dirty="0" smtClean="0"/>
                        <a:t>レンズ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/>
                        <a:t>不良箇所のマッピングデータ処理</a:t>
                      </a:r>
                      <a:r>
                        <a:rPr lang="en-US" altLang="ja-JP" sz="1800" dirty="0" smtClean="0"/>
                        <a:t>(WB,MD</a:t>
                      </a:r>
                      <a:r>
                        <a:rPr lang="ja-JP" altLang="en-US" sz="1800" dirty="0" smtClean="0"/>
                        <a:t>のみ</a:t>
                      </a:r>
                      <a:r>
                        <a:rPr lang="en-US" altLang="ja-JP" sz="1800" dirty="0" smtClean="0"/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GEICS(</a:t>
                      </a:r>
                      <a:r>
                        <a:rPr kumimoji="1" lang="ja-JP" altLang="en-US" dirty="0" smtClean="0"/>
                        <a:t>ジェイクス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製品の出来栄え管理、管理値を超えた場合の警告表示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ARMS</a:t>
                      </a:r>
                      <a:r>
                        <a:rPr kumimoji="1" lang="ja-JP" altLang="en-US" dirty="0" smtClean="0"/>
                        <a:t>時間監視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流動中のロット、資材、樹脂に関して、作業有効期限を管理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ARMS</a:t>
                      </a:r>
                      <a:r>
                        <a:rPr kumimoji="1" lang="ja-JP" altLang="en-US" dirty="0" smtClean="0"/>
                        <a:t>データ</a:t>
                      </a:r>
                      <a:r>
                        <a:rPr kumimoji="1" lang="en-US" altLang="ja-JP" dirty="0" smtClean="0"/>
                        <a:t>M</a:t>
                      </a:r>
                      <a:r>
                        <a:rPr kumimoji="1" lang="en-US" altLang="ja-JP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aintenance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ロット検索、工程別の製造実績確認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KISS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WB</a:t>
                      </a:r>
                      <a:r>
                        <a:rPr kumimoji="1" lang="ja-JP" altLang="en-US" dirty="0" smtClean="0"/>
                        <a:t>専用　装置ログファイルをサーバに保存する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5" name="テキスト ボックス 24"/>
          <p:cNvSpPr txBox="1">
            <a:spLocks noChangeArrowheads="1"/>
          </p:cNvSpPr>
          <p:nvPr/>
        </p:nvSpPr>
        <p:spPr bwMode="auto">
          <a:xfrm>
            <a:off x="684213" y="425450"/>
            <a:ext cx="41751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b="1" u="sng" dirty="0" smtClean="0"/>
              <a:t>ARMS</a:t>
            </a:r>
            <a:endParaRPr lang="ja-JP" altLang="en-US" sz="2400" b="1" u="sng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11C477-2703-4AF9-8915-997E7728836E}" type="slidenum">
              <a:rPr lang="ja-JP" altLang="en-US" sz="2800" smtClean="0"/>
              <a:pPr>
                <a:defRPr/>
              </a:pPr>
              <a:t>6</a:t>
            </a:fld>
            <a:r>
              <a:rPr lang="en-US" altLang="ja-JP" sz="2800" dirty="0" smtClean="0"/>
              <a:t>/19</a:t>
            </a:r>
            <a:endParaRPr lang="ja-JP" altLang="en-US" sz="28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993832"/>
            <a:ext cx="6336704" cy="4391774"/>
          </a:xfrm>
          <a:prstGeom prst="rect">
            <a:avLst/>
          </a:prstGeom>
        </p:spPr>
      </p:pic>
      <p:sp>
        <p:nvSpPr>
          <p:cNvPr id="6" name="テキスト ボックス 17"/>
          <p:cNvSpPr txBox="1">
            <a:spLocks noChangeArrowheads="1"/>
          </p:cNvSpPr>
          <p:nvPr/>
        </p:nvSpPr>
        <p:spPr bwMode="auto">
          <a:xfrm>
            <a:off x="690382" y="993502"/>
            <a:ext cx="719398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監視しているロボット、設備へ命令を出して、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マガジンの搬送や開始完了処理を実施するシステム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/>
              <a:t>1</a:t>
            </a:r>
            <a:r>
              <a:rPr lang="ja-JP" altLang="en-US" sz="1800" dirty="0" smtClean="0"/>
              <a:t>ラインに</a:t>
            </a:r>
            <a:r>
              <a:rPr lang="en-US" altLang="ja-JP" sz="1800" dirty="0" smtClean="0"/>
              <a:t>1</a:t>
            </a:r>
            <a:r>
              <a:rPr lang="ja-JP" altLang="en-US" sz="1800" dirty="0" smtClean="0"/>
              <a:t>台、</a:t>
            </a:r>
            <a:r>
              <a:rPr lang="en-US" altLang="ja-JP" sz="1800" dirty="0" smtClean="0"/>
              <a:t>ARMS</a:t>
            </a:r>
            <a:r>
              <a:rPr lang="ja-JP" altLang="en-US" sz="1800" dirty="0" smtClean="0"/>
              <a:t>がインストールされて</a:t>
            </a:r>
            <a:r>
              <a:rPr lang="ja-JP" altLang="en-US" sz="1800" dirty="0"/>
              <a:t>いる中間</a:t>
            </a:r>
            <a:r>
              <a:rPr lang="ja-JP" altLang="en-US" sz="1800" dirty="0" smtClean="0"/>
              <a:t>サーバあり</a:t>
            </a:r>
            <a:endParaRPr lang="en-US" altLang="ja-JP" sz="1800" dirty="0"/>
          </a:p>
        </p:txBody>
      </p:sp>
      <p:sp>
        <p:nvSpPr>
          <p:cNvPr id="8" name="テキスト ボックス 44"/>
          <p:cNvSpPr txBox="1">
            <a:spLocks noChangeArrowheads="1"/>
          </p:cNvSpPr>
          <p:nvPr/>
        </p:nvSpPr>
        <p:spPr bwMode="auto">
          <a:xfrm>
            <a:off x="165325" y="2492896"/>
            <a:ext cx="950291" cy="430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100" dirty="0" smtClean="0"/>
              <a:t>搬送ロボット一覧</a:t>
            </a:r>
            <a:endParaRPr lang="ja-JP" altLang="en-US" sz="1100" dirty="0"/>
          </a:p>
        </p:txBody>
      </p:sp>
      <p:sp>
        <p:nvSpPr>
          <p:cNvPr id="9" name="テキスト ボックス 44"/>
          <p:cNvSpPr txBox="1">
            <a:spLocks noChangeArrowheads="1"/>
          </p:cNvSpPr>
          <p:nvPr/>
        </p:nvSpPr>
        <p:spPr bwMode="auto">
          <a:xfrm>
            <a:off x="165324" y="3758832"/>
            <a:ext cx="950291" cy="430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100" dirty="0" smtClean="0"/>
              <a:t>監視設備</a:t>
            </a:r>
            <a:endParaRPr lang="en-US" altLang="ja-JP" sz="11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100" dirty="0" smtClean="0"/>
              <a:t>一覧</a:t>
            </a:r>
            <a:endParaRPr lang="ja-JP" altLang="en-US" sz="1100" dirty="0"/>
          </a:p>
        </p:txBody>
      </p:sp>
      <p:sp>
        <p:nvSpPr>
          <p:cNvPr id="10" name="テキスト ボックス 44"/>
          <p:cNvSpPr txBox="1">
            <a:spLocks noChangeArrowheads="1"/>
          </p:cNvSpPr>
          <p:nvPr/>
        </p:nvSpPr>
        <p:spPr bwMode="auto">
          <a:xfrm>
            <a:off x="7740352" y="2277451"/>
            <a:ext cx="950291" cy="430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100" dirty="0" smtClean="0"/>
              <a:t>ロボット搬送ログ</a:t>
            </a:r>
            <a:endParaRPr lang="ja-JP" altLang="en-US" sz="1100" dirty="0"/>
          </a:p>
        </p:txBody>
      </p:sp>
      <p:sp>
        <p:nvSpPr>
          <p:cNvPr id="11" name="テキスト ボックス 44"/>
          <p:cNvSpPr txBox="1">
            <a:spLocks noChangeArrowheads="1"/>
          </p:cNvSpPr>
          <p:nvPr/>
        </p:nvSpPr>
        <p:spPr bwMode="auto">
          <a:xfrm>
            <a:off x="7740351" y="4437112"/>
            <a:ext cx="1008113" cy="430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100" dirty="0" smtClean="0"/>
              <a:t>マガジン作業ログ</a:t>
            </a:r>
            <a:endParaRPr lang="ja-JP" altLang="en-US" sz="1100" dirty="0"/>
          </a:p>
        </p:txBody>
      </p:sp>
      <p:cxnSp>
        <p:nvCxnSpPr>
          <p:cNvPr id="12" name="直線コネクタ 11"/>
          <p:cNvCxnSpPr>
            <a:stCxn id="8" idx="3"/>
          </p:cNvCxnSpPr>
          <p:nvPr/>
        </p:nvCxnSpPr>
        <p:spPr>
          <a:xfrm>
            <a:off x="1115616" y="2708340"/>
            <a:ext cx="365724" cy="3629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1121300" y="3981460"/>
            <a:ext cx="570380" cy="31163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endCxn id="10" idx="1"/>
          </p:cNvCxnSpPr>
          <p:nvPr/>
        </p:nvCxnSpPr>
        <p:spPr>
          <a:xfrm flipV="1">
            <a:off x="6732240" y="2492895"/>
            <a:ext cx="1008112" cy="21544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endCxn id="11" idx="1"/>
          </p:cNvCxnSpPr>
          <p:nvPr/>
        </p:nvCxnSpPr>
        <p:spPr>
          <a:xfrm flipV="1">
            <a:off x="6156176" y="4652556"/>
            <a:ext cx="1584175" cy="43262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69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5" name="テキスト ボックス 24"/>
          <p:cNvSpPr txBox="1">
            <a:spLocks noChangeArrowheads="1"/>
          </p:cNvSpPr>
          <p:nvPr/>
        </p:nvSpPr>
        <p:spPr bwMode="auto">
          <a:xfrm>
            <a:off x="684213" y="425450"/>
            <a:ext cx="41751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b="1" u="sng" dirty="0" smtClean="0"/>
              <a:t>EICS</a:t>
            </a:r>
            <a:endParaRPr lang="ja-JP" altLang="en-US" sz="2400" b="1" u="sng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11C477-2703-4AF9-8915-997E7728836E}" type="slidenum">
              <a:rPr lang="ja-JP" altLang="en-US" sz="2800" smtClean="0"/>
              <a:pPr>
                <a:defRPr/>
              </a:pPr>
              <a:t>7</a:t>
            </a:fld>
            <a:r>
              <a:rPr lang="en-US" altLang="ja-JP" sz="2800" dirty="0" smtClean="0"/>
              <a:t>/19</a:t>
            </a:r>
            <a:endParaRPr lang="ja-JP" altLang="en-US" sz="28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93" y="2060848"/>
            <a:ext cx="7293023" cy="42459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テキスト ボックス 17"/>
          <p:cNvSpPr txBox="1">
            <a:spLocks noChangeArrowheads="1"/>
          </p:cNvSpPr>
          <p:nvPr/>
        </p:nvSpPr>
        <p:spPr bwMode="auto">
          <a:xfrm>
            <a:off x="690382" y="908720"/>
            <a:ext cx="719398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監視している設備のパラメータ確認、生産品種照合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異なっている</a:t>
            </a:r>
            <a:r>
              <a:rPr lang="ja-JP" altLang="en-US" sz="1800" dirty="0" smtClean="0"/>
              <a:t>と、「異常ログ」部分にエラーメッセージを表示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 smtClean="0"/>
              <a:t>EICS</a:t>
            </a:r>
            <a:r>
              <a:rPr lang="ja-JP" altLang="en-US" sz="1800" dirty="0" smtClean="0"/>
              <a:t>は</a:t>
            </a:r>
            <a:r>
              <a:rPr lang="en-US" altLang="ja-JP" sz="1800" dirty="0" smtClean="0"/>
              <a:t>1</a:t>
            </a:r>
            <a:r>
              <a:rPr lang="ja-JP" altLang="en-US" sz="1800" dirty="0" smtClean="0"/>
              <a:t>ラインの複数</a:t>
            </a:r>
            <a:r>
              <a:rPr lang="en-US" altLang="ja-JP" sz="1800" dirty="0" smtClean="0"/>
              <a:t>PC</a:t>
            </a:r>
            <a:r>
              <a:rPr lang="ja-JP" altLang="en-US" sz="1800" dirty="0" smtClean="0"/>
              <a:t>にインストールされており、</a:t>
            </a:r>
            <a:r>
              <a:rPr lang="en-US" altLang="ja-JP" sz="1800" dirty="0" smtClean="0"/>
              <a:t>DB</a:t>
            </a:r>
            <a:r>
              <a:rPr lang="ja-JP" altLang="en-US" sz="1800" dirty="0" smtClean="0"/>
              <a:t>用、</a:t>
            </a:r>
            <a:r>
              <a:rPr lang="en-US" altLang="ja-JP" sz="1800" dirty="0" smtClean="0"/>
              <a:t>WB</a:t>
            </a:r>
            <a:r>
              <a:rPr lang="ja-JP" altLang="en-US" sz="1800" dirty="0" smtClean="0"/>
              <a:t>用と分けて使用している</a:t>
            </a:r>
            <a:endParaRPr lang="en-US" altLang="ja-JP" sz="1800" dirty="0" smtClean="0"/>
          </a:p>
        </p:txBody>
      </p:sp>
      <p:sp>
        <p:nvSpPr>
          <p:cNvPr id="8" name="テキスト ボックス 44"/>
          <p:cNvSpPr txBox="1">
            <a:spLocks noChangeArrowheads="1"/>
          </p:cNvSpPr>
          <p:nvPr/>
        </p:nvSpPr>
        <p:spPr bwMode="auto">
          <a:xfrm>
            <a:off x="72008" y="2060847"/>
            <a:ext cx="827584" cy="43088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100" dirty="0" smtClean="0"/>
              <a:t>監視設備</a:t>
            </a:r>
            <a:endParaRPr lang="en-US" altLang="ja-JP" sz="11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100" dirty="0" smtClean="0"/>
              <a:t>一覧</a:t>
            </a:r>
            <a:endParaRPr lang="ja-JP" altLang="en-US" sz="1100" dirty="0"/>
          </a:p>
        </p:txBody>
      </p:sp>
      <p:cxnSp>
        <p:nvCxnSpPr>
          <p:cNvPr id="9" name="直線コネクタ 8"/>
          <p:cNvCxnSpPr>
            <a:stCxn id="8" idx="2"/>
          </p:cNvCxnSpPr>
          <p:nvPr/>
        </p:nvCxnSpPr>
        <p:spPr>
          <a:xfrm>
            <a:off x="485800" y="2491734"/>
            <a:ext cx="753616" cy="64923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44"/>
          <p:cNvSpPr txBox="1">
            <a:spLocks noChangeArrowheads="1"/>
          </p:cNvSpPr>
          <p:nvPr/>
        </p:nvSpPr>
        <p:spPr bwMode="auto">
          <a:xfrm>
            <a:off x="1115616" y="4365104"/>
            <a:ext cx="1287215" cy="60016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100" dirty="0" smtClean="0"/>
              <a:t>正常監視稼働：</a:t>
            </a:r>
            <a:r>
              <a:rPr lang="ja-JP" altLang="en-US" sz="1100" b="1" dirty="0" smtClean="0">
                <a:solidFill>
                  <a:srgbClr val="00B050"/>
                </a:solidFill>
              </a:rPr>
              <a:t>緑</a:t>
            </a:r>
            <a:endParaRPr lang="en-US" altLang="ja-JP" sz="1100" b="1" dirty="0" smtClean="0">
              <a:solidFill>
                <a:srgbClr val="00B05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100" dirty="0" smtClean="0"/>
              <a:t>監視停止：</a:t>
            </a:r>
            <a:r>
              <a:rPr lang="ja-JP" altLang="en-US" sz="1100" b="1" dirty="0" smtClean="0">
                <a:solidFill>
                  <a:srgbClr val="FFFF00"/>
                </a:solidFill>
              </a:rPr>
              <a:t>黄</a:t>
            </a:r>
            <a:endParaRPr lang="en-US" altLang="ja-JP" sz="1100" b="1" dirty="0" smtClean="0">
              <a:solidFill>
                <a:srgbClr val="FFFF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100" dirty="0" smtClean="0"/>
              <a:t>異常発生：</a:t>
            </a:r>
            <a:r>
              <a:rPr lang="ja-JP" altLang="en-US" sz="1100" b="1" dirty="0" smtClean="0">
                <a:solidFill>
                  <a:srgbClr val="FF0000"/>
                </a:solidFill>
              </a:rPr>
              <a:t>赤</a:t>
            </a:r>
            <a:endParaRPr lang="en-US" altLang="ja-JP" sz="1100" b="1" dirty="0" smtClean="0">
              <a:solidFill>
                <a:srgbClr val="FF0000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369144" y="2807725"/>
            <a:ext cx="216024" cy="14767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44"/>
          <p:cNvSpPr txBox="1">
            <a:spLocks noChangeArrowheads="1"/>
          </p:cNvSpPr>
          <p:nvPr/>
        </p:nvSpPr>
        <p:spPr bwMode="auto">
          <a:xfrm>
            <a:off x="6372200" y="2996952"/>
            <a:ext cx="1512168" cy="43088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100" dirty="0" smtClean="0"/>
              <a:t>異常が発生したときのエラーメッセージ</a:t>
            </a:r>
            <a:endParaRPr lang="ja-JP" altLang="en-US" sz="1100" dirty="0"/>
          </a:p>
        </p:txBody>
      </p:sp>
      <p:cxnSp>
        <p:nvCxnSpPr>
          <p:cNvPr id="20" name="直線コネクタ 19"/>
          <p:cNvCxnSpPr>
            <a:endCxn id="19" idx="1"/>
          </p:cNvCxnSpPr>
          <p:nvPr/>
        </p:nvCxnSpPr>
        <p:spPr>
          <a:xfrm>
            <a:off x="5796136" y="2708920"/>
            <a:ext cx="576064" cy="50347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44"/>
          <p:cNvSpPr txBox="1">
            <a:spLocks noChangeArrowheads="1"/>
          </p:cNvSpPr>
          <p:nvPr/>
        </p:nvSpPr>
        <p:spPr bwMode="auto">
          <a:xfrm>
            <a:off x="6404712" y="4749824"/>
            <a:ext cx="903592" cy="43088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100" dirty="0" smtClean="0"/>
              <a:t>EICS</a:t>
            </a:r>
            <a:r>
              <a:rPr lang="ja-JP" altLang="en-US" sz="1100" dirty="0" smtClean="0"/>
              <a:t>動作ログ</a:t>
            </a:r>
            <a:endParaRPr lang="ja-JP" altLang="en-US" sz="1100" dirty="0"/>
          </a:p>
        </p:txBody>
      </p:sp>
      <p:cxnSp>
        <p:nvCxnSpPr>
          <p:cNvPr id="28" name="直線コネクタ 27"/>
          <p:cNvCxnSpPr>
            <a:endCxn id="27" idx="2"/>
          </p:cNvCxnSpPr>
          <p:nvPr/>
        </p:nvCxnSpPr>
        <p:spPr>
          <a:xfrm flipV="1">
            <a:off x="6588224" y="5180711"/>
            <a:ext cx="268284" cy="33652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80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5" name="テキスト ボックス 24"/>
          <p:cNvSpPr txBox="1">
            <a:spLocks noChangeArrowheads="1"/>
          </p:cNvSpPr>
          <p:nvPr/>
        </p:nvSpPr>
        <p:spPr bwMode="auto">
          <a:xfrm>
            <a:off x="684213" y="425450"/>
            <a:ext cx="41751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b="1" u="sng" dirty="0" smtClean="0"/>
              <a:t>LENS</a:t>
            </a:r>
            <a:endParaRPr lang="ja-JP" altLang="en-US" sz="2400" b="1" u="sng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11C477-2703-4AF9-8915-997E7728836E}" type="slidenum">
              <a:rPr lang="ja-JP" altLang="en-US" sz="2800" smtClean="0"/>
              <a:pPr>
                <a:defRPr/>
              </a:pPr>
              <a:t>8</a:t>
            </a:fld>
            <a:r>
              <a:rPr lang="en-US" altLang="ja-JP" sz="2800" dirty="0" smtClean="0"/>
              <a:t>/19</a:t>
            </a:r>
            <a:endParaRPr lang="ja-JP" altLang="en-US" sz="2800" dirty="0"/>
          </a:p>
        </p:txBody>
      </p:sp>
      <p:sp>
        <p:nvSpPr>
          <p:cNvPr id="7" name="テキスト ボックス 17"/>
          <p:cNvSpPr txBox="1">
            <a:spLocks noChangeArrowheads="1"/>
          </p:cNvSpPr>
          <p:nvPr/>
        </p:nvSpPr>
        <p:spPr bwMode="auto">
          <a:xfrm>
            <a:off x="690382" y="856964"/>
            <a:ext cx="71939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400" dirty="0" smtClean="0"/>
              <a:t>マッピングファイル処理用ソフト</a:t>
            </a:r>
            <a:endParaRPr lang="en-US" altLang="ja-JP" sz="14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dirty="0" smtClean="0"/>
              <a:t>EICS</a:t>
            </a:r>
            <a:r>
              <a:rPr lang="ja-JP" altLang="en-US" sz="1400" dirty="0" smtClean="0"/>
              <a:t>同様、監視する設備一覧があり、監視の</a:t>
            </a:r>
            <a:r>
              <a:rPr lang="en-US" altLang="ja-JP" sz="1400" dirty="0" smtClean="0"/>
              <a:t>ON/OFF</a:t>
            </a:r>
            <a:r>
              <a:rPr lang="ja-JP" altLang="en-US" sz="1400" dirty="0" smtClean="0"/>
              <a:t>を切り替える</a:t>
            </a:r>
          </a:p>
        </p:txBody>
      </p:sp>
      <p:sp>
        <p:nvSpPr>
          <p:cNvPr id="8" name="テキスト ボックス 44"/>
          <p:cNvSpPr txBox="1">
            <a:spLocks noChangeArrowheads="1"/>
          </p:cNvSpPr>
          <p:nvPr/>
        </p:nvSpPr>
        <p:spPr bwMode="auto">
          <a:xfrm>
            <a:off x="1475631" y="1361556"/>
            <a:ext cx="1296144" cy="26161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100" dirty="0" smtClean="0"/>
              <a:t>LENS</a:t>
            </a:r>
            <a:r>
              <a:rPr lang="ja-JP" altLang="en-US" sz="1100" dirty="0" smtClean="0"/>
              <a:t>システム画面</a:t>
            </a:r>
            <a:endParaRPr lang="ja-JP" altLang="en-US" sz="1100" dirty="0"/>
          </a:p>
        </p:txBody>
      </p:sp>
      <p:sp>
        <p:nvSpPr>
          <p:cNvPr id="19" name="テキスト ボックス 44"/>
          <p:cNvSpPr txBox="1">
            <a:spLocks noChangeArrowheads="1"/>
          </p:cNvSpPr>
          <p:nvPr/>
        </p:nvSpPr>
        <p:spPr bwMode="auto">
          <a:xfrm>
            <a:off x="5724128" y="1340768"/>
            <a:ext cx="1872208" cy="26161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100" dirty="0" smtClean="0"/>
              <a:t>マッピングデータ処理の流れ</a:t>
            </a:r>
            <a:endParaRPr lang="ja-JP" altLang="en-US" sz="11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72" y="1642375"/>
            <a:ext cx="3482024" cy="2521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497" y="1636607"/>
            <a:ext cx="4804340" cy="42099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8" name="テキスト ボックス 44"/>
          <p:cNvSpPr txBox="1">
            <a:spLocks noChangeArrowheads="1"/>
          </p:cNvSpPr>
          <p:nvPr/>
        </p:nvSpPr>
        <p:spPr bwMode="auto">
          <a:xfrm>
            <a:off x="169155" y="4755156"/>
            <a:ext cx="3888432" cy="1107996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100" dirty="0"/>
              <a:t>処理</a:t>
            </a:r>
            <a:r>
              <a:rPr lang="ja-JP" altLang="en-US" sz="1100" dirty="0" smtClean="0"/>
              <a:t>が複雑なので、簡単に説明しますと、</a:t>
            </a:r>
            <a:endParaRPr lang="en-US" altLang="ja-JP" sz="11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100" dirty="0" smtClean="0"/>
              <a:t>マッピングデータは、</a:t>
            </a:r>
            <a:r>
              <a:rPr lang="en-US" altLang="ja-JP" sz="1100" dirty="0" smtClean="0"/>
              <a:t>WB</a:t>
            </a:r>
            <a:r>
              <a:rPr lang="ja-JP" altLang="en-US" sz="1100" dirty="0" smtClean="0"/>
              <a:t>～</a:t>
            </a:r>
            <a:r>
              <a:rPr lang="en-US" altLang="ja-JP" sz="1100" dirty="0" smtClean="0"/>
              <a:t>MD</a:t>
            </a:r>
            <a:r>
              <a:rPr lang="ja-JP" altLang="en-US" sz="1100" dirty="0" smtClean="0"/>
              <a:t>工程まで使用されるデータで、</a:t>
            </a:r>
            <a:endParaRPr lang="en-US" altLang="ja-JP" sz="11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100" dirty="0" smtClean="0"/>
              <a:t>基板内</a:t>
            </a:r>
            <a:r>
              <a:rPr lang="en-US" altLang="ja-JP" sz="1100" dirty="0" smtClean="0"/>
              <a:t>1pkg</a:t>
            </a:r>
            <a:r>
              <a:rPr lang="ja-JP" altLang="en-US" sz="1100" dirty="0" smtClean="0"/>
              <a:t>ごとの不良情報を示したデータ</a:t>
            </a:r>
            <a:endParaRPr lang="en-US" altLang="ja-JP" sz="11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100" dirty="0" smtClean="0"/>
              <a:t>MD</a:t>
            </a:r>
            <a:r>
              <a:rPr lang="ja-JP" altLang="en-US" sz="1100" dirty="0" smtClean="0"/>
              <a:t>工程では、マッピングデータが不良の場所について、樹脂量を半分にして塗布し、選別工程で色度不良で</a:t>
            </a:r>
            <a:r>
              <a:rPr lang="en-US" altLang="ja-JP" sz="1100" dirty="0" smtClean="0"/>
              <a:t>NG</a:t>
            </a:r>
            <a:r>
              <a:rPr lang="ja-JP" altLang="en-US" sz="1100" dirty="0" smtClean="0"/>
              <a:t>となるよう調整する仕組みをとっている。</a:t>
            </a:r>
            <a:endParaRPr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51835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5" name="テキスト ボックス 24"/>
          <p:cNvSpPr txBox="1">
            <a:spLocks noChangeArrowheads="1"/>
          </p:cNvSpPr>
          <p:nvPr/>
        </p:nvSpPr>
        <p:spPr bwMode="auto">
          <a:xfrm>
            <a:off x="684213" y="425450"/>
            <a:ext cx="4175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b="1" u="sng" dirty="0" smtClean="0"/>
              <a:t>GEICS</a:t>
            </a:r>
            <a:endParaRPr lang="ja-JP" altLang="en-US" sz="2400" b="1" u="sng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11C477-2703-4AF9-8915-997E7728836E}" type="slidenum">
              <a:rPr lang="ja-JP" altLang="en-US" sz="2800" smtClean="0"/>
              <a:pPr>
                <a:defRPr/>
              </a:pPr>
              <a:t>9</a:t>
            </a:fld>
            <a:r>
              <a:rPr lang="en-US" altLang="ja-JP" sz="2800" dirty="0" smtClean="0"/>
              <a:t>/19</a:t>
            </a:r>
            <a:endParaRPr lang="ja-JP" altLang="en-US" sz="2800" dirty="0"/>
          </a:p>
        </p:txBody>
      </p:sp>
      <p:sp>
        <p:nvSpPr>
          <p:cNvPr id="6" name="テキスト ボックス 17"/>
          <p:cNvSpPr txBox="1">
            <a:spLocks noChangeArrowheads="1"/>
          </p:cNvSpPr>
          <p:nvPr/>
        </p:nvSpPr>
        <p:spPr bwMode="auto">
          <a:xfrm>
            <a:off x="684213" y="980728"/>
            <a:ext cx="720015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管理</a:t>
            </a:r>
            <a:r>
              <a:rPr lang="ja-JP" altLang="en-US" sz="1800" dirty="0" smtClean="0"/>
              <a:t>しきい値を超えた場合に警告を出す仕組み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 smtClean="0"/>
              <a:t>※</a:t>
            </a:r>
            <a:r>
              <a:rPr lang="ja-JP" altLang="en-US" sz="1800" dirty="0" smtClean="0"/>
              <a:t>設備画面上では管理項目の警告は表示されず、</a:t>
            </a:r>
            <a:r>
              <a:rPr lang="en-US" altLang="ja-JP" sz="1800" dirty="0" smtClean="0"/>
              <a:t>GEICS</a:t>
            </a:r>
            <a:r>
              <a:rPr lang="ja-JP" altLang="en-US" sz="1800" dirty="0" smtClean="0"/>
              <a:t>システム上のみに表示される仕様です。</a:t>
            </a:r>
            <a:endParaRPr lang="en-US" altLang="ja-JP" sz="1800" dirty="0" smtClean="0"/>
          </a:p>
        </p:txBody>
      </p:sp>
      <p:grpSp>
        <p:nvGrpSpPr>
          <p:cNvPr id="12" name="グループ化 11"/>
          <p:cNvGrpSpPr/>
          <p:nvPr/>
        </p:nvGrpSpPr>
        <p:grpSpPr>
          <a:xfrm>
            <a:off x="899592" y="2492896"/>
            <a:ext cx="7884368" cy="4005498"/>
            <a:chOff x="1131502" y="2204864"/>
            <a:chExt cx="7884368" cy="400549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1502" y="2204864"/>
              <a:ext cx="6264696" cy="4005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円/楕円 3"/>
            <p:cNvSpPr/>
            <p:nvPr/>
          </p:nvSpPr>
          <p:spPr>
            <a:xfrm>
              <a:off x="6228184" y="3897216"/>
              <a:ext cx="360040" cy="27455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" name="直線矢印コネクタ 6"/>
            <p:cNvCxnSpPr>
              <a:stCxn id="8" idx="1"/>
              <a:endCxn id="4" idx="6"/>
            </p:cNvCxnSpPr>
            <p:nvPr/>
          </p:nvCxnSpPr>
          <p:spPr>
            <a:xfrm flipH="1">
              <a:off x="6588224" y="3834626"/>
              <a:ext cx="807974" cy="19986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テキスト ボックス 7"/>
            <p:cNvSpPr txBox="1"/>
            <p:nvPr/>
          </p:nvSpPr>
          <p:spPr>
            <a:xfrm>
              <a:off x="7396198" y="3573016"/>
              <a:ext cx="1619672" cy="5232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 smtClean="0"/>
                <a:t>上限オーバー発生</a:t>
              </a:r>
              <a:endParaRPr kumimoji="1" lang="en-US" altLang="ja-JP" sz="1400" dirty="0" smtClean="0"/>
            </a:p>
            <a:p>
              <a:r>
                <a:rPr lang="ja-JP" altLang="en-US" sz="1400" dirty="0" smtClean="0"/>
                <a:t>システム通知</a:t>
              </a:r>
              <a:endParaRPr kumimoji="1" lang="ja-JP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5041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3472</TotalTime>
  <Words>1184</Words>
  <Application>Microsoft Office PowerPoint</Application>
  <PresentationFormat>画面に合わせる (4:3)</PresentationFormat>
  <Paragraphs>297</Paragraphs>
  <Slides>16</Slides>
  <Notes>1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18" baseType="lpstr">
      <vt:lpstr>Office ​​テーマ</vt:lpstr>
      <vt:lpstr>Photo Editor Photo</vt:lpstr>
      <vt:lpstr>VIPシステム概要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中村 純規</dc:creator>
  <cp:lastModifiedBy>中村 純規</cp:lastModifiedBy>
  <cp:revision>223</cp:revision>
  <dcterms:created xsi:type="dcterms:W3CDTF">2016-12-26T05:36:14Z</dcterms:created>
  <dcterms:modified xsi:type="dcterms:W3CDTF">2021-06-10T02:43:27Z</dcterms:modified>
</cp:coreProperties>
</file>