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6" d="100"/>
          <a:sy n="96" d="100"/>
        </p:scale>
        <p:origin x="36" y="4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AC0809-481D-47F7-AFE5-3505ED7D73BD}" type="datetimeFigureOut">
              <a:rPr lang="en-US" smtClean="0"/>
              <a:t>2/4/2024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DF069A9-6D82-4061-A372-34E458B1BEF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8535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AC0809-481D-47F7-AFE5-3505ED7D73BD}"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069A9-6D82-4061-A372-34E458B1BEF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2518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AC0809-481D-47F7-AFE5-3505ED7D73BD}"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069A9-6D82-4061-A372-34E458B1BEF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5986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AC0809-481D-47F7-AFE5-3505ED7D73BD}"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069A9-6D82-4061-A372-34E458B1BEF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1711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AC0809-481D-47F7-AFE5-3505ED7D73BD}"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069A9-6D82-4061-A372-34E458B1BEF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0803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AC0809-481D-47F7-AFE5-3505ED7D73BD}"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069A9-6D82-4061-A372-34E458B1BEF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881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AC0809-481D-47F7-AFE5-3505ED7D73BD}" type="datetimeFigureOut">
              <a:rPr lang="en-US" smtClean="0"/>
              <a:t>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F069A9-6D82-4061-A372-34E458B1BEF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421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AC0809-481D-47F7-AFE5-3505ED7D73BD}" type="datetimeFigureOut">
              <a:rPr lang="en-US" smtClean="0"/>
              <a:t>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F069A9-6D82-4061-A372-34E458B1BEF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6574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AC0809-481D-47F7-AFE5-3505ED7D73BD}" type="datetimeFigureOut">
              <a:rPr lang="en-US" smtClean="0"/>
              <a:t>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F069A9-6D82-4061-A372-34E458B1BEF8}" type="slidenum">
              <a:rPr lang="en-US" smtClean="0"/>
              <a:t>‹#›</a:t>
            </a:fld>
            <a:endParaRPr lang="en-US"/>
          </a:p>
        </p:txBody>
      </p:sp>
    </p:spTree>
    <p:extLst>
      <p:ext uri="{BB962C8B-B14F-4D97-AF65-F5344CB8AC3E}">
        <p14:creationId xmlns:p14="http://schemas.microsoft.com/office/powerpoint/2010/main" val="3041551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AC0809-481D-47F7-AFE5-3505ED7D73BD}"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069A9-6D82-4061-A372-34E458B1BEF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414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0AC0809-481D-47F7-AFE5-3505ED7D73BD}" type="datetimeFigureOut">
              <a:rPr lang="en-US" smtClean="0"/>
              <a:t>2/4/2024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DF069A9-6D82-4061-A372-34E458B1BEF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8820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0AC0809-481D-47F7-AFE5-3505ED7D73BD}" type="datetimeFigureOut">
              <a:rPr lang="en-US" smtClean="0"/>
              <a:t>2/4/2024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DF069A9-6D82-4061-A372-34E458B1BEF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6286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9D58-40C2-13D3-7EBC-0587643C6F48}"/>
              </a:ext>
            </a:extLst>
          </p:cNvPr>
          <p:cNvSpPr>
            <a:spLocks noGrp="1"/>
          </p:cNvSpPr>
          <p:nvPr>
            <p:ph type="ctrTitle"/>
          </p:nvPr>
        </p:nvSpPr>
        <p:spPr/>
        <p:txBody>
          <a:bodyPr/>
          <a:lstStyle/>
          <a:p>
            <a:r>
              <a:rPr lang="en-US" dirty="0"/>
              <a:t>Springboard Modelling Project</a:t>
            </a:r>
          </a:p>
        </p:txBody>
      </p:sp>
      <p:sp>
        <p:nvSpPr>
          <p:cNvPr id="3" name="Subtitle 2">
            <a:extLst>
              <a:ext uri="{FF2B5EF4-FFF2-40B4-BE49-F238E27FC236}">
                <a16:creationId xmlns:a16="http://schemas.microsoft.com/office/drawing/2014/main" id="{339FF536-8BD7-24A6-DCC6-251CF0960C2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8320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4B12-A7EA-32EB-92A3-60DFECE93EE9}"/>
              </a:ext>
            </a:extLst>
          </p:cNvPr>
          <p:cNvSpPr>
            <a:spLocks noGrp="1"/>
          </p:cNvSpPr>
          <p:nvPr>
            <p:ph type="title"/>
          </p:nvPr>
        </p:nvSpPr>
        <p:spPr/>
        <p:txBody>
          <a:bodyPr/>
          <a:lstStyle/>
          <a:p>
            <a:r>
              <a:rPr lang="en-US" dirty="0"/>
              <a:t>What did we accomplish?</a:t>
            </a:r>
          </a:p>
        </p:txBody>
      </p:sp>
      <p:sp>
        <p:nvSpPr>
          <p:cNvPr id="3" name="Content Placeholder 2">
            <a:extLst>
              <a:ext uri="{FF2B5EF4-FFF2-40B4-BE49-F238E27FC236}">
                <a16:creationId xmlns:a16="http://schemas.microsoft.com/office/drawing/2014/main" id="{A1706310-717C-7373-649A-9D6A8235663C}"/>
              </a:ext>
            </a:extLst>
          </p:cNvPr>
          <p:cNvSpPr>
            <a:spLocks noGrp="1"/>
          </p:cNvSpPr>
          <p:nvPr>
            <p:ph idx="1"/>
          </p:nvPr>
        </p:nvSpPr>
        <p:spPr/>
        <p:txBody>
          <a:bodyPr/>
          <a:lstStyle/>
          <a:p>
            <a:r>
              <a:rPr lang="en-US" dirty="0"/>
              <a:t>Sourced two datasets</a:t>
            </a:r>
          </a:p>
          <a:p>
            <a:pPr lvl="1"/>
            <a:r>
              <a:rPr lang="en-US" dirty="0"/>
              <a:t>Apple and Google app data</a:t>
            </a:r>
          </a:p>
          <a:p>
            <a:r>
              <a:rPr lang="en-US" dirty="0"/>
              <a:t>Data cleaning, transformation, and visualization</a:t>
            </a:r>
          </a:p>
          <a:p>
            <a:pPr lvl="1"/>
            <a:r>
              <a:rPr lang="en-US" dirty="0"/>
              <a:t>Added new descriptive columns to each dataset and then joined them together</a:t>
            </a:r>
          </a:p>
          <a:p>
            <a:pPr lvl="1"/>
            <a:r>
              <a:rPr lang="en-US" dirty="0"/>
              <a:t>Removed missing values</a:t>
            </a:r>
          </a:p>
          <a:p>
            <a:pPr lvl="1"/>
            <a:r>
              <a:rPr lang="en-US" dirty="0"/>
              <a:t>Summarized data</a:t>
            </a:r>
          </a:p>
          <a:p>
            <a:r>
              <a:rPr lang="en-US" dirty="0"/>
              <a:t>Data modelling </a:t>
            </a:r>
          </a:p>
          <a:p>
            <a:pPr lvl="1"/>
            <a:r>
              <a:rPr lang="en-US" dirty="0"/>
              <a:t>Finding how the data is distributed</a:t>
            </a:r>
          </a:p>
          <a:p>
            <a:endParaRPr lang="en-US" dirty="0"/>
          </a:p>
        </p:txBody>
      </p:sp>
    </p:spTree>
    <p:extLst>
      <p:ext uri="{BB962C8B-B14F-4D97-AF65-F5344CB8AC3E}">
        <p14:creationId xmlns:p14="http://schemas.microsoft.com/office/powerpoint/2010/main" val="57133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4B12-A7EA-32EB-92A3-60DFECE93EE9}"/>
              </a:ext>
            </a:extLst>
          </p:cNvPr>
          <p:cNvSpPr>
            <a:spLocks noGrp="1"/>
          </p:cNvSpPr>
          <p:nvPr>
            <p:ph type="title"/>
          </p:nvPr>
        </p:nvSpPr>
        <p:spPr/>
        <p:txBody>
          <a:bodyPr/>
          <a:lstStyle/>
          <a:p>
            <a:r>
              <a:rPr lang="en-US" dirty="0"/>
              <a:t>Data Sourcing</a:t>
            </a:r>
          </a:p>
        </p:txBody>
      </p:sp>
      <p:pic>
        <p:nvPicPr>
          <p:cNvPr id="5" name="Picture 4">
            <a:extLst>
              <a:ext uri="{FF2B5EF4-FFF2-40B4-BE49-F238E27FC236}">
                <a16:creationId xmlns:a16="http://schemas.microsoft.com/office/drawing/2014/main" id="{CD8B3487-9044-ABFC-5442-8167A8BE3442}"/>
              </a:ext>
            </a:extLst>
          </p:cNvPr>
          <p:cNvPicPr>
            <a:picLocks noChangeAspect="1"/>
          </p:cNvPicPr>
          <p:nvPr/>
        </p:nvPicPr>
        <p:blipFill>
          <a:blip r:embed="rId2"/>
          <a:stretch>
            <a:fillRect/>
          </a:stretch>
        </p:blipFill>
        <p:spPr>
          <a:xfrm>
            <a:off x="289719" y="3513819"/>
            <a:ext cx="5806281" cy="1125472"/>
          </a:xfrm>
          <a:prstGeom prst="rect">
            <a:avLst/>
          </a:prstGeom>
        </p:spPr>
      </p:pic>
      <p:pic>
        <p:nvPicPr>
          <p:cNvPr id="7" name="Picture 6">
            <a:extLst>
              <a:ext uri="{FF2B5EF4-FFF2-40B4-BE49-F238E27FC236}">
                <a16:creationId xmlns:a16="http://schemas.microsoft.com/office/drawing/2014/main" id="{B5B661B0-1C67-9373-24A5-9D83075AB2A5}"/>
              </a:ext>
            </a:extLst>
          </p:cNvPr>
          <p:cNvPicPr>
            <a:picLocks noChangeAspect="1"/>
          </p:cNvPicPr>
          <p:nvPr/>
        </p:nvPicPr>
        <p:blipFill>
          <a:blip r:embed="rId3"/>
          <a:stretch>
            <a:fillRect/>
          </a:stretch>
        </p:blipFill>
        <p:spPr>
          <a:xfrm>
            <a:off x="5302004" y="1688808"/>
            <a:ext cx="6804271" cy="1479777"/>
          </a:xfrm>
          <a:prstGeom prst="rect">
            <a:avLst/>
          </a:prstGeom>
        </p:spPr>
      </p:pic>
      <p:sp>
        <p:nvSpPr>
          <p:cNvPr id="8" name="TextBox 7">
            <a:extLst>
              <a:ext uri="{FF2B5EF4-FFF2-40B4-BE49-F238E27FC236}">
                <a16:creationId xmlns:a16="http://schemas.microsoft.com/office/drawing/2014/main" id="{3CFCDC63-228C-AEB6-EE02-2470473DF535}"/>
              </a:ext>
            </a:extLst>
          </p:cNvPr>
          <p:cNvSpPr txBox="1"/>
          <p:nvPr/>
        </p:nvSpPr>
        <p:spPr>
          <a:xfrm>
            <a:off x="6534961" y="3891889"/>
            <a:ext cx="5571314" cy="369332"/>
          </a:xfrm>
          <a:prstGeom prst="rect">
            <a:avLst/>
          </a:prstGeom>
          <a:noFill/>
        </p:spPr>
        <p:txBody>
          <a:bodyPr wrap="square" rtlCol="0">
            <a:spAutoFit/>
          </a:bodyPr>
          <a:lstStyle/>
          <a:p>
            <a:r>
              <a:rPr lang="en-US" dirty="0"/>
              <a:t>Sourced and printed raw Google Data</a:t>
            </a:r>
          </a:p>
        </p:txBody>
      </p:sp>
      <p:sp>
        <p:nvSpPr>
          <p:cNvPr id="9" name="TextBox 8">
            <a:extLst>
              <a:ext uri="{FF2B5EF4-FFF2-40B4-BE49-F238E27FC236}">
                <a16:creationId xmlns:a16="http://schemas.microsoft.com/office/drawing/2014/main" id="{21D7F4A9-4CD8-FE2C-91CC-B92DC3DAD952}"/>
              </a:ext>
            </a:extLst>
          </p:cNvPr>
          <p:cNvSpPr txBox="1"/>
          <p:nvPr/>
        </p:nvSpPr>
        <p:spPr>
          <a:xfrm>
            <a:off x="1172386" y="2244030"/>
            <a:ext cx="5571314" cy="369332"/>
          </a:xfrm>
          <a:prstGeom prst="rect">
            <a:avLst/>
          </a:prstGeom>
          <a:noFill/>
        </p:spPr>
        <p:txBody>
          <a:bodyPr wrap="square" rtlCol="0">
            <a:spAutoFit/>
          </a:bodyPr>
          <a:lstStyle/>
          <a:p>
            <a:r>
              <a:rPr lang="en-US" dirty="0"/>
              <a:t>Sourced and printed raw Apple Data</a:t>
            </a:r>
          </a:p>
        </p:txBody>
      </p:sp>
    </p:spTree>
    <p:extLst>
      <p:ext uri="{BB962C8B-B14F-4D97-AF65-F5344CB8AC3E}">
        <p14:creationId xmlns:p14="http://schemas.microsoft.com/office/powerpoint/2010/main" val="362752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4B12-A7EA-32EB-92A3-60DFECE93EE9}"/>
              </a:ext>
            </a:extLst>
          </p:cNvPr>
          <p:cNvSpPr>
            <a:spLocks noGrp="1"/>
          </p:cNvSpPr>
          <p:nvPr>
            <p:ph type="title"/>
          </p:nvPr>
        </p:nvSpPr>
        <p:spPr/>
        <p:txBody>
          <a:bodyPr/>
          <a:lstStyle/>
          <a:p>
            <a:r>
              <a:rPr lang="en-US" dirty="0"/>
              <a:t>Data Cleaning and Transformation</a:t>
            </a:r>
          </a:p>
        </p:txBody>
      </p:sp>
      <p:pic>
        <p:nvPicPr>
          <p:cNvPr id="5" name="Picture 4">
            <a:extLst>
              <a:ext uri="{FF2B5EF4-FFF2-40B4-BE49-F238E27FC236}">
                <a16:creationId xmlns:a16="http://schemas.microsoft.com/office/drawing/2014/main" id="{6332AA6F-431A-CD1C-2CE7-E4ECDD4383F7}"/>
              </a:ext>
            </a:extLst>
          </p:cNvPr>
          <p:cNvPicPr>
            <a:picLocks noChangeAspect="1"/>
          </p:cNvPicPr>
          <p:nvPr/>
        </p:nvPicPr>
        <p:blipFill>
          <a:blip r:embed="rId2"/>
          <a:stretch>
            <a:fillRect/>
          </a:stretch>
        </p:blipFill>
        <p:spPr>
          <a:xfrm>
            <a:off x="5010539" y="1949312"/>
            <a:ext cx="7067847" cy="551292"/>
          </a:xfrm>
          <a:prstGeom prst="rect">
            <a:avLst/>
          </a:prstGeom>
        </p:spPr>
      </p:pic>
      <p:sp>
        <p:nvSpPr>
          <p:cNvPr id="6" name="TextBox 5">
            <a:extLst>
              <a:ext uri="{FF2B5EF4-FFF2-40B4-BE49-F238E27FC236}">
                <a16:creationId xmlns:a16="http://schemas.microsoft.com/office/drawing/2014/main" id="{41C5B9D9-5085-0720-5B49-77F8E00B2138}"/>
              </a:ext>
            </a:extLst>
          </p:cNvPr>
          <p:cNvSpPr txBox="1"/>
          <p:nvPr/>
        </p:nvSpPr>
        <p:spPr>
          <a:xfrm>
            <a:off x="699796" y="1828800"/>
            <a:ext cx="4310743" cy="1200329"/>
          </a:xfrm>
          <a:prstGeom prst="rect">
            <a:avLst/>
          </a:prstGeom>
          <a:noFill/>
        </p:spPr>
        <p:txBody>
          <a:bodyPr wrap="square" rtlCol="0">
            <a:spAutoFit/>
          </a:bodyPr>
          <a:lstStyle/>
          <a:p>
            <a:r>
              <a:rPr lang="en-US" dirty="0"/>
              <a:t>We set the column names of the two datasets to be the same so that we could append the datasets to each other for analysis</a:t>
            </a:r>
          </a:p>
        </p:txBody>
      </p:sp>
      <p:pic>
        <p:nvPicPr>
          <p:cNvPr id="8" name="Picture 7">
            <a:extLst>
              <a:ext uri="{FF2B5EF4-FFF2-40B4-BE49-F238E27FC236}">
                <a16:creationId xmlns:a16="http://schemas.microsoft.com/office/drawing/2014/main" id="{77E8A25C-EEC3-6182-40B4-C63A37E39E02}"/>
              </a:ext>
            </a:extLst>
          </p:cNvPr>
          <p:cNvPicPr>
            <a:picLocks noChangeAspect="1"/>
          </p:cNvPicPr>
          <p:nvPr/>
        </p:nvPicPr>
        <p:blipFill>
          <a:blip r:embed="rId3"/>
          <a:stretch>
            <a:fillRect/>
          </a:stretch>
        </p:blipFill>
        <p:spPr>
          <a:xfrm>
            <a:off x="699796" y="3134584"/>
            <a:ext cx="6941975" cy="1658987"/>
          </a:xfrm>
          <a:prstGeom prst="rect">
            <a:avLst/>
          </a:prstGeom>
        </p:spPr>
      </p:pic>
      <p:sp>
        <p:nvSpPr>
          <p:cNvPr id="9" name="TextBox 8">
            <a:extLst>
              <a:ext uri="{FF2B5EF4-FFF2-40B4-BE49-F238E27FC236}">
                <a16:creationId xmlns:a16="http://schemas.microsoft.com/office/drawing/2014/main" id="{09E0F52E-E2E2-0CFF-FB9F-8BB8EB7F51D0}"/>
              </a:ext>
            </a:extLst>
          </p:cNvPr>
          <p:cNvSpPr txBox="1"/>
          <p:nvPr/>
        </p:nvSpPr>
        <p:spPr>
          <a:xfrm>
            <a:off x="7856374" y="3134583"/>
            <a:ext cx="3974841" cy="923330"/>
          </a:xfrm>
          <a:prstGeom prst="rect">
            <a:avLst/>
          </a:prstGeom>
          <a:noFill/>
        </p:spPr>
        <p:txBody>
          <a:bodyPr wrap="square" rtlCol="0">
            <a:spAutoFit/>
          </a:bodyPr>
          <a:lstStyle/>
          <a:p>
            <a:r>
              <a:rPr lang="en-US" dirty="0"/>
              <a:t>Once the </a:t>
            </a:r>
            <a:r>
              <a:rPr lang="en-US" dirty="0" err="1"/>
              <a:t>dataframes</a:t>
            </a:r>
            <a:r>
              <a:rPr lang="en-US" dirty="0"/>
              <a:t> were merged, we removed </a:t>
            </a:r>
            <a:r>
              <a:rPr lang="en-US" dirty="0" err="1"/>
              <a:t>NaN</a:t>
            </a:r>
            <a:r>
              <a:rPr lang="en-US" dirty="0"/>
              <a:t> values so that we could more easily analyze the data</a:t>
            </a:r>
          </a:p>
        </p:txBody>
      </p:sp>
      <p:pic>
        <p:nvPicPr>
          <p:cNvPr id="11" name="Picture 10">
            <a:extLst>
              <a:ext uri="{FF2B5EF4-FFF2-40B4-BE49-F238E27FC236}">
                <a16:creationId xmlns:a16="http://schemas.microsoft.com/office/drawing/2014/main" id="{BCB316D9-DB7D-88FA-F843-9E0E5057D85C}"/>
              </a:ext>
            </a:extLst>
          </p:cNvPr>
          <p:cNvPicPr>
            <a:picLocks noChangeAspect="1"/>
          </p:cNvPicPr>
          <p:nvPr/>
        </p:nvPicPr>
        <p:blipFill>
          <a:blip r:embed="rId4"/>
          <a:stretch>
            <a:fillRect/>
          </a:stretch>
        </p:blipFill>
        <p:spPr>
          <a:xfrm>
            <a:off x="5622592" y="4499957"/>
            <a:ext cx="6321682" cy="1675100"/>
          </a:xfrm>
          <a:prstGeom prst="rect">
            <a:avLst/>
          </a:prstGeom>
        </p:spPr>
      </p:pic>
      <p:sp>
        <p:nvSpPr>
          <p:cNvPr id="12" name="TextBox 11">
            <a:extLst>
              <a:ext uri="{FF2B5EF4-FFF2-40B4-BE49-F238E27FC236}">
                <a16:creationId xmlns:a16="http://schemas.microsoft.com/office/drawing/2014/main" id="{963A674F-9171-46AE-19F4-4975914B63AE}"/>
              </a:ext>
            </a:extLst>
          </p:cNvPr>
          <p:cNvSpPr txBox="1"/>
          <p:nvPr/>
        </p:nvSpPr>
        <p:spPr>
          <a:xfrm>
            <a:off x="942392" y="5477069"/>
            <a:ext cx="4460032" cy="923330"/>
          </a:xfrm>
          <a:prstGeom prst="rect">
            <a:avLst/>
          </a:prstGeom>
          <a:noFill/>
        </p:spPr>
        <p:txBody>
          <a:bodyPr wrap="square" rtlCol="0">
            <a:spAutoFit/>
          </a:bodyPr>
          <a:lstStyle/>
          <a:p>
            <a:r>
              <a:rPr lang="en-US" dirty="0"/>
              <a:t>We performed a basic statistical analysis to look at the IQR of ratings for the apps by platform</a:t>
            </a:r>
          </a:p>
        </p:txBody>
      </p:sp>
    </p:spTree>
    <p:extLst>
      <p:ext uri="{BB962C8B-B14F-4D97-AF65-F5344CB8AC3E}">
        <p14:creationId xmlns:p14="http://schemas.microsoft.com/office/powerpoint/2010/main" val="229935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4B12-A7EA-32EB-92A3-60DFECE93EE9}"/>
              </a:ext>
            </a:extLst>
          </p:cNvPr>
          <p:cNvSpPr>
            <a:spLocks noGrp="1"/>
          </p:cNvSpPr>
          <p:nvPr>
            <p:ph type="title"/>
          </p:nvPr>
        </p:nvSpPr>
        <p:spPr/>
        <p:txBody>
          <a:bodyPr/>
          <a:lstStyle/>
          <a:p>
            <a:r>
              <a:rPr lang="en-US" dirty="0"/>
              <a:t>Data Cleaning and Transformation</a:t>
            </a:r>
          </a:p>
        </p:txBody>
      </p:sp>
      <p:pic>
        <p:nvPicPr>
          <p:cNvPr id="5" name="Picture 4">
            <a:extLst>
              <a:ext uri="{FF2B5EF4-FFF2-40B4-BE49-F238E27FC236}">
                <a16:creationId xmlns:a16="http://schemas.microsoft.com/office/drawing/2014/main" id="{C71BE3A3-0F9B-D312-520A-32E7B8396869}"/>
              </a:ext>
            </a:extLst>
          </p:cNvPr>
          <p:cNvPicPr>
            <a:picLocks noChangeAspect="1"/>
          </p:cNvPicPr>
          <p:nvPr/>
        </p:nvPicPr>
        <p:blipFill>
          <a:blip r:embed="rId2"/>
          <a:stretch>
            <a:fillRect/>
          </a:stretch>
        </p:blipFill>
        <p:spPr>
          <a:xfrm>
            <a:off x="6096000" y="2017163"/>
            <a:ext cx="4899640" cy="3790962"/>
          </a:xfrm>
          <a:prstGeom prst="rect">
            <a:avLst/>
          </a:prstGeom>
        </p:spPr>
      </p:pic>
      <p:sp>
        <p:nvSpPr>
          <p:cNvPr id="6" name="TextBox 5">
            <a:extLst>
              <a:ext uri="{FF2B5EF4-FFF2-40B4-BE49-F238E27FC236}">
                <a16:creationId xmlns:a16="http://schemas.microsoft.com/office/drawing/2014/main" id="{DA4F4395-DF85-C407-1344-49AB5DF6E6F3}"/>
              </a:ext>
            </a:extLst>
          </p:cNvPr>
          <p:cNvSpPr txBox="1"/>
          <p:nvPr/>
        </p:nvSpPr>
        <p:spPr>
          <a:xfrm flipH="1">
            <a:off x="979713" y="2753464"/>
            <a:ext cx="4450702" cy="1477328"/>
          </a:xfrm>
          <a:prstGeom prst="rect">
            <a:avLst/>
          </a:prstGeom>
          <a:noFill/>
        </p:spPr>
        <p:txBody>
          <a:bodyPr wrap="square" rtlCol="0">
            <a:spAutoFit/>
          </a:bodyPr>
          <a:lstStyle/>
          <a:p>
            <a:r>
              <a:rPr lang="en-US" dirty="0"/>
              <a:t>In order to be able to better understand the data and how the ratings are distributed, it was printed to a box and whisker plot to show where the majority of the observations were as well as the distribution of outliers</a:t>
            </a:r>
          </a:p>
        </p:txBody>
      </p:sp>
    </p:spTree>
    <p:extLst>
      <p:ext uri="{BB962C8B-B14F-4D97-AF65-F5344CB8AC3E}">
        <p14:creationId xmlns:p14="http://schemas.microsoft.com/office/powerpoint/2010/main" val="1431861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1C3D-584F-7166-3BC9-540AAFDE44A6}"/>
              </a:ext>
            </a:extLst>
          </p:cNvPr>
          <p:cNvSpPr>
            <a:spLocks noGrp="1"/>
          </p:cNvSpPr>
          <p:nvPr>
            <p:ph type="title"/>
          </p:nvPr>
        </p:nvSpPr>
        <p:spPr/>
        <p:txBody>
          <a:bodyPr/>
          <a:lstStyle/>
          <a:p>
            <a:r>
              <a:rPr lang="en-US"/>
              <a:t>Data modeling</a:t>
            </a:r>
            <a:endParaRPr lang="en-US" dirty="0"/>
          </a:p>
        </p:txBody>
      </p:sp>
      <p:pic>
        <p:nvPicPr>
          <p:cNvPr id="5" name="Picture 4">
            <a:extLst>
              <a:ext uri="{FF2B5EF4-FFF2-40B4-BE49-F238E27FC236}">
                <a16:creationId xmlns:a16="http://schemas.microsoft.com/office/drawing/2014/main" id="{883A4A35-C720-3589-6148-EB82F53FE6D9}"/>
              </a:ext>
            </a:extLst>
          </p:cNvPr>
          <p:cNvPicPr>
            <a:picLocks noChangeAspect="1"/>
          </p:cNvPicPr>
          <p:nvPr/>
        </p:nvPicPr>
        <p:blipFill>
          <a:blip r:embed="rId2"/>
          <a:stretch>
            <a:fillRect/>
          </a:stretch>
        </p:blipFill>
        <p:spPr>
          <a:xfrm>
            <a:off x="6864276" y="1848148"/>
            <a:ext cx="3328632" cy="2022066"/>
          </a:xfrm>
          <a:prstGeom prst="rect">
            <a:avLst/>
          </a:prstGeom>
        </p:spPr>
      </p:pic>
      <p:pic>
        <p:nvPicPr>
          <p:cNvPr id="7" name="Picture 6">
            <a:extLst>
              <a:ext uri="{FF2B5EF4-FFF2-40B4-BE49-F238E27FC236}">
                <a16:creationId xmlns:a16="http://schemas.microsoft.com/office/drawing/2014/main" id="{29C4C2BF-3763-F6DC-C0D6-4296F45232ED}"/>
              </a:ext>
            </a:extLst>
          </p:cNvPr>
          <p:cNvPicPr>
            <a:picLocks noChangeAspect="1"/>
          </p:cNvPicPr>
          <p:nvPr/>
        </p:nvPicPr>
        <p:blipFill>
          <a:blip r:embed="rId3"/>
          <a:stretch>
            <a:fillRect/>
          </a:stretch>
        </p:blipFill>
        <p:spPr>
          <a:xfrm>
            <a:off x="6831501" y="4042295"/>
            <a:ext cx="3394182" cy="2022066"/>
          </a:xfrm>
          <a:prstGeom prst="rect">
            <a:avLst/>
          </a:prstGeom>
        </p:spPr>
      </p:pic>
      <p:sp>
        <p:nvSpPr>
          <p:cNvPr id="8" name="TextBox 7">
            <a:extLst>
              <a:ext uri="{FF2B5EF4-FFF2-40B4-BE49-F238E27FC236}">
                <a16:creationId xmlns:a16="http://schemas.microsoft.com/office/drawing/2014/main" id="{70D29003-55F1-DB01-01C6-09BC5D51640E}"/>
              </a:ext>
            </a:extLst>
          </p:cNvPr>
          <p:cNvSpPr txBox="1"/>
          <p:nvPr/>
        </p:nvSpPr>
        <p:spPr>
          <a:xfrm>
            <a:off x="755780" y="2388637"/>
            <a:ext cx="5542383" cy="1754326"/>
          </a:xfrm>
          <a:prstGeom prst="rect">
            <a:avLst/>
          </a:prstGeom>
          <a:noFill/>
        </p:spPr>
        <p:txBody>
          <a:bodyPr wrap="square" rtlCol="0">
            <a:spAutoFit/>
          </a:bodyPr>
          <a:lstStyle/>
          <a:p>
            <a:r>
              <a:rPr lang="en-US"/>
              <a:t>Using the Histogram call in matplotlib.pyplot, we were able to see the distribution of ratings for both Apple apps (shown on top) and Google apps (shown on bottom).  The distribution is not normal, with both apps averaging around a 4 star rating.  There were a few lower rated ones which resulted in the left tail for both platforms.</a:t>
            </a:r>
            <a:endParaRPr lang="en-US" dirty="0"/>
          </a:p>
        </p:txBody>
      </p:sp>
    </p:spTree>
    <p:extLst>
      <p:ext uri="{BB962C8B-B14F-4D97-AF65-F5344CB8AC3E}">
        <p14:creationId xmlns:p14="http://schemas.microsoft.com/office/powerpoint/2010/main" val="4231295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8657-8274-B8B7-EB4F-7D11C4977A9A}"/>
              </a:ext>
            </a:extLst>
          </p:cNvPr>
          <p:cNvSpPr>
            <a:spLocks noGrp="1"/>
          </p:cNvSpPr>
          <p:nvPr>
            <p:ph type="title"/>
          </p:nvPr>
        </p:nvSpPr>
        <p:spPr/>
        <p:txBody>
          <a:bodyPr/>
          <a:lstStyle/>
          <a:p>
            <a:r>
              <a:rPr lang="en-US" dirty="0"/>
              <a:t>Data modeling</a:t>
            </a:r>
          </a:p>
        </p:txBody>
      </p:sp>
      <p:pic>
        <p:nvPicPr>
          <p:cNvPr id="5" name="Picture 4">
            <a:extLst>
              <a:ext uri="{FF2B5EF4-FFF2-40B4-BE49-F238E27FC236}">
                <a16:creationId xmlns:a16="http://schemas.microsoft.com/office/drawing/2014/main" id="{3C32C02D-6F9F-DF01-30BA-38CF698B7D31}"/>
              </a:ext>
            </a:extLst>
          </p:cNvPr>
          <p:cNvPicPr>
            <a:picLocks noChangeAspect="1"/>
          </p:cNvPicPr>
          <p:nvPr/>
        </p:nvPicPr>
        <p:blipFill>
          <a:blip r:embed="rId2"/>
          <a:stretch>
            <a:fillRect/>
          </a:stretch>
        </p:blipFill>
        <p:spPr>
          <a:xfrm>
            <a:off x="838200" y="1925119"/>
            <a:ext cx="5889818" cy="3691910"/>
          </a:xfrm>
          <a:prstGeom prst="rect">
            <a:avLst/>
          </a:prstGeom>
        </p:spPr>
      </p:pic>
      <p:sp>
        <p:nvSpPr>
          <p:cNvPr id="6" name="TextBox 5">
            <a:extLst>
              <a:ext uri="{FF2B5EF4-FFF2-40B4-BE49-F238E27FC236}">
                <a16:creationId xmlns:a16="http://schemas.microsoft.com/office/drawing/2014/main" id="{D02A7A22-93BB-95B6-8A80-93004BB693CB}"/>
              </a:ext>
            </a:extLst>
          </p:cNvPr>
          <p:cNvSpPr txBox="1"/>
          <p:nvPr/>
        </p:nvSpPr>
        <p:spPr>
          <a:xfrm>
            <a:off x="7063273" y="2304661"/>
            <a:ext cx="4497356" cy="2031325"/>
          </a:xfrm>
          <a:prstGeom prst="rect">
            <a:avLst/>
          </a:prstGeom>
          <a:noFill/>
        </p:spPr>
        <p:txBody>
          <a:bodyPr wrap="square" rtlCol="0">
            <a:spAutoFit/>
          </a:bodyPr>
          <a:lstStyle/>
          <a:p>
            <a:r>
              <a:rPr lang="en-US" dirty="0"/>
              <a:t>Because the data was not normally distributed, we used a non-parametric test to analyze it.  The observed difference in ratings between the two apps was also calculated (the difference in mean rating for apple and mean rating for google) which was found to be 0.1421.  </a:t>
            </a:r>
          </a:p>
        </p:txBody>
      </p:sp>
    </p:spTree>
    <p:extLst>
      <p:ext uri="{BB962C8B-B14F-4D97-AF65-F5344CB8AC3E}">
        <p14:creationId xmlns:p14="http://schemas.microsoft.com/office/powerpoint/2010/main" val="42088074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123</TotalTime>
  <Words>296</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Springboard Modelling Project</vt:lpstr>
      <vt:lpstr>What did we accomplish?</vt:lpstr>
      <vt:lpstr>Data Sourcing</vt:lpstr>
      <vt:lpstr>Data Cleaning and Transformation</vt:lpstr>
      <vt:lpstr>Data Cleaning and Transformation</vt:lpstr>
      <vt:lpstr>Data modeling</vt:lpstr>
      <vt:lpstr>Data modeling</vt:lpstr>
    </vt:vector>
  </TitlesOfParts>
  <Company>Pima.gov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Modelling Project</dc:title>
  <dc:creator>Jake Alexander</dc:creator>
  <cp:lastModifiedBy>Jimmy</cp:lastModifiedBy>
  <cp:revision>2</cp:revision>
  <dcterms:created xsi:type="dcterms:W3CDTF">2023-03-29T18:35:33Z</dcterms:created>
  <dcterms:modified xsi:type="dcterms:W3CDTF">2024-02-05T03:03:01Z</dcterms:modified>
</cp:coreProperties>
</file>