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22B70B9-D48D-4D53-9081-20057557A3B0}">
  <a:tblStyle styleId="{C22B70B9-D48D-4D53-9081-20057557A3B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fill>
          <a:solidFill>
            <a:srgbClr val="CACCCE"/>
          </a:solidFill>
        </a:fill>
      </a:tcStyle>
    </a:band1H>
    <a:band2H>
      <a:tcTxStyle/>
    </a:band2H>
    <a:band1V>
      <a:tcTxStyle/>
      <a:tcStyle>
        <a:fill>
          <a:solidFill>
            <a:srgbClr val="CACCCE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9" name="Google Shape;29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p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ctrTitle"/>
          </p:nvPr>
        </p:nvSpPr>
        <p:spPr>
          <a:xfrm>
            <a:off x="1031475" y="651925"/>
            <a:ext cx="4242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/>
              <a:t>Gamificación </a:t>
            </a:r>
            <a:endParaRPr/>
          </a:p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1031475" y="15688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Juan Manuel Torres		Javier Tinajo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Fernando Jiménez	               Michele De Vita          Grupo:83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5274075" y="437525"/>
            <a:ext cx="2982400" cy="16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Proceso de Gamificación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16125" y="3171462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4128247" y="712694"/>
            <a:ext cx="47645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Insertar características propias de juegos en entornos no-lúdicos para potenciar diversión y motivación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8247" y="1875864"/>
            <a:ext cx="4511488" cy="281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Gamificación para paciente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148418" y="786653"/>
            <a:ext cx="44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Tres incorporaciones: 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249272" y="1311088"/>
            <a:ext cx="28509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Muñeco informativo 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Barra de progreso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Puntuación con estrellas</a:t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954" y="2132058"/>
            <a:ext cx="2380128" cy="82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2589" y="3302644"/>
            <a:ext cx="1667435" cy="69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3490" y="1170998"/>
            <a:ext cx="916798" cy="58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6645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/>
              <a:t>Rediseño mockups paciente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600" y="1316025"/>
            <a:ext cx="7290800" cy="38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Gamificación para doctor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4155141" y="499436"/>
            <a:ext cx="450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Tres incorporaciones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282888" y="938913"/>
            <a:ext cx="25548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Puntuación con estrellas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Rankings</a:t>
            </a:r>
            <a:endParaRPr/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i="0" lang="es-ES" sz="1400" u="none" cap="none" strike="noStrike">
                <a:latin typeface="Arial"/>
                <a:ea typeface="Arial"/>
                <a:cs typeface="Arial"/>
                <a:sym typeface="Arial"/>
              </a:rPr>
              <a:t>Medallas de logros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74B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471" y="807213"/>
            <a:ext cx="1667435" cy="63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1387" y="1957840"/>
            <a:ext cx="1529602" cy="85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9181" y="3384853"/>
            <a:ext cx="1854014" cy="85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08337" y="35973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/>
              <a:t>Rediseño mockups doctor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788" y="1326050"/>
            <a:ext cx="7462425" cy="38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/>
              <a:t>Value Proposition         Canvas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638550" y="3193537"/>
            <a:ext cx="2082825" cy="1131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8"/>
          <p:cNvGraphicFramePr/>
          <p:nvPr/>
        </p:nvGraphicFramePr>
        <p:xfrm>
          <a:off x="4020671" y="19270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{C22B70B9-D48D-4D53-9081-20057557A3B0}</a:tableStyleId>
              </a:tblPr>
              <a:tblGrid>
                <a:gridCol w="973075"/>
                <a:gridCol w="959625"/>
                <a:gridCol w="959625"/>
                <a:gridCol w="959625"/>
                <a:gridCol w="959625"/>
              </a:tblGrid>
              <a:tr h="100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Socios Clave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Actividades Clave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Propuesta de Valor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Relaciones con clientes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Segmentos de clientes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/>
                </a:tc>
              </a:tr>
              <a:tr h="11157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Doctores, especialistas del campo de la medicina y personal encargado del mantenimiento de la aplicación.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solidFill>
                      <a:srgbClr val="BEC3C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Responder con la mayor brevedad posible las consultas de los pacientes.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Abiertos a introducir publicidad en la aplicación.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Relaciones virtuales.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Cualquier persona que tenga alguna duda o se encuentre con alguna dolencia.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</a:tr>
              <a:tr h="33437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lt1"/>
                          </a:solidFill>
                        </a:rPr>
                        <a:t>Recursos Clave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lt1"/>
                          </a:solidFill>
                        </a:rPr>
                        <a:t>Canales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solidFill>
                      <a:schemeClr val="accent1"/>
                    </a:solidFill>
                  </a:tcPr>
                </a:tc>
                <a:tc vMerge="1"/>
              </a:tr>
              <a:tr h="6469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Infraestructura software.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Aplicación de MedicalAssistant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 vMerge="1"/>
              </a:tr>
              <a:tr h="1927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Estructura de costos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/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>
                          <a:solidFill>
                            <a:schemeClr val="lt1"/>
                          </a:solidFill>
                        </a:rPr>
                        <a:t>Fuentes de ingresos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b"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8031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Pago de sueldos a los doctores y a los encargados del mantenimiento de la aplicación.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solidFill>
                      <a:srgbClr val="BEC3C7"/>
                    </a:solidFill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Pagos por el uso de la aplicación como herramienta publicitaria.</a:t>
                      </a:r>
                      <a:endParaRPr sz="11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23632" l="0" r="0" t="22052"/>
          <a:stretch/>
        </p:blipFill>
        <p:spPr>
          <a:xfrm>
            <a:off x="2414100" y="215050"/>
            <a:ext cx="4468200" cy="242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615400" y="2826625"/>
            <a:ext cx="4065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-ES" sz="2400" u="none" cap="none" strike="noStrike">
                <a:solidFill>
                  <a:srgbClr val="0B5394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Es por tu salud y la de los tuyos </a:t>
            </a:r>
            <a:endParaRPr b="0" i="1" sz="2400" u="none" cap="none" strike="noStrike">
              <a:solidFill>
                <a:srgbClr val="0B5394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100" y="281375"/>
            <a:ext cx="63341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825" y="2062700"/>
            <a:ext cx="8412524" cy="25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5">
            <a:alphaModFix/>
          </a:blip>
          <a:srcRect b="23632" l="0" r="0" t="22052"/>
          <a:stretch/>
        </p:blipFill>
        <p:spPr>
          <a:xfrm>
            <a:off x="6914525" y="3960087"/>
            <a:ext cx="2082825" cy="11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4294967295" type="subTitle"/>
          </p:nvPr>
        </p:nvSpPr>
        <p:spPr>
          <a:xfrm>
            <a:off x="295600" y="4511400"/>
            <a:ext cx="5963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b="0" i="0" lang="es-ES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Juan Manuel Torres   Javier Tinajo    Fernando Jiménez        </a:t>
            </a:r>
            <a:r>
              <a:rPr b="0" i="0" lang="es-ES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Michele De Vita</a:t>
            </a:r>
            <a:r>
              <a:rPr b="0" i="0" lang="es-ES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                 Grupo:83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