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4cbeefab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4cbeefab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6130dee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6130dee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46130dee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46130dee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46130dee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46130dee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46130dee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46130dee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46130dee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46130dee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46130dee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46130dee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46130dee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46130dee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46130dee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46130dee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46130dee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46130dee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46130dee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46130dee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46130dee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46130dee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46130dee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46130dee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46130dee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46130dee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46130dee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46130dee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jp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0.jpg"/><Relationship Id="rId5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1031475" y="651925"/>
            <a:ext cx="4242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MedicalAssistant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031475" y="15688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Manuel Torres		Javier Tinajo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Fernando Jiménez	                Grupo:83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23632" l="0" r="0" t="22052"/>
          <a:stretch/>
        </p:blipFill>
        <p:spPr>
          <a:xfrm>
            <a:off x="5274075" y="437525"/>
            <a:ext cx="2982400" cy="16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Nuestra Solución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23632" l="0" r="0" t="22052"/>
          <a:stretch/>
        </p:blipFill>
        <p:spPr>
          <a:xfrm>
            <a:off x="615775" y="3155937"/>
            <a:ext cx="2082825" cy="11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4187625" y="690350"/>
            <a:ext cx="4369800" cy="3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4149" y="1547599"/>
            <a:ext cx="4793475" cy="354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7750" y="81750"/>
            <a:ext cx="5386252" cy="1423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Nuestra Solución II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/>
          </a:blip>
          <a:srcRect b="23632" l="0" r="0" t="22052"/>
          <a:stretch/>
        </p:blipFill>
        <p:spPr>
          <a:xfrm>
            <a:off x="615775" y="3155937"/>
            <a:ext cx="2082825" cy="11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4187625" y="690350"/>
            <a:ext cx="4369800" cy="3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4900" y="240325"/>
            <a:ext cx="232410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4900" y="2526225"/>
            <a:ext cx="4369800" cy="2424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Nuestra Solución III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 b="23632" l="0" r="0" t="22052"/>
          <a:stretch/>
        </p:blipFill>
        <p:spPr>
          <a:xfrm>
            <a:off x="615775" y="3155937"/>
            <a:ext cx="2082825" cy="11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4187625" y="690350"/>
            <a:ext cx="4369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s" sz="2600"/>
              <a:t>No </a:t>
            </a:r>
            <a:r>
              <a:rPr b="1" lang="es" sz="2600"/>
              <a:t>más</a:t>
            </a:r>
            <a:r>
              <a:rPr b="1" lang="es" sz="2400"/>
              <a:t> tiempos de espera para citas</a:t>
            </a:r>
            <a:endParaRPr b="1" sz="2400"/>
          </a:p>
          <a:p>
            <a:pPr indent="-381000" lvl="0" marL="45720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s" sz="2600"/>
              <a:t>No </a:t>
            </a:r>
            <a:r>
              <a:rPr b="1" lang="es" sz="2600"/>
              <a:t>más</a:t>
            </a:r>
            <a:r>
              <a:rPr b="1" lang="es" sz="2400"/>
              <a:t> auto-medicaciones por no ir al </a:t>
            </a:r>
            <a:r>
              <a:rPr b="1" lang="es" sz="2400"/>
              <a:t>médico.</a:t>
            </a:r>
            <a:endParaRPr b="1" sz="2400"/>
          </a:p>
          <a:p>
            <a:pPr indent="-381000" lvl="0" marL="45720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s" sz="2600"/>
              <a:t>No </a:t>
            </a:r>
            <a:r>
              <a:rPr b="1" lang="es" sz="2600"/>
              <a:t>más</a:t>
            </a:r>
            <a:r>
              <a:rPr b="1" lang="es" sz="2400"/>
              <a:t> dudas </a:t>
            </a:r>
            <a:r>
              <a:rPr b="1" lang="es" sz="2400"/>
              <a:t>médicas</a:t>
            </a:r>
            <a:r>
              <a:rPr b="1" lang="es" sz="2400"/>
              <a:t> sin </a:t>
            </a:r>
            <a:r>
              <a:rPr b="1" lang="es" sz="2400"/>
              <a:t>consultar</a:t>
            </a:r>
            <a:r>
              <a:rPr b="1" lang="es" sz="2400"/>
              <a:t> al </a:t>
            </a:r>
            <a:r>
              <a:rPr b="1" lang="es" sz="2400"/>
              <a:t>médico.</a:t>
            </a:r>
            <a:endParaRPr b="1" sz="2400"/>
          </a:p>
          <a:p>
            <a:pPr indent="-381000" lvl="0" marL="45720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s" sz="2400"/>
              <a:t>Y todo en la </a:t>
            </a:r>
            <a:r>
              <a:rPr b="1" lang="es" sz="2600"/>
              <a:t>palma de tu mano.</a:t>
            </a:r>
            <a:endParaRPr b="1" sz="26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/>
          </a:blip>
          <a:srcRect b="23632" l="0" r="0" t="22052"/>
          <a:stretch/>
        </p:blipFill>
        <p:spPr>
          <a:xfrm>
            <a:off x="1946288" y="128982"/>
            <a:ext cx="5251425" cy="28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2414100" y="3117950"/>
            <a:ext cx="44682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0B5394"/>
                </a:solidFill>
                <a:highlight>
                  <a:srgbClr val="FFF2CC"/>
                </a:highlight>
                <a:latin typeface="Calibri"/>
                <a:ea typeface="Calibri"/>
                <a:cs typeface="Calibri"/>
                <a:sym typeface="Calibri"/>
              </a:rPr>
              <a:t>Es por tu salud y la de los tuyos </a:t>
            </a:r>
            <a:endParaRPr i="1" sz="2400">
              <a:solidFill>
                <a:srgbClr val="0B5394"/>
              </a:solidFill>
              <a:highlight>
                <a:srgbClr val="FFF2CC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550" y="157163"/>
            <a:ext cx="5676900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100" y="281375"/>
            <a:ext cx="633412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825" y="2062700"/>
            <a:ext cx="8412524" cy="254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 rotWithShape="1">
          <a:blip r:embed="rId5">
            <a:alphaModFix/>
          </a:blip>
          <a:srcRect b="23632" l="0" r="0" t="22052"/>
          <a:stretch/>
        </p:blipFill>
        <p:spPr>
          <a:xfrm>
            <a:off x="6914525" y="3960087"/>
            <a:ext cx="2082825" cy="11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>
            <p:ph idx="4294967295" type="subTitle"/>
          </p:nvPr>
        </p:nvSpPr>
        <p:spPr>
          <a:xfrm>
            <a:off x="295600" y="4511400"/>
            <a:ext cx="59631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FFFFF"/>
                </a:solidFill>
              </a:rPr>
              <a:t>Juan Manuel Torres 	Javier Tinajo  	Fernando Jiménez		                 Grupo:83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Tiempo de espera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23632" l="0" r="0" t="22052"/>
          <a:stretch/>
        </p:blipFill>
        <p:spPr>
          <a:xfrm>
            <a:off x="616125" y="3171462"/>
            <a:ext cx="2082825" cy="113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4400" y="455850"/>
            <a:ext cx="5253975" cy="3639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Tiempo de espera II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775" y="129775"/>
            <a:ext cx="5139576" cy="488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4">
            <a:alphaModFix/>
          </a:blip>
          <a:srcRect b="23632" l="0" r="0" t="22052"/>
          <a:stretch/>
        </p:blipFill>
        <p:spPr>
          <a:xfrm>
            <a:off x="638550" y="3193537"/>
            <a:ext cx="2082825" cy="113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Pacientes / </a:t>
            </a:r>
            <a:r>
              <a:rPr lang="es"/>
              <a:t>Médicos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23632" l="0" r="0" t="22052"/>
          <a:stretch/>
        </p:blipFill>
        <p:spPr>
          <a:xfrm>
            <a:off x="638550" y="3193537"/>
            <a:ext cx="2082825" cy="113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1250" y="175850"/>
            <a:ext cx="5362749" cy="195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4175" y="2284100"/>
            <a:ext cx="5128350" cy="270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4961450" y="53100"/>
            <a:ext cx="33606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Médicos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colegiados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Pacientes / </a:t>
            </a:r>
            <a:r>
              <a:rPr lang="es"/>
              <a:t>Médicos</a:t>
            </a:r>
            <a:r>
              <a:rPr lang="es"/>
              <a:t>  II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 b="23632" l="0" r="0" t="22052"/>
          <a:stretch/>
        </p:blipFill>
        <p:spPr>
          <a:xfrm>
            <a:off x="638550" y="3193537"/>
            <a:ext cx="2082825" cy="11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4096600" y="713100"/>
            <a:ext cx="4650300" cy="3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			Cambios 2000 - 2018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Personas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+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5.333.264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Médicos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+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74.763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9DAF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Ratio</a:t>
            </a:r>
            <a:endParaRPr sz="1800">
              <a:solidFill>
                <a:srgbClr val="99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71,33 Personas / </a:t>
            </a:r>
            <a:r>
              <a:rPr lang="es" sz="18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Médico</a:t>
            </a:r>
            <a:endParaRPr sz="1800">
              <a:solidFill>
                <a:srgbClr val="99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Edad medicos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b="23632" l="0" r="0" t="22052"/>
          <a:stretch/>
        </p:blipFill>
        <p:spPr>
          <a:xfrm>
            <a:off x="638550" y="3193537"/>
            <a:ext cx="2082825" cy="113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5425" y="691025"/>
            <a:ext cx="401955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Edad pacientes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23632" l="0" r="0" t="22052"/>
          <a:stretch/>
        </p:blipFill>
        <p:spPr>
          <a:xfrm>
            <a:off x="638550" y="3193537"/>
            <a:ext cx="2082825" cy="113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4400" y="281375"/>
            <a:ext cx="3876675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7363" y="2834250"/>
            <a:ext cx="5356650" cy="8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Automedicarse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23632" l="0" r="0" t="22052"/>
          <a:stretch/>
        </p:blipFill>
        <p:spPr>
          <a:xfrm>
            <a:off x="615775" y="3155937"/>
            <a:ext cx="2082825" cy="11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4187625" y="690350"/>
            <a:ext cx="4369800" cy="3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El 52% de los españoles se </a:t>
            </a:r>
            <a:r>
              <a:rPr b="1" lang="es" sz="3000">
                <a:solidFill>
                  <a:srgbClr val="CC0000"/>
                </a:solidFill>
              </a:rPr>
              <a:t>automedica</a:t>
            </a:r>
            <a:endParaRPr b="1" sz="3000"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1083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D5D2CE"/>
                </a:solidFill>
                <a:highlight>
                  <a:srgbClr val="17181C"/>
                </a:highlight>
              </a:rPr>
              <a:t> </a:t>
            </a:r>
            <a:endParaRPr b="1" sz="2400">
              <a:solidFill>
                <a:srgbClr val="D5D2CE"/>
              </a:solidFill>
              <a:highlight>
                <a:srgbClr val="17181C"/>
              </a:highlight>
            </a:endParaRPr>
          </a:p>
          <a:p>
            <a:pPr indent="0" lvl="0" marL="0" rtl="0" algn="ctr">
              <a:lnSpc>
                <a:spcPct val="108333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2400">
                <a:solidFill>
                  <a:srgbClr val="0000FF"/>
                </a:solidFill>
              </a:rPr>
              <a:t>Los ‘centenials’ y los ‘millennials’ son los que más fármacos consumen sin el consejo de un médico</a:t>
            </a:r>
            <a:endParaRPr b="1"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Situación</a:t>
            </a:r>
            <a:r>
              <a:rPr lang="es"/>
              <a:t> acudir </a:t>
            </a:r>
            <a:r>
              <a:rPr lang="es"/>
              <a:t>médico actual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 b="23632" l="0" r="0" t="22052"/>
          <a:stretch/>
        </p:blipFill>
        <p:spPr>
          <a:xfrm>
            <a:off x="615775" y="3155937"/>
            <a:ext cx="2082825" cy="11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4187625" y="690350"/>
            <a:ext cx="4369800" cy="3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0375" y="0"/>
            <a:ext cx="54043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