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5"/>
  </p:notesMasterIdLst>
  <p:sldIdLst>
    <p:sldId id="256" r:id="rId3"/>
    <p:sldId id="258" r:id="rId4"/>
    <p:sldId id="272" r:id="rId5"/>
    <p:sldId id="275" r:id="rId6"/>
    <p:sldId id="277" r:id="rId7"/>
    <p:sldId id="274" r:id="rId8"/>
    <p:sldId id="278" r:id="rId9"/>
    <p:sldId id="279" r:id="rId10"/>
    <p:sldId id="280" r:id="rId11"/>
    <p:sldId id="281" r:id="rId12"/>
    <p:sldId id="282" r:id="rId13"/>
    <p:sldId id="28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C9987-AE10-4685-9B5B-4577F1D5BB4C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8454A-404F-4DF1-8F43-7DDF83BF3B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5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50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58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32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49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39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59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2169320"/>
          </a:xfrm>
        </p:spPr>
        <p:txBody>
          <a:bodyPr>
            <a:normAutofit/>
          </a:bodyPr>
          <a:lstStyle>
            <a:lvl1pPr marL="0" marR="36576" indent="0" algn="r">
              <a:spcBef>
                <a:spcPts val="0"/>
              </a:spcBef>
              <a:buNone/>
              <a:defRPr sz="240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71BF1CCF-7666-4D44-83CF-B1D9081B196F}" type="datetime1">
              <a:rPr lang="en-US" smtClean="0"/>
              <a:pPr/>
              <a:t>1/19/2023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r>
              <a:rPr lang="en-US" smtClean="0"/>
              <a:t>Your logo here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14FD-1763-45C1-AED0-FF855CD2E095}" type="datetime1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B317-6CCF-44A4-B99C-75730E0DA706}" type="datetime1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48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A6BE-7F97-411F-9CC5-5AB35133F2B3}" type="datetime1">
              <a:rPr lang="en-US" smtClean="0"/>
              <a:pPr/>
              <a:t>1/19/2023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Your logo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362700"/>
            <a:ext cx="2133600" cy="304800"/>
          </a:xfrm>
        </p:spPr>
        <p:txBody>
          <a:bodyPr/>
          <a:lstStyle/>
          <a:p>
            <a:fld id="{4C3E4E52-550E-4B84-9D4F-14979F5A0D6E}" type="datetime1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366669"/>
            <a:ext cx="4260056" cy="300831"/>
          </a:xfrm>
        </p:spPr>
        <p:txBody>
          <a:bodyPr/>
          <a:lstStyle/>
          <a:p>
            <a:r>
              <a:rPr lang="en-US" smtClean="0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1"/>
            <a:ext cx="4038600" cy="47244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1"/>
            <a:ext cx="4038600" cy="47244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A9FF-1E9C-4B66-B4A0-EADB765782FB}" type="datetime1">
              <a:rPr lang="en-US" smtClean="0"/>
              <a:pPr/>
              <a:t>1/19/2023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Your logo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5957668"/>
          </a:xfrm>
        </p:spPr>
        <p:txBody>
          <a:bodyPr vert="vert270" anchor="b"/>
          <a:lstStyle>
            <a:lvl1pPr marL="0" algn="ctr">
              <a:defRPr sz="3300" b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2909668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2821276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2897476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350924"/>
            <a:ext cx="6858000" cy="28974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A02F-3A95-4944-9ABC-E1DA10A11467}" type="datetime1">
              <a:rPr lang="en-US" smtClean="0"/>
              <a:pPr/>
              <a:t>1/19/2023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Your logo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7A8D-4D3E-4B4C-B199-3FF96543B789}" type="datetime1">
              <a:rPr lang="en-US" smtClean="0"/>
              <a:pPr/>
              <a:t>1/19/2023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Your logo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7121-7AB3-44A9-B455-30D9FB40A79E}" type="datetime1">
              <a:rPr lang="en-US" smtClean="0"/>
              <a:pPr/>
              <a:t>1/19/2023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Your logo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883105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883105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2836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7799-E3A9-4516-B428-D2DCE16620CD}" type="datetime1">
              <a:rPr lang="en-US" smtClean="0"/>
              <a:pPr/>
              <a:t>1/19/2023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Your logo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097504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264834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638800"/>
            <a:ext cx="7333488" cy="6096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688B-20E5-4279-9389-143F269CFCDC}" type="datetime1">
              <a:rPr lang="en-US" smtClean="0"/>
              <a:pPr/>
              <a:t>1/19/2023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Your logo here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104106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365748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ABAC977-30FA-477C-9A84-AFCB3E072BCA}" type="datetime1">
              <a:rPr lang="en-US" smtClean="0"/>
              <a:pPr/>
              <a:t>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366669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Your logo here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365748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Set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Your logo here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What is Replication ?</a:t>
            </a:r>
          </a:p>
          <a:p>
            <a:r>
              <a:rPr lang="en-US" sz="2000" dirty="0" smtClean="0"/>
              <a:t>Primary</a:t>
            </a:r>
          </a:p>
          <a:p>
            <a:r>
              <a:rPr lang="en-US" sz="2000" dirty="0" smtClean="0"/>
              <a:t>Secondary</a:t>
            </a:r>
          </a:p>
          <a:p>
            <a:r>
              <a:rPr lang="en-US" sz="2000" dirty="0" smtClean="0"/>
              <a:t>Arbiter</a:t>
            </a:r>
          </a:p>
          <a:p>
            <a:r>
              <a:rPr lang="en-US" sz="2000" dirty="0" smtClean="0"/>
              <a:t>How replication work ?</a:t>
            </a:r>
          </a:p>
          <a:p>
            <a:r>
              <a:rPr lang="en-US" sz="2000" dirty="0" smtClean="0"/>
              <a:t>How election work ?</a:t>
            </a:r>
          </a:p>
          <a:p>
            <a:r>
              <a:rPr lang="en-US" sz="2000" dirty="0" smtClean="0"/>
              <a:t>What is majority in replica set ?</a:t>
            </a:r>
          </a:p>
          <a:p>
            <a:endParaRPr lang="en-US" sz="2000" dirty="0" smtClean="0"/>
          </a:p>
          <a:p>
            <a:endParaRPr lang="en-US" sz="3200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521" y="4191000"/>
            <a:ext cx="3883407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485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Partition or Shard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Your logo here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464" y="1560382"/>
            <a:ext cx="5358217" cy="37736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595" y="1524000"/>
            <a:ext cx="15144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57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What is need for shards or partitioning ?</a:t>
            </a:r>
          </a:p>
          <a:p>
            <a:r>
              <a:rPr lang="en-US" sz="2200" dirty="0" smtClean="0"/>
              <a:t>What </a:t>
            </a:r>
            <a:r>
              <a:rPr lang="en-US" sz="2200" dirty="0"/>
              <a:t>is shard cluster ?</a:t>
            </a:r>
          </a:p>
          <a:p>
            <a:r>
              <a:rPr lang="en-US" sz="2200" dirty="0"/>
              <a:t>Components of Shard Cluster</a:t>
            </a:r>
          </a:p>
          <a:p>
            <a:pPr lvl="1"/>
            <a:r>
              <a:rPr lang="en-US" sz="2200" dirty="0"/>
              <a:t>Primary (</a:t>
            </a:r>
            <a:r>
              <a:rPr lang="en-US" sz="2200" dirty="0" err="1"/>
              <a:t>mongod</a:t>
            </a:r>
            <a:r>
              <a:rPr lang="en-US" sz="2200" dirty="0"/>
              <a:t>)</a:t>
            </a:r>
          </a:p>
          <a:p>
            <a:pPr lvl="1"/>
            <a:r>
              <a:rPr lang="en-US" sz="2200" dirty="0"/>
              <a:t>Secondary  (</a:t>
            </a:r>
            <a:r>
              <a:rPr lang="en-US" sz="2200" dirty="0" err="1"/>
              <a:t>mongod</a:t>
            </a:r>
            <a:r>
              <a:rPr lang="en-US" sz="2200" dirty="0"/>
              <a:t>)</a:t>
            </a:r>
          </a:p>
          <a:p>
            <a:pPr lvl="1"/>
            <a:r>
              <a:rPr lang="en-US" sz="2200" dirty="0" err="1"/>
              <a:t>Config</a:t>
            </a:r>
            <a:r>
              <a:rPr lang="en-US" sz="2200" dirty="0"/>
              <a:t> Serve  (</a:t>
            </a:r>
            <a:r>
              <a:rPr lang="en-US" sz="2200" dirty="0" err="1"/>
              <a:t>mongod</a:t>
            </a:r>
            <a:r>
              <a:rPr lang="en-US" sz="2200" dirty="0"/>
              <a:t>)</a:t>
            </a:r>
          </a:p>
          <a:p>
            <a:pPr lvl="1"/>
            <a:r>
              <a:rPr lang="en-US" sz="2200" dirty="0"/>
              <a:t>Query Router (mongos)</a:t>
            </a:r>
          </a:p>
          <a:p>
            <a:r>
              <a:rPr lang="en-US" sz="2200" dirty="0"/>
              <a:t>Tagging</a:t>
            </a:r>
          </a:p>
          <a:p>
            <a:r>
              <a:rPr lang="en-US" sz="2200" dirty="0"/>
              <a:t>Range Definition</a:t>
            </a:r>
          </a:p>
          <a:p>
            <a:pPr marL="64008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Partition or Shard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Your logo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01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Normalization</a:t>
            </a:r>
          </a:p>
          <a:p>
            <a:pPr lvl="2"/>
            <a:r>
              <a:rPr lang="en-US" dirty="0" smtClean="0"/>
              <a:t>What is Good</a:t>
            </a:r>
          </a:p>
          <a:p>
            <a:pPr lvl="2"/>
            <a:r>
              <a:rPr lang="en-US" dirty="0" smtClean="0"/>
              <a:t>What is Bad</a:t>
            </a:r>
          </a:p>
          <a:p>
            <a:r>
              <a:rPr lang="en-US" dirty="0" smtClean="0"/>
              <a:t>Schema Design</a:t>
            </a:r>
          </a:p>
          <a:p>
            <a:pPr lvl="2"/>
            <a:r>
              <a:rPr lang="en-US" dirty="0" smtClean="0"/>
              <a:t>Need for primary and foreign key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RDMS – Short Recap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 normalization – Embedding</a:t>
            </a:r>
          </a:p>
          <a:p>
            <a:r>
              <a:rPr lang="en-US" sz="2800" dirty="0" smtClean="0"/>
              <a:t>Referencing</a:t>
            </a:r>
          </a:p>
          <a:p>
            <a:r>
              <a:rPr lang="en-US" sz="2800" dirty="0" smtClean="0"/>
              <a:t>Schema-less Design (Dynamic Schema)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- </a:t>
            </a:r>
            <a:r>
              <a:rPr lang="en-US" dirty="0" err="1" smtClean="0"/>
              <a:t>MongoDB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49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1524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Key &amp; Value</a:t>
            </a:r>
          </a:p>
          <a:p>
            <a:r>
              <a:rPr lang="en-US" dirty="0" smtClean="0"/>
              <a:t>Array</a:t>
            </a:r>
          </a:p>
          <a:p>
            <a:r>
              <a:rPr lang="en-US" dirty="0" smtClean="0"/>
              <a:t>Embedded Objects</a:t>
            </a:r>
          </a:p>
          <a:p>
            <a:r>
              <a:rPr lang="en-US" dirty="0" smtClean="0"/>
              <a:t>All ends up as BSON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971800"/>
            <a:ext cx="80772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can go wrong when </a:t>
            </a:r>
            <a:r>
              <a:rPr lang="en-US" dirty="0" smtClean="0"/>
              <a:t>there is no Schema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228600"/>
            <a:ext cx="7620000" cy="723106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484632" algn="l" rtl="0" eaLnBrk="1" latinLnBrk="0" hangingPunct="1">
              <a:spcBef>
                <a:spcPct val="0"/>
              </a:spcBef>
              <a:buNone/>
              <a:defRPr kumimoji="0" sz="4200" kern="1200">
                <a:ln w="6350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dirty="0" smtClean="0"/>
              <a:t>Data Types</a:t>
            </a:r>
            <a:endParaRPr lang="en-US" sz="3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0140" y="4267200"/>
            <a:ext cx="8229600" cy="15240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300" dirty="0"/>
              <a:t>Missing key</a:t>
            </a:r>
          </a:p>
          <a:p>
            <a:pPr>
              <a:lnSpc>
                <a:spcPct val="80000"/>
              </a:lnSpc>
            </a:pPr>
            <a:r>
              <a:rPr lang="en-US" sz="2300" dirty="0"/>
              <a:t>Inconsistent data </a:t>
            </a:r>
            <a:r>
              <a:rPr lang="en-US" sz="2300" dirty="0" smtClean="0"/>
              <a:t>Types</a:t>
            </a:r>
          </a:p>
          <a:p>
            <a:pPr>
              <a:lnSpc>
                <a:spcPct val="80000"/>
              </a:lnSpc>
            </a:pPr>
            <a:r>
              <a:rPr lang="en-US" sz="2300" b="1" i="1" dirty="0" smtClean="0"/>
              <a:t>Validator can perform COMPLEX validations</a:t>
            </a:r>
            <a:endParaRPr lang="en-US" sz="2300" b="1" i="1" dirty="0"/>
          </a:p>
        </p:txBody>
      </p:sp>
    </p:spTree>
    <p:extLst>
      <p:ext uri="{BB962C8B-B14F-4D97-AF65-F5344CB8AC3E}">
        <p14:creationId xmlns:p14="http://schemas.microsoft.com/office/powerpoint/2010/main" val="28064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648200"/>
          </a:xfrm>
        </p:spPr>
        <p:txBody>
          <a:bodyPr>
            <a:normAutofit/>
          </a:bodyPr>
          <a:lstStyle/>
          <a:p>
            <a:r>
              <a:rPr lang="en-US" sz="2500" dirty="0"/>
              <a:t>Projection (Select Clause)</a:t>
            </a:r>
          </a:p>
          <a:p>
            <a:pPr lvl="6"/>
            <a:r>
              <a:rPr lang="en-US" sz="1500" dirty="0"/>
              <a:t>Specify what key to return</a:t>
            </a:r>
          </a:p>
          <a:p>
            <a:pPr lvl="6"/>
            <a:r>
              <a:rPr lang="en-US" sz="1500" dirty="0"/>
              <a:t>Specify what key to </a:t>
            </a:r>
            <a:r>
              <a:rPr lang="en-US" sz="1500" dirty="0" smtClean="0"/>
              <a:t>exclude</a:t>
            </a:r>
          </a:p>
          <a:p>
            <a:pPr lvl="6"/>
            <a:r>
              <a:rPr lang="en-US" sz="1500" dirty="0" smtClean="0"/>
              <a:t>$</a:t>
            </a:r>
            <a:r>
              <a:rPr lang="en-US" sz="1500" dirty="0" err="1" smtClean="0"/>
              <a:t>elementMatch</a:t>
            </a:r>
            <a:endParaRPr lang="en-US" sz="1500" dirty="0"/>
          </a:p>
          <a:p>
            <a:r>
              <a:rPr lang="en-US" sz="2500" dirty="0"/>
              <a:t>Query Criteria ( Where Clause)</a:t>
            </a:r>
          </a:p>
          <a:p>
            <a:pPr lvl="6"/>
            <a:r>
              <a:rPr lang="en-US" sz="1500" dirty="0"/>
              <a:t>Simple : $</a:t>
            </a:r>
            <a:r>
              <a:rPr lang="en-US" sz="1500" dirty="0" err="1"/>
              <a:t>lt</a:t>
            </a:r>
            <a:r>
              <a:rPr lang="en-US" sz="1500" dirty="0"/>
              <a:t>, $</a:t>
            </a:r>
            <a:r>
              <a:rPr lang="en-US" sz="1500" dirty="0" err="1"/>
              <a:t>lte</a:t>
            </a:r>
            <a:r>
              <a:rPr lang="en-US" sz="1500" dirty="0"/>
              <a:t>,  $</a:t>
            </a:r>
            <a:r>
              <a:rPr lang="en-US" sz="1500" dirty="0" err="1"/>
              <a:t>gt</a:t>
            </a:r>
            <a:r>
              <a:rPr lang="en-US" sz="1500" dirty="0"/>
              <a:t>,  $</a:t>
            </a:r>
            <a:r>
              <a:rPr lang="en-US" sz="1500" dirty="0" err="1"/>
              <a:t>gte</a:t>
            </a:r>
            <a:r>
              <a:rPr lang="en-US" sz="1500" dirty="0"/>
              <a:t>, $</a:t>
            </a:r>
            <a:r>
              <a:rPr lang="en-US" sz="1500" dirty="0" err="1"/>
              <a:t>eq</a:t>
            </a:r>
            <a:r>
              <a:rPr lang="en-US" sz="1500" dirty="0"/>
              <a:t>, and $ne</a:t>
            </a:r>
          </a:p>
          <a:p>
            <a:pPr lvl="6"/>
            <a:r>
              <a:rPr lang="en-US" sz="1500" dirty="0"/>
              <a:t>Array  : $or, $and, $in and $</a:t>
            </a:r>
            <a:r>
              <a:rPr lang="en-US" sz="1500" dirty="0" err="1"/>
              <a:t>nin</a:t>
            </a:r>
            <a:endParaRPr lang="en-US" sz="1500" dirty="0"/>
          </a:p>
          <a:p>
            <a:r>
              <a:rPr lang="en-US" sz="2500" dirty="0"/>
              <a:t>Type safe Query</a:t>
            </a:r>
          </a:p>
          <a:p>
            <a:pPr lvl="6"/>
            <a:r>
              <a:rPr lang="en-US" dirty="0" smtClean="0"/>
              <a:t>$exists, $type</a:t>
            </a:r>
          </a:p>
          <a:p>
            <a:r>
              <a:rPr lang="en-US" sz="2500" dirty="0"/>
              <a:t>Querying </a:t>
            </a:r>
            <a:r>
              <a:rPr lang="en-US" sz="2500" dirty="0" smtClean="0"/>
              <a:t>Array</a:t>
            </a:r>
            <a:endParaRPr lang="en-US" sz="2500" dirty="0"/>
          </a:p>
          <a:p>
            <a:pPr lvl="6"/>
            <a:r>
              <a:rPr lang="en-US" dirty="0" smtClean="0"/>
              <a:t>$all, $size, exact match, $</a:t>
            </a:r>
            <a:r>
              <a:rPr lang="en-US" dirty="0" err="1" smtClean="0"/>
              <a:t>elementMatch</a:t>
            </a:r>
            <a:endParaRPr lang="en-US" dirty="0" smtClean="0"/>
          </a:p>
          <a:p>
            <a:r>
              <a:rPr lang="en-US" sz="2500" dirty="0"/>
              <a:t>Querying Array</a:t>
            </a:r>
          </a:p>
          <a:p>
            <a:pPr lvl="6"/>
            <a:r>
              <a:rPr lang="en-US" dirty="0"/>
              <a:t>$all, $size, exact match, $</a:t>
            </a:r>
            <a:r>
              <a:rPr lang="en-US" dirty="0" err="1"/>
              <a:t>elementMatch</a:t>
            </a:r>
            <a:endParaRPr lang="en-US" dirty="0"/>
          </a:p>
          <a:p>
            <a:pPr lvl="6"/>
            <a:endParaRPr lang="en-US" dirty="0" smtClean="0"/>
          </a:p>
          <a:p>
            <a:pPr lvl="6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99306"/>
          </a:xfrm>
        </p:spPr>
        <p:txBody>
          <a:bodyPr>
            <a:normAutofit/>
          </a:bodyPr>
          <a:lstStyle/>
          <a:p>
            <a:r>
              <a:rPr lang="en-US" sz="3800" dirty="0" smtClean="0"/>
              <a:t>Constructing Query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298268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 : Collection,</a:t>
            </a:r>
            <a:r>
              <a:rPr lang="en-US" dirty="0"/>
              <a:t> </a:t>
            </a:r>
            <a:r>
              <a:rPr lang="en-US" dirty="0" smtClean="0"/>
              <a:t>Document</a:t>
            </a:r>
          </a:p>
          <a:p>
            <a:pPr marL="2103120" lvl="7" indent="0">
              <a:buNone/>
            </a:pPr>
            <a:r>
              <a:rPr lang="en-US" dirty="0" smtClean="0"/>
              <a:t>insert, </a:t>
            </a:r>
            <a:r>
              <a:rPr lang="en-US" dirty="0" err="1" smtClean="0"/>
              <a:t>insertOne</a:t>
            </a:r>
            <a:r>
              <a:rPr lang="en-US" dirty="0" smtClean="0"/>
              <a:t>, </a:t>
            </a:r>
            <a:r>
              <a:rPr lang="en-US" dirty="0" err="1" smtClean="0"/>
              <a:t>insertMany</a:t>
            </a:r>
            <a:endParaRPr lang="en-US" dirty="0" smtClean="0"/>
          </a:p>
          <a:p>
            <a:r>
              <a:rPr lang="en-US" dirty="0" smtClean="0"/>
              <a:t>Read    : Collection, Document</a:t>
            </a:r>
          </a:p>
          <a:p>
            <a:pPr marL="2103120" lvl="7" indent="0">
              <a:buNone/>
            </a:pPr>
            <a:r>
              <a:rPr lang="en-US" dirty="0" smtClean="0"/>
              <a:t>find, </a:t>
            </a:r>
            <a:r>
              <a:rPr lang="en-US" dirty="0" err="1" smtClean="0"/>
              <a:t>findOne</a:t>
            </a:r>
            <a:endParaRPr lang="en-US" dirty="0" smtClean="0"/>
          </a:p>
          <a:p>
            <a:r>
              <a:rPr lang="en-US" dirty="0" smtClean="0"/>
              <a:t>Update : Collection, Document</a:t>
            </a:r>
          </a:p>
          <a:p>
            <a:pPr marL="2103120" lvl="7" indent="0">
              <a:buNone/>
            </a:pPr>
            <a:r>
              <a:rPr lang="en-US" dirty="0" smtClean="0"/>
              <a:t>update, </a:t>
            </a:r>
            <a:r>
              <a:rPr lang="en-US" dirty="0" err="1" smtClean="0"/>
              <a:t>updateOne</a:t>
            </a:r>
            <a:r>
              <a:rPr lang="en-US" dirty="0"/>
              <a:t> </a:t>
            </a:r>
            <a:r>
              <a:rPr lang="en-US" dirty="0" smtClean="0"/>
              <a:t>[full doc replacement, update value]</a:t>
            </a:r>
          </a:p>
          <a:p>
            <a:pPr marL="2103120" lvl="7" indent="0">
              <a:buNone/>
            </a:pPr>
            <a:r>
              <a:rPr lang="en-US" dirty="0"/>
              <a:t>$</a:t>
            </a:r>
            <a:r>
              <a:rPr lang="en-US" dirty="0" smtClean="0"/>
              <a:t>push</a:t>
            </a:r>
          </a:p>
          <a:p>
            <a:r>
              <a:rPr lang="en-US" dirty="0"/>
              <a:t>Delete  : Collection, Document</a:t>
            </a:r>
          </a:p>
          <a:p>
            <a:pPr marL="2103120" lvl="7" indent="0">
              <a:buNone/>
            </a:pPr>
            <a:r>
              <a:rPr lang="en-US" dirty="0"/>
              <a:t>remove, </a:t>
            </a:r>
            <a:r>
              <a:rPr lang="en-US" dirty="0" err="1"/>
              <a:t>deleteOne</a:t>
            </a:r>
            <a:r>
              <a:rPr lang="en-US" dirty="0"/>
              <a:t>, </a:t>
            </a:r>
            <a:r>
              <a:rPr lang="en-US" dirty="0" err="1"/>
              <a:t>deleteMany</a:t>
            </a:r>
            <a:r>
              <a:rPr lang="en-US" dirty="0"/>
              <a:t>, $</a:t>
            </a:r>
            <a:r>
              <a:rPr lang="en-US" dirty="0" err="1"/>
              <a:t>unSet</a:t>
            </a:r>
            <a:endParaRPr lang="en-US" dirty="0"/>
          </a:p>
          <a:p>
            <a:r>
              <a:rPr lang="en-US" dirty="0" smtClean="0"/>
              <a:t>Write Concern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sz="1600" dirty="0"/>
              <a:t>Write concern describes the level of acknowledgment requested from </a:t>
            </a:r>
            <a:r>
              <a:rPr lang="en-US" sz="1600" dirty="0" err="1"/>
              <a:t>MongoDB</a:t>
            </a:r>
            <a:r>
              <a:rPr lang="en-US" sz="1600" dirty="0"/>
              <a:t> for write operations to a standalone </a:t>
            </a:r>
            <a:r>
              <a:rPr lang="en-US" sz="1600" dirty="0" err="1"/>
              <a:t>mongod</a:t>
            </a:r>
            <a:r>
              <a:rPr lang="en-US" sz="1600" dirty="0"/>
              <a:t> or to replica sets or to </a:t>
            </a:r>
            <a:r>
              <a:rPr lang="en-US" sz="1600" dirty="0" err="1"/>
              <a:t>sharded</a:t>
            </a:r>
            <a:r>
              <a:rPr lang="en-US" sz="1600" dirty="0"/>
              <a:t> clusters.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CRUD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69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en-US" sz="2600" dirty="0" smtClean="0"/>
              <a:t>Transform and Combine results</a:t>
            </a:r>
          </a:p>
          <a:p>
            <a:r>
              <a:rPr lang="en-US" sz="2600" dirty="0" smtClean="0"/>
              <a:t>Filtering </a:t>
            </a:r>
          </a:p>
          <a:p>
            <a:pPr lvl="1"/>
            <a:r>
              <a:rPr lang="en-US" sz="1600" dirty="0" smtClean="0"/>
              <a:t>$match, all logical operators</a:t>
            </a:r>
            <a:endParaRPr lang="en-US" sz="1800" dirty="0" smtClean="0"/>
          </a:p>
          <a:p>
            <a:r>
              <a:rPr lang="en-US" sz="2200" dirty="0" smtClean="0"/>
              <a:t>Grouping </a:t>
            </a:r>
          </a:p>
          <a:p>
            <a:pPr lvl="1"/>
            <a:r>
              <a:rPr lang="en-US" sz="1600" dirty="0" smtClean="0"/>
              <a:t>$</a:t>
            </a:r>
            <a:r>
              <a:rPr lang="en-US" sz="1600" dirty="0" err="1" smtClean="0"/>
              <a:t>avg</a:t>
            </a:r>
            <a:r>
              <a:rPr lang="en-US" sz="1600" dirty="0" smtClean="0"/>
              <a:t>, $sum, $min, $max, $first, $last</a:t>
            </a:r>
            <a:endParaRPr lang="en-US" sz="1800" dirty="0" smtClean="0"/>
          </a:p>
          <a:p>
            <a:r>
              <a:rPr lang="en-US" sz="2200" dirty="0" smtClean="0"/>
              <a:t>Projection</a:t>
            </a:r>
          </a:p>
          <a:p>
            <a:pPr lvl="1"/>
            <a:r>
              <a:rPr lang="en-US" sz="1600" dirty="0" smtClean="0"/>
              <a:t>arithmetic operators ($add, $multiply, $divide and $subtract)</a:t>
            </a:r>
          </a:p>
          <a:p>
            <a:pPr lvl="1"/>
            <a:r>
              <a:rPr lang="en-US" sz="1600" dirty="0" smtClean="0"/>
              <a:t>string operators</a:t>
            </a:r>
          </a:p>
          <a:p>
            <a:pPr lvl="1"/>
            <a:r>
              <a:rPr lang="en-US" sz="1600" dirty="0" smtClean="0"/>
              <a:t>Logical expressions</a:t>
            </a:r>
          </a:p>
          <a:p>
            <a:pPr lvl="1"/>
            <a:r>
              <a:rPr lang="en-US" sz="1600" dirty="0" smtClean="0"/>
              <a:t>Date expression </a:t>
            </a:r>
            <a:endParaRPr lang="en-US" sz="2200" dirty="0" smtClean="0"/>
          </a:p>
          <a:p>
            <a:r>
              <a:rPr lang="en-US" sz="2600" dirty="0" err="1" smtClean="0"/>
              <a:t>UnWind</a:t>
            </a:r>
            <a:endParaRPr lang="en-US" sz="2600" dirty="0" smtClean="0"/>
          </a:p>
          <a:p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Aggregation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289479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Capped Collection</a:t>
            </a:r>
          </a:p>
          <a:p>
            <a:r>
              <a:rPr lang="en-US" sz="2600" dirty="0" smtClean="0"/>
              <a:t>Index</a:t>
            </a:r>
          </a:p>
          <a:p>
            <a:r>
              <a:rPr lang="en-US" sz="2600" dirty="0" smtClean="0"/>
              <a:t>TTL Index</a:t>
            </a:r>
          </a:p>
          <a:p>
            <a:r>
              <a:rPr lang="en-US" sz="2600" dirty="0" smtClean="0"/>
              <a:t>Unique Index</a:t>
            </a:r>
          </a:p>
          <a:p>
            <a:r>
              <a:rPr lang="en-US" sz="2600" dirty="0" smtClean="0"/>
              <a:t>Index with Expressions</a:t>
            </a:r>
          </a:p>
          <a:p>
            <a:r>
              <a:rPr lang="en-US" sz="2600" dirty="0" smtClean="0"/>
              <a:t>Explain Query</a:t>
            </a:r>
          </a:p>
          <a:p>
            <a:r>
              <a:rPr lang="en-US" sz="2600" dirty="0" smtClean="0"/>
              <a:t>Understanding Explain Results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Collections, Index, Query Explain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2112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3406238"/>
              </p:ext>
            </p:extLst>
          </p:nvPr>
        </p:nvGraphicFramePr>
        <p:xfrm>
          <a:off x="457200" y="1524000"/>
          <a:ext cx="82296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Embedding is better for...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References are better for...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Small subdocuments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Large subdocuments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that does not change regularly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Volatile data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Documents that grow by a small 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Documents that grow a large amount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that you’ll often need to perform a second query to fetch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that you’ll often exclude from the results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Fast reads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Fast writes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67494"/>
            <a:ext cx="8458200" cy="1104106"/>
          </a:xfrm>
        </p:spPr>
        <p:txBody>
          <a:bodyPr>
            <a:normAutofit/>
          </a:bodyPr>
          <a:lstStyle/>
          <a:p>
            <a:r>
              <a:rPr lang="en-US" sz="3000" dirty="0" smtClean="0"/>
              <a:t>When to Embed &amp;When to Reference ? 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8816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esPropPres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DF76E17-4C45-4ED6-B926-849D8EB4B38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SalesPropPres</Template>
  <TotalTime>0</TotalTime>
  <Words>439</Words>
  <Application>Microsoft Office PowerPoint</Application>
  <PresentationFormat>On-screen Show (4:3)</PresentationFormat>
  <Paragraphs>111</Paragraphs>
  <Slides>12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SalesPropPres</vt:lpstr>
      <vt:lpstr>MongoDB </vt:lpstr>
      <vt:lpstr>RDMS – Short Recap</vt:lpstr>
      <vt:lpstr>NoSQL - MongoDB</vt:lpstr>
      <vt:lpstr>What can go wrong when there is no Schema</vt:lpstr>
      <vt:lpstr>Constructing Query</vt:lpstr>
      <vt:lpstr>Simple CRUD</vt:lpstr>
      <vt:lpstr>Aggregation</vt:lpstr>
      <vt:lpstr>Collections, Index, Query Explain</vt:lpstr>
      <vt:lpstr>When to Embed &amp;When to Reference ?  </vt:lpstr>
      <vt:lpstr>Replica Set</vt:lpstr>
      <vt:lpstr>Data Partition or Shard</vt:lpstr>
      <vt:lpstr>Data Partition or Shard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2016-09-05T07:34:53Z</dcterms:created>
  <dcterms:modified xsi:type="dcterms:W3CDTF">2023-01-19T07:59:25Z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TC102202139990</vt:lpwstr>
  </property>
</Properties>
</file>