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2fa1d55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2fa1d55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2fa1d55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2fa1d55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2fa1d5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2fa1d5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2fa1d5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2fa1d5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2fa1d5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2fa1d5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2fa1d55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2fa1d55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2fa1d5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2fa1d5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2fa1d55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2fa1d55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2fa1d55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2fa1d55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2fa1d55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2fa1d55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8080/auth/realms/appsdeveloperblog/protocol/openid-connect/auth" TargetMode="External"/><Relationship Id="rId4" Type="http://schemas.openxmlformats.org/officeDocument/2006/relationships/hyperlink" Target="http://localhost:8083/callbac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9000" y="1744200"/>
            <a:ext cx="85206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PKCE-enhanced Authorization Code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14050" y="3481050"/>
            <a:ext cx="5290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PKCE</a:t>
            </a:r>
            <a:r>
              <a:rPr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-  </a:t>
            </a:r>
            <a:r>
              <a:rPr b="1"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roof </a:t>
            </a:r>
            <a:r>
              <a:rPr b="1"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ey for </a:t>
            </a:r>
            <a:r>
              <a:rPr b="1"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ode </a:t>
            </a:r>
            <a:r>
              <a:rPr b="1"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45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xchange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50" y="0"/>
            <a:ext cx="6904151" cy="381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450" y="3812400"/>
            <a:ext cx="6904151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1451175" y="1534850"/>
            <a:ext cx="6338700" cy="59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608050" y="1534850"/>
            <a:ext cx="304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94257" y="1523134"/>
            <a:ext cx="304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2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120257" y="1523128"/>
            <a:ext cx="304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3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913555" y="1523215"/>
            <a:ext cx="304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4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99175" y="199175"/>
            <a:ext cx="8787300" cy="4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String generateCodeChallange(String codeVerifier) throws UnsupportedEncodingException, NoSuchAlgorithmException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byte[] bytes = codeVerifier.getBytes("US-ASCII");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MessageDigest messageDigest = MessageDigest.getInstance("SHA-256");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messageDigest.update(bytes, 0, bytes.length);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byte[] digest = messageDigest.digest();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return Base64.getUrlEncoder().withoutPadding().encodeToString(digest);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877250" y="4440525"/>
            <a:ext cx="5389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ZQNn8kfypf2X6j0HFdoApXgndA1LJr2-jm6kKJgsNDQ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211375" y="167475"/>
            <a:ext cx="510300" cy="733675"/>
            <a:chOff x="211375" y="311000"/>
            <a:chExt cx="510300" cy="733675"/>
          </a:xfrm>
        </p:grpSpPr>
        <p:sp>
          <p:nvSpPr>
            <p:cNvPr id="61" name="Google Shape;61;p14"/>
            <p:cNvSpPr/>
            <p:nvPr/>
          </p:nvSpPr>
          <p:spPr>
            <a:xfrm>
              <a:off x="303025" y="311000"/>
              <a:ext cx="327000" cy="327000"/>
            </a:xfrm>
            <a:prstGeom prst="smileyFace">
              <a:avLst>
                <a:gd fmla="val 4653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211375" y="717675"/>
              <a:ext cx="5103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User</a:t>
              </a:r>
              <a:endParaRPr sz="1200"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1331725" y="167475"/>
            <a:ext cx="1236000" cy="3342600"/>
          </a:xfrm>
          <a:prstGeom prst="rect">
            <a:avLst/>
          </a:prstGeom>
          <a:solidFill>
            <a:srgbClr val="EEEEEE"/>
          </a:solidFill>
          <a:ln cap="flat" cmpd="sng" w="381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367575" y="2153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Mobile App</a:t>
            </a:r>
            <a:endParaRPr sz="1100"/>
          </a:p>
        </p:txBody>
      </p:sp>
      <p:sp>
        <p:nvSpPr>
          <p:cNvPr id="65" name="Google Shape;65;p14"/>
          <p:cNvSpPr/>
          <p:nvPr/>
        </p:nvSpPr>
        <p:spPr>
          <a:xfrm>
            <a:off x="1455325" y="1044675"/>
            <a:ext cx="988800" cy="34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</a:t>
            </a:r>
            <a:r>
              <a:rPr lang="en" sz="900"/>
              <a:t>t</a:t>
            </a:r>
            <a:r>
              <a:rPr lang="en" sz="900"/>
              <a:t> to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API Service</a:t>
            </a:r>
            <a:endParaRPr sz="900"/>
          </a:p>
        </p:txBody>
      </p:sp>
      <p:sp>
        <p:nvSpPr>
          <p:cNvPr id="66" name="Google Shape;66;p14"/>
          <p:cNvSpPr/>
          <p:nvPr/>
        </p:nvSpPr>
        <p:spPr>
          <a:xfrm>
            <a:off x="7333225" y="596350"/>
            <a:ext cx="1536600" cy="13317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491750" y="6645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Service</a:t>
            </a:r>
            <a:endParaRPr sz="1100"/>
          </a:p>
        </p:txBody>
      </p:sp>
      <p:sp>
        <p:nvSpPr>
          <p:cNvPr id="68" name="Google Shape;68;p14"/>
          <p:cNvSpPr txBox="1"/>
          <p:nvPr/>
        </p:nvSpPr>
        <p:spPr>
          <a:xfrm>
            <a:off x="7435375" y="54950"/>
            <a:ext cx="133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Facebook, Google, </a:t>
            </a:r>
            <a:br>
              <a:rPr lang="en" sz="1000"/>
            </a:br>
            <a:r>
              <a:rPr lang="en" sz="1000"/>
              <a:t>Your API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7519375" y="1188250"/>
            <a:ext cx="11643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 Server</a:t>
            </a:r>
            <a:endParaRPr sz="12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2650400" y="1097925"/>
            <a:ext cx="4841350" cy="289650"/>
            <a:chOff x="2650400" y="1097925"/>
            <a:chExt cx="4841350" cy="289650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2730150" y="1387575"/>
              <a:ext cx="4761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4"/>
            <p:cNvSpPr txBox="1"/>
            <p:nvPr/>
          </p:nvSpPr>
          <p:spPr>
            <a:xfrm>
              <a:off x="2650400" y="1097925"/>
              <a:ext cx="16359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Authorization request</a:t>
              </a:r>
              <a:endParaRPr b="1" sz="1000"/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2717175" y="1387575"/>
            <a:ext cx="436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?</a:t>
            </a:r>
            <a:r>
              <a:rPr b="1" lang="en" sz="1100">
                <a:solidFill>
                  <a:srgbClr val="292929"/>
                </a:solidFill>
              </a:rPr>
              <a:t>response_type</a:t>
            </a: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=code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&amp;</a:t>
            </a:r>
            <a:r>
              <a:rPr b="1" lang="en" sz="1200">
                <a:solidFill>
                  <a:srgbClr val="292929"/>
                </a:solidFill>
              </a:rPr>
              <a:t>scope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={Scopes}&amp;</a:t>
            </a:r>
            <a:r>
              <a:rPr b="1" lang="en" sz="1200">
                <a:solidFill>
                  <a:srgbClr val="292929"/>
                </a:solidFill>
              </a:rPr>
              <a:t>state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={CSRF}&amp;...</a:t>
            </a:r>
            <a:endParaRPr sz="1300"/>
          </a:p>
        </p:txBody>
      </p:sp>
      <p:sp>
        <p:nvSpPr>
          <p:cNvPr id="74" name="Google Shape;74;p14"/>
          <p:cNvSpPr txBox="1"/>
          <p:nvPr/>
        </p:nvSpPr>
        <p:spPr>
          <a:xfrm>
            <a:off x="2788850" y="2225700"/>
            <a:ext cx="62841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 /authorize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?response_type</a:t>
            </a:r>
            <a:r>
              <a:rPr lang="en">
                <a:solidFill>
                  <a:srgbClr val="000000"/>
                </a:solidFill>
              </a:rPr>
              <a:t>=code                  </a:t>
            </a:r>
            <a:r>
              <a:rPr lang="en" sz="1200">
                <a:solidFill>
                  <a:srgbClr val="000000"/>
                </a:solidFill>
              </a:rPr>
              <a:t>  // Required. Must be “code”</a:t>
            </a:r>
            <a:r>
              <a:rPr lang="en">
                <a:solidFill>
                  <a:srgbClr val="000000"/>
                </a:solidFill>
              </a:rPr>
              <a:t>                                  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&amp;state</a:t>
            </a:r>
            <a:r>
              <a:rPr lang="en">
                <a:solidFill>
                  <a:srgbClr val="000000"/>
                </a:solidFill>
              </a:rPr>
              <a:t>=hv8hf0h2i7d                       </a:t>
            </a:r>
            <a:r>
              <a:rPr lang="en" sz="1200">
                <a:solidFill>
                  <a:srgbClr val="000000"/>
                </a:solidFill>
              </a:rPr>
              <a:t>  // Recommended</a:t>
            </a:r>
            <a:endParaRPr sz="9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&amp;redirect_uri</a:t>
            </a:r>
            <a:r>
              <a:rPr lang="en">
                <a:solidFill>
                  <a:srgbClr val="000000"/>
                </a:solidFill>
              </a:rPr>
              <a:t>= </a:t>
            </a:r>
            <a:r>
              <a:rPr lang="en">
                <a:solidFill>
                  <a:srgbClr val="292929"/>
                </a:solidFill>
              </a:rPr>
              <a:t>{Redirect uri}           </a:t>
            </a:r>
            <a:r>
              <a:rPr lang="en" sz="1200">
                <a:solidFill>
                  <a:srgbClr val="292929"/>
                </a:solidFill>
              </a:rPr>
              <a:t>// Optional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</a:rPr>
              <a:t>&amp;scope</a:t>
            </a:r>
            <a:r>
              <a:rPr lang="en">
                <a:solidFill>
                  <a:srgbClr val="292929"/>
                </a:solidFill>
              </a:rPr>
              <a:t>={Scopes}                   </a:t>
            </a:r>
            <a:r>
              <a:rPr lang="en" sz="1300">
                <a:solidFill>
                  <a:srgbClr val="292929"/>
                </a:solidFill>
              </a:rPr>
              <a:t>       </a:t>
            </a:r>
            <a:r>
              <a:rPr lang="en" sz="1200">
                <a:solidFill>
                  <a:srgbClr val="292929"/>
                </a:solidFill>
              </a:rPr>
              <a:t>   // Optional</a:t>
            </a:r>
            <a:endParaRPr sz="12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&amp;client_id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292929"/>
                </a:solidFill>
              </a:rPr>
              <a:t>{Client Id}                       </a:t>
            </a:r>
            <a:r>
              <a:rPr lang="en" sz="1200">
                <a:solidFill>
                  <a:srgbClr val="292929"/>
                </a:solidFill>
              </a:rPr>
              <a:t>// Required   </a:t>
            </a:r>
            <a:endParaRPr sz="12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&amp;code_challenge=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-sUEoAV-txYvhniiuJ4-gwNCtsiD2XiIPvLQYm-sUsE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&amp;code_challenge_method=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S256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</a:rPr>
              <a:t>         </a:t>
            </a:r>
            <a:r>
              <a:rPr lang="en">
                <a:solidFill>
                  <a:srgbClr val="292929"/>
                </a:solidFill>
              </a:rPr>
              <a:t>             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896650" y="3573500"/>
            <a:ext cx="892200" cy="28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-1156912">
            <a:off x="2049103" y="4065595"/>
            <a:ext cx="892144" cy="2895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409475" y="4356300"/>
            <a:ext cx="558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code_verifier = jWJS7olsI78LF-hcNHO1QBMqVX06iN5Z837vD6UXO3g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711492" y="3772659"/>
            <a:ext cx="93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 “plain”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211375" y="167475"/>
            <a:ext cx="510300" cy="733675"/>
            <a:chOff x="211375" y="311000"/>
            <a:chExt cx="510300" cy="733675"/>
          </a:xfrm>
        </p:grpSpPr>
        <p:sp>
          <p:nvSpPr>
            <p:cNvPr id="84" name="Google Shape;84;p15"/>
            <p:cNvSpPr/>
            <p:nvPr/>
          </p:nvSpPr>
          <p:spPr>
            <a:xfrm>
              <a:off x="303025" y="311000"/>
              <a:ext cx="327000" cy="327000"/>
            </a:xfrm>
            <a:prstGeom prst="smileyFace">
              <a:avLst>
                <a:gd fmla="val 4653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11375" y="717675"/>
              <a:ext cx="5103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User</a:t>
              </a:r>
              <a:endParaRPr sz="1200"/>
            </a:p>
          </p:txBody>
        </p:sp>
      </p:grpSp>
      <p:sp>
        <p:nvSpPr>
          <p:cNvPr id="86" name="Google Shape;86;p15"/>
          <p:cNvSpPr/>
          <p:nvPr/>
        </p:nvSpPr>
        <p:spPr>
          <a:xfrm>
            <a:off x="1331725" y="167475"/>
            <a:ext cx="1236000" cy="3342600"/>
          </a:xfrm>
          <a:prstGeom prst="rect">
            <a:avLst/>
          </a:prstGeom>
          <a:solidFill>
            <a:srgbClr val="EEEEEE"/>
          </a:solidFill>
          <a:ln cap="flat" cmpd="sng" w="381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367575" y="2153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Mobile App</a:t>
            </a:r>
            <a:endParaRPr sz="1100"/>
          </a:p>
        </p:txBody>
      </p:sp>
      <p:sp>
        <p:nvSpPr>
          <p:cNvPr id="88" name="Google Shape;88;p15"/>
          <p:cNvSpPr/>
          <p:nvPr/>
        </p:nvSpPr>
        <p:spPr>
          <a:xfrm>
            <a:off x="1455325" y="1044675"/>
            <a:ext cx="988800" cy="34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 to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API Service</a:t>
            </a:r>
            <a:endParaRPr sz="900"/>
          </a:p>
        </p:txBody>
      </p:sp>
      <p:sp>
        <p:nvSpPr>
          <p:cNvPr id="89" name="Google Shape;89;p15"/>
          <p:cNvSpPr/>
          <p:nvPr/>
        </p:nvSpPr>
        <p:spPr>
          <a:xfrm>
            <a:off x="7333225" y="596350"/>
            <a:ext cx="1536600" cy="1840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491750" y="6645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Service</a:t>
            </a:r>
            <a:endParaRPr sz="1100"/>
          </a:p>
        </p:txBody>
      </p:sp>
      <p:grpSp>
        <p:nvGrpSpPr>
          <p:cNvPr id="91" name="Google Shape;91;p15"/>
          <p:cNvGrpSpPr/>
          <p:nvPr/>
        </p:nvGrpSpPr>
        <p:grpSpPr>
          <a:xfrm>
            <a:off x="211375" y="1071300"/>
            <a:ext cx="1101600" cy="289650"/>
            <a:chOff x="398975" y="2453550"/>
            <a:chExt cx="1101600" cy="289650"/>
          </a:xfrm>
        </p:grpSpPr>
        <p:cxnSp>
          <p:nvCxnSpPr>
            <p:cNvPr id="92" name="Google Shape;92;p15"/>
            <p:cNvCxnSpPr/>
            <p:nvPr/>
          </p:nvCxnSpPr>
          <p:spPr>
            <a:xfrm>
              <a:off x="459675" y="2743200"/>
              <a:ext cx="832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" name="Google Shape;93;p15"/>
            <p:cNvSpPr txBox="1"/>
            <p:nvPr/>
          </p:nvSpPr>
          <p:spPr>
            <a:xfrm>
              <a:off x="398975" y="2453550"/>
              <a:ext cx="11016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Tap</a:t>
              </a:r>
              <a:endParaRPr b="1" sz="1000"/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7435375" y="54950"/>
            <a:ext cx="133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Facebook, Google, </a:t>
            </a:r>
            <a:br>
              <a:rPr lang="en" sz="1000"/>
            </a:br>
            <a:r>
              <a:rPr lang="en" sz="1000"/>
              <a:t>Your API</a:t>
            </a:r>
            <a:endParaRPr sz="1000"/>
          </a:p>
        </p:txBody>
      </p:sp>
      <p:sp>
        <p:nvSpPr>
          <p:cNvPr id="95" name="Google Shape;95;p15"/>
          <p:cNvSpPr/>
          <p:nvPr/>
        </p:nvSpPr>
        <p:spPr>
          <a:xfrm>
            <a:off x="7519375" y="1188250"/>
            <a:ext cx="11643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 Server</a:t>
            </a:r>
            <a:endParaRPr sz="1200"/>
          </a:p>
        </p:txBody>
      </p:sp>
      <p:cxnSp>
        <p:nvCxnSpPr>
          <p:cNvPr id="96" name="Google Shape;96;p15"/>
          <p:cNvCxnSpPr/>
          <p:nvPr/>
        </p:nvCxnSpPr>
        <p:spPr>
          <a:xfrm>
            <a:off x="2730150" y="1387575"/>
            <a:ext cx="4761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2650400" y="1097925"/>
            <a:ext cx="1635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Authorization request</a:t>
            </a:r>
            <a:endParaRPr b="1" sz="1000"/>
          </a:p>
        </p:txBody>
      </p:sp>
      <p:sp>
        <p:nvSpPr>
          <p:cNvPr id="98" name="Google Shape;98;p15"/>
          <p:cNvSpPr txBox="1"/>
          <p:nvPr/>
        </p:nvSpPr>
        <p:spPr>
          <a:xfrm>
            <a:off x="2717175" y="1387575"/>
            <a:ext cx="436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?</a:t>
            </a:r>
            <a:r>
              <a:rPr b="1" lang="en" sz="1100">
                <a:solidFill>
                  <a:srgbClr val="292929"/>
                </a:solidFill>
              </a:rPr>
              <a:t>response_type</a:t>
            </a: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=code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&amp;</a:t>
            </a:r>
            <a:r>
              <a:rPr b="1" lang="en" sz="1200">
                <a:solidFill>
                  <a:srgbClr val="292929"/>
                </a:solidFill>
              </a:rPr>
              <a:t>scope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={Scopes}&amp;</a:t>
            </a:r>
            <a:r>
              <a:rPr b="1" lang="en" sz="1200">
                <a:solidFill>
                  <a:srgbClr val="292929"/>
                </a:solidFill>
              </a:rPr>
              <a:t>state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={CSRF}&amp;...</a:t>
            </a:r>
            <a:endParaRPr sz="1300"/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2835175" y="2214400"/>
            <a:ext cx="435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3060550" y="1918150"/>
            <a:ext cx="1635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Response</a:t>
            </a:r>
            <a:endParaRPr b="1"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2905650" y="2342225"/>
            <a:ext cx="6022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http://localhost:8083/callback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?state</a:t>
            </a:r>
            <a:r>
              <a:rPr lang="en"/>
              <a:t>=h4u8fF2okGBio38uE  </a:t>
            </a:r>
            <a:r>
              <a:rPr b="1" lang="en"/>
              <a:t>&amp;code</a:t>
            </a:r>
            <a:r>
              <a:rPr lang="en"/>
              <a:t>=b06c44f3-71be-4525-81f8-9c88472154c6.20af20a8-7146-4a97-a636-a59c784ad59b.0c9b74af-f0cb-48b8-9762-1bd23841c73a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-1295887">
            <a:off x="2214141" y="3051889"/>
            <a:ext cx="832125" cy="2364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533425" y="3573675"/>
            <a:ext cx="74544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--location --request POST 'http://localhost:8080/auth/realms/appsdeveloperblog/protocol/openid-connect/token' </a:t>
            </a:r>
            <a:r>
              <a:rPr b="1" lang="en"/>
              <a:t>'code</a:t>
            </a:r>
            <a:r>
              <a:rPr lang="en"/>
              <a:t>=b06c44f3-71be-4525-81f8-9c88472154c6.20af20a8-7146-4a97-a636-a59c784ad59b.0c9b74af-f0cb-48b8-9762-1bd23841c73a' </a:t>
            </a:r>
            <a:r>
              <a:rPr b="1" lang="en"/>
              <a:t>'code_verifier</a:t>
            </a:r>
            <a:r>
              <a:rPr lang="en"/>
              <a:t>=c3cxd2UzNHJmZGUzNHJneWh1NzhpazFxd2U0cmZkZXI1Nnl1N3lnZnJ0NmpraW85NHJkc3dlcg'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-1295887">
            <a:off x="819966" y="4680339"/>
            <a:ext cx="832125" cy="2364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328050" y="896250"/>
            <a:ext cx="8752200" cy="3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curl --location --request GET '</a:t>
            </a:r>
            <a:r>
              <a:rPr lang="en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http://localhost:8080/auth/realms/appsdeveloperblog/protocol/openid-connect/auth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?client_id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=photo-app-pkce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&amp;response_type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=code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&amp;scope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=openid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&amp;redirect_uri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http://localhost:8083/callback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&amp;state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=h4u8fF2okGBio38uE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&amp;code_challenge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=NDEyYjM0YzhkZTZhNWVlMzE3YWVjYmJkZWJiYTg4ZDFhMTIxNjQyMGQwZTU0NjE1NjlmZjMzNTg0NzkwODVlYQ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&amp;code_challenge_method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=S256'</a:t>
            </a:r>
            <a:endParaRPr sz="23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87450" y="246050"/>
            <a:ext cx="6748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Request for an OAuth Code</a:t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269475" y="949050"/>
            <a:ext cx="82365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--location --request POST 'http://localhost:8080/auth/realms/appsdeveloperblog/protocol/openid-connect/token' \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--header 'Content-Type: application/x-www-form-urlencoded' \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--data-urlencode '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grant_type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=authorization_code' \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--data-urlencode '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client_id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=photo-app-pkce' \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--data-urlencode '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=b06c44f3-71be-4525-81f8-9c88472154c6.20af20a8-7146-4a97-a636-a59c784ad59b.0c9b74af-f0cb-48b8-9762-1bd23841c73a' \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--data-urlencode '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redirect_uri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=http://localhost:8083/callback' \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--data-urlencode '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code_verifier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=c3cxd2UzNHJmZGUzNHJneWh1NzhpazFxd2U0cmZkZXI1Nnl1N3lnZnJ0NmpraW85NHJkc3dlcg'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87450" y="246050"/>
            <a:ext cx="6748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Exchange OAuth Code for an Access Token</a:t>
            </a:r>
            <a:endParaRPr b="1" sz="1900"/>
          </a:p>
        </p:txBody>
      </p:sp>
      <p:sp>
        <p:nvSpPr>
          <p:cNvPr id="117" name="Google Shape;117;p17"/>
          <p:cNvSpPr/>
          <p:nvPr/>
        </p:nvSpPr>
        <p:spPr>
          <a:xfrm rot="8100000">
            <a:off x="2108857" y="3784431"/>
            <a:ext cx="703006" cy="2694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0" y="1745700"/>
            <a:ext cx="91440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Generating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</a:rPr>
              <a:t>Code Verifier</a:t>
            </a:r>
            <a:r>
              <a:rPr lang="en" sz="5200">
                <a:solidFill>
                  <a:schemeClr val="dk1"/>
                </a:solidFill>
              </a:rPr>
              <a:t>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75" y="0"/>
            <a:ext cx="7404645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113050" y="1827767"/>
            <a:ext cx="6877500" cy="84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113050" y="4499093"/>
            <a:ext cx="6877500" cy="46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64025" y="105450"/>
            <a:ext cx="8892600" cy="49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com.appsdeveloperblog.pkce;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java.io.UnsupportedEncodingException;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java.security.MessageDigest;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java.security.NoSuchAlgorithmException;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java.security.SecureRandom;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java.util.Base64;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PkceUtil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generateCodeVerifier() throws UnsupportedEncodingException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SecureRandom secureRandom = new SecureRandom();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byte[] codeVerifier = new byte[32];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secureRandom.nextBytes(codeVerifier);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Base64.getUrlEncoder().withoutPadding().encodeToString(codeVerifier);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/>
          </a:p>
        </p:txBody>
      </p:sp>
      <p:sp>
        <p:nvSpPr>
          <p:cNvPr id="135" name="Google Shape;135;p20"/>
          <p:cNvSpPr/>
          <p:nvPr/>
        </p:nvSpPr>
        <p:spPr>
          <a:xfrm>
            <a:off x="1133250" y="2940850"/>
            <a:ext cx="5896500" cy="83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57750" y="3913275"/>
            <a:ext cx="8400600" cy="30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091225" y="4569375"/>
            <a:ext cx="5038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5GIuDRih4mQPRoG4C4WylsHp0l--aBbOcwGO1MPEfLA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0" y="1745700"/>
            <a:ext cx="91440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Generating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</a:rPr>
              <a:t>Code Challenge</a:t>
            </a:r>
            <a:r>
              <a:rPr lang="en" sz="5200">
                <a:solidFill>
                  <a:schemeClr val="dk1"/>
                </a:solidFill>
              </a:rPr>
              <a:t>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