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ca480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ca480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dca480b6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dca480b6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ca480b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ca480b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Refreshing Access Tokens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95825" y="415100"/>
            <a:ext cx="1073700" cy="45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 Application</a:t>
            </a:r>
            <a:endParaRPr sz="1200"/>
          </a:p>
        </p:txBody>
      </p:sp>
      <p:sp>
        <p:nvSpPr>
          <p:cNvPr id="61" name="Google Shape;61;p14"/>
          <p:cNvSpPr/>
          <p:nvPr/>
        </p:nvSpPr>
        <p:spPr>
          <a:xfrm>
            <a:off x="7894750" y="415100"/>
            <a:ext cx="1073700" cy="45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Authorization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Server</a:t>
            </a:r>
            <a:endParaRPr sz="1200"/>
          </a:p>
        </p:txBody>
      </p:sp>
      <p:sp>
        <p:nvSpPr>
          <p:cNvPr id="62" name="Google Shape;62;p14"/>
          <p:cNvSpPr/>
          <p:nvPr/>
        </p:nvSpPr>
        <p:spPr>
          <a:xfrm>
            <a:off x="6505050" y="1478575"/>
            <a:ext cx="1063500" cy="22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Resource Server</a:t>
            </a:r>
            <a:endParaRPr sz="1200"/>
          </a:p>
        </p:txBody>
      </p:sp>
      <p:grpSp>
        <p:nvGrpSpPr>
          <p:cNvPr id="63" name="Google Shape;63;p14"/>
          <p:cNvGrpSpPr/>
          <p:nvPr/>
        </p:nvGrpSpPr>
        <p:grpSpPr>
          <a:xfrm>
            <a:off x="1382000" y="415100"/>
            <a:ext cx="6350100" cy="296400"/>
            <a:chOff x="1382000" y="415100"/>
            <a:chExt cx="6350100" cy="296400"/>
          </a:xfrm>
        </p:grpSpPr>
        <p:cxnSp>
          <p:nvCxnSpPr>
            <p:cNvPr id="64" name="Google Shape;64;p14"/>
            <p:cNvCxnSpPr/>
            <p:nvPr/>
          </p:nvCxnSpPr>
          <p:spPr>
            <a:xfrm>
              <a:off x="1382000" y="691200"/>
              <a:ext cx="635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" name="Google Shape;65;p14"/>
            <p:cNvSpPr txBox="1"/>
            <p:nvPr/>
          </p:nvSpPr>
          <p:spPr>
            <a:xfrm>
              <a:off x="1382000" y="415100"/>
              <a:ext cx="18918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Request an Access Token</a:t>
              </a:r>
              <a:endParaRPr sz="1000"/>
            </a:p>
          </p:txBody>
        </p:sp>
      </p:grpSp>
      <p:grpSp>
        <p:nvGrpSpPr>
          <p:cNvPr id="66" name="Google Shape;66;p14"/>
          <p:cNvGrpSpPr/>
          <p:nvPr/>
        </p:nvGrpSpPr>
        <p:grpSpPr>
          <a:xfrm>
            <a:off x="1412575" y="783231"/>
            <a:ext cx="6299200" cy="296400"/>
            <a:chOff x="1412575" y="783231"/>
            <a:chExt cx="6299200" cy="296400"/>
          </a:xfrm>
        </p:grpSpPr>
        <p:cxnSp>
          <p:nvCxnSpPr>
            <p:cNvPr id="67" name="Google Shape;67;p14"/>
            <p:cNvCxnSpPr/>
            <p:nvPr/>
          </p:nvCxnSpPr>
          <p:spPr>
            <a:xfrm rot="10800000">
              <a:off x="1412575" y="1059331"/>
              <a:ext cx="6299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" name="Google Shape;68;p14"/>
            <p:cNvSpPr txBox="1"/>
            <p:nvPr/>
          </p:nvSpPr>
          <p:spPr>
            <a:xfrm>
              <a:off x="5482475" y="783231"/>
              <a:ext cx="22293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Access Token &amp; Refresh Token</a:t>
              </a:r>
              <a:endParaRPr sz="1000"/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1412575" y="1356025"/>
            <a:ext cx="4979950" cy="296400"/>
            <a:chOff x="1412575" y="1356025"/>
            <a:chExt cx="4979950" cy="296400"/>
          </a:xfrm>
        </p:grpSpPr>
        <p:cxnSp>
          <p:nvCxnSpPr>
            <p:cNvPr id="70" name="Google Shape;70;p14"/>
            <p:cNvCxnSpPr/>
            <p:nvPr/>
          </p:nvCxnSpPr>
          <p:spPr>
            <a:xfrm>
              <a:off x="1474025" y="1652425"/>
              <a:ext cx="491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" name="Google Shape;71;p14"/>
            <p:cNvSpPr txBox="1"/>
            <p:nvPr/>
          </p:nvSpPr>
          <p:spPr>
            <a:xfrm>
              <a:off x="1412575" y="1356025"/>
              <a:ext cx="17382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Request protected resource</a:t>
              </a:r>
              <a:endParaRPr sz="1000"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1484175" y="1826400"/>
            <a:ext cx="4908300" cy="296400"/>
            <a:chOff x="1484175" y="1826400"/>
            <a:chExt cx="4908300" cy="296400"/>
          </a:xfrm>
        </p:grpSpPr>
        <p:cxnSp>
          <p:nvCxnSpPr>
            <p:cNvPr id="73" name="Google Shape;73;p14"/>
            <p:cNvCxnSpPr/>
            <p:nvPr/>
          </p:nvCxnSpPr>
          <p:spPr>
            <a:xfrm rot="10800000">
              <a:off x="1484175" y="2122789"/>
              <a:ext cx="4877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" name="Google Shape;74;p14"/>
            <p:cNvSpPr txBox="1"/>
            <p:nvPr/>
          </p:nvSpPr>
          <p:spPr>
            <a:xfrm>
              <a:off x="5042775" y="1826400"/>
              <a:ext cx="13497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Protected Resource</a:t>
              </a:r>
              <a:endParaRPr sz="1000"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433069" y="2470525"/>
            <a:ext cx="4979950" cy="296400"/>
            <a:chOff x="1412575" y="1356025"/>
            <a:chExt cx="4979950" cy="296400"/>
          </a:xfrm>
        </p:grpSpPr>
        <p:cxnSp>
          <p:nvCxnSpPr>
            <p:cNvPr id="76" name="Google Shape;76;p14"/>
            <p:cNvCxnSpPr/>
            <p:nvPr/>
          </p:nvCxnSpPr>
          <p:spPr>
            <a:xfrm>
              <a:off x="1474025" y="1652425"/>
              <a:ext cx="491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" name="Google Shape;77;p14"/>
            <p:cNvSpPr txBox="1"/>
            <p:nvPr/>
          </p:nvSpPr>
          <p:spPr>
            <a:xfrm>
              <a:off x="1412575" y="1356025"/>
              <a:ext cx="17382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Request protected resource</a:t>
              </a:r>
              <a:endParaRPr sz="1000"/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1484175" y="2960475"/>
            <a:ext cx="4908300" cy="296400"/>
            <a:chOff x="1484175" y="1826400"/>
            <a:chExt cx="4908300" cy="296400"/>
          </a:xfrm>
        </p:grpSpPr>
        <p:cxnSp>
          <p:nvCxnSpPr>
            <p:cNvPr id="79" name="Google Shape;79;p14"/>
            <p:cNvCxnSpPr/>
            <p:nvPr/>
          </p:nvCxnSpPr>
          <p:spPr>
            <a:xfrm rot="10800000">
              <a:off x="1484175" y="2122789"/>
              <a:ext cx="4877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" name="Google Shape;80;p14"/>
            <p:cNvSpPr txBox="1"/>
            <p:nvPr/>
          </p:nvSpPr>
          <p:spPr>
            <a:xfrm>
              <a:off x="5042775" y="1826400"/>
              <a:ext cx="13497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Invalid Token</a:t>
              </a:r>
              <a:endParaRPr sz="1000"/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1407088" y="3901050"/>
            <a:ext cx="6350100" cy="296400"/>
            <a:chOff x="1382000" y="415100"/>
            <a:chExt cx="6350100" cy="296400"/>
          </a:xfrm>
        </p:grpSpPr>
        <p:cxnSp>
          <p:nvCxnSpPr>
            <p:cNvPr id="82" name="Google Shape;82;p14"/>
            <p:cNvCxnSpPr/>
            <p:nvPr/>
          </p:nvCxnSpPr>
          <p:spPr>
            <a:xfrm>
              <a:off x="1382000" y="691200"/>
              <a:ext cx="635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3" name="Google Shape;83;p14"/>
            <p:cNvSpPr txBox="1"/>
            <p:nvPr/>
          </p:nvSpPr>
          <p:spPr>
            <a:xfrm>
              <a:off x="1382000" y="415100"/>
              <a:ext cx="18918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Refresh Access Token</a:t>
              </a:r>
              <a:endParaRPr sz="1000"/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1432538" y="4381650"/>
            <a:ext cx="6299338" cy="296400"/>
            <a:chOff x="1412575" y="783225"/>
            <a:chExt cx="6299338" cy="296400"/>
          </a:xfrm>
        </p:grpSpPr>
        <p:cxnSp>
          <p:nvCxnSpPr>
            <p:cNvPr id="85" name="Google Shape;85;p14"/>
            <p:cNvCxnSpPr/>
            <p:nvPr/>
          </p:nvCxnSpPr>
          <p:spPr>
            <a:xfrm rot="10800000">
              <a:off x="1412575" y="1059331"/>
              <a:ext cx="6299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" name="Google Shape;86;p14"/>
            <p:cNvSpPr txBox="1"/>
            <p:nvPr/>
          </p:nvSpPr>
          <p:spPr>
            <a:xfrm>
              <a:off x="5306513" y="783225"/>
              <a:ext cx="24054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NEW</a:t>
              </a:r>
              <a:r>
                <a:rPr lang="en" sz="1000"/>
                <a:t> </a:t>
              </a:r>
              <a:r>
                <a:rPr lang="en" sz="1000"/>
                <a:t>Access Token &amp; Refresh Token</a:t>
              </a:r>
              <a:endParaRPr sz="10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/>
        </p:nvSpPr>
        <p:spPr>
          <a:xfrm>
            <a:off x="55422" y="0"/>
            <a:ext cx="84042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{</a:t>
            </a:r>
            <a:endParaRPr sz="1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   </a:t>
            </a:r>
            <a:r>
              <a:rPr lang="en" sz="1150">
                <a:solidFill>
                  <a:srgbClr val="A31515"/>
                </a:solidFill>
                <a:highlight>
                  <a:srgbClr val="FFFFFE"/>
                </a:highlight>
              </a:rPr>
              <a:t>"access_token"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1150">
                <a:solidFill>
                  <a:srgbClr val="0451A5"/>
                </a:solidFill>
                <a:highlight>
                  <a:srgbClr val="FFFFFE"/>
                </a:highlight>
              </a:rPr>
              <a:t>"eyJhbGciOiJSUz..."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endParaRPr sz="1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   </a:t>
            </a:r>
            <a:r>
              <a:rPr lang="en" sz="1150">
                <a:solidFill>
                  <a:srgbClr val="A31515"/>
                </a:solidFill>
                <a:highlight>
                  <a:srgbClr val="FFFFFE"/>
                </a:highlight>
              </a:rPr>
              <a:t>"expires_in"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1150">
                <a:solidFill>
                  <a:srgbClr val="098658"/>
                </a:solidFill>
                <a:highlight>
                  <a:srgbClr val="FFFFFE"/>
                </a:highlight>
              </a:rPr>
              <a:t>300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endParaRPr sz="1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   </a:t>
            </a:r>
            <a:r>
              <a:rPr lang="en" sz="1150">
                <a:solidFill>
                  <a:srgbClr val="A31515"/>
                </a:solidFill>
                <a:highlight>
                  <a:srgbClr val="FFFFFE"/>
                </a:highlight>
              </a:rPr>
              <a:t>"refresh_expires_in"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1150">
                <a:solidFill>
                  <a:srgbClr val="098658"/>
                </a:solidFill>
                <a:highlight>
                  <a:srgbClr val="FFFFFE"/>
                </a:highlight>
              </a:rPr>
              <a:t>1800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endParaRPr sz="1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   </a:t>
            </a:r>
            <a:r>
              <a:rPr lang="en" sz="1150">
                <a:solidFill>
                  <a:srgbClr val="A31515"/>
                </a:solidFill>
                <a:highlight>
                  <a:srgbClr val="FFFFFE"/>
                </a:highlight>
              </a:rPr>
              <a:t>"refresh_token"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1150">
                <a:solidFill>
                  <a:srgbClr val="0451A5"/>
                </a:solidFill>
                <a:highlight>
                  <a:srgbClr val="FFFFFE"/>
                </a:highlight>
              </a:rPr>
              <a:t>"eyJhbGciOiJIUzI1NiIsIn..."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endParaRPr sz="1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   </a:t>
            </a:r>
            <a:r>
              <a:rPr lang="en" sz="1150">
                <a:solidFill>
                  <a:srgbClr val="A31515"/>
                </a:solidFill>
                <a:highlight>
                  <a:srgbClr val="FFFFFE"/>
                </a:highlight>
              </a:rPr>
              <a:t>"token_type"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1150">
                <a:solidFill>
                  <a:srgbClr val="0451A5"/>
                </a:solidFill>
                <a:highlight>
                  <a:srgbClr val="FFFFFE"/>
                </a:highlight>
              </a:rPr>
              <a:t>"bearer"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endParaRPr sz="1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   </a:t>
            </a:r>
            <a:r>
              <a:rPr lang="en" sz="1150">
                <a:solidFill>
                  <a:srgbClr val="A31515"/>
                </a:solidFill>
                <a:highlight>
                  <a:srgbClr val="FFFFFE"/>
                </a:highlight>
              </a:rPr>
              <a:t>"not-before-policy"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1150">
                <a:solidFill>
                  <a:srgbClr val="098658"/>
                </a:solidFill>
                <a:highlight>
                  <a:srgbClr val="FFFFFE"/>
                </a:highlight>
              </a:rPr>
              <a:t>1593436696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endParaRPr sz="1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   </a:t>
            </a:r>
            <a:r>
              <a:rPr lang="en" sz="1150">
                <a:solidFill>
                  <a:srgbClr val="A31515"/>
                </a:solidFill>
                <a:highlight>
                  <a:srgbClr val="FFFFFE"/>
                </a:highlight>
              </a:rPr>
              <a:t>"session_state"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1150">
                <a:solidFill>
                  <a:srgbClr val="0451A5"/>
                </a:solidFill>
                <a:highlight>
                  <a:srgbClr val="FFFFFE"/>
                </a:highlight>
              </a:rPr>
              <a:t>"4ace79d4-29e9-458f-8253-57e1c194f74b"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endParaRPr sz="1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   </a:t>
            </a:r>
            <a:r>
              <a:rPr lang="en" sz="1150">
                <a:solidFill>
                  <a:srgbClr val="A31515"/>
                </a:solidFill>
                <a:highlight>
                  <a:srgbClr val="FFFFFE"/>
                </a:highlight>
              </a:rPr>
              <a:t>"scope"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1150">
                <a:solidFill>
                  <a:srgbClr val="0451A5"/>
                </a:solidFill>
                <a:highlight>
                  <a:srgbClr val="FFFFFE"/>
                </a:highlight>
              </a:rPr>
              <a:t>"profile"</a:t>
            </a:r>
            <a:endParaRPr sz="115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}</a:t>
            </a:r>
            <a:endParaRPr sz="1150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3255" y="2722450"/>
            <a:ext cx="6384900" cy="2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{</a:t>
            </a:r>
            <a:endParaRPr sz="1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   </a:t>
            </a:r>
            <a:r>
              <a:rPr lang="en" sz="1150">
                <a:solidFill>
                  <a:srgbClr val="A31515"/>
                </a:solidFill>
                <a:highlight>
                  <a:srgbClr val="FFFFFE"/>
                </a:highlight>
              </a:rPr>
              <a:t>"access_token"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1150">
                <a:solidFill>
                  <a:srgbClr val="0451A5"/>
                </a:solidFill>
                <a:highlight>
                  <a:srgbClr val="FFFFFE"/>
                </a:highlight>
              </a:rPr>
              <a:t>"eyJhbGciOiJSUz..."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endParaRPr sz="1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   </a:t>
            </a:r>
            <a:r>
              <a:rPr lang="en" sz="1150">
                <a:solidFill>
                  <a:srgbClr val="A31515"/>
                </a:solidFill>
                <a:highlight>
                  <a:srgbClr val="FFFFFE"/>
                </a:highlight>
              </a:rPr>
              <a:t>"expires_in"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1150">
                <a:solidFill>
                  <a:srgbClr val="098658"/>
                </a:solidFill>
                <a:highlight>
                  <a:srgbClr val="FFFFFE"/>
                </a:highlight>
              </a:rPr>
              <a:t>300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endParaRPr sz="1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   </a:t>
            </a:r>
            <a:r>
              <a:rPr lang="en" sz="1150">
                <a:solidFill>
                  <a:srgbClr val="A31515"/>
                </a:solidFill>
                <a:highlight>
                  <a:srgbClr val="FFFFFE"/>
                </a:highlight>
              </a:rPr>
              <a:t>"refresh_expires_in"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1150">
                <a:solidFill>
                  <a:srgbClr val="098658"/>
                </a:solidFill>
                <a:highlight>
                  <a:srgbClr val="FFFFFE"/>
                </a:highlight>
              </a:rPr>
              <a:t>0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endParaRPr sz="1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   </a:t>
            </a:r>
            <a:r>
              <a:rPr lang="en" sz="1150">
                <a:solidFill>
                  <a:srgbClr val="A31515"/>
                </a:solidFill>
                <a:highlight>
                  <a:srgbClr val="FFFFFE"/>
                </a:highlight>
              </a:rPr>
              <a:t>"refresh_token"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1150">
                <a:solidFill>
                  <a:srgbClr val="0451A5"/>
                </a:solidFill>
                <a:highlight>
                  <a:srgbClr val="FFFFFE"/>
                </a:highlight>
              </a:rPr>
              <a:t>"eyJhbGciOiJIUzI1NiIsI..."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endParaRPr sz="1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   </a:t>
            </a:r>
            <a:r>
              <a:rPr lang="en" sz="1150">
                <a:solidFill>
                  <a:srgbClr val="A31515"/>
                </a:solidFill>
                <a:highlight>
                  <a:srgbClr val="FFFFFE"/>
                </a:highlight>
              </a:rPr>
              <a:t>"scope"</a:t>
            </a: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1150">
                <a:solidFill>
                  <a:srgbClr val="0451A5"/>
                </a:solidFill>
                <a:highlight>
                  <a:srgbClr val="FFFFFE"/>
                </a:highlight>
              </a:rPr>
              <a:t>"</a:t>
            </a:r>
            <a:r>
              <a:rPr b="1" lang="en" sz="1150">
                <a:solidFill>
                  <a:srgbClr val="0451A5"/>
                </a:solidFill>
                <a:highlight>
                  <a:srgbClr val="FFFFFE"/>
                </a:highlight>
              </a:rPr>
              <a:t>offline_access</a:t>
            </a:r>
            <a:r>
              <a:rPr lang="en" sz="1150">
                <a:solidFill>
                  <a:srgbClr val="0451A5"/>
                </a:solidFill>
                <a:highlight>
                  <a:srgbClr val="FFFFFE"/>
                </a:highlight>
              </a:rPr>
              <a:t> email </a:t>
            </a:r>
            <a:r>
              <a:rPr lang="en" sz="1150">
                <a:solidFill>
                  <a:srgbClr val="0451A5"/>
                </a:solidFill>
                <a:highlight>
                  <a:srgbClr val="FFFFFE"/>
                </a:highlight>
              </a:rPr>
              <a:t>openid</a:t>
            </a:r>
            <a:r>
              <a:rPr lang="en" sz="1150">
                <a:solidFill>
                  <a:srgbClr val="0451A5"/>
                </a:solidFill>
                <a:highlight>
                  <a:srgbClr val="FFFFFE"/>
                </a:highlight>
              </a:rPr>
              <a:t>",</a:t>
            </a:r>
            <a:endParaRPr sz="115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451A5"/>
                </a:solidFill>
                <a:highlight>
                  <a:srgbClr val="FFFFFE"/>
                </a:highlight>
              </a:rPr>
              <a:t>    ...</a:t>
            </a:r>
            <a:endParaRPr sz="115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E"/>
                </a:highlight>
              </a:rPr>
              <a:t>}</a:t>
            </a:r>
            <a:endParaRPr sz="1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5"/>
          <p:cNvGrpSpPr/>
          <p:nvPr/>
        </p:nvGrpSpPr>
        <p:grpSpPr>
          <a:xfrm>
            <a:off x="156816" y="871225"/>
            <a:ext cx="5442850" cy="521100"/>
            <a:chOff x="57050" y="871225"/>
            <a:chExt cx="5442850" cy="521100"/>
          </a:xfrm>
        </p:grpSpPr>
        <p:sp>
          <p:nvSpPr>
            <p:cNvPr id="94" name="Google Shape;94;p15"/>
            <p:cNvSpPr/>
            <p:nvPr/>
          </p:nvSpPr>
          <p:spPr>
            <a:xfrm>
              <a:off x="57050" y="871225"/>
              <a:ext cx="3902100" cy="521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4103100" y="971725"/>
              <a:ext cx="13968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Expires in 30 minutes</a:t>
              </a:r>
              <a:endParaRPr sz="1000"/>
            </a:p>
          </p:txBody>
        </p:sp>
      </p:grpSp>
      <p:grpSp>
        <p:nvGrpSpPr>
          <p:cNvPr id="96" name="Google Shape;96;p15"/>
          <p:cNvGrpSpPr/>
          <p:nvPr/>
        </p:nvGrpSpPr>
        <p:grpSpPr>
          <a:xfrm>
            <a:off x="142955" y="3562100"/>
            <a:ext cx="5068600" cy="521100"/>
            <a:chOff x="109700" y="3562100"/>
            <a:chExt cx="5068600" cy="521100"/>
          </a:xfrm>
        </p:grpSpPr>
        <p:sp>
          <p:nvSpPr>
            <p:cNvPr id="97" name="Google Shape;97;p15"/>
            <p:cNvSpPr/>
            <p:nvPr/>
          </p:nvSpPr>
          <p:spPr>
            <a:xfrm>
              <a:off x="109700" y="3562100"/>
              <a:ext cx="3902100" cy="521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4103100" y="3662600"/>
              <a:ext cx="10752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Never expires</a:t>
              </a:r>
              <a:endParaRPr sz="1000"/>
            </a:p>
          </p:txBody>
        </p:sp>
      </p:grpSp>
      <p:sp>
        <p:nvSpPr>
          <p:cNvPr id="99" name="Google Shape;99;p15"/>
          <p:cNvSpPr/>
          <p:nvPr/>
        </p:nvSpPr>
        <p:spPr>
          <a:xfrm>
            <a:off x="1032555" y="4394875"/>
            <a:ext cx="376800" cy="343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467225" y="304800"/>
            <a:ext cx="83139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</a:rPr>
              <a:t>curl --location --request POST 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</a:rPr>
              <a:t>'http://localhost:8080/auth/realms/appsdeveloperblog/protocol/openid-connect/token'</a:t>
            </a: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</a:rPr>
              <a:t> \</a:t>
            </a:r>
            <a:endParaRPr sz="12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</a:rPr>
              <a:t>--header 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</a:rPr>
              <a:t>'Content-Type: application/x-www-form-urlencoded'</a:t>
            </a: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</a:rPr>
              <a:t> \</a:t>
            </a:r>
            <a:endParaRPr sz="12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</a:rPr>
              <a:t>--data-urlencode 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</a:rPr>
              <a:t>'grant_type=refresh_token'</a:t>
            </a: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</a:rPr>
              <a:t> \</a:t>
            </a:r>
            <a:endParaRPr sz="12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</a:rPr>
              <a:t>--data-urlencode 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</a:rPr>
              <a:t>'client_id=offline_access_client'</a:t>
            </a: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</a:rPr>
              <a:t> \</a:t>
            </a:r>
            <a:endParaRPr sz="12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</a:rPr>
              <a:t>--data-urlencode 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</a:rPr>
              <a:t>'client_secret=b79aa657-0bef-4c23-becd-14b6049ed5c3'</a:t>
            </a: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</a:rPr>
              <a:t> \</a:t>
            </a:r>
            <a:endParaRPr sz="12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</a:rPr>
              <a:t>--data-urlencode 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</a:rPr>
              <a:t>'refresh_token=eyJhbGciOiJIUzI1NiIsInR5cCIgOiAiSldUIiwia2lkIiA6ICJlYWQyMDZmOS05MzczLTQ1OTAtOGQ4OC03YWNkYmZjYTU5MmMifQ.eyJleHAiOjE1OTUyNzMzMzIsImlhdCI6MTU5NTI3MTUzMiwianRpIjoiOWNhMDM3YWEtNDRmZi00MDYxLThmOTAtODBmMzAzMTJiMzNmIiwiaXNzIjoiaHR0cDovL2xvY2FsaG9zdDo4MDgwL2F1dGgvcmVhbG1zL2FwcHNkZXZlbG9wZXJibG9nIiwiYXVkIjoiaHR0cDovL2xvY2FsaG9zdDo4MDgwL2F1dGgvcmVhbG1zL2FwcHNkZXZlbG9wZXJibG9nIiwic3ViIjoiMWRkZTNmYzMtYzZkYi00OWZiLTliM2QtNzk2NGM1YzA2ODdhIiwidHlwIjoiUmVmcmVzaCIsImF6cCI6Im9mZmxpbmVfYWNjZXNzX2NsaWVudCIsInNlc3Npb25fc3RhdGUiOiI0YWNlNzlkNC0yOWU5LTQ1OGYtODI1My01N2UxYzE5NGY3NGIiLCJzY29wZSI6InByb2ZpbGUifQ.oeRL-UkkI3EnCDBsbQDrcRD5lE8_LidDiKwEIuJRFJM'</a:t>
            </a:r>
            <a:endParaRPr sz="125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5" name="Google Shape;105;p16"/>
          <p:cNvSpPr/>
          <p:nvPr/>
        </p:nvSpPr>
        <p:spPr>
          <a:xfrm>
            <a:off x="6807925" y="670250"/>
            <a:ext cx="521100" cy="24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256575" y="1523825"/>
            <a:ext cx="6008100" cy="53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56575" y="1199550"/>
            <a:ext cx="3957300" cy="32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56575" y="2056025"/>
            <a:ext cx="8580000" cy="2671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