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4" r:id="rId5"/>
    <p:sldId id="267" r:id="rId6"/>
    <p:sldId id="266" r:id="rId7"/>
    <p:sldId id="261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BC"/>
    <a:srgbClr val="00233E"/>
    <a:srgbClr val="003964"/>
    <a:srgbClr val="000000"/>
    <a:srgbClr val="21A0FF"/>
    <a:srgbClr val="2C3C44"/>
    <a:srgbClr val="4B6671"/>
    <a:srgbClr val="7E9DAA"/>
    <a:srgbClr val="84A1AE"/>
    <a:srgbClr val="864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69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27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7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5DE6-CD5D-4338-9BF2-AE56252775F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FDFF93-5360-4588-9259-8623CF99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1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17A5-E7DE-435D-8639-F8C280911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54" y="1782698"/>
            <a:ext cx="11369964" cy="1646302"/>
          </a:xfrm>
        </p:spPr>
        <p:txBody>
          <a:bodyPr/>
          <a:lstStyle/>
          <a:p>
            <a:pPr algn="l"/>
            <a:r>
              <a:rPr lang="en-US" sz="4400" dirty="0">
                <a:solidFill>
                  <a:srgbClr val="256125"/>
                </a:solidFill>
              </a:rPr>
              <a:t>The DefiHedge Protocol &amp;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0C98A-0F61-4985-AB47-DABFAB516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631" y="3873290"/>
            <a:ext cx="7766936" cy="1096899"/>
          </a:xfrm>
        </p:spPr>
        <p:txBody>
          <a:bodyPr/>
          <a:lstStyle/>
          <a:p>
            <a:r>
              <a:rPr lang="en-US" dirty="0"/>
              <a:t>Fixed Rate Lending &amp; Interest-Rate Swaps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CF7BBD6-485E-46BA-8715-6B18FE38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82" y="241509"/>
            <a:ext cx="3038103" cy="21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6D58C-E76F-4741-8900-E300A4B6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Traditional Interest Rate Swap Markets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439B-1C7E-4876-857F-FAD550344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009924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Bank for International Settlements currently estimates the notional value of all OTC interest rate derivates to be ~ </a:t>
            </a:r>
            <a:r>
              <a:rPr lang="en-US" dirty="0">
                <a:solidFill>
                  <a:schemeClr val="accent2"/>
                </a:solidFill>
              </a:rPr>
              <a:t>$524 Trillion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their most recent annual economic report.[2]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swaps are subject to counterparty risk and each party must evaluate the likelihood of counterparty default.</a:t>
            </a:r>
          </a:p>
          <a:p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CEC016F-44CF-47AF-9908-4BF4791EE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3" y="5906329"/>
            <a:ext cx="1351779" cy="9516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1B64A0-5777-482C-A102-677CBD7659A7}"/>
              </a:ext>
            </a:extLst>
          </p:cNvPr>
          <p:cNvCxnSpPr>
            <a:cxnSpLocks/>
          </p:cNvCxnSpPr>
          <p:nvPr/>
        </p:nvCxnSpPr>
        <p:spPr>
          <a:xfrm>
            <a:off x="5355088" y="3355298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0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ECE093-C7A7-4558-BDA3-CF5BBB77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Decentralized Financial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7182-23C1-412B-8A79-2872FA2E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Today, nearly </a:t>
            </a:r>
            <a:r>
              <a:rPr lang="en-US" dirty="0">
                <a:solidFill>
                  <a:schemeClr val="accent2"/>
                </a:solidFill>
              </a:rPr>
              <a:t>$5 Billion </a:t>
            </a:r>
            <a:r>
              <a:rPr lang="en-US" dirty="0"/>
              <a:t>is locked in various DeFi protocols providing users the ability to utilize the “time-value” of their assets.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Unlike traditional finance, DeFi severely lacks the infrastructure necessary to provide leveraged positions on these protocols.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Users that wish to hedge against rate variability are forced to utilize centralized services.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6D5352-CEB9-411B-8569-667D81FD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3" y="5906329"/>
            <a:ext cx="1351779" cy="9516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438484-0BE0-4EE5-8A75-4F3D8185257D}"/>
              </a:ext>
            </a:extLst>
          </p:cNvPr>
          <p:cNvCxnSpPr>
            <a:cxnSpLocks/>
          </p:cNvCxnSpPr>
          <p:nvPr/>
        </p:nvCxnSpPr>
        <p:spPr>
          <a:xfrm>
            <a:off x="4654295" y="2485013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178BF1-1B08-4F92-96A1-D21B55B229FC}"/>
              </a:ext>
            </a:extLst>
          </p:cNvPr>
          <p:cNvCxnSpPr>
            <a:cxnSpLocks/>
          </p:cNvCxnSpPr>
          <p:nvPr/>
        </p:nvCxnSpPr>
        <p:spPr>
          <a:xfrm>
            <a:off x="4654295" y="4009014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AD52B-A7C5-4980-815B-0F4A09DB1198}"/>
              </a:ext>
            </a:extLst>
          </p:cNvPr>
          <p:cNvCxnSpPr>
            <a:cxnSpLocks/>
          </p:cNvCxnSpPr>
          <p:nvPr/>
        </p:nvCxnSpPr>
        <p:spPr>
          <a:xfrm>
            <a:off x="4654295" y="5243588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8F925-9FBC-4065-A3B8-BE8CF5A9A84D}"/>
              </a:ext>
            </a:extLst>
          </p:cNvPr>
          <p:cNvCxnSpPr>
            <a:cxnSpLocks/>
          </p:cNvCxnSpPr>
          <p:nvPr/>
        </p:nvCxnSpPr>
        <p:spPr>
          <a:xfrm>
            <a:off x="4625172" y="1233730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3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8FFC-8CA0-4EC0-860F-D469F509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38756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Solution:</a:t>
            </a:r>
            <a:br>
              <a:rPr lang="en-US" dirty="0"/>
            </a:br>
            <a:br>
              <a:rPr lang="en-US" dirty="0"/>
            </a:br>
            <a:endParaRPr lang="en-US" sz="5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107C-9861-43EF-A5E0-026B0D7A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418" y="453043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The </a:t>
            </a:r>
            <a:r>
              <a:rPr lang="en-US" sz="1500" dirty="0">
                <a:solidFill>
                  <a:schemeClr val="accent2"/>
                </a:solidFill>
              </a:rPr>
              <a:t>DefiHedge</a:t>
            </a:r>
            <a:r>
              <a:rPr lang="en-US" sz="1500" dirty="0"/>
              <a:t> protocol offers users the ability to hedge against DeFi interest-rate volatility through fixed-side swaps.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The </a:t>
            </a:r>
            <a:r>
              <a:rPr lang="en-US" sz="1500" dirty="0">
                <a:solidFill>
                  <a:schemeClr val="accent2"/>
                </a:solidFill>
              </a:rPr>
              <a:t>DefiHedge</a:t>
            </a:r>
            <a:r>
              <a:rPr lang="en-US" sz="1500" dirty="0"/>
              <a:t> protocol offers users the unique ability to leverage their capital with floating-side swaps.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The </a:t>
            </a:r>
            <a:r>
              <a:rPr lang="en-US" sz="1500" dirty="0">
                <a:solidFill>
                  <a:schemeClr val="accent2"/>
                </a:solidFill>
              </a:rPr>
              <a:t>DefiHedge</a:t>
            </a:r>
            <a:r>
              <a:rPr lang="en-US" sz="1500" dirty="0"/>
              <a:t> protocol ensures there is no counterparty risk and in doing so can guarantee a previously unenforceable, “trustless” swap venue.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11640DA-677C-40E8-A93C-F6C269EBA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3" y="5906329"/>
            <a:ext cx="1351779" cy="95167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00B8A7-6B36-4FDE-B954-17CE6AFD6247}"/>
              </a:ext>
            </a:extLst>
          </p:cNvPr>
          <p:cNvCxnSpPr>
            <a:cxnSpLocks/>
          </p:cNvCxnSpPr>
          <p:nvPr/>
        </p:nvCxnSpPr>
        <p:spPr>
          <a:xfrm>
            <a:off x="4513639" y="2661477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ACEE3C-24DC-4937-81DE-DD69E8D21E22}"/>
              </a:ext>
            </a:extLst>
          </p:cNvPr>
          <p:cNvCxnSpPr>
            <a:cxnSpLocks/>
          </p:cNvCxnSpPr>
          <p:nvPr/>
        </p:nvCxnSpPr>
        <p:spPr>
          <a:xfrm>
            <a:off x="4513640" y="3771419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B5603C-375A-4EBB-AC94-A209E1F04588}"/>
              </a:ext>
            </a:extLst>
          </p:cNvPr>
          <p:cNvCxnSpPr>
            <a:cxnSpLocks/>
          </p:cNvCxnSpPr>
          <p:nvPr/>
        </p:nvCxnSpPr>
        <p:spPr>
          <a:xfrm>
            <a:off x="4513641" y="1564773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69520D-274B-4FA7-9F02-D77DDEED7623}"/>
              </a:ext>
            </a:extLst>
          </p:cNvPr>
          <p:cNvCxnSpPr>
            <a:cxnSpLocks/>
          </p:cNvCxnSpPr>
          <p:nvPr/>
        </p:nvCxnSpPr>
        <p:spPr>
          <a:xfrm>
            <a:off x="4513641" y="4915767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AB4879E-9A64-4B22-A2ED-DFDB7391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4" y="2487404"/>
            <a:ext cx="3038103" cy="21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9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901D-FEA0-4E69-B16A-D0B8FB18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Competitive Environment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DEEF4A-B1EA-424A-BFD3-B664BFDF8902}"/>
              </a:ext>
            </a:extLst>
          </p:cNvPr>
          <p:cNvCxnSpPr>
            <a:cxnSpLocks/>
          </p:cNvCxnSpPr>
          <p:nvPr/>
        </p:nvCxnSpPr>
        <p:spPr>
          <a:xfrm>
            <a:off x="5309009" y="1477534"/>
            <a:ext cx="0" cy="4470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D59200-AFA2-4261-96B7-E9E65DAB0918}"/>
              </a:ext>
            </a:extLst>
          </p:cNvPr>
          <p:cNvCxnSpPr>
            <a:cxnSpLocks/>
          </p:cNvCxnSpPr>
          <p:nvPr/>
        </p:nvCxnSpPr>
        <p:spPr>
          <a:xfrm>
            <a:off x="983038" y="1477534"/>
            <a:ext cx="79525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53D248-9CEC-45C3-834F-D2560648057A}"/>
              </a:ext>
            </a:extLst>
          </p:cNvPr>
          <p:cNvCxnSpPr>
            <a:cxnSpLocks/>
          </p:cNvCxnSpPr>
          <p:nvPr/>
        </p:nvCxnSpPr>
        <p:spPr>
          <a:xfrm>
            <a:off x="983038" y="5947934"/>
            <a:ext cx="79525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90E4B6-6CEA-4BBA-BFE6-870AFE3C39C3}"/>
              </a:ext>
            </a:extLst>
          </p:cNvPr>
          <p:cNvCxnSpPr>
            <a:cxnSpLocks/>
          </p:cNvCxnSpPr>
          <p:nvPr/>
        </p:nvCxnSpPr>
        <p:spPr>
          <a:xfrm>
            <a:off x="983038" y="1477534"/>
            <a:ext cx="0" cy="4470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EE3B9B-5877-4CA2-A872-8CA5D8665A76}"/>
              </a:ext>
            </a:extLst>
          </p:cNvPr>
          <p:cNvCxnSpPr>
            <a:cxnSpLocks/>
          </p:cNvCxnSpPr>
          <p:nvPr/>
        </p:nvCxnSpPr>
        <p:spPr>
          <a:xfrm>
            <a:off x="8935548" y="1477534"/>
            <a:ext cx="0" cy="4470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E5AE8E-8B24-4B09-A2E4-23013C15D443}"/>
              </a:ext>
            </a:extLst>
          </p:cNvPr>
          <p:cNvCxnSpPr>
            <a:cxnSpLocks/>
          </p:cNvCxnSpPr>
          <p:nvPr/>
        </p:nvCxnSpPr>
        <p:spPr>
          <a:xfrm flipV="1">
            <a:off x="983038" y="1948589"/>
            <a:ext cx="7952510" cy="923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7AAA74-71C9-4238-ACC6-CDE91D77CC3C}"/>
              </a:ext>
            </a:extLst>
          </p:cNvPr>
          <p:cNvSpPr txBox="1"/>
          <p:nvPr/>
        </p:nvSpPr>
        <p:spPr>
          <a:xfrm>
            <a:off x="2144290" y="1519464"/>
            <a:ext cx="177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Crypto-Lending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7152D4-7391-48FB-9328-70BC3EF738AB}"/>
              </a:ext>
            </a:extLst>
          </p:cNvPr>
          <p:cNvCxnSpPr>
            <a:cxnSpLocks/>
          </p:cNvCxnSpPr>
          <p:nvPr/>
        </p:nvCxnSpPr>
        <p:spPr>
          <a:xfrm>
            <a:off x="3029304" y="1957825"/>
            <a:ext cx="0" cy="399010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83ACBC-1B67-4C6E-8EAD-E212CCEB7BAB}"/>
              </a:ext>
            </a:extLst>
          </p:cNvPr>
          <p:cNvCxnSpPr>
            <a:cxnSpLocks/>
          </p:cNvCxnSpPr>
          <p:nvPr/>
        </p:nvCxnSpPr>
        <p:spPr>
          <a:xfrm>
            <a:off x="983038" y="2438116"/>
            <a:ext cx="43259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ACD010-52BE-4D66-A8F2-9E0FBC4A1D14}"/>
              </a:ext>
            </a:extLst>
          </p:cNvPr>
          <p:cNvSpPr txBox="1"/>
          <p:nvPr/>
        </p:nvSpPr>
        <p:spPr>
          <a:xfrm>
            <a:off x="1616127" y="2031901"/>
            <a:ext cx="8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CE5220-737F-4507-A0E7-8B6D15CF1BB2}"/>
              </a:ext>
            </a:extLst>
          </p:cNvPr>
          <p:cNvSpPr txBox="1"/>
          <p:nvPr/>
        </p:nvSpPr>
        <p:spPr>
          <a:xfrm>
            <a:off x="3724315" y="2031901"/>
            <a:ext cx="122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3EDBA2-69FF-4125-8E8C-13EE8EE5836E}"/>
              </a:ext>
            </a:extLst>
          </p:cNvPr>
          <p:cNvCxnSpPr>
            <a:cxnSpLocks/>
          </p:cNvCxnSpPr>
          <p:nvPr/>
        </p:nvCxnSpPr>
        <p:spPr>
          <a:xfrm flipH="1">
            <a:off x="1995568" y="2438116"/>
            <a:ext cx="8384" cy="3509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EAEBF7-0620-4417-A31F-54CD5D8048F9}"/>
              </a:ext>
            </a:extLst>
          </p:cNvPr>
          <p:cNvCxnSpPr>
            <a:cxnSpLocks/>
          </p:cNvCxnSpPr>
          <p:nvPr/>
        </p:nvCxnSpPr>
        <p:spPr>
          <a:xfrm flipH="1">
            <a:off x="4209882" y="2438116"/>
            <a:ext cx="8384" cy="3509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666253-51B6-4182-8E77-EDE1FD5D5604}"/>
              </a:ext>
            </a:extLst>
          </p:cNvPr>
          <p:cNvCxnSpPr>
            <a:cxnSpLocks/>
          </p:cNvCxnSpPr>
          <p:nvPr/>
        </p:nvCxnSpPr>
        <p:spPr>
          <a:xfrm>
            <a:off x="983038" y="2913789"/>
            <a:ext cx="43259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C39E39-8A6C-4D99-BAD8-E37F4D9626A4}"/>
              </a:ext>
            </a:extLst>
          </p:cNvPr>
          <p:cNvSpPr txBox="1"/>
          <p:nvPr/>
        </p:nvSpPr>
        <p:spPr>
          <a:xfrm>
            <a:off x="1094904" y="2491287"/>
            <a:ext cx="8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E8FA0D-9372-48EA-8A7E-9B45BD9A3024}"/>
              </a:ext>
            </a:extLst>
          </p:cNvPr>
          <p:cNvSpPr txBox="1"/>
          <p:nvPr/>
        </p:nvSpPr>
        <p:spPr>
          <a:xfrm>
            <a:off x="2013731" y="2491287"/>
            <a:ext cx="98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C674EE-7AAE-4D8A-B760-95C312949F1A}"/>
              </a:ext>
            </a:extLst>
          </p:cNvPr>
          <p:cNvSpPr txBox="1"/>
          <p:nvPr/>
        </p:nvSpPr>
        <p:spPr>
          <a:xfrm>
            <a:off x="3269243" y="2491287"/>
            <a:ext cx="8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3C5BF0-BCA7-4450-9B35-705363B80A21}"/>
              </a:ext>
            </a:extLst>
          </p:cNvPr>
          <p:cNvSpPr txBox="1"/>
          <p:nvPr/>
        </p:nvSpPr>
        <p:spPr>
          <a:xfrm>
            <a:off x="4269287" y="2491287"/>
            <a:ext cx="98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6AFF97E-92E9-4968-8F57-3D8BDE75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95" y="5504481"/>
            <a:ext cx="876264" cy="3428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4C011FB-7E45-4A41-B3A1-C40A986D186C}"/>
              </a:ext>
            </a:extLst>
          </p:cNvPr>
          <p:cNvSpPr txBox="1"/>
          <p:nvPr/>
        </p:nvSpPr>
        <p:spPr>
          <a:xfrm>
            <a:off x="1727818" y="6048773"/>
            <a:ext cx="7285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  <a:r>
              <a:rPr lang="en-US" sz="800" dirty="0" err="1"/>
              <a:t>Aave</a:t>
            </a:r>
            <a:r>
              <a:rPr lang="en-US" sz="800" dirty="0"/>
              <a:t> provides “stable” rates which are arbitrated centrally under certain circumstances but claim to be “decentralized”.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4462F9-E296-4113-A5D5-E57EF2CCB2D0}"/>
              </a:ext>
            </a:extLst>
          </p:cNvPr>
          <p:cNvSpPr txBox="1"/>
          <p:nvPr/>
        </p:nvSpPr>
        <p:spPr>
          <a:xfrm>
            <a:off x="2177223" y="5441064"/>
            <a:ext cx="485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9F4EB41-FA16-4D53-9EFB-0379754E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56" y="3087900"/>
            <a:ext cx="957827" cy="2454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CB2EE2-C2C5-4022-BC42-C411C4812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656" y="3045730"/>
            <a:ext cx="957827" cy="42095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FC13825-E0BF-480E-9262-2EACF23E1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249" y="3410201"/>
            <a:ext cx="904875" cy="2857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5023856-35B0-4E45-B40D-920AC50AF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96" y="3767948"/>
            <a:ext cx="900228" cy="33237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F705565-A937-43A3-8635-D048B0505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4776" y="4179508"/>
            <a:ext cx="912100" cy="2654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16E5C01-2DB5-417B-AD20-A30E1D54B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8839" y="4481422"/>
            <a:ext cx="692122" cy="34288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A48C554-8116-4912-9227-F71A4AF6BC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1478" y="4874008"/>
            <a:ext cx="913592" cy="2359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BEE4264-8456-44D9-82F8-5B996556C2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4278" y="5159603"/>
            <a:ext cx="888512" cy="27574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A1E5F5F-5C23-4D4F-A049-CE4B878766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2879" y="3409012"/>
            <a:ext cx="829066" cy="3578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4924F8B-4B04-41C3-9A46-FC5B338CA8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4289" y="3072194"/>
            <a:ext cx="1000893" cy="2995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3BC6EA-B9A7-4945-AE7C-BAC7D3F2FB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96552" y="3804113"/>
            <a:ext cx="969454" cy="29958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3A3F760-0482-4C1D-985E-B9DD981594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98832" y="4131520"/>
            <a:ext cx="801113" cy="3423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F4AD7EF-3AD0-4F6A-BB7B-5C29A6989C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85914" y="4535057"/>
            <a:ext cx="605220" cy="26313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6C16BB-B2A6-4421-97E5-8102F57E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14" y="4853566"/>
            <a:ext cx="876264" cy="3428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EE08159-52C2-4CA9-8631-D9444A9CF5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35985" y="3473035"/>
            <a:ext cx="874575" cy="23969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2B2C0B4-2958-4733-8600-CAB402FB8D7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36269" y="3810972"/>
            <a:ext cx="889633" cy="18645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8CB0AE-D030-40C5-B023-4ECB4F35B4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43186" y="4095660"/>
            <a:ext cx="860172" cy="28672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A68A7F7-80DE-4132-A9A7-8C87DAE94598}"/>
              </a:ext>
            </a:extLst>
          </p:cNvPr>
          <p:cNvSpPr txBox="1"/>
          <p:nvPr/>
        </p:nvSpPr>
        <p:spPr>
          <a:xfrm>
            <a:off x="6012236" y="1522740"/>
            <a:ext cx="27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 Derivatives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FD096F-3D49-4326-95CC-485A660EB40E}"/>
              </a:ext>
            </a:extLst>
          </p:cNvPr>
          <p:cNvCxnSpPr>
            <a:cxnSpLocks/>
          </p:cNvCxnSpPr>
          <p:nvPr/>
        </p:nvCxnSpPr>
        <p:spPr>
          <a:xfrm>
            <a:off x="5309009" y="2438116"/>
            <a:ext cx="36265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5DA63B-7661-49F8-8D25-9609F731B943}"/>
              </a:ext>
            </a:extLst>
          </p:cNvPr>
          <p:cNvCxnSpPr>
            <a:cxnSpLocks/>
          </p:cNvCxnSpPr>
          <p:nvPr/>
        </p:nvCxnSpPr>
        <p:spPr>
          <a:xfrm>
            <a:off x="7122278" y="1957825"/>
            <a:ext cx="0" cy="399010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297C36-16FA-4892-A985-9D3B0CF40EAC}"/>
              </a:ext>
            </a:extLst>
          </p:cNvPr>
          <p:cNvSpPr txBox="1"/>
          <p:nvPr/>
        </p:nvSpPr>
        <p:spPr>
          <a:xfrm>
            <a:off x="5399709" y="2018501"/>
            <a:ext cx="163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Interest-Rates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02BF97-852E-455A-9DF1-9714C7BD961B}"/>
              </a:ext>
            </a:extLst>
          </p:cNvPr>
          <p:cNvSpPr txBox="1"/>
          <p:nvPr/>
        </p:nvSpPr>
        <p:spPr>
          <a:xfrm>
            <a:off x="7122277" y="2022849"/>
            <a:ext cx="197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Futures/Leverage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5A146FE-6A65-4D81-9486-6C9C06982FF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66956" y="2532875"/>
            <a:ext cx="1281829" cy="35286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F3925A7-39D5-420D-A04F-A1DB974788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66956" y="2987238"/>
            <a:ext cx="1317406" cy="27610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C1A4A77-0B34-40BE-A26F-7D06F5E749B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6956" y="3352108"/>
            <a:ext cx="1135189" cy="36062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C43D041-DC05-4335-BD41-327165A69E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66542" y="3796155"/>
            <a:ext cx="1219200" cy="3524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1E0D06B-EC48-40B2-8684-FAB9E649879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65786" y="4231375"/>
            <a:ext cx="1219956" cy="283889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858765-1297-4A51-8AC0-2A076D9F2FB2}"/>
              </a:ext>
            </a:extLst>
          </p:cNvPr>
          <p:cNvCxnSpPr>
            <a:cxnSpLocks/>
          </p:cNvCxnSpPr>
          <p:nvPr/>
        </p:nvCxnSpPr>
        <p:spPr>
          <a:xfrm>
            <a:off x="5309007" y="4824308"/>
            <a:ext cx="181327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D2D72A-E843-4FAB-8224-17414CE8B2F0}"/>
              </a:ext>
            </a:extLst>
          </p:cNvPr>
          <p:cNvSpPr txBox="1"/>
          <p:nvPr/>
        </p:nvSpPr>
        <p:spPr>
          <a:xfrm>
            <a:off x="5265361" y="4862267"/>
            <a:ext cx="1631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Theoretical: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66C1E27-F5C8-4CE4-A05D-FCDEE705B2F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70013" y="5196452"/>
            <a:ext cx="1415477" cy="34314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3A2A745-A9C4-4D7F-BABE-69D541FA726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64226" y="4603044"/>
            <a:ext cx="1324717" cy="29621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C736372-50C5-4EF6-9729-3F44289764A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66164" y="4982571"/>
            <a:ext cx="1219200" cy="381000"/>
          </a:xfrm>
          <a:prstGeom prst="rect">
            <a:avLst/>
          </a:prstGeom>
        </p:spPr>
      </p:pic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3055C02E-43BD-4C2C-9859-13ABBA070A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3" y="5906329"/>
            <a:ext cx="1351779" cy="9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2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014B3-737B-4D01-9626-A9BD8F8F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777" y="1880104"/>
            <a:ext cx="3300646" cy="3061982"/>
          </a:xfrm>
        </p:spPr>
        <p:txBody>
          <a:bodyPr anchor="ctr">
            <a:normAutofit/>
          </a:bodyPr>
          <a:lstStyle/>
          <a:p>
            <a:r>
              <a:rPr lang="en-US" dirty="0"/>
              <a:t>Obtainable Market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CB87-5111-4A62-A663-3AE5DB8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Given </a:t>
            </a:r>
            <a:r>
              <a:rPr lang="en-US" dirty="0">
                <a:solidFill>
                  <a:schemeClr val="accent2"/>
                </a:solidFill>
              </a:rPr>
              <a:t>DefiHedge</a:t>
            </a:r>
            <a:r>
              <a:rPr lang="en-US" dirty="0"/>
              <a:t> requires a demand for both leveraged positions and fixed-rate lending, protocol adoption is limited by whichever garners least demand.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Accepting this thesis, we estimate that the currently obtainable market is likely in the range of </a:t>
            </a:r>
            <a:r>
              <a:rPr lang="en-US" dirty="0">
                <a:solidFill>
                  <a:schemeClr val="accent2"/>
                </a:solidFill>
              </a:rPr>
              <a:t>~$3B</a:t>
            </a:r>
            <a:r>
              <a:rPr lang="en-US" dirty="0"/>
              <a:t>/year with fixed-rate lending as the limiting factor.</a:t>
            </a:r>
          </a:p>
        </p:txBody>
      </p:sp>
      <p:sp>
        <p:nvSpPr>
          <p:cNvPr id="30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4583276-6FE0-4CEC-A242-98283133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3" y="5906329"/>
            <a:ext cx="1351779" cy="9516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452EB-7479-4D77-A3F2-94147BE4F860}"/>
              </a:ext>
            </a:extLst>
          </p:cNvPr>
          <p:cNvCxnSpPr>
            <a:cxnSpLocks/>
          </p:cNvCxnSpPr>
          <p:nvPr/>
        </p:nvCxnSpPr>
        <p:spPr>
          <a:xfrm>
            <a:off x="5468145" y="3429000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02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510-4B30-41BC-B465-828514E2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Market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AD3-FE9D-49EC-BA2E-2F00059C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840446"/>
            <a:ext cx="4831546" cy="34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rapid adoption and growth of decentralized finance has only recently facilitated the development of additional derivative markets.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adoption has increased, production testing resulted in clear candidates for further derivative development, namely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Compound Finance</a:t>
            </a:r>
            <a:r>
              <a:rPr lang="en-US" dirty="0"/>
              <a:t>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A708B1-2A93-46AA-A35D-0BE470179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3" y="5906329"/>
            <a:ext cx="1351779" cy="9516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3F1033-09A6-4C8A-8061-E44B375D9C61}"/>
              </a:ext>
            </a:extLst>
          </p:cNvPr>
          <p:cNvCxnSpPr>
            <a:cxnSpLocks/>
          </p:cNvCxnSpPr>
          <p:nvPr/>
        </p:nvCxnSpPr>
        <p:spPr>
          <a:xfrm>
            <a:off x="631450" y="3225988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6F542-9696-43D4-97E1-1E7BB04D4B33}"/>
              </a:ext>
            </a:extLst>
          </p:cNvPr>
          <p:cNvCxnSpPr>
            <a:cxnSpLocks/>
          </p:cNvCxnSpPr>
          <p:nvPr/>
        </p:nvCxnSpPr>
        <p:spPr>
          <a:xfrm>
            <a:off x="631450" y="4950514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AA220-7EDD-40AA-834F-28A733D98FD6}"/>
              </a:ext>
            </a:extLst>
          </p:cNvPr>
          <p:cNvCxnSpPr>
            <a:cxnSpLocks/>
          </p:cNvCxnSpPr>
          <p:nvPr/>
        </p:nvCxnSpPr>
        <p:spPr>
          <a:xfrm>
            <a:off x="631450" y="1629799"/>
            <a:ext cx="464882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65A847A-4307-4083-8BDA-3E22FAA36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04" y="2057015"/>
            <a:ext cx="4283972" cy="22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7273-C107-4CBC-9A8A-C72A7793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5133-E96A-4721-BEC8-FC13C98B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Contracts: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Siloed On &amp; Off-Chain Order Books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EIP-712 signature validation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DEX: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Major UI development complete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Backend framework established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Contract integration in progress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0971FAC-1928-4599-87A6-7F468E0E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66" y="2398137"/>
            <a:ext cx="4200136" cy="20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3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F4A86A-0FA8-422F-93D5-3BD0F108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56" y="1761603"/>
            <a:ext cx="8498519" cy="34701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A Decentralized Marketplace for Interest-Rate Swaps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21" descr="A close up of a sign&#10;&#10;Description automatically generated">
            <a:extLst>
              <a:ext uri="{FF2B5EF4-FFF2-40B4-BE49-F238E27FC236}">
                <a16:creationId xmlns:a16="http://schemas.microsoft.com/office/drawing/2014/main" id="{B5043A3F-DFA6-4C8D-8EB9-2A28133B7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50" y="1394472"/>
            <a:ext cx="3545017" cy="249574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D9D0CCE9-91D3-464E-A1A7-F8BD3CA26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3" y="5906329"/>
            <a:ext cx="1351779" cy="9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32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11583</TotalTime>
  <Words>357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The DefiHedge Protocol &amp; Exchange</vt:lpstr>
      <vt:lpstr>Traditional Interest Rate Swap Markets</vt:lpstr>
      <vt:lpstr>Decentralized Financial Markets</vt:lpstr>
      <vt:lpstr>Solution:  </vt:lpstr>
      <vt:lpstr>Competitive Environment</vt:lpstr>
      <vt:lpstr>Obtainable Market</vt:lpstr>
      <vt:lpstr>Market Timing</vt:lpstr>
      <vt:lpstr>Current Progress:</vt:lpstr>
      <vt:lpstr>A Decentralized Marketplace for Interest-Rate Swaps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DefiHedge Protocol &amp; Exchange</dc:title>
  <dc:creator>Julian</dc:creator>
  <cp:lastModifiedBy>Julian</cp:lastModifiedBy>
  <cp:revision>72</cp:revision>
  <dcterms:created xsi:type="dcterms:W3CDTF">2020-03-31T01:43:21Z</dcterms:created>
  <dcterms:modified xsi:type="dcterms:W3CDTF">2020-08-13T21:51:59Z</dcterms:modified>
</cp:coreProperties>
</file>