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/>
    <p:restoredTop sz="74750"/>
  </p:normalViewPr>
  <p:slideViewPr>
    <p:cSldViewPr snapToGrid="0">
      <p:cViewPr varScale="1">
        <p:scale>
          <a:sx n="51" d="100"/>
          <a:sy n="51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757FD-C117-4D45-ACD1-4CFFCE211267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2733-F940-654C-A6A4-3CA4434CC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3 problems we explored in our projects were using geometric integrators to model planetary orbits, using random numbers to integrate and determining the period of a pendulum. </a:t>
            </a:r>
          </a:p>
          <a:p>
            <a:endParaRPr lang="en-US" dirty="0"/>
          </a:p>
          <a:p>
            <a:r>
              <a:rPr lang="en-US" dirty="0"/>
              <a:t>The computational part required us to write specific code in python to perform steps in a mathematical process. The analytical part required mathematical calculations on paper and the research part focused on our own individual readings to facilitate our exploration of topics.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2733-F940-654C-A6A4-3CA4434CC1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applications of integrals involve a domain in more than two dimensions, monte </a:t>
            </a:r>
            <a:r>
              <a:rPr lang="en-US" dirty="0" err="1"/>
              <a:t>carlo</a:t>
            </a:r>
            <a:r>
              <a:rPr lang="en-US" dirty="0"/>
              <a:t> methods provide us with a method to approximate the value of such integrals.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2733-F940-654C-A6A4-3CA4434CC1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MR10"/>
              </a:rPr>
              <a:t>It also affects quadrature methods, the number of divisions needed to estimate the integral grows exponentially, requiring </a:t>
            </a:r>
            <a:r>
              <a:rPr lang="en-GB" sz="1800" dirty="0" err="1">
                <a:effectLst/>
                <a:latin typeface="CMMI10"/>
              </a:rPr>
              <a:t>n</a:t>
            </a:r>
            <a:r>
              <a:rPr lang="en-GB" sz="1800" dirty="0" err="1">
                <a:effectLst/>
                <a:latin typeface="CMMI8"/>
              </a:rPr>
              <a:t>N</a:t>
            </a:r>
            <a:r>
              <a:rPr lang="en-GB" sz="1800" dirty="0">
                <a:effectLst/>
                <a:latin typeface="CMMI8"/>
              </a:rPr>
              <a:t> </a:t>
            </a:r>
            <a:r>
              <a:rPr lang="en-GB" sz="1800" dirty="0">
                <a:effectLst/>
                <a:latin typeface="CMR10"/>
              </a:rPr>
              <a:t>evaluations of the function. This also becomes problematic when </a:t>
            </a:r>
            <a:r>
              <a:rPr lang="en-GB" sz="1800" dirty="0">
                <a:effectLst/>
                <a:latin typeface="CMMI10"/>
              </a:rPr>
              <a:t>f </a:t>
            </a:r>
            <a:r>
              <a:rPr lang="en-GB" sz="1800" dirty="0">
                <a:effectLst/>
                <a:latin typeface="CMR10"/>
              </a:rPr>
              <a:t>(</a:t>
            </a:r>
            <a:r>
              <a:rPr lang="en-GB" sz="1800" dirty="0">
                <a:effectLst/>
                <a:latin typeface="CMMI10"/>
              </a:rPr>
              <a:t>x</a:t>
            </a:r>
            <a:r>
              <a:rPr lang="en-GB" sz="1800" dirty="0">
                <a:effectLst/>
                <a:latin typeface="CMR10"/>
              </a:rPr>
              <a:t>) is discontinuous on the domain </a:t>
            </a:r>
            <a:r>
              <a:rPr lang="en-GB" sz="1800" dirty="0">
                <a:effectLst/>
                <a:latin typeface="CMMI10"/>
              </a:rPr>
              <a:t>V </a:t>
            </a:r>
            <a:r>
              <a:rPr lang="en-GB" sz="1800" dirty="0">
                <a:effectLst/>
                <a:latin typeface="CMR10"/>
              </a:rPr>
              <a:t>. </a:t>
            </a:r>
            <a:endParaRPr lang="en-GB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MR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MR10"/>
              </a:rPr>
              <a:t>The volume of the hypersphere is focused around the boundary layer. As a result, the points randomly generated from the uniform distribution are less likely to ’land’ within the volume of the sphere. This means estimations with a lower number of iterations return zero. This is a problem in the sense that the absolute error is 100% but the relative error is infinitely small because the actual volume is infinitely small.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2733-F940-654C-A6A4-3CA4434CC1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MR10"/>
              </a:rPr>
              <a:t>Even with only 1000 iterations, figure 2.22 demonstrates the effectiveness of the method com- pared to sampling from a uniform distribution. QMC methods do have </a:t>
            </a:r>
            <a:r>
              <a:rPr lang="en-GB" sz="1800" dirty="0">
                <a:effectLst/>
                <a:latin typeface="CMMI8"/>
              </a:rPr>
              <a:t>N </a:t>
            </a:r>
            <a:endParaRPr lang="en-GB" dirty="0"/>
          </a:p>
          <a:p>
            <a:r>
              <a:rPr lang="en-GB" sz="1800" dirty="0">
                <a:effectLst/>
                <a:latin typeface="CMR10"/>
              </a:rPr>
              <a:t>their own limitations, they can perform badly when singularities exist within a function or when the sequence is chosen badly.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62733-F940-654C-A6A4-3CA4434CC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1FF0-7FA4-BECB-6863-2AFB9F322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A3639-28E9-A59C-DA1C-2083360B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868C-C012-5BA2-2DA5-69C510AE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E808-33C4-BE53-04FE-D706CCE2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D060-91E9-3A97-2E96-E56545C7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9708-B8C1-FA81-C846-8DEBECCE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FA6E6-E4F9-75BC-36C8-C150C740D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502E-2DD2-9A3B-F4DB-A45CF14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8D03-130A-0A96-DB62-7BE8101F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917E-DED8-425B-08E8-94BB70E2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4DFAD-6425-D97A-23D5-98034B285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0F1C3-6210-5B83-56F0-3D35DD1E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663D-CB1D-855A-C807-8846B5F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5994-B2DD-5D5A-8897-2D3EFCBB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CFFA-C3FE-CF55-33FE-90EAD191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AC54-8132-B846-A088-9A67E5F2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CC89-A830-9187-BF1F-293F31BA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36BE-A9CC-5CD7-0CCD-44C91CFC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09910-E082-9EF4-BD5A-AF7A1A8A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B455-9CDA-CE86-0E85-CC97051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10D7-B096-60C6-7C88-A98579B7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7B1C-731C-05AC-4EC9-6A5A7150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9378-B86F-DC3B-38E3-3573C1F9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DD2E-CE6A-0EEC-443A-1685CDC7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AFAF-0970-C4E2-5D6E-FBD100B4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33EB-828C-1B2C-F1D3-255685E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E4CD-8898-0D5B-144C-C0ABC5EF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EEC0-2B2E-280B-896E-813FA0F5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CEFE5-2FF0-9940-6E5F-D5844F08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8362-7D62-A91E-198E-99EC3D15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936D7-7A15-EB2C-2E35-15A79FC2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473B-53F5-466F-D0CF-C6A5BACC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1144-AB54-6C31-C845-F06BDE8C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CC10-F375-E1C7-2D07-1C7EAE40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85C93-D216-23DE-F340-D544EF8B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088E3-E585-D3B1-3CC9-71EE0A0D6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8B4A0-4152-04DE-80E4-1BE9171E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A47D6-4D31-A1BE-6D7A-5730765A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5D7CC-E6C4-7C74-FADE-D812E07A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586-5870-2913-6044-3B65BE91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FC81-756D-2029-70A2-28919A9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34D6-0ECB-457A-20A0-358B830C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A96E-9F0F-FD0E-96E7-A5EFCA26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419EC-200A-745C-DDF2-A2DA2F2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C75B-B470-700D-E787-397D7DB8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0B6A-4B61-2574-7D39-507E6092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500-98CA-67EB-7903-5B113B15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D55C-3C77-6EB4-D563-0334634A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5CE3F-3CB9-DF32-EE95-4B22A75DE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8B03-7EB4-5A33-735B-8EC637F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5CF39-E960-66E8-AF73-7139E531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4860-3F9C-46FF-2C3A-F291636B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92AB-55E0-50BC-3459-5B97EA7E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3C874-9055-D498-2C88-FDCD8870C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F01CA-2B98-337A-9455-11F53B8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D8290-1AA7-9473-7BA8-1C2F6323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F782-E203-EF1A-016A-A41A1929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B0DC-17F9-E316-EFBA-4E851BB3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6AC1A-782F-E742-6966-DD00580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93C4-A039-42D6-E01F-54E2ABCA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4023-4B6C-1C16-7816-C60A11E91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7AD4-3061-BA44-A61B-68703972C874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E153-2E1B-5C8D-E2E7-2DF79D508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37AC-9B64-F033-D586-37AE1B038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3BD1-B15B-024A-8F5A-45EA73F8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1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204-55AF-845B-405B-FB8DBC009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Applied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9D5A8-876B-9830-7180-91E4CB419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599F-62CD-90F0-EB09-7C13B7FC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42D0-7DAD-8AC8-9C5B-E737B9AA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mathematical problems in academic research or industry are not solvable without computers .</a:t>
            </a:r>
          </a:p>
          <a:p>
            <a:r>
              <a:rPr lang="en-US" dirty="0"/>
              <a:t>We explored 3 mini-projects which applied various computational methos to solve problems in applied mathematics. </a:t>
            </a:r>
          </a:p>
          <a:p>
            <a:r>
              <a:rPr lang="en-US" dirty="0"/>
              <a:t>The three mini-projects we completed can be broken down into three categories: computational, analytical and research.</a:t>
            </a:r>
          </a:p>
        </p:txBody>
      </p:sp>
    </p:spTree>
    <p:extLst>
      <p:ext uri="{BB962C8B-B14F-4D97-AF65-F5344CB8AC3E}">
        <p14:creationId xmlns:p14="http://schemas.microsoft.com/office/powerpoint/2010/main" val="22860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3EC4-A350-335B-9D83-9E4A820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Methods in higher dimensions.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F0A0-5A22-E733-5FA3-D4D1CDFF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of integrals involve a domain in more than two dimensions.</a:t>
            </a:r>
          </a:p>
          <a:p>
            <a:r>
              <a:rPr lang="en-US" dirty="0"/>
              <a:t>As the number of dimensions increase the number of points needed to accurately </a:t>
            </a:r>
            <a:r>
              <a:rPr lang="en-US" dirty="0" err="1"/>
              <a:t>discretise</a:t>
            </a:r>
            <a:r>
              <a:rPr lang="en-US" dirty="0"/>
              <a:t> the space becomes significantly large so the quadrature methods become inefficient. This is the curse of dimensionality. </a:t>
            </a:r>
          </a:p>
          <a:p>
            <a:r>
              <a:rPr lang="en-US" dirty="0"/>
              <a:t>To investigate Monte Carlo methods in higher dimensions we considered the case of an N-dimensional hypersphere inscribed within a cube.</a:t>
            </a:r>
          </a:p>
        </p:txBody>
      </p:sp>
    </p:spTree>
    <p:extLst>
      <p:ext uri="{BB962C8B-B14F-4D97-AF65-F5344CB8AC3E}">
        <p14:creationId xmlns:p14="http://schemas.microsoft.com/office/powerpoint/2010/main" val="5919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BF17-D03F-B10C-D6DD-73D030B3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Volume on an N-Dimension Hypersphere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ECA6-D23B-E77F-B1E0-4ED65556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estimates for higher dimensions is given by </a:t>
            </a:r>
          </a:p>
          <a:p>
            <a:r>
              <a:rPr lang="en-US" dirty="0"/>
              <a:t>The exact volume is given by </a:t>
            </a:r>
          </a:p>
          <a:p>
            <a:r>
              <a:rPr lang="en-US" dirty="0"/>
              <a:t>The table highlights as the number of dimensions increase, many more iterations are required to obtain an estimate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230E-A0F1-AF3A-F6F0-FE9226B1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825625"/>
            <a:ext cx="23876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DBE79-6549-454E-3020-BE32243B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00" y="2463800"/>
            <a:ext cx="1295400" cy="304800"/>
          </a:xfrm>
          <a:prstGeom prst="rect">
            <a:avLst/>
          </a:prstGeom>
        </p:spPr>
      </p:pic>
      <p:pic>
        <p:nvPicPr>
          <p:cNvPr id="9" name="Picture 8" descr="A picture containing text, number, font, crossword puzzle&#10;&#10;Description automatically generated">
            <a:extLst>
              <a:ext uri="{FF2B5EF4-FFF2-40B4-BE49-F238E27FC236}">
                <a16:creationId xmlns:a16="http://schemas.microsoft.com/office/drawing/2014/main" id="{A3F25E74-E07E-4492-9E35-67120AE88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3743374"/>
            <a:ext cx="5759188" cy="25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7F9A-A4B7-0848-5A90-D66AB29E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obtain more accurate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2E14-2ED9-ED4D-5604-93EFC421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sampling techniques can be employed such as Quasi-Monte Carlo methods.</a:t>
            </a:r>
          </a:p>
          <a:p>
            <a:r>
              <a:rPr lang="en-GB" dirty="0"/>
              <a:t>Quasi Monte Carlo methods use deterministic sequences of variables that are particularly well distributed throughout the space to minimise errors.</a:t>
            </a:r>
          </a:p>
          <a:p>
            <a:r>
              <a:rPr lang="en-GB" dirty="0"/>
              <a:t>We can implement this method in python with a dedicated module for it - (</a:t>
            </a:r>
            <a:r>
              <a:rPr lang="en-GB" dirty="0" err="1"/>
              <a:t>scipy.stats.qmc</a:t>
            </a:r>
            <a:r>
              <a:rPr lang="en-GB" dirty="0"/>
              <a:t>).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2A58444E-FF27-E619-4932-EF2706ABB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18" y="4384675"/>
            <a:ext cx="3091531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505</Words>
  <Application>Microsoft Macintosh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CMMI10</vt:lpstr>
      <vt:lpstr>CMMI8</vt:lpstr>
      <vt:lpstr>CMR10</vt:lpstr>
      <vt:lpstr>Office Theme</vt:lpstr>
      <vt:lpstr>Computational Applied Mathematics</vt:lpstr>
      <vt:lpstr>Introduction</vt:lpstr>
      <vt:lpstr>Monte Carlo Methods in higher dimensions.</vt:lpstr>
      <vt:lpstr>The Volume on an N-Dimension Hypersphere</vt:lpstr>
      <vt:lpstr>How can we obtain more accurate results?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Applied Mathematics</dc:title>
  <dc:creator>Jai Trehan [mm19jt]</dc:creator>
  <cp:lastModifiedBy>Jai Trehan [mm19jt]</cp:lastModifiedBy>
  <cp:revision>1</cp:revision>
  <dcterms:created xsi:type="dcterms:W3CDTF">2023-05-14T11:02:38Z</dcterms:created>
  <dcterms:modified xsi:type="dcterms:W3CDTF">2023-05-14T14:47:59Z</dcterms:modified>
</cp:coreProperties>
</file>