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7" r:id="rId2"/>
    <p:sldId id="267" r:id="rId3"/>
    <p:sldId id="266" r:id="rId4"/>
    <p:sldId id="258" r:id="rId5"/>
    <p:sldId id="264" r:id="rId6"/>
    <p:sldId id="268" r:id="rId7"/>
    <p:sldId id="260" r:id="rId8"/>
    <p:sldId id="269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BF7AC-5E42-6CC3-065C-789F43689F77}" v="18" dt="2024-08-28T18:43:42.121"/>
    <p1510:client id="{1E052F80-48DF-AA69-C5AD-698611378214}" v="114" dt="2024-08-28T17:59:15.316"/>
    <p1510:client id="{2D03A34B-443A-0A14-03A9-0E77B4205A61}" v="65" dt="2024-08-27T20:02:50.864"/>
    <p1510:client id="{51045D7C-3C67-9428-E641-5C90622A91C1}" v="6" dt="2024-08-28T17:59:12.426"/>
    <p1510:client id="{60F9D733-6EEF-7F33-C17B-99DC70C68174}" v="434" dt="2024-08-26T20:04:58.844"/>
    <p1510:client id="{6477BA96-4329-077D-AD87-71E0778C12D0}" v="21" dt="2024-08-28T17:57:11.166"/>
    <p1510:client id="{A479C7E2-AE43-9236-080F-10A6087C1A8B}" v="3" dt="2024-08-27T20:05:52.280"/>
    <p1510:client id="{B9A47DCF-5D38-70F0-5AE9-175ED7EDE751}" v="136" dt="2024-08-28T17:58:07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3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3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1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8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8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otdunia.com/7-end-to-end-layers-in-osi-model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rimeter81.com/glossary/osi-model#:~:text=First%20developed%20in%201978%20by,ISO%2FIEC%207498%E2%80%9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9F14-5E23-1892-5D5F-350DD37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OSI Model</a:t>
            </a:r>
          </a:p>
        </p:txBody>
      </p:sp>
      <p:sp>
        <p:nvSpPr>
          <p:cNvPr id="141" name="Content Placeholder 60">
            <a:extLst>
              <a:ext uri="{FF2B5EF4-FFF2-40B4-BE49-F238E27FC236}">
                <a16:creationId xmlns:a16="http://schemas.microsoft.com/office/drawing/2014/main" id="{7367432A-3208-C029-6229-DC3B1CF3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17" y="3793178"/>
            <a:ext cx="3633642" cy="20419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300"/>
              <a:t>By: James Harris, Anika Bravo, Jayden Trujillo, Zack Parman, Matthew Orsini, &amp; Elijah Lawrence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4A14-41D6-3C02-14B8-0933616F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/>
              <a:pPr>
                <a:spcAft>
                  <a:spcPts val="600"/>
                </a:spcAft>
              </a:pPr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76F0-30D4-71E7-BB91-F2B82DBC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6BDEA-575E-32D9-61B6-3AEA19F72F0D}"/>
              </a:ext>
            </a:extLst>
          </p:cNvPr>
          <p:cNvSpPr txBox="1"/>
          <p:nvPr/>
        </p:nvSpPr>
        <p:spPr>
          <a:xfrm>
            <a:off x="611369" y="2199188"/>
            <a:ext cx="39665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accent1"/>
                </a:solidFill>
                <a:latin typeface="Elephant"/>
                <a:ea typeface="+mn-lt"/>
                <a:cs typeface="+mn-lt"/>
              </a:rPr>
              <a:t>USA Charities</a:t>
            </a:r>
            <a:endParaRPr lang="en-US" sz="4000">
              <a:solidFill>
                <a:schemeClr val="accent1"/>
              </a:solidFill>
              <a:latin typeface="Elephant"/>
            </a:endParaRPr>
          </a:p>
        </p:txBody>
      </p:sp>
      <p:pic>
        <p:nvPicPr>
          <p:cNvPr id="7" name="Picture 6" descr="A diagram of layers of a layer&#10;&#10;Description automatically generated">
            <a:extLst>
              <a:ext uri="{FF2B5EF4-FFF2-40B4-BE49-F238E27FC236}">
                <a16:creationId xmlns:a16="http://schemas.microsoft.com/office/drawing/2014/main" id="{17A1FD2F-F4A4-A4AA-B6E4-74375F00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17" y="2451882"/>
            <a:ext cx="6443240" cy="38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EAC3-1E98-79BA-0749-E8601FB3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99B1-41B6-1FA1-F8F6-30BD189E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The application layer is the topmost layer of the OSI model and serves as the interface between the end-user and the network. 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Role: Ensures that data is presented in a readable format and manages how data is sent and received.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Functions: Facilitates communication between software applications and lower layers of the OSI model. </a:t>
            </a:r>
          </a:p>
          <a:p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Examples: File transfers, emails, web browsing, as well as remote access.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Protocols: The protocols often found at this layer are HTTP, FTP, SMTP, and DNS.</a:t>
            </a:r>
          </a:p>
          <a:p>
            <a:endParaRPr lang="en-US" sz="23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D880-8965-60E4-9C8F-F2A3CEF8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8804-25F5-B576-8565-8CFAB26A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8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Colourful pins connected with a thread">
            <a:extLst>
              <a:ext uri="{FF2B5EF4-FFF2-40B4-BE49-F238E27FC236}">
                <a16:creationId xmlns:a16="http://schemas.microsoft.com/office/drawing/2014/main" id="{42180A80-3012-63B4-8E13-26AE8AF5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</a:blip>
          <a:srcRect r="-2" b="15603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B40F9-8474-3C0D-F625-767ED0CE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880744"/>
            <a:ext cx="5686041" cy="4791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34FF-5572-F14A-69FC-B163A3B6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87" y="2307984"/>
            <a:ext cx="8824068" cy="3362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https://iotdunia.com/7-end-to-end-layers-in-osi-model/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https://www.perimeter81.com/glossary/osi-model#:~:text=First%20developed%20in%201978%20by,ISO%2FIEC%207498%E2%80%931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u="sng">
                <a:solidFill>
                  <a:schemeClr val="tx1"/>
                </a:solidFill>
              </a:rPr>
              <a:t>https://www.techtarget.com/searchnetworking/definition/Application-layer#:~:text=The%20application%20layer%20sits%20at,layer%20is%20not%20an%20application.</a:t>
            </a:r>
            <a:endParaRPr lang="en-US" u="sng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</a:rPr>
              <a:t>Copilot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9161D-31C0-4DED-22F3-FCE99E18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5/20/2025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FCDB-E9E2-1157-A133-166EADDE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6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0B3D-1EC2-FBA2-7C9E-D396E69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CB2C-35E9-4039-5F76-3D8A76BD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300">
                <a:latin typeface="Times New Roman"/>
                <a:ea typeface="+mn-lt"/>
                <a:cs typeface="Times New Roman"/>
              </a:rPr>
              <a:t>The OSI Model was first developed in 1978 by Hubert Zimmermann.</a:t>
            </a:r>
          </a:p>
          <a:p>
            <a:r>
              <a:rPr lang="en-US" sz="2300">
                <a:latin typeface="Times New Roman"/>
                <a:ea typeface="+mn-lt"/>
                <a:cs typeface="Times New Roman"/>
              </a:rPr>
              <a:t>A refined but still draft stage OSI model was published in 1980.</a:t>
            </a:r>
          </a:p>
          <a:p>
            <a:r>
              <a:rPr lang="en-US" sz="2300">
                <a:latin typeface="Times New Roman"/>
                <a:ea typeface="+mn-lt"/>
                <a:cs typeface="Times New Roman"/>
              </a:rPr>
              <a:t>It was adopted by major computer and telecommunication companies in 1984.</a:t>
            </a:r>
            <a:endParaRPr lang="en-US" sz="2300">
              <a:latin typeface="Times New Roman"/>
              <a:cs typeface="Times New Roman"/>
            </a:endParaRPr>
          </a:p>
          <a:p>
            <a:r>
              <a:rPr lang="en-US" sz="2300">
                <a:latin typeface="Times New Roman"/>
                <a:ea typeface="+mn-lt"/>
                <a:cs typeface="+mn-lt"/>
              </a:rPr>
              <a:t>The OSI Model provides a standardized framework for understanding and discussing networking concepts.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84CB-992C-D701-8FD9-73D84B95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D5D0-4027-DB35-4FC9-BC73B0B1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3032-5EA6-6E67-DEA6-E2402DB2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OSI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E6D6-A386-C427-0AF4-CC08740D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300">
                <a:latin typeface="Times New Roman"/>
                <a:cs typeface="Times New Roman"/>
              </a:rPr>
              <a:t>The OSI (Open Systems Interconnection) Model consists of seven layers of networking studies. </a:t>
            </a:r>
          </a:p>
          <a:p>
            <a:r>
              <a:rPr lang="en-US" sz="2300">
                <a:latin typeface="Times New Roman"/>
                <a:cs typeface="Times New Roman"/>
              </a:rPr>
              <a:t>It helps us categorize everything that happens in a network so if a problem were to occur, troubleshooting is a lot easier when a problem can be distinguished by what layer it resides in. </a:t>
            </a:r>
          </a:p>
          <a:p>
            <a:r>
              <a:rPr lang="en-US" sz="2300">
                <a:latin typeface="Times New Roman"/>
                <a:cs typeface="Times New Roman"/>
              </a:rPr>
              <a:t>However, not everything will perfectly fit into the model. It should purely be used as a reference.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770C-FC55-D20D-617D-978B1B98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5B2-499D-D0E4-D153-5DBE71EC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B7F9-5C05-48C2-3756-3C426531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ABED-4123-EF2A-F423-AC10C405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5051"/>
            <a:ext cx="9527275" cy="36439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The lowest layer of the OSI model that is responsible for the physical transmission of data bits through a medium is the Physical layer. 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Examples: Ethernet cables, fiber optic cables, network interface cards, RJ45 connectors.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Received signals are converted into binary data then sent to the Data Link layer.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Functions: Bit synchronization, bit rate control, physical topologies, and transmission mode</a:t>
            </a:r>
          </a:p>
          <a:p>
            <a:endParaRPr lang="en-US" sz="23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3B13-5075-FAFC-A03D-1E85B02F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DAAA-B74E-C386-5D16-94FC6BFA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E88F-8D2B-AF63-BBAB-8E9B1C10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D970-8A77-EDFA-F47C-F9BDFC72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It is responsible for organizing bits from the Physical Layer into frames and ensures error-free data transfers from one node to another. 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Switch &amp; bridge are Data Link Layer devices. 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MAC address occupy this layer. 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Functions: framing, physical addressing, error control, flow control, and access control.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A0EC-10B2-E105-9619-2F00D613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35CB-0749-7980-D11B-23B8395A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E88F-8D2B-AF63-BBAB-8E9B1C10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D970-8A77-EDFA-F47C-F9BDFC72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The network layer is responsible for the interconnection of different networks through sending data packets back and forth.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It forwards packets from the source to the destination host.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It routes packets using the most optimal path to reach the destination.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In addition, IP addresses are assigned at this layer.</a:t>
            </a:r>
          </a:p>
          <a:p>
            <a:pPr>
              <a:lnSpc>
                <a:spcPct val="12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The devices in this layer are- layer 3 switches, firewalls, and routers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A0EC-10B2-E105-9619-2F00D613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35CB-0749-7980-D11B-23B8395A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337A-29D4-3674-3AE7-AA9B2C03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8150-6C58-0594-39AD-B2D9DC7F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The transport layer is responsible for delivery.</a:t>
            </a:r>
          </a:p>
          <a:p>
            <a:pPr>
              <a:lnSpc>
                <a:spcPct val="9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Uses either TCP or UDP for transmission.</a:t>
            </a:r>
          </a:p>
          <a:p>
            <a:pPr>
              <a:lnSpc>
                <a:spcPct val="9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When using TCP it sends ACK(acknowledgement) of reliable delivery.</a:t>
            </a:r>
          </a:p>
          <a:p>
            <a:pPr>
              <a:lnSpc>
                <a:spcPct val="9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Breaks down the data into smaller units called segments and reassembles them at the destination.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526C-91DB-9028-09BB-8273362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E3D1-3DCE-68EB-03EC-9126DD0B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337A-29D4-3674-3AE7-AA9B2C03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8150-6C58-0594-39AD-B2D9DC7F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The session layer allows you establish and terminate a connection between devices.</a:t>
            </a:r>
          </a:p>
          <a:p>
            <a:pPr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This layer manages and ensures that the communication between devices transmitted and received without complication.</a:t>
            </a:r>
          </a:p>
          <a:p>
            <a:pPr>
              <a:lnSpc>
                <a:spcPct val="90000"/>
              </a:lnSpc>
            </a:pPr>
            <a:endParaRPr lang="en-US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Synchronization helps the data stream remain constant so that if the data transfer drops it will create special points that indicate if the session can resume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526C-91DB-9028-09BB-8273362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E3D1-3DCE-68EB-03EC-9126DD0B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3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9FC9-25C6-3A77-2288-E06F0A50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7A9C-DDB9-5B42-D34D-A2A86A42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9999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cs typeface="Times New Roman"/>
              </a:rPr>
              <a:t>This is also known as the Translation </a:t>
            </a:r>
            <a:r>
              <a:rPr lang="en-US" sz="23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layer.</a:t>
            </a:r>
            <a:endParaRPr lang="en-US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29999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The application layer's data is withdrawn and utilized by translating, encrypting, and compressing it into the needed presentation to transfer over the network. </a:t>
            </a:r>
            <a:endParaRPr lang="en-US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29999"/>
              </a:lnSpc>
            </a:pPr>
            <a:r>
              <a:rPr lang="en-US" sz="23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 function of the presentation layer is it translates codes (ASCII to Unicode)</a:t>
            </a:r>
            <a:endParaRPr lang="en-US" sz="2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8CD1-B300-B94D-E978-6DBECD84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B8DA-6BDC-22E2-2D2A-1D1A8A11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OSI Model</vt:lpstr>
      <vt:lpstr>History OSI Model</vt:lpstr>
      <vt:lpstr>What is the OSI Model?</vt:lpstr>
      <vt:lpstr>Physical</vt:lpstr>
      <vt:lpstr>Data Link</vt:lpstr>
      <vt:lpstr>Network</vt:lpstr>
      <vt:lpstr>Transport</vt:lpstr>
      <vt:lpstr>Session</vt:lpstr>
      <vt:lpstr>Presentation</vt:lpstr>
      <vt:lpstr>Application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2024-08-20T18:17:52Z</dcterms:created>
  <dcterms:modified xsi:type="dcterms:W3CDTF">2025-05-20T20:05:13Z</dcterms:modified>
</cp:coreProperties>
</file>