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8D1667D.xml" ContentType="application/vnd.ms-powerpoint.comments+xml"/>
  <Override PartName="/ppt/comments/modernComment_104_DC4BBBA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6" r:id="rId3"/>
    <p:sldId id="257" r:id="rId4"/>
    <p:sldId id="260" r:id="rId5"/>
    <p:sldId id="264" r:id="rId6"/>
    <p:sldId id="261" r:id="rId7"/>
    <p:sldId id="262"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2A49D12-33E2-D780-8169-D28E9C4FDE28}" name="Caleb M. Mccord &lt;Student&gt;" initials="C&lt;" userId="S::0612091579@my.browardschools.com::ef29e481-dd38-4cb5-9bc3-2cad6319f002" providerId="AD"/>
  <p188:author id="{72EA554B-B334-C7A7-E69C-F4ADBA4AB573}" name="Jonathan Wright &lt;Student&gt;" initials="J&lt;" userId="S::0612081797@my.browardschools.com::e658be9e-ec0b-47bb-a250-d05ca87b26dc" providerId="AD"/>
  <p188:author id="{9E0C077B-E151-CFFE-386E-290C59ED18FE}" name="Jayden A. Trujillo &lt;Student&gt;" initials="J&lt;" userId="S::0612097965@my.browardschools.com::aba94d12-9fe4-4d89-b659-f3af62f4b76b" providerId="AD"/>
  <p188:author id="{5AC016AF-1F71-A412-290D-1E642E578275}" name="Xavier Di Marco &lt;Student&gt;" initials="X&lt;" userId="S::0611133635@my.browardschools.com::4e51f1e1-26c4-472a-b357-d571a6972df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8/10/relationships/authors" Target="author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omments/modernComment_101_8D1667D.xml><?xml version="1.0" encoding="utf-8"?>
<p188:cmLst xmlns:a="http://schemas.openxmlformats.org/drawingml/2006/main" xmlns:r="http://schemas.openxmlformats.org/officeDocument/2006/relationships" xmlns:p188="http://schemas.microsoft.com/office/powerpoint/2018/8/main">
  <p188:cm id="{55C4AE0F-F9E1-4944-90E6-D03169FCC9F8}" authorId="{72EA554B-B334-C7A7-E69C-F4ADBA4AB573}" created="2024-05-22T16:25:00.061">
    <ac:deMkLst xmlns:ac="http://schemas.microsoft.com/office/drawing/2013/main/command">
      <pc:docMk xmlns:pc="http://schemas.microsoft.com/office/powerpoint/2013/main/command"/>
      <pc:sldMk xmlns:pc="http://schemas.microsoft.com/office/powerpoint/2013/main/command" cId="147940989" sldId="257"/>
      <ac:spMk id="6" creationId="{31EDE68A-F2D6-BAE7-39E5-84DFAA8F8872}"/>
    </ac:deMkLst>
    <p188:txBody>
      <a:bodyPr/>
      <a:lstStyle/>
      <a:p>
        <a:r>
          <a:rPr lang="en-US"/>
          <a:t>Before HIPAA was passed companies wouldn't hire people with fatal diseases who already were on a different insurance company from a previous job.</a:t>
        </a:r>
      </a:p>
    </p188:txBody>
  </p188:cm>
  <p188:cm id="{FD17AE06-A5FE-4EF8-9B48-5AB6A44687C5}" authorId="{72EA554B-B334-C7A7-E69C-F4ADBA4AB573}" created="2024-05-22T16:26:19.376">
    <ac:deMkLst xmlns:ac="http://schemas.microsoft.com/office/drawing/2013/main/command">
      <pc:docMk xmlns:pc="http://schemas.microsoft.com/office/powerpoint/2013/main/command"/>
      <pc:sldMk xmlns:pc="http://schemas.microsoft.com/office/powerpoint/2013/main/command" cId="147940989" sldId="257"/>
      <ac:spMk id="6" creationId="{31EDE68A-F2D6-BAE7-39E5-84DFAA8F8872}"/>
    </ac:deMkLst>
    <p188:txBody>
      <a:bodyPr/>
      <a:lstStyle/>
      <a:p>
        <a:r>
          <a:rPr lang="en-US"/>
          <a:t>Since this kept on happening congress decided to pass a law that would make it so that these companies would have to give them their health insurance even if they had health insurance from a previous company.</a:t>
        </a:r>
      </a:p>
    </p188:txBody>
  </p188:cm>
  <p188:cm id="{18391DCE-0053-4E79-9345-503D4B178A5F}" authorId="{72EA554B-B334-C7A7-E69C-F4ADBA4AB573}" created="2024-05-22T16:57:59.432">
    <ac:deMkLst xmlns:ac="http://schemas.microsoft.com/office/drawing/2013/main/command">
      <pc:docMk xmlns:pc="http://schemas.microsoft.com/office/powerpoint/2013/main/command"/>
      <pc:sldMk xmlns:pc="http://schemas.microsoft.com/office/powerpoint/2013/main/command" cId="147940989" sldId="257"/>
      <ac:spMk id="6" creationId="{31EDE68A-F2D6-BAE7-39E5-84DFAA8F8872}"/>
    </ac:deMkLst>
    <p188:replyLst>
      <p188:reply id="{43775C74-BA18-4CB5-A7DF-2869B66589E4}" authorId="{72EA554B-B334-C7A7-E69C-F4ADBA4AB573}" created="2024-05-24T16:07:51.170">
        <p188:txBody>
          <a:bodyPr/>
          <a:lstStyle/>
          <a:p>
            <a:r>
              <a:rPr lang="en-US"/>
              <a:t>Another important rule was HITECH</a:t>
            </a:r>
          </a:p>
        </p188:txBody>
      </p188:reply>
      <p188:reply id="{B6B94CCF-829B-4C65-83EF-70C968E2B2CE}" authorId="{9E0C077B-E151-CFFE-386E-290C59ED18FE}" created="2024-05-31T15:50:28.171">
        <p188:txBody>
          <a:bodyPr/>
          <a:lstStyle/>
          <a:p>
            <a:r>
              <a:rPr lang="en-US"/>
              <a:t>HITECH stands for Health Information Technology for Economic and Clinical Health Act.</a:t>
            </a:r>
          </a:p>
        </p188:txBody>
      </p188:reply>
    </p188:replyLst>
    <p188:txBody>
      <a:bodyPr/>
      <a:lstStyle/>
      <a:p>
        <a:r>
          <a:rPr lang="en-US"/>
          <a:t>Two important rules that were added to HIPAA was the Privacy Rule in 2003 and the Security Rule in 2005. The security and privacy rule was added to help keep people's health information private. They kept track on the flow of people's health information which helped secure people's protected health information (PHI).</a:t>
        </a:r>
      </a:p>
    </p188:txBody>
  </p188:cm>
  <p188:cm id="{66F12F93-CEF8-46BB-A2CA-27DE2B89BBEF}" authorId="{72EA554B-B334-C7A7-E69C-F4ADBA4AB573}" created="2024-05-22T16:59:20.340">
    <ac:deMkLst xmlns:ac="http://schemas.microsoft.com/office/drawing/2013/main/command">
      <pc:docMk xmlns:pc="http://schemas.microsoft.com/office/powerpoint/2013/main/command"/>
      <pc:sldMk xmlns:pc="http://schemas.microsoft.com/office/powerpoint/2013/main/command" cId="147940989" sldId="257"/>
      <ac:spMk id="6" creationId="{31EDE68A-F2D6-BAE7-39E5-84DFAA8F8872}"/>
    </ac:deMkLst>
    <p188:txBody>
      <a:bodyPr/>
      <a:lstStyle/>
      <a:p>
        <a:r>
          <a:rPr lang="en-US"/>
          <a:t>For many companies the Privacy and Security Rule for HIPAA became effective the day that the law was passed however for many smaller companies they had a year before thy had to start abiding by those rules. </a:t>
        </a:r>
      </a:p>
    </p188:txBody>
  </p188:cm>
</p188:cmLst>
</file>

<file path=ppt/comments/modernComment_104_DC4BBBA0.xml><?xml version="1.0" encoding="utf-8"?>
<p188:cmLst xmlns:a="http://schemas.openxmlformats.org/drawingml/2006/main" xmlns:r="http://schemas.openxmlformats.org/officeDocument/2006/relationships" xmlns:p188="http://schemas.microsoft.com/office/powerpoint/2018/8/main">
  <p188:cm id="{51777766-6C63-4EB3-99AC-C29B70DFB660}" authorId="{5AC016AF-1F71-A412-290D-1E642E578275}" created="2024-05-22T15:53:30.453">
    <ac:txMkLst xmlns:ac="http://schemas.microsoft.com/office/drawing/2013/main/command">
      <pc:docMk xmlns:pc="http://schemas.microsoft.com/office/powerpoint/2013/main/command"/>
      <pc:sldMk xmlns:pc="http://schemas.microsoft.com/office/powerpoint/2013/main/command" cId="3695950752" sldId="260"/>
      <ac:spMk id="4" creationId="{0232C998-FE2D-A474-2683-B0AFE4A42BA3}"/>
      <ac:txMk cp="190">
        <ac:context len="562" hash="2538675935"/>
      </ac:txMk>
    </ac:txMkLst>
    <p188:pos x="1680575" y="2974931"/>
    <p188:txBody>
      <a:bodyPr/>
      <a:lstStyle/>
      <a:p>
        <a:r>
          <a:rPr lang="en-US"/>
          <a:t> (1173) The Secretary shall adopt standards for transactions, and data elements for such transactions, to enable health information to be exchanged electronically, that are appropriate for financial and administrative transactions</a:t>
        </a:r>
      </a:p>
    </p188:txBody>
  </p188:cm>
  <p188:cm id="{5EDE819D-0640-490F-8410-34E14F07EE2B}" authorId="{5AC016AF-1F71-A412-290D-1E642E578275}" created="2024-05-22T15:53:40.578">
    <ac:txMkLst xmlns:ac="http://schemas.microsoft.com/office/drawing/2013/main/command">
      <pc:docMk xmlns:pc="http://schemas.microsoft.com/office/powerpoint/2013/main/command"/>
      <pc:sldMk xmlns:pc="http://schemas.microsoft.com/office/powerpoint/2013/main/command" cId="3695950752" sldId="260"/>
      <ac:spMk id="4" creationId="{0232C998-FE2D-A474-2683-B0AFE4A42BA3}"/>
      <ac:txMk cp="0">
        <ac:context len="562" hash="2538675935"/>
      </ac:txMk>
    </ac:txMkLst>
    <p188:pos x="949890" y="5146109"/>
    <p188:txBody>
      <a:bodyPr/>
      <a:lstStyle/>
      <a:p>
        <a:r>
          <a:rPr lang="en-US"/>
          <a:t>(1174)  The Secretary shall carry out section 1173 not later than 18 months after the date of the enactment of the Health Insurance Portability and Accountability Act of 1996, except that standards relating to claims attachments shall be adopted not later than 30 months after such date.</a:t>
        </a:r>
      </a:p>
    </p188:txBody>
  </p188:cm>
  <p188:cm id="{5541547D-0658-48DB-A297-561CE5639965}" authorId="{82A49D12-33E2-D780-8169-D28E9C4FDE28}" created="2024-05-24T16:10:37.513">
    <ac:deMkLst xmlns:ac="http://schemas.microsoft.com/office/drawing/2013/main/command">
      <pc:docMk xmlns:pc="http://schemas.microsoft.com/office/powerpoint/2013/main/command"/>
      <pc:sldMk xmlns:pc="http://schemas.microsoft.com/office/powerpoint/2013/main/command" cId="3695950752" sldId="260"/>
      <ac:spMk id="4" creationId="{0232C998-FE2D-A474-2683-B0AFE4A42BA3}"/>
    </ac:deMkLst>
    <p188:txBody>
      <a:bodyPr/>
      <a:lstStyle/>
      <a:p>
        <a:r>
          <a:rPr lang="en-US"/>
          <a:t>Part of the statute of HIPAA implements the "privacy rule", which prevents any health care provider, or health care organization from unwillingly having information about a patient's medical care status leaked.​
Under the section "Permitted uses and Disclosures", the statute says that the Individual must receive the proper documentation about whatever the medical procedure determines. The statute specifically states, "A covered entity may disclose protected health information to the individual who is the subject of the information".​
​giggity</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5/20/2025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8/10/relationships/comments" Target="../comments/modernComment_101_8D1667D.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104_DC4BBBA0.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cbi.nlm.nih.gov/books/NBK9584/#:~:text=The%20most%20common%20effects%20of,4)%20increased%20the%20number%20of" TargetMode="External"/><Relationship Id="rId2" Type="http://schemas.openxmlformats.org/officeDocument/2006/relationships/hyperlink" Target="https://www.ada.org/en/resources/practice/legal-and-regulatory/hipaa/penalties-for-violating-hipaa#:~:text=According%20to%20the%20U.S.%20Department,up%20to%20one%2Dyear%20imprisonment" TargetMode="External"/><Relationship Id="rId1" Type="http://schemas.openxmlformats.org/officeDocument/2006/relationships/slideLayout" Target="../slideLayouts/slideLayout8.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hyperlink" Target="https://www.law.cornell.edu/cfr/text/45/164.30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6112B4A7-3559-4D03-BE94-7DA52DBD6D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90464369-70FA-42AF-948F-80664CA7B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38BC1A-4CC8-0597-3D9B-082F8E063365}"/>
              </a:ext>
            </a:extLst>
          </p:cNvPr>
          <p:cNvSpPr>
            <a:spLocks noGrp="1"/>
          </p:cNvSpPr>
          <p:nvPr>
            <p:ph type="title"/>
          </p:nvPr>
        </p:nvSpPr>
        <p:spPr>
          <a:xfrm>
            <a:off x="4485683" y="349664"/>
            <a:ext cx="7124671" cy="1638377"/>
          </a:xfrm>
        </p:spPr>
        <p:txBody>
          <a:bodyPr anchor="b">
            <a:normAutofit/>
          </a:bodyPr>
          <a:lstStyle/>
          <a:p>
            <a:r>
              <a:rPr lang="en-US" sz="4800"/>
              <a:t>         </a:t>
            </a:r>
          </a:p>
        </p:txBody>
      </p:sp>
      <p:sp>
        <p:nvSpPr>
          <p:cNvPr id="61" name="Rectangle 60">
            <a:extLst>
              <a:ext uri="{FF2B5EF4-FFF2-40B4-BE49-F238E27FC236}">
                <a16:creationId xmlns:a16="http://schemas.microsoft.com/office/drawing/2014/main" id="{A648176E-454C-437C-B0FC-9B82FCF32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C552A98-EF7D-4D42-AB69-066B786AB5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5" y="252538"/>
            <a:ext cx="3494670" cy="635292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The Caduceus. /Nan Insignia Modeled On Hermes' Staff And Used As The Symbol  Of The Medical Profession. Poster Print by (24 x 36) - Walmart.com">
            <a:extLst>
              <a:ext uri="{FF2B5EF4-FFF2-40B4-BE49-F238E27FC236}">
                <a16:creationId xmlns:a16="http://schemas.microsoft.com/office/drawing/2014/main" id="{2E8CF336-F3E3-18F1-09D4-F6BAA5CCD669}"/>
              </a:ext>
            </a:extLst>
          </p:cNvPr>
          <p:cNvPicPr>
            <a:picLocks noChangeAspect="1"/>
          </p:cNvPicPr>
          <p:nvPr/>
        </p:nvPicPr>
        <p:blipFill>
          <a:blip r:embed="rId2"/>
          <a:stretch>
            <a:fillRect/>
          </a:stretch>
        </p:blipFill>
        <p:spPr>
          <a:xfrm>
            <a:off x="718315" y="967791"/>
            <a:ext cx="2700509" cy="2690070"/>
          </a:xfrm>
          <a:prstGeom prst="rect">
            <a:avLst/>
          </a:prstGeom>
        </p:spPr>
      </p:pic>
      <p:pic>
        <p:nvPicPr>
          <p:cNvPr id="11" name="Picture 10" descr="exwayer">
            <a:extLst>
              <a:ext uri="{FF2B5EF4-FFF2-40B4-BE49-F238E27FC236}">
                <a16:creationId xmlns:a16="http://schemas.microsoft.com/office/drawing/2014/main" id="{40DA1129-F5F4-495F-91FC-4120F45C92DF}"/>
              </a:ext>
            </a:extLst>
          </p:cNvPr>
          <p:cNvPicPr>
            <a:picLocks noChangeAspect="1"/>
          </p:cNvPicPr>
          <p:nvPr/>
        </p:nvPicPr>
        <p:blipFill>
          <a:blip r:embed="rId3"/>
          <a:stretch>
            <a:fillRect/>
          </a:stretch>
        </p:blipFill>
        <p:spPr>
          <a:xfrm>
            <a:off x="445949" y="4566662"/>
            <a:ext cx="3245244" cy="804531"/>
          </a:xfrm>
          <a:prstGeom prst="rect">
            <a:avLst/>
          </a:prstGeom>
        </p:spPr>
      </p:pic>
      <p:pic>
        <p:nvPicPr>
          <p:cNvPr id="10" name="Picture 9" descr="exwayer">
            <a:extLst>
              <a:ext uri="{FF2B5EF4-FFF2-40B4-BE49-F238E27FC236}">
                <a16:creationId xmlns:a16="http://schemas.microsoft.com/office/drawing/2014/main" id="{3D4DCA82-9114-16EC-813D-78FEA50BDDDE}"/>
              </a:ext>
            </a:extLst>
          </p:cNvPr>
          <p:cNvPicPr>
            <a:picLocks noChangeAspect="1"/>
          </p:cNvPicPr>
          <p:nvPr/>
        </p:nvPicPr>
        <p:blipFill>
          <a:blip r:embed="rId4"/>
          <a:stretch>
            <a:fillRect/>
          </a:stretch>
        </p:blipFill>
        <p:spPr>
          <a:xfrm>
            <a:off x="445950" y="4571420"/>
            <a:ext cx="3245244" cy="825407"/>
          </a:xfrm>
          <a:prstGeom prst="rect">
            <a:avLst/>
          </a:prstGeom>
        </p:spPr>
      </p:pic>
      <p:sp>
        <p:nvSpPr>
          <p:cNvPr id="3" name="Content Placeholder 2">
            <a:extLst>
              <a:ext uri="{FF2B5EF4-FFF2-40B4-BE49-F238E27FC236}">
                <a16:creationId xmlns:a16="http://schemas.microsoft.com/office/drawing/2014/main" id="{28A032BA-7410-B0F5-0778-621E5F6CAE5C}"/>
              </a:ext>
            </a:extLst>
          </p:cNvPr>
          <p:cNvSpPr>
            <a:spLocks noGrp="1"/>
          </p:cNvSpPr>
          <p:nvPr>
            <p:ph idx="1"/>
          </p:nvPr>
        </p:nvSpPr>
        <p:spPr>
          <a:xfrm>
            <a:off x="4488873" y="2620641"/>
            <a:ext cx="7115139" cy="3023702"/>
          </a:xfrm>
        </p:spPr>
        <p:txBody>
          <a:bodyPr vert="horz" lIns="91440" tIns="45720" rIns="91440" bIns="45720" rtlCol="0" anchor="t">
            <a:normAutofit/>
          </a:bodyPr>
          <a:lstStyle/>
          <a:p>
            <a:pPr marL="0" indent="0">
              <a:buNone/>
            </a:pPr>
            <a:r>
              <a:rPr lang="en-US" sz="2000">
                <a:latin typeface="Aptos"/>
                <a:ea typeface="ADLaM Display"/>
                <a:cs typeface="ADLaM Display"/>
              </a:rPr>
              <a:t>Roles </a:t>
            </a:r>
            <a:br>
              <a:rPr lang="en-US" sz="2000">
                <a:latin typeface="Aptos"/>
              </a:rPr>
            </a:br>
            <a:r>
              <a:rPr lang="en-US" sz="2000">
                <a:latin typeface="Aptos"/>
                <a:ea typeface="ADLaM Display"/>
                <a:cs typeface="ADLaM Display"/>
              </a:rPr>
              <a:t>Team leaders : Xavier Di Marco, Jayden Trujillo </a:t>
            </a:r>
          </a:p>
          <a:p>
            <a:pPr marL="0" indent="0">
              <a:buNone/>
            </a:pPr>
            <a:br>
              <a:rPr lang="en-US" sz="2000">
                <a:latin typeface="Aptos"/>
              </a:rPr>
            </a:br>
            <a:r>
              <a:rPr lang="en-US" sz="2000">
                <a:latin typeface="Aptos"/>
                <a:ea typeface="ADLaM Display"/>
                <a:cs typeface="ADLaM Display"/>
              </a:rPr>
              <a:t>Team researchers : Justin Sookraj, Adriano Baltazar </a:t>
            </a:r>
          </a:p>
          <a:p>
            <a:pPr marL="0" indent="0">
              <a:buNone/>
            </a:pPr>
            <a:br>
              <a:rPr lang="en-US" sz="2000">
                <a:latin typeface="Aptos"/>
              </a:rPr>
            </a:br>
            <a:r>
              <a:rPr lang="en-US" sz="2000">
                <a:latin typeface="Aptos"/>
                <a:ea typeface="ADLaM Display"/>
                <a:cs typeface="ADLaM Display"/>
              </a:rPr>
              <a:t>Team Presenters : Jonthan Wright, Caleb McCord</a:t>
            </a:r>
            <a:br>
              <a:rPr lang="en-US" sz="2000">
                <a:latin typeface="Aptos"/>
              </a:rPr>
            </a:br>
            <a:endParaRPr lang="en-US" sz="2000">
              <a:latin typeface="Aptos"/>
              <a:ea typeface="ADLaM Display"/>
              <a:cs typeface="ADLaM Display"/>
            </a:endParaRPr>
          </a:p>
        </p:txBody>
      </p:sp>
      <p:sp>
        <p:nvSpPr>
          <p:cNvPr id="6" name="Minus Sign 5">
            <a:extLst>
              <a:ext uri="{FF2B5EF4-FFF2-40B4-BE49-F238E27FC236}">
                <a16:creationId xmlns:a16="http://schemas.microsoft.com/office/drawing/2014/main" id="{9DDB32AE-E8FA-C414-42FF-8CAA7A886FFE}"/>
              </a:ext>
            </a:extLst>
          </p:cNvPr>
          <p:cNvSpPr/>
          <p:nvPr/>
        </p:nvSpPr>
        <p:spPr>
          <a:xfrm>
            <a:off x="2620027" y="1586629"/>
            <a:ext cx="10605369" cy="125260"/>
          </a:xfrm>
          <a:prstGeom prst="mathMin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exwayer">
            <a:extLst>
              <a:ext uri="{FF2B5EF4-FFF2-40B4-BE49-F238E27FC236}">
                <a16:creationId xmlns:a16="http://schemas.microsoft.com/office/drawing/2014/main" id="{5E56D4D3-5A78-F679-DE80-2F9253230FE3}"/>
              </a:ext>
            </a:extLst>
          </p:cNvPr>
          <p:cNvPicPr>
            <a:picLocks noChangeAspect="1"/>
          </p:cNvPicPr>
          <p:nvPr/>
        </p:nvPicPr>
        <p:blipFill>
          <a:blip r:embed="rId5"/>
          <a:stretch>
            <a:fillRect/>
          </a:stretch>
        </p:blipFill>
        <p:spPr>
          <a:xfrm>
            <a:off x="4244236" y="583920"/>
            <a:ext cx="7951939" cy="585805"/>
          </a:xfrm>
          <a:prstGeom prst="rect">
            <a:avLst/>
          </a:prstGeom>
        </p:spPr>
      </p:pic>
    </p:spTree>
    <p:extLst>
      <p:ext uri="{BB962C8B-B14F-4D97-AF65-F5344CB8AC3E}">
        <p14:creationId xmlns:p14="http://schemas.microsoft.com/office/powerpoint/2010/main" val="39923727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E5044C-6D60-FE6D-8EDE-B55BDE1AEE64}"/>
              </a:ext>
            </a:extLst>
          </p:cNvPr>
          <p:cNvSpPr>
            <a:spLocks noGrp="1"/>
          </p:cNvSpPr>
          <p:nvPr>
            <p:ph type="title"/>
          </p:nvPr>
        </p:nvSpPr>
        <p:spPr>
          <a:xfrm>
            <a:off x="4654296" y="329184"/>
            <a:ext cx="6894576" cy="1783080"/>
          </a:xfrm>
        </p:spPr>
        <p:txBody>
          <a:bodyPr vert="horz" lIns="91440" tIns="45720" rIns="91440" bIns="45720" rtlCol="0" anchor="b">
            <a:normAutofit/>
          </a:bodyPr>
          <a:lstStyle/>
          <a:p>
            <a:r>
              <a:rPr lang="en-US" sz="5400"/>
              <a:t>OUTLINE</a:t>
            </a:r>
          </a:p>
        </p:txBody>
      </p:sp>
      <p:pic>
        <p:nvPicPr>
          <p:cNvPr id="4" name="Content Placeholder 3" descr="Greek mythology tattoos, Hermes tattoo ...">
            <a:extLst>
              <a:ext uri="{FF2B5EF4-FFF2-40B4-BE49-F238E27FC236}">
                <a16:creationId xmlns:a16="http://schemas.microsoft.com/office/drawing/2014/main" id="{366797AF-0F6E-8C8A-F2F5-2E57F0C676DD}"/>
              </a:ext>
            </a:extLst>
          </p:cNvPr>
          <p:cNvPicPr>
            <a:picLocks noChangeAspect="1"/>
          </p:cNvPicPr>
          <p:nvPr/>
        </p:nvPicPr>
        <p:blipFill rotWithShape="1">
          <a:blip r:embed="rId2"/>
          <a:srcRect r="-2" b="4348"/>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38"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32">
            <a:extLst>
              <a:ext uri="{FF2B5EF4-FFF2-40B4-BE49-F238E27FC236}">
                <a16:creationId xmlns:a16="http://schemas.microsoft.com/office/drawing/2014/main" id="{B406C93D-BB4C-69EB-A9D2-660382BB8558}"/>
              </a:ext>
            </a:extLst>
          </p:cNvPr>
          <p:cNvSpPr>
            <a:spLocks noGrp="1"/>
          </p:cNvSpPr>
          <p:nvPr>
            <p:ph idx="1"/>
          </p:nvPr>
        </p:nvSpPr>
        <p:spPr>
          <a:xfrm>
            <a:off x="4581228" y="2591802"/>
            <a:ext cx="6894576" cy="3483864"/>
          </a:xfrm>
        </p:spPr>
        <p:txBody>
          <a:bodyPr vert="horz" lIns="91440" tIns="45720" rIns="91440" bIns="45720" rtlCol="0" anchor="t">
            <a:noAutofit/>
          </a:bodyPr>
          <a:lstStyle/>
          <a:p>
            <a:r>
              <a:rPr lang="en-US" sz="2200"/>
              <a:t>History of HIPAA before and after the act was instated</a:t>
            </a:r>
          </a:p>
          <a:p>
            <a:r>
              <a:rPr lang="en-US" sz="2200"/>
              <a:t>Case laws</a:t>
            </a:r>
          </a:p>
          <a:p>
            <a:r>
              <a:rPr lang="en-US" sz="2200"/>
              <a:t>Consequences of Breaking HIPAA guidelines</a:t>
            </a:r>
          </a:p>
          <a:p>
            <a:r>
              <a:rPr lang="en-US" sz="2200"/>
              <a:t>The impact when HIPAA was instated</a:t>
            </a:r>
          </a:p>
          <a:p>
            <a:r>
              <a:rPr lang="en-US" sz="2200"/>
              <a:t>Potential Improvements</a:t>
            </a:r>
          </a:p>
          <a:p>
            <a:r>
              <a:rPr lang="en-US" sz="2200"/>
              <a:t>Conclusion </a:t>
            </a:r>
          </a:p>
          <a:p>
            <a:r>
              <a:rPr lang="en-US" sz="2200"/>
              <a:t>Resources</a:t>
            </a:r>
          </a:p>
        </p:txBody>
      </p:sp>
    </p:spTree>
    <p:extLst>
      <p:ext uri="{BB962C8B-B14F-4D97-AF65-F5344CB8AC3E}">
        <p14:creationId xmlns:p14="http://schemas.microsoft.com/office/powerpoint/2010/main" val="2424391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06C462-D49B-8F4C-0E8D-67D5AEA18897}"/>
              </a:ext>
            </a:extLst>
          </p:cNvPr>
          <p:cNvSpPr>
            <a:spLocks noGrp="1"/>
          </p:cNvSpPr>
          <p:nvPr>
            <p:ph type="title"/>
          </p:nvPr>
        </p:nvSpPr>
        <p:spPr>
          <a:xfrm>
            <a:off x="554775" y="-836163"/>
            <a:ext cx="5754896" cy="1667569"/>
          </a:xfrm>
        </p:spPr>
        <p:txBody>
          <a:bodyPr vert="horz" lIns="91440" tIns="45720" rIns="91440" bIns="45720" rtlCol="0" anchor="b">
            <a:normAutofit/>
          </a:bodyPr>
          <a:lstStyle/>
          <a:p>
            <a:r>
              <a:rPr lang="en-US" sz="4000" b="1" u="sng" kern="1200">
                <a:solidFill>
                  <a:schemeClr val="tx1"/>
                </a:solidFill>
                <a:latin typeface="+mj-lt"/>
                <a:ea typeface="+mj-ea"/>
                <a:cs typeface="+mj-cs"/>
              </a:rPr>
              <a:t>History </a:t>
            </a:r>
          </a:p>
        </p:txBody>
      </p:sp>
      <p:pic>
        <p:nvPicPr>
          <p:cNvPr id="7" name="Graphic 6" descr="Hourglass">
            <a:extLst>
              <a:ext uri="{FF2B5EF4-FFF2-40B4-BE49-F238E27FC236}">
                <a16:creationId xmlns:a16="http://schemas.microsoft.com/office/drawing/2014/main" id="{DC9B6A88-4825-4B9B-AEE7-8E720B8C36D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06074" y="1590"/>
            <a:ext cx="2164276" cy="2164276"/>
          </a:xfrm>
          <a:prstGeom prst="rect">
            <a:avLst/>
          </a:prstGeom>
        </p:spPr>
      </p:pic>
      <p:sp>
        <p:nvSpPr>
          <p:cNvPr id="6" name="TextBox 5">
            <a:extLst>
              <a:ext uri="{FF2B5EF4-FFF2-40B4-BE49-F238E27FC236}">
                <a16:creationId xmlns:a16="http://schemas.microsoft.com/office/drawing/2014/main" id="{31EDE68A-F2D6-BAE7-39E5-84DFAA8F8872}"/>
              </a:ext>
            </a:extLst>
          </p:cNvPr>
          <p:cNvSpPr txBox="1"/>
          <p:nvPr/>
        </p:nvSpPr>
        <p:spPr>
          <a:xfrm>
            <a:off x="346010" y="829702"/>
            <a:ext cx="11969828" cy="5675939"/>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2400"/>
              <a:t>HIPAA stands for Health Insurance Portability and Accountability Act.</a:t>
            </a:r>
          </a:p>
          <a:p>
            <a:pPr marL="285750" indent="-228600">
              <a:lnSpc>
                <a:spcPct val="90000"/>
              </a:lnSpc>
              <a:spcAft>
                <a:spcPts val="600"/>
              </a:spcAft>
              <a:buFont typeface="Arial" panose="020B0604020202020204" pitchFamily="34" charset="0"/>
              <a:buChar char="•"/>
            </a:pPr>
            <a:endParaRPr lang="en-US" sz="2400"/>
          </a:p>
          <a:p>
            <a:pPr marL="285750" indent="-228600">
              <a:lnSpc>
                <a:spcPct val="90000"/>
              </a:lnSpc>
              <a:spcAft>
                <a:spcPts val="600"/>
              </a:spcAft>
              <a:buFont typeface="Arial" panose="020B0604020202020204" pitchFamily="34" charset="0"/>
              <a:buChar char="•"/>
            </a:pPr>
            <a:r>
              <a:rPr lang="en-US" sz="2400"/>
              <a:t>HIPAA was passed on August 21, 1996.</a:t>
            </a:r>
          </a:p>
          <a:p>
            <a:pPr marL="285750"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r>
              <a:rPr lang="en-US" sz="2400"/>
              <a:t>HIPAA is a law that adds practices that addressed how people's health information should be disclosed.</a:t>
            </a:r>
            <a:br>
              <a:rPr lang="en-US" sz="2400"/>
            </a:br>
            <a:endParaRPr lang="en-US" sz="2400"/>
          </a:p>
          <a:p>
            <a:pPr indent="-228600">
              <a:lnSpc>
                <a:spcPct val="90000"/>
              </a:lnSpc>
              <a:spcAft>
                <a:spcPts val="600"/>
              </a:spcAft>
              <a:buFont typeface="Arial" panose="020B0604020202020204" pitchFamily="34" charset="0"/>
              <a:buChar char="•"/>
            </a:pPr>
            <a:r>
              <a:rPr lang="en-US" sz="2400"/>
              <a:t>What made HIPAA necessary was a need for more portable insurance and previous breaches of Protected Health Information(PHI).</a:t>
            </a:r>
          </a:p>
          <a:p>
            <a:pPr marL="285750" indent="-228600">
              <a:lnSpc>
                <a:spcPct val="90000"/>
              </a:lnSpc>
              <a:spcAft>
                <a:spcPts val="600"/>
              </a:spcAft>
              <a:buFont typeface="Arial" panose="020B0604020202020204" pitchFamily="34" charset="0"/>
              <a:buChar char="•"/>
            </a:pPr>
            <a:endParaRPr lang="en-US" sz="2400"/>
          </a:p>
          <a:p>
            <a:pPr marL="285750" indent="-228600">
              <a:lnSpc>
                <a:spcPct val="90000"/>
              </a:lnSpc>
              <a:spcAft>
                <a:spcPts val="600"/>
              </a:spcAft>
              <a:buFont typeface="Arial" panose="020B0604020202020204" pitchFamily="34" charset="0"/>
              <a:buChar char="•"/>
            </a:pPr>
            <a:r>
              <a:rPr lang="en-US" sz="2400"/>
              <a:t>Years after HIPAA was originally passed there were updates and additional rules added. </a:t>
            </a:r>
          </a:p>
          <a:p>
            <a:pPr indent="-228600">
              <a:lnSpc>
                <a:spcPct val="90000"/>
              </a:lnSpc>
              <a:spcAft>
                <a:spcPts val="600"/>
              </a:spcAft>
              <a:buFont typeface="Arial" panose="020B0604020202020204" pitchFamily="34" charset="0"/>
              <a:buChar char="•"/>
            </a:pPr>
            <a:endParaRPr lang="en-US" sz="2400"/>
          </a:p>
          <a:p>
            <a:pPr indent="-228600">
              <a:lnSpc>
                <a:spcPct val="90000"/>
              </a:lnSpc>
              <a:spcAft>
                <a:spcPts val="600"/>
              </a:spcAft>
              <a:buFont typeface="Arial" panose="020B0604020202020204" pitchFamily="34" charset="0"/>
              <a:buChar char="•"/>
            </a:pPr>
            <a:r>
              <a:rPr lang="en-US" sz="2400"/>
              <a:t>The HIPAA Privacy Rule and the Security Rule both became effective immediately apart from certain companies.</a:t>
            </a:r>
          </a:p>
          <a:p>
            <a:pPr marL="57150">
              <a:lnSpc>
                <a:spcPct val="90000"/>
              </a:lnSpc>
              <a:spcAft>
                <a:spcPts val="600"/>
              </a:spcAft>
            </a:pPr>
            <a:endParaRPr lang="en-US" sz="2400"/>
          </a:p>
        </p:txBody>
      </p:sp>
      <p:sp>
        <p:nvSpPr>
          <p:cNvPr id="24" name="Rectangle 2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94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6FECEA-FDA6-9A01-19D4-76BCC72481BB}"/>
              </a:ext>
            </a:extLst>
          </p:cNvPr>
          <p:cNvSpPr>
            <a:spLocks noGrp="1"/>
          </p:cNvSpPr>
          <p:nvPr>
            <p:ph type="title"/>
          </p:nvPr>
        </p:nvSpPr>
        <p:spPr>
          <a:xfrm>
            <a:off x="606967" y="-742218"/>
            <a:ext cx="5754896" cy="1667569"/>
          </a:xfrm>
        </p:spPr>
        <p:txBody>
          <a:bodyPr vert="horz" lIns="91440" tIns="45720" rIns="91440" bIns="45720" rtlCol="0" anchor="b">
            <a:normAutofit/>
          </a:bodyPr>
          <a:lstStyle/>
          <a:p>
            <a:r>
              <a:rPr lang="en-US" sz="4000" b="1" u="sng" kern="1200">
                <a:solidFill>
                  <a:schemeClr val="tx1"/>
                </a:solidFill>
                <a:latin typeface="+mj-lt"/>
                <a:ea typeface="+mj-ea"/>
                <a:cs typeface="+mj-cs"/>
              </a:rPr>
              <a:t>Case Law</a:t>
            </a:r>
          </a:p>
        </p:txBody>
      </p:sp>
      <p:pic>
        <p:nvPicPr>
          <p:cNvPr id="7" name="Graphic 6" descr="Questionnaire">
            <a:extLst>
              <a:ext uri="{FF2B5EF4-FFF2-40B4-BE49-F238E27FC236}">
                <a16:creationId xmlns:a16="http://schemas.microsoft.com/office/drawing/2014/main" id="{87C8A8A8-9DE3-AC0C-12C3-6F05150BC4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43707" y="-2772"/>
            <a:ext cx="1445743" cy="1445743"/>
          </a:xfrm>
          <a:prstGeom prst="rect">
            <a:avLst/>
          </a:prstGeom>
        </p:spPr>
      </p:pic>
      <p:sp>
        <p:nvSpPr>
          <p:cNvPr id="4" name="TextBox 3">
            <a:extLst>
              <a:ext uri="{FF2B5EF4-FFF2-40B4-BE49-F238E27FC236}">
                <a16:creationId xmlns:a16="http://schemas.microsoft.com/office/drawing/2014/main" id="{0232C998-FE2D-A474-2683-B0AFE4A42BA3}"/>
              </a:ext>
            </a:extLst>
          </p:cNvPr>
          <p:cNvSpPr txBox="1"/>
          <p:nvPr/>
        </p:nvSpPr>
        <p:spPr>
          <a:xfrm>
            <a:off x="1543" y="923647"/>
            <a:ext cx="11201847" cy="5561517"/>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57150">
              <a:lnSpc>
                <a:spcPct val="90000"/>
              </a:lnSpc>
              <a:spcAft>
                <a:spcPts val="600"/>
              </a:spcAft>
            </a:pPr>
            <a:r>
              <a:rPr lang="en-US" sz="2200"/>
              <a:t>HIPAA violation cases in 2024:</a:t>
            </a:r>
          </a:p>
          <a:p>
            <a:pPr marL="400050" indent="-342900">
              <a:lnSpc>
                <a:spcPct val="90000"/>
              </a:lnSpc>
              <a:spcAft>
                <a:spcPts val="600"/>
              </a:spcAft>
              <a:buFont typeface="Arial"/>
              <a:buChar char="•"/>
            </a:pPr>
            <a:r>
              <a:rPr lang="en-US" sz="2200">
                <a:ea typeface="+mn-lt"/>
                <a:cs typeface="+mn-lt"/>
              </a:rPr>
              <a:t>Montefiore Medical Center fined $4.75 million for "Malicious Insider" breach that leaked patient's medical info.</a:t>
            </a:r>
          </a:p>
          <a:p>
            <a:pPr marL="400050" indent="-342900">
              <a:lnSpc>
                <a:spcPct val="90000"/>
              </a:lnSpc>
              <a:spcAft>
                <a:spcPts val="600"/>
              </a:spcAft>
              <a:buFont typeface="Arial"/>
              <a:buChar char="•"/>
            </a:pPr>
            <a:endParaRPr lang="en-US" sz="2200">
              <a:ea typeface="+mn-lt"/>
              <a:cs typeface="+mn-lt"/>
            </a:endParaRPr>
          </a:p>
          <a:p>
            <a:pPr marL="400050" indent="-342900">
              <a:lnSpc>
                <a:spcPct val="90000"/>
              </a:lnSpc>
              <a:spcAft>
                <a:spcPts val="600"/>
              </a:spcAft>
              <a:buFont typeface="Arial"/>
              <a:buChar char="•"/>
            </a:pPr>
            <a:r>
              <a:rPr lang="en-US" sz="2200">
                <a:ea typeface="+mn-lt"/>
                <a:cs typeface="+mn-lt"/>
              </a:rPr>
              <a:t>Green Ridge Behavioral Health filed a $40,000 report after 14,000 patient records were breached.</a:t>
            </a:r>
            <a:endParaRPr lang="en-US" sz="2200"/>
          </a:p>
          <a:p>
            <a:pPr marL="400050" indent="-342900">
              <a:lnSpc>
                <a:spcPct val="90000"/>
              </a:lnSpc>
              <a:spcAft>
                <a:spcPts val="600"/>
              </a:spcAft>
              <a:buFont typeface="Arial"/>
              <a:buChar char="•"/>
            </a:pPr>
            <a:endParaRPr lang="en-US" sz="2200">
              <a:ea typeface="+mn-lt"/>
              <a:cs typeface="+mn-lt"/>
            </a:endParaRPr>
          </a:p>
          <a:p>
            <a:pPr marL="400050" indent="-342900">
              <a:lnSpc>
                <a:spcPct val="90000"/>
              </a:lnSpc>
              <a:spcAft>
                <a:spcPts val="600"/>
              </a:spcAft>
              <a:buFont typeface="Arial"/>
              <a:buChar char="•"/>
            </a:pPr>
            <a:r>
              <a:rPr lang="en-US" sz="2200">
                <a:ea typeface="+mn-lt"/>
                <a:cs typeface="+mn-lt"/>
              </a:rPr>
              <a:t>Essex Residential Care fined $100,000 for HIPAA violation for not providing patient records to son.</a:t>
            </a:r>
          </a:p>
          <a:p>
            <a:pPr marL="400050" indent="-342900">
              <a:lnSpc>
                <a:spcPct val="90000"/>
              </a:lnSpc>
              <a:spcAft>
                <a:spcPts val="600"/>
              </a:spcAft>
              <a:buFont typeface="Arial"/>
              <a:buChar char="•"/>
            </a:pPr>
            <a:endParaRPr lang="en-US" sz="2200">
              <a:solidFill>
                <a:srgbClr val="000000"/>
              </a:solidFill>
              <a:ea typeface="+mn-lt"/>
              <a:cs typeface="+mn-lt"/>
            </a:endParaRPr>
          </a:p>
          <a:p>
            <a:pPr marL="400050" indent="-342900">
              <a:lnSpc>
                <a:spcPct val="90000"/>
              </a:lnSpc>
              <a:spcAft>
                <a:spcPts val="600"/>
              </a:spcAft>
              <a:buFont typeface="Arial"/>
              <a:buChar char="•"/>
            </a:pPr>
            <a:r>
              <a:rPr lang="en-US" sz="2200">
                <a:solidFill>
                  <a:srgbClr val="333333"/>
                </a:solidFill>
                <a:ea typeface="+mn-lt"/>
                <a:cs typeface="+mn-lt"/>
              </a:rPr>
              <a:t>The privacy rule in HIPAA prevents patient's medical care information from being publicly leaked</a:t>
            </a:r>
            <a:endParaRPr lang="en-US" sz="2200"/>
          </a:p>
          <a:p>
            <a:pPr marL="400050" indent="-342900">
              <a:lnSpc>
                <a:spcPct val="90000"/>
              </a:lnSpc>
              <a:spcAft>
                <a:spcPts val="600"/>
              </a:spcAft>
              <a:buFont typeface="Arial"/>
              <a:buChar char="•"/>
            </a:pPr>
            <a:endParaRPr lang="en-US" sz="2200">
              <a:solidFill>
                <a:srgbClr val="333333"/>
              </a:solidFill>
              <a:ea typeface="+mn-lt"/>
              <a:cs typeface="+mn-lt"/>
            </a:endParaRPr>
          </a:p>
          <a:p>
            <a:pPr marL="342900" indent="-285750">
              <a:lnSpc>
                <a:spcPct val="90000"/>
              </a:lnSpc>
              <a:spcAft>
                <a:spcPts val="600"/>
              </a:spcAft>
              <a:buFont typeface="Arial"/>
              <a:buChar char="•"/>
            </a:pPr>
            <a:r>
              <a:rPr lang="en-US" sz="2200">
                <a:solidFill>
                  <a:srgbClr val="333333"/>
                </a:solidFill>
                <a:ea typeface="+mn-lt"/>
                <a:cs typeface="+mn-lt"/>
              </a:rPr>
              <a:t>The statute also states that patients are entitled to the proper documents about the results of the health procedure</a:t>
            </a:r>
          </a:p>
          <a:p>
            <a:pPr marL="57150">
              <a:lnSpc>
                <a:spcPct val="90000"/>
              </a:lnSpc>
              <a:spcAft>
                <a:spcPts val="600"/>
              </a:spcAft>
            </a:pPr>
            <a:endParaRPr lang="en-US" sz="2200">
              <a:solidFill>
                <a:srgbClr val="333333"/>
              </a:solidFill>
              <a:ea typeface="+mn-lt"/>
              <a:cs typeface="+mn-lt"/>
            </a:endParaRPr>
          </a:p>
          <a:p>
            <a:pPr marL="57150">
              <a:lnSpc>
                <a:spcPct val="90000"/>
              </a:lnSpc>
              <a:spcAft>
                <a:spcPts val="600"/>
              </a:spcAft>
            </a:pPr>
            <a:endParaRPr lang="en-US" sz="2200">
              <a:solidFill>
                <a:srgbClr val="1B1B1B"/>
              </a:solidFill>
              <a:ea typeface="+mn-lt"/>
              <a:cs typeface="+mn-lt"/>
            </a:endParaRPr>
          </a:p>
          <a:p>
            <a:pPr marL="400050" indent="-342900">
              <a:lnSpc>
                <a:spcPct val="90000"/>
              </a:lnSpc>
              <a:spcAft>
                <a:spcPts val="600"/>
              </a:spcAft>
              <a:buFont typeface="Arial"/>
              <a:buChar char="•"/>
            </a:pPr>
            <a:endParaRPr lang="en-US" sz="2200">
              <a:solidFill>
                <a:srgbClr val="333333"/>
              </a:solidFill>
              <a:ea typeface="+mn-lt"/>
              <a:cs typeface="+mn-lt"/>
            </a:endParaRPr>
          </a:p>
        </p:txBody>
      </p:sp>
      <p:sp>
        <p:nvSpPr>
          <p:cNvPr id="24" name="Rectangle 2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595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06C462-D49B-8F4C-0E8D-67D5AEA18897}"/>
              </a:ext>
            </a:extLst>
          </p:cNvPr>
          <p:cNvSpPr>
            <a:spLocks noGrp="1"/>
          </p:cNvSpPr>
          <p:nvPr>
            <p:ph type="title"/>
          </p:nvPr>
        </p:nvSpPr>
        <p:spPr>
          <a:xfrm>
            <a:off x="638282" y="-742218"/>
            <a:ext cx="5754896" cy="1667569"/>
          </a:xfrm>
        </p:spPr>
        <p:txBody>
          <a:bodyPr vert="horz" lIns="91440" tIns="45720" rIns="91440" bIns="45720" rtlCol="0" anchor="b">
            <a:normAutofit/>
          </a:bodyPr>
          <a:lstStyle/>
          <a:p>
            <a:r>
              <a:rPr lang="en-US" b="1" u="sng" kern="1200">
                <a:latin typeface="+mj-lt"/>
                <a:ea typeface="+mj-ea"/>
                <a:cs typeface="+mj-cs"/>
              </a:rPr>
              <a:t>Law/Consequences</a:t>
            </a:r>
            <a:endParaRPr lang="en-US" b="1" u="sng" kern="1200">
              <a:latin typeface="+mj-lt"/>
            </a:endParaRPr>
          </a:p>
        </p:txBody>
      </p:sp>
      <p:pic>
        <p:nvPicPr>
          <p:cNvPr id="7" name="Graphic 6" descr="Gavel">
            <a:extLst>
              <a:ext uri="{FF2B5EF4-FFF2-40B4-BE49-F238E27FC236}">
                <a16:creationId xmlns:a16="http://schemas.microsoft.com/office/drawing/2014/main" id="{E6DCD977-DCDD-5195-3FCA-B6472FE1BD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06074" y="95536"/>
            <a:ext cx="1569290" cy="1548414"/>
          </a:xfrm>
          <a:prstGeom prst="rect">
            <a:avLst/>
          </a:prstGeom>
        </p:spPr>
      </p:pic>
      <p:sp>
        <p:nvSpPr>
          <p:cNvPr id="3" name="Content Placeholder 2">
            <a:extLst>
              <a:ext uri="{FF2B5EF4-FFF2-40B4-BE49-F238E27FC236}">
                <a16:creationId xmlns:a16="http://schemas.microsoft.com/office/drawing/2014/main" id="{A6099F3B-3A1E-D3D1-FF8D-00B17CCF87F3}"/>
              </a:ext>
            </a:extLst>
          </p:cNvPr>
          <p:cNvSpPr>
            <a:spLocks noGrp="1"/>
          </p:cNvSpPr>
          <p:nvPr>
            <p:ph idx="1"/>
          </p:nvPr>
        </p:nvSpPr>
        <p:spPr>
          <a:xfrm>
            <a:off x="1543" y="871457"/>
            <a:ext cx="10525223" cy="5295572"/>
          </a:xfrm>
        </p:spPr>
        <p:txBody>
          <a:bodyPr vert="horz" lIns="91440" tIns="45720" rIns="91440" bIns="45720" rtlCol="0" anchor="t">
            <a:noAutofit/>
          </a:bodyPr>
          <a:lstStyle/>
          <a:p>
            <a:r>
              <a:rPr lang="en-US" sz="2400">
                <a:latin typeface="Aptos"/>
                <a:ea typeface="ADLaM Display"/>
                <a:cs typeface="ADLaM Display"/>
              </a:rPr>
              <a:t>Consequences are being charged a fine of $50,000 and 1 year of imprisonment.</a:t>
            </a:r>
          </a:p>
          <a:p>
            <a:endParaRPr lang="en-US" sz="2400">
              <a:latin typeface="Aptos"/>
              <a:ea typeface="ADLaM Display"/>
              <a:cs typeface="ADLaM Display"/>
            </a:endParaRPr>
          </a:p>
          <a:p>
            <a:r>
              <a:rPr lang="en-US" sz="2400">
                <a:latin typeface="Aptos"/>
                <a:ea typeface="ADLaM Display"/>
                <a:cs typeface="ADLaM Display"/>
              </a:rPr>
              <a:t>HIPAA allows for civil monetary penalties of up to $1.5 million per year maximum.</a:t>
            </a:r>
          </a:p>
          <a:p>
            <a:endParaRPr lang="en-US" sz="2400">
              <a:latin typeface="Aptos"/>
              <a:ea typeface="ADLaM Display"/>
              <a:cs typeface="ADLaM Display"/>
            </a:endParaRPr>
          </a:p>
          <a:p>
            <a:r>
              <a:rPr lang="en-US" sz="2400">
                <a:latin typeface="Aptos"/>
                <a:ea typeface="ADLaM Display"/>
                <a:cs typeface="ADLaM Display"/>
              </a:rPr>
              <a:t>Protects all medical records and other health information.</a:t>
            </a:r>
          </a:p>
          <a:p>
            <a:endParaRPr lang="en-US" sz="2400">
              <a:latin typeface="Aptos"/>
              <a:ea typeface="ADLaM Display"/>
              <a:cs typeface="ADLaM Display"/>
            </a:endParaRPr>
          </a:p>
          <a:p>
            <a:r>
              <a:rPr lang="en-US" sz="2400">
                <a:latin typeface="Aptos"/>
                <a:ea typeface="ADLaM Display"/>
                <a:cs typeface="ADLaM Display"/>
              </a:rPr>
              <a:t>Ensures confidentiality, integrity and availability of PHI(protected health information).</a:t>
            </a:r>
          </a:p>
          <a:p>
            <a:endParaRPr lang="en-US" sz="2400">
              <a:latin typeface="Aptos"/>
              <a:ea typeface="ADLaM Display"/>
              <a:cs typeface="ADLaM Display"/>
            </a:endParaRPr>
          </a:p>
          <a:p>
            <a:r>
              <a:rPr lang="en-US" sz="2400">
                <a:latin typeface="Aptos"/>
                <a:ea typeface="ADLaM Display"/>
                <a:cs typeface="ADLaM Display"/>
              </a:rPr>
              <a:t>Protects and safeguards any unwanted threats that may want to steal information.</a:t>
            </a:r>
          </a:p>
          <a:p>
            <a:pPr marL="0" indent="0">
              <a:buNone/>
            </a:pPr>
            <a:endParaRPr lang="en-US" sz="2400">
              <a:latin typeface="Aptos"/>
              <a:ea typeface="ADLaM Display"/>
              <a:cs typeface="ADLaM Display"/>
            </a:endParaRPr>
          </a:p>
          <a:p>
            <a:pPr marL="0" indent="0">
              <a:buNone/>
            </a:pPr>
            <a:endParaRPr lang="en-US" sz="2400">
              <a:latin typeface="Aptos"/>
              <a:ea typeface="ADLaM Display"/>
              <a:cs typeface="ADLaM Display"/>
            </a:endParaRPr>
          </a:p>
          <a:p>
            <a:pPr marL="0" indent="0">
              <a:buNone/>
            </a:pPr>
            <a:endParaRPr lang="en-US" sz="2400"/>
          </a:p>
        </p:txBody>
      </p:sp>
      <p:sp>
        <p:nvSpPr>
          <p:cNvPr id="24" name="Rectangle 2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9218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0" name="Rectangle 389">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3C9E92-B3DF-E222-B0AC-525AE29F043E}"/>
              </a:ext>
            </a:extLst>
          </p:cNvPr>
          <p:cNvSpPr>
            <a:spLocks noGrp="1"/>
          </p:cNvSpPr>
          <p:nvPr>
            <p:ph type="title"/>
          </p:nvPr>
        </p:nvSpPr>
        <p:spPr>
          <a:xfrm>
            <a:off x="1525542" y="-909232"/>
            <a:ext cx="5754896" cy="1667569"/>
          </a:xfrm>
        </p:spPr>
        <p:txBody>
          <a:bodyPr vert="horz" lIns="91440" tIns="45720" rIns="91440" bIns="45720" rtlCol="0" anchor="b">
            <a:normAutofit/>
          </a:bodyPr>
          <a:lstStyle/>
          <a:p>
            <a:r>
              <a:rPr lang="en-US" sz="4000" b="1" u="sng" kern="1200">
                <a:solidFill>
                  <a:schemeClr val="tx1"/>
                </a:solidFill>
                <a:latin typeface="+mj-lt"/>
                <a:ea typeface="+mj-ea"/>
                <a:cs typeface="+mj-cs"/>
              </a:rPr>
              <a:t>Impact</a:t>
            </a:r>
          </a:p>
        </p:txBody>
      </p:sp>
      <p:pic>
        <p:nvPicPr>
          <p:cNvPr id="7" name="Graphic 6" descr="Upward trend">
            <a:extLst>
              <a:ext uri="{FF2B5EF4-FFF2-40B4-BE49-F238E27FC236}">
                <a16:creationId xmlns:a16="http://schemas.microsoft.com/office/drawing/2014/main" id="{60A32573-BDA0-DACC-DC1A-9DA4CCD135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21526" y="1591"/>
            <a:ext cx="2237344" cy="2237344"/>
          </a:xfrm>
          <a:prstGeom prst="rect">
            <a:avLst/>
          </a:prstGeom>
        </p:spPr>
      </p:pic>
      <p:sp>
        <p:nvSpPr>
          <p:cNvPr id="4" name="TextBox 3">
            <a:extLst>
              <a:ext uri="{FF2B5EF4-FFF2-40B4-BE49-F238E27FC236}">
                <a16:creationId xmlns:a16="http://schemas.microsoft.com/office/drawing/2014/main" id="{FD23452B-6CBD-3A32-5F3B-CDBF153952E1}"/>
              </a:ext>
            </a:extLst>
          </p:cNvPr>
          <p:cNvSpPr txBox="1"/>
          <p:nvPr/>
        </p:nvSpPr>
        <p:spPr>
          <a:xfrm>
            <a:off x="231188" y="1121976"/>
            <a:ext cx="9491826" cy="496154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2350"/>
              <a:t>Due to this law, many impacts on society occurred, including:</a:t>
            </a:r>
          </a:p>
          <a:p>
            <a:pPr marL="285750" indent="-228600">
              <a:lnSpc>
                <a:spcPct val="90000"/>
              </a:lnSpc>
              <a:spcAft>
                <a:spcPts val="600"/>
              </a:spcAft>
              <a:buFont typeface="Arial" panose="020B0604020202020204" pitchFamily="34" charset="0"/>
              <a:buChar char="•"/>
            </a:pPr>
            <a:r>
              <a:rPr lang="en-US" sz="2350"/>
              <a:t>Patient Recruitment was heavily reduced.</a:t>
            </a:r>
          </a:p>
          <a:p>
            <a:pPr marL="285750" indent="-228600">
              <a:lnSpc>
                <a:spcPct val="90000"/>
              </a:lnSpc>
              <a:spcAft>
                <a:spcPts val="600"/>
              </a:spcAft>
              <a:buFont typeface="Arial" panose="020B0604020202020204" pitchFamily="34" charset="0"/>
              <a:buChar char="•"/>
            </a:pPr>
            <a:endParaRPr lang="en-US" sz="2350"/>
          </a:p>
          <a:p>
            <a:pPr marL="285750" indent="-228600">
              <a:lnSpc>
                <a:spcPct val="90000"/>
              </a:lnSpc>
              <a:spcAft>
                <a:spcPts val="600"/>
              </a:spcAft>
              <a:buFont typeface="Arial" panose="020B0604020202020204" pitchFamily="34" charset="0"/>
              <a:buChar char="•"/>
            </a:pPr>
            <a:r>
              <a:rPr lang="en-US" sz="2350"/>
              <a:t>Patients were allowed more power in their medical health information.</a:t>
            </a:r>
          </a:p>
          <a:p>
            <a:pPr marL="285750" indent="-228600">
              <a:lnSpc>
                <a:spcPct val="90000"/>
              </a:lnSpc>
              <a:spcAft>
                <a:spcPts val="600"/>
              </a:spcAft>
              <a:buFont typeface="Arial" panose="020B0604020202020204" pitchFamily="34" charset="0"/>
              <a:buChar char="•"/>
            </a:pPr>
            <a:endParaRPr lang="en-US" sz="2350"/>
          </a:p>
          <a:p>
            <a:pPr marL="285750" indent="-228600">
              <a:lnSpc>
                <a:spcPct val="90000"/>
              </a:lnSpc>
              <a:spcAft>
                <a:spcPts val="600"/>
              </a:spcAft>
              <a:buFont typeface="Arial" panose="020B0604020202020204" pitchFamily="34" charset="0"/>
              <a:buChar char="•"/>
            </a:pPr>
            <a:r>
              <a:rPr lang="en-US" sz="2350"/>
              <a:t>Research became more expensive as paper and other resources became more necessary.</a:t>
            </a:r>
          </a:p>
          <a:p>
            <a:pPr marL="285750" indent="-228600">
              <a:lnSpc>
                <a:spcPct val="90000"/>
              </a:lnSpc>
              <a:spcAft>
                <a:spcPts val="600"/>
              </a:spcAft>
              <a:buFont typeface="Arial" panose="020B0604020202020204" pitchFamily="34" charset="0"/>
              <a:buChar char="•"/>
            </a:pPr>
            <a:endParaRPr lang="en-US" sz="2350"/>
          </a:p>
          <a:p>
            <a:pPr marL="285750" indent="-228600">
              <a:lnSpc>
                <a:spcPct val="90000"/>
              </a:lnSpc>
              <a:spcAft>
                <a:spcPts val="600"/>
              </a:spcAft>
              <a:buFont typeface="Arial" panose="020B0604020202020204" pitchFamily="34" charset="0"/>
              <a:buChar char="•"/>
            </a:pPr>
            <a:r>
              <a:rPr lang="en-US" sz="2350"/>
              <a:t>IRB (Institutional Review Boards) interpretation variations caused multisite trials to be more difficult.</a:t>
            </a:r>
          </a:p>
          <a:p>
            <a:pPr marL="285750" indent="-228600">
              <a:lnSpc>
                <a:spcPct val="90000"/>
              </a:lnSpc>
              <a:spcAft>
                <a:spcPts val="600"/>
              </a:spcAft>
              <a:buFont typeface="Arial" panose="020B0604020202020204" pitchFamily="34" charset="0"/>
              <a:buChar char="•"/>
            </a:pPr>
            <a:endParaRPr lang="en-US" sz="2350"/>
          </a:p>
          <a:p>
            <a:pPr marL="285750" indent="-228600">
              <a:lnSpc>
                <a:spcPct val="90000"/>
              </a:lnSpc>
              <a:spcAft>
                <a:spcPts val="600"/>
              </a:spcAft>
              <a:buFont typeface="Arial" panose="020B0604020202020204" pitchFamily="34" charset="0"/>
              <a:buChar char="•"/>
            </a:pPr>
            <a:r>
              <a:rPr lang="en-US" sz="2350"/>
              <a:t>HIPAA helped reduce Fraud (By covering entities</a:t>
            </a:r>
            <a:r>
              <a:rPr lang="en-US" sz="2350">
                <a:solidFill>
                  <a:srgbClr val="000000"/>
                </a:solidFill>
                <a:ea typeface="+mn-lt"/>
                <a:cs typeface="+mn-lt"/>
              </a:rPr>
              <a:t> such as healthcare providers and health plans to better help identify fraud).</a:t>
            </a:r>
            <a:endParaRPr lang="en-US" sz="2350"/>
          </a:p>
        </p:txBody>
      </p:sp>
      <p:sp>
        <p:nvSpPr>
          <p:cNvPr id="392" name="Rectangle 391">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393">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398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3A3E75-B78E-C360-799A-CC6CAFCB92AD}"/>
              </a:ext>
            </a:extLst>
          </p:cNvPr>
          <p:cNvSpPr>
            <a:spLocks noGrp="1"/>
          </p:cNvSpPr>
          <p:nvPr>
            <p:ph type="title"/>
          </p:nvPr>
        </p:nvSpPr>
        <p:spPr>
          <a:xfrm>
            <a:off x="346008" y="-836163"/>
            <a:ext cx="5754896" cy="1667569"/>
          </a:xfrm>
        </p:spPr>
        <p:txBody>
          <a:bodyPr vert="horz" lIns="91440" tIns="45720" rIns="91440" bIns="45720" rtlCol="0" anchor="b">
            <a:normAutofit/>
          </a:bodyPr>
          <a:lstStyle/>
          <a:p>
            <a:r>
              <a:rPr lang="en-US" sz="4000" u="sng" kern="1200">
                <a:latin typeface="+mj-lt"/>
                <a:ea typeface="+mj-ea"/>
                <a:cs typeface="+mj-cs"/>
              </a:rPr>
              <a:t>Potential Improvements</a:t>
            </a:r>
            <a:endParaRPr lang="en-US" sz="4000" u="sng" kern="1200">
              <a:latin typeface="+mj-lt"/>
            </a:endParaRPr>
          </a:p>
        </p:txBody>
      </p:sp>
      <p:pic>
        <p:nvPicPr>
          <p:cNvPr id="7" name="Graphic 6" descr="Test Plan">
            <a:extLst>
              <a:ext uri="{FF2B5EF4-FFF2-40B4-BE49-F238E27FC236}">
                <a16:creationId xmlns:a16="http://schemas.microsoft.com/office/drawing/2014/main" id="{3E81336A-189B-0ACC-6FA8-373E6E04C0E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128621" y="-154985"/>
            <a:ext cx="2258222" cy="2258222"/>
          </a:xfrm>
          <a:prstGeom prst="rect">
            <a:avLst/>
          </a:prstGeom>
        </p:spPr>
      </p:pic>
      <p:sp>
        <p:nvSpPr>
          <p:cNvPr id="4" name="TextBox 3">
            <a:extLst>
              <a:ext uri="{FF2B5EF4-FFF2-40B4-BE49-F238E27FC236}">
                <a16:creationId xmlns:a16="http://schemas.microsoft.com/office/drawing/2014/main" id="{8AC2AC62-1879-C920-CA2C-BB745BDFE9E4}"/>
              </a:ext>
            </a:extLst>
          </p:cNvPr>
          <p:cNvSpPr txBox="1"/>
          <p:nvPr/>
        </p:nvSpPr>
        <p:spPr>
          <a:xfrm>
            <a:off x="1544" y="714881"/>
            <a:ext cx="11182838" cy="559828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endParaRPr lang="en-US" sz="2800">
              <a:latin typeface="Aptos"/>
              <a:ea typeface="ADLaM Display"/>
              <a:cs typeface="ADLaM Display"/>
            </a:endParaRPr>
          </a:p>
          <a:p>
            <a:pPr marL="285750" indent="-228600">
              <a:lnSpc>
                <a:spcPct val="90000"/>
              </a:lnSpc>
              <a:spcAft>
                <a:spcPts val="600"/>
              </a:spcAft>
              <a:buFont typeface="Arial" panose="020B0604020202020204" pitchFamily="34" charset="0"/>
              <a:buChar char="•"/>
            </a:pPr>
            <a:r>
              <a:rPr lang="en-US" sz="2800">
                <a:latin typeface="Aptos"/>
                <a:ea typeface="ADLaM Display"/>
                <a:cs typeface="ADLaM Display"/>
              </a:rPr>
              <a:t>HIPAA can be improved by mapping patient data flow to prevent breaches.</a:t>
            </a:r>
          </a:p>
          <a:p>
            <a:pPr marL="285750" indent="-228600">
              <a:lnSpc>
                <a:spcPct val="90000"/>
              </a:lnSpc>
              <a:spcAft>
                <a:spcPts val="600"/>
              </a:spcAft>
              <a:buFont typeface="Arial" panose="020B0604020202020204" pitchFamily="34" charset="0"/>
              <a:buChar char="•"/>
            </a:pPr>
            <a:endParaRPr lang="en-US" sz="2800">
              <a:latin typeface="Aptos"/>
              <a:ea typeface="ADLaM Display"/>
              <a:cs typeface="ADLaM Display"/>
            </a:endParaRPr>
          </a:p>
          <a:p>
            <a:pPr marL="285750" indent="-228600">
              <a:lnSpc>
                <a:spcPct val="90000"/>
              </a:lnSpc>
              <a:spcAft>
                <a:spcPts val="600"/>
              </a:spcAft>
              <a:buFont typeface="Arial" panose="020B0604020202020204" pitchFamily="34" charset="0"/>
              <a:buChar char="•"/>
            </a:pPr>
            <a:r>
              <a:rPr lang="en-US" sz="2800">
                <a:latin typeface="Aptos"/>
                <a:ea typeface="ADLaM Display"/>
                <a:cs typeface="ADLaM Display"/>
              </a:rPr>
              <a:t>Organizations can secure data by creating policies for access, storage, transfer, and disposal.</a:t>
            </a:r>
          </a:p>
          <a:p>
            <a:pPr marL="285750" indent="-228600">
              <a:lnSpc>
                <a:spcPct val="90000"/>
              </a:lnSpc>
              <a:spcAft>
                <a:spcPts val="600"/>
              </a:spcAft>
              <a:buFont typeface="Arial" panose="020B0604020202020204" pitchFamily="34" charset="0"/>
              <a:buChar char="•"/>
            </a:pPr>
            <a:endParaRPr lang="en-US" sz="2800">
              <a:latin typeface="Aptos"/>
              <a:ea typeface="ADLaM Display"/>
              <a:cs typeface="ADLaM Display"/>
            </a:endParaRPr>
          </a:p>
          <a:p>
            <a:pPr marL="285750" indent="-228600">
              <a:lnSpc>
                <a:spcPct val="90000"/>
              </a:lnSpc>
              <a:spcAft>
                <a:spcPts val="600"/>
              </a:spcAft>
              <a:buFont typeface="Arial" panose="020B0604020202020204" pitchFamily="34" charset="0"/>
              <a:buChar char="•"/>
            </a:pPr>
            <a:r>
              <a:rPr lang="en-US" sz="2800">
                <a:latin typeface="Aptos"/>
                <a:ea typeface="ADLaM Display"/>
                <a:cs typeface="ADLaM Display"/>
              </a:rPr>
              <a:t>Making a recovery plan to recover or restore in case of an emergency.</a:t>
            </a:r>
            <a:endParaRPr lang="en-US" sz="2800">
              <a:latin typeface="Aptos"/>
            </a:endParaRPr>
          </a:p>
          <a:p>
            <a:pPr indent="-228600">
              <a:lnSpc>
                <a:spcPct val="90000"/>
              </a:lnSpc>
              <a:spcAft>
                <a:spcPts val="600"/>
              </a:spcAft>
              <a:buFont typeface="Arial" panose="020B0604020202020204" pitchFamily="34" charset="0"/>
              <a:buChar char="•"/>
            </a:pPr>
            <a:endParaRPr lang="en-US" sz="2800">
              <a:latin typeface="Aptos"/>
              <a:ea typeface="ADLaM Display"/>
              <a:cs typeface="ADLaM Display"/>
            </a:endParaRPr>
          </a:p>
          <a:p>
            <a:pPr indent="-228600">
              <a:lnSpc>
                <a:spcPct val="90000"/>
              </a:lnSpc>
              <a:spcAft>
                <a:spcPts val="600"/>
              </a:spcAft>
              <a:buFont typeface="Arial" panose="020B0604020202020204" pitchFamily="34" charset="0"/>
              <a:buChar char="•"/>
            </a:pPr>
            <a:r>
              <a:rPr lang="en-US" sz="2800">
                <a:latin typeface="Aptos"/>
                <a:ea typeface="ADLaM Display"/>
                <a:cs typeface="ADLaM Display"/>
              </a:rPr>
              <a:t>Make more efficient processes to not mismatch a patient's data.</a:t>
            </a:r>
            <a:endParaRPr lang="en-US" sz="2800">
              <a:latin typeface="Aptos"/>
            </a:endParaRPr>
          </a:p>
          <a:p>
            <a:pPr indent="-228600">
              <a:lnSpc>
                <a:spcPct val="90000"/>
              </a:lnSpc>
              <a:spcAft>
                <a:spcPts val="600"/>
              </a:spcAft>
              <a:buFont typeface="Arial" panose="020B0604020202020204" pitchFamily="34" charset="0"/>
              <a:buChar char="•"/>
            </a:pPr>
            <a:endParaRPr lang="en-US" sz="2800">
              <a:ea typeface="ADLaM Display"/>
              <a:cs typeface="ADLaM Display"/>
            </a:endParaRPr>
          </a:p>
          <a:p>
            <a:pPr indent="-228600">
              <a:lnSpc>
                <a:spcPct val="90000"/>
              </a:lnSpc>
              <a:spcAft>
                <a:spcPts val="600"/>
              </a:spcAft>
              <a:buFont typeface="Arial" panose="020B0604020202020204" pitchFamily="34" charset="0"/>
              <a:buChar char="•"/>
            </a:pPr>
            <a:r>
              <a:rPr lang="en-US" sz="2800">
                <a:ea typeface="ADLaM Display"/>
                <a:cs typeface="ADLaM Display"/>
              </a:rPr>
              <a:t>Having patients access their electronical health records.</a:t>
            </a:r>
          </a:p>
          <a:p>
            <a:pPr indent="-228600">
              <a:lnSpc>
                <a:spcPct val="90000"/>
              </a:lnSpc>
              <a:spcAft>
                <a:spcPts val="600"/>
              </a:spcAft>
              <a:buFont typeface="Arial" panose="020B0604020202020204" pitchFamily="34" charset="0"/>
              <a:buChar char="•"/>
            </a:pPr>
            <a:endParaRPr lang="en-US" sz="2800">
              <a:ea typeface="ADLaM Display"/>
              <a:cs typeface="ADLaM Display"/>
            </a:endParaRPr>
          </a:p>
          <a:p>
            <a:pPr indent="-228600">
              <a:lnSpc>
                <a:spcPct val="90000"/>
              </a:lnSpc>
              <a:spcAft>
                <a:spcPts val="600"/>
              </a:spcAft>
              <a:buFont typeface="Arial" panose="020B0604020202020204" pitchFamily="34" charset="0"/>
              <a:buChar char="•"/>
            </a:pPr>
            <a:endParaRPr lang="en-US" sz="2800"/>
          </a:p>
          <a:p>
            <a:pPr indent="-228600">
              <a:lnSpc>
                <a:spcPct val="90000"/>
              </a:lnSpc>
              <a:spcAft>
                <a:spcPts val="600"/>
              </a:spcAft>
              <a:buFont typeface="Arial" panose="020B0604020202020204" pitchFamily="34" charset="0"/>
              <a:buChar char="•"/>
            </a:pPr>
            <a:endParaRPr lang="en-US" sz="2800"/>
          </a:p>
        </p:txBody>
      </p:sp>
      <p:sp>
        <p:nvSpPr>
          <p:cNvPr id="24" name="Rectangle 2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573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2356B-4D36-3FC6-664C-B5409865103E}"/>
              </a:ext>
            </a:extLst>
          </p:cNvPr>
          <p:cNvSpPr>
            <a:spLocks noGrp="1"/>
          </p:cNvSpPr>
          <p:nvPr>
            <p:ph type="title"/>
          </p:nvPr>
        </p:nvSpPr>
        <p:spPr>
          <a:xfrm>
            <a:off x="565213" y="-836163"/>
            <a:ext cx="5754896" cy="1667569"/>
          </a:xfrm>
        </p:spPr>
        <p:txBody>
          <a:bodyPr vert="horz" lIns="91440" tIns="45720" rIns="91440" bIns="45720" rtlCol="0" anchor="b">
            <a:normAutofit/>
          </a:bodyPr>
          <a:lstStyle/>
          <a:p>
            <a:r>
              <a:rPr lang="en-US" sz="4000" b="1" u="sng" kern="1200">
                <a:solidFill>
                  <a:schemeClr val="tx1"/>
                </a:solidFill>
                <a:latin typeface="+mj-lt"/>
                <a:ea typeface="+mj-ea"/>
                <a:cs typeface="+mj-cs"/>
              </a:rPr>
              <a:t>Conclusion</a:t>
            </a:r>
          </a:p>
        </p:txBody>
      </p:sp>
      <p:pic>
        <p:nvPicPr>
          <p:cNvPr id="7" name="Graphic 6" descr="Flow">
            <a:extLst>
              <a:ext uri="{FF2B5EF4-FFF2-40B4-BE49-F238E27FC236}">
                <a16:creationId xmlns:a16="http://schemas.microsoft.com/office/drawing/2014/main" id="{05912F03-A696-38CB-4923-5D971CFD0B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5400000">
            <a:off x="10713169" y="-50603"/>
            <a:ext cx="1715427" cy="1746742"/>
          </a:xfrm>
          <a:prstGeom prst="rect">
            <a:avLst/>
          </a:prstGeom>
        </p:spPr>
      </p:pic>
      <p:sp>
        <p:nvSpPr>
          <p:cNvPr id="4" name="TextBox 3">
            <a:extLst>
              <a:ext uri="{FF2B5EF4-FFF2-40B4-BE49-F238E27FC236}">
                <a16:creationId xmlns:a16="http://schemas.microsoft.com/office/drawing/2014/main" id="{A9448D96-3681-913F-9A40-7B7D664D7C67}"/>
              </a:ext>
            </a:extLst>
          </p:cNvPr>
          <p:cNvSpPr txBox="1"/>
          <p:nvPr/>
        </p:nvSpPr>
        <p:spPr>
          <a:xfrm>
            <a:off x="1543" y="829702"/>
            <a:ext cx="11965718" cy="4627518"/>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Autofit/>
          </a:bodyPr>
          <a:lstStyle/>
          <a:p>
            <a:pPr marL="285750" indent="-228600">
              <a:lnSpc>
                <a:spcPct val="90000"/>
              </a:lnSpc>
              <a:spcAft>
                <a:spcPts val="600"/>
              </a:spcAft>
              <a:buFont typeface="Arial" panose="020B0604020202020204" pitchFamily="34" charset="0"/>
              <a:buChar char="•"/>
            </a:pPr>
            <a:r>
              <a:rPr lang="en-US" sz="2200"/>
              <a:t>HIPAA was created originally made to make dealing with healthcare and insurance easier.</a:t>
            </a:r>
            <a:br>
              <a:rPr lang="en-US" sz="2200"/>
            </a:br>
            <a:endParaRPr lang="en-US" sz="2200"/>
          </a:p>
          <a:p>
            <a:pPr marL="285750" indent="-228600">
              <a:lnSpc>
                <a:spcPct val="90000"/>
              </a:lnSpc>
              <a:spcAft>
                <a:spcPts val="600"/>
              </a:spcAft>
              <a:buFont typeface="Arial" panose="020B0604020202020204" pitchFamily="34" charset="0"/>
              <a:buChar char="•"/>
            </a:pPr>
            <a:r>
              <a:rPr lang="en-US" sz="2200"/>
              <a:t>To allow people the ability to change their insurance company they gave hefty fines to whoever didn't follow the law.</a:t>
            </a:r>
            <a:br>
              <a:rPr lang="en-US" sz="2200"/>
            </a:br>
            <a:endParaRPr lang="en-US" sz="2200"/>
          </a:p>
          <a:p>
            <a:pPr marL="285750" indent="-228600">
              <a:lnSpc>
                <a:spcPct val="90000"/>
              </a:lnSpc>
              <a:spcAft>
                <a:spcPts val="600"/>
              </a:spcAft>
              <a:buFont typeface="Arial" panose="020B0604020202020204" pitchFamily="34" charset="0"/>
              <a:buChar char="•"/>
            </a:pPr>
            <a:r>
              <a:rPr lang="en-US" sz="2200"/>
              <a:t>The consequences were things like a year of prison or a $50,000 fine.</a:t>
            </a:r>
            <a:br>
              <a:rPr lang="en-US" sz="2200"/>
            </a:br>
            <a:endParaRPr lang="en-US" sz="2200"/>
          </a:p>
          <a:p>
            <a:pPr marL="285750" indent="-228600">
              <a:lnSpc>
                <a:spcPct val="90000"/>
              </a:lnSpc>
              <a:spcAft>
                <a:spcPts val="600"/>
              </a:spcAft>
              <a:buFont typeface="Arial" panose="020B0604020202020204" pitchFamily="34" charset="0"/>
              <a:buChar char="•"/>
            </a:pPr>
            <a:r>
              <a:rPr lang="en-US" sz="2200"/>
              <a:t>This law led to different things happening.</a:t>
            </a:r>
            <a:br>
              <a:rPr lang="en-US" sz="2200"/>
            </a:br>
            <a:endParaRPr lang="en-US" sz="2200"/>
          </a:p>
          <a:p>
            <a:pPr marL="285750" indent="-228600">
              <a:lnSpc>
                <a:spcPct val="90000"/>
              </a:lnSpc>
              <a:spcAft>
                <a:spcPts val="600"/>
              </a:spcAft>
              <a:buFont typeface="Arial" panose="020B0604020202020204" pitchFamily="34" charset="0"/>
              <a:buChar char="•"/>
            </a:pPr>
            <a:r>
              <a:rPr lang="en-US" sz="2200"/>
              <a:t>These were things like patient recruitment time being reduced, research being more expensive, and more errors in research.</a:t>
            </a:r>
            <a:br>
              <a:rPr lang="en-US" sz="2200"/>
            </a:br>
            <a:endParaRPr lang="en-US" sz="2200"/>
          </a:p>
          <a:p>
            <a:pPr marL="285750" indent="-228600">
              <a:lnSpc>
                <a:spcPct val="90000"/>
              </a:lnSpc>
              <a:spcAft>
                <a:spcPts val="600"/>
              </a:spcAft>
              <a:buFont typeface="Arial" panose="020B0604020202020204" pitchFamily="34" charset="0"/>
              <a:buChar char="•"/>
            </a:pPr>
            <a:r>
              <a:rPr lang="en-US" sz="2200"/>
              <a:t> HIPAA had several positive impacts.</a:t>
            </a:r>
            <a:br>
              <a:rPr lang="en-US" sz="2200"/>
            </a:br>
            <a:endParaRPr lang="en-US" sz="2200"/>
          </a:p>
          <a:p>
            <a:pPr marL="285750" indent="-228600">
              <a:lnSpc>
                <a:spcPct val="90000"/>
              </a:lnSpc>
              <a:spcAft>
                <a:spcPts val="600"/>
              </a:spcAft>
              <a:buFont typeface="Arial" panose="020B0604020202020204" pitchFamily="34" charset="0"/>
              <a:buChar char="•"/>
            </a:pPr>
            <a:r>
              <a:rPr lang="en-US" sz="2200"/>
              <a:t>It caused things like less breaches of patient's data, organizations having more secure data, and risk assessments to help find vulnerabilities in protecting ePHI.</a:t>
            </a:r>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endParaRPr lang="en-US" sz="2200"/>
          </a:p>
          <a:p>
            <a:pPr marL="285750" indent="-228600">
              <a:lnSpc>
                <a:spcPct val="90000"/>
              </a:lnSpc>
              <a:spcAft>
                <a:spcPts val="600"/>
              </a:spcAft>
              <a:buFont typeface="Arial" panose="020B0604020202020204" pitchFamily="34" charset="0"/>
              <a:buChar char="•"/>
            </a:pPr>
            <a:endParaRPr lang="en-US" sz="2200"/>
          </a:p>
        </p:txBody>
      </p:sp>
      <p:sp>
        <p:nvSpPr>
          <p:cNvPr id="24" name="Rectangle 23">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1988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A61DAB-015B-068C-F4E4-2B510109B43B}"/>
              </a:ext>
            </a:extLst>
          </p:cNvPr>
          <p:cNvSpPr>
            <a:spLocks noGrp="1"/>
          </p:cNvSpPr>
          <p:nvPr>
            <p:ph type="title"/>
          </p:nvPr>
        </p:nvSpPr>
        <p:spPr>
          <a:xfrm>
            <a:off x="6026063" y="107314"/>
            <a:ext cx="4391024" cy="1323439"/>
          </a:xfrm>
        </p:spPr>
        <p:txBody>
          <a:bodyPr vert="horz" lIns="91440" tIns="45720" rIns="91440" bIns="45720" rtlCol="0" anchor="t">
            <a:normAutofit/>
          </a:bodyPr>
          <a:lstStyle/>
          <a:p>
            <a:r>
              <a:rPr lang="en-US" sz="4000" kern="1200">
                <a:solidFill>
                  <a:schemeClr val="bg1"/>
                </a:solidFill>
                <a:latin typeface="+mj-lt"/>
                <a:ea typeface="+mj-ea"/>
                <a:cs typeface="+mj-cs"/>
              </a:rPr>
              <a:t>Resources </a:t>
            </a:r>
          </a:p>
        </p:txBody>
      </p:sp>
      <p:sp>
        <p:nvSpPr>
          <p:cNvPr id="4" name="Text Placeholder 3">
            <a:extLst>
              <a:ext uri="{FF2B5EF4-FFF2-40B4-BE49-F238E27FC236}">
                <a16:creationId xmlns:a16="http://schemas.microsoft.com/office/drawing/2014/main" id="{5CE26A0B-8D8B-6A67-1555-DC03CC7019F8}"/>
              </a:ext>
            </a:extLst>
          </p:cNvPr>
          <p:cNvSpPr>
            <a:spLocks noGrp="1"/>
          </p:cNvSpPr>
          <p:nvPr>
            <p:ph type="body" sz="half" idx="2"/>
          </p:nvPr>
        </p:nvSpPr>
        <p:spPr>
          <a:xfrm>
            <a:off x="253653" y="265414"/>
            <a:ext cx="5768886" cy="5846765"/>
          </a:xfrm>
        </p:spPr>
        <p:txBody>
          <a:bodyPr vert="horz" lIns="91440" tIns="45720" rIns="91440" bIns="45720" rtlCol="0" anchor="t">
            <a:noAutofit/>
          </a:bodyPr>
          <a:lstStyle/>
          <a:p>
            <a:pPr indent="-228600">
              <a:buFont typeface="Arial" panose="020B0604020202020204" pitchFamily="34" charset="0"/>
              <a:buChar char="•"/>
            </a:pPr>
            <a:r>
              <a:rPr lang="en-US" sz="2200">
                <a:solidFill>
                  <a:schemeClr val="bg1">
                    <a:alpha val="80000"/>
                  </a:schemeClr>
                </a:solidFill>
                <a:hlinkClick r:id="rId2">
                  <a:extLst>
                    <a:ext uri="{A12FA001-AC4F-418D-AE19-62706E023703}">
                      <ahyp:hlinkClr xmlns:ahyp="http://schemas.microsoft.com/office/drawing/2018/hyperlinkcolor" val="tx"/>
                    </a:ext>
                  </a:extLst>
                </a:hlinkClick>
              </a:rPr>
              <a:t>https://www.ada.org/en/resources/practice/legal-and-regulatory/hipaa/penalties-for-violating-hipaa#:~:text=According%20to%20the%20U.S.%20Department,up%20to%20one%2Dyear%20imprisonment</a:t>
            </a:r>
            <a:endParaRPr lang="en-US" sz="2200">
              <a:solidFill>
                <a:schemeClr val="bg1">
                  <a:alpha val="80000"/>
                </a:schemeClr>
              </a:solidFill>
            </a:endParaRPr>
          </a:p>
          <a:p>
            <a:pPr indent="-228600">
              <a:buFont typeface="Arial" panose="020B0604020202020204" pitchFamily="34" charset="0"/>
              <a:buChar char="•"/>
            </a:pPr>
            <a:r>
              <a:rPr lang="en-US" sz="2200" u="sng">
                <a:solidFill>
                  <a:schemeClr val="bg1">
                    <a:alpha val="80000"/>
                  </a:schemeClr>
                </a:solidFill>
                <a:ea typeface="+mn-lt"/>
                <a:cs typeface="+mn-lt"/>
                <a:hlinkClick r:id="rId3">
                  <a:extLst>
                    <a:ext uri="{A12FA001-AC4F-418D-AE19-62706E023703}">
                      <ahyp:hlinkClr xmlns:ahyp="http://schemas.microsoft.com/office/drawing/2018/hyperlinkcolor" val="tx"/>
                    </a:ext>
                  </a:extLst>
                </a:hlinkClick>
              </a:rPr>
              <a:t>https://www.ncbi.nlm.nih.gov/books/NBK9584/#:~:text=The%20most%20common%20effects%20of,4)%20increased%20the%20number%20of</a:t>
            </a:r>
            <a:endParaRPr lang="en-US" sz="2200" u="sng">
              <a:solidFill>
                <a:schemeClr val="bg1">
                  <a:alpha val="80000"/>
                </a:schemeClr>
              </a:solidFill>
              <a:ea typeface="+mn-lt"/>
              <a:cs typeface="+mn-lt"/>
            </a:endParaRPr>
          </a:p>
          <a:p>
            <a:pPr indent="-228600">
              <a:buFont typeface="Arial" panose="020B0604020202020204" pitchFamily="34" charset="0"/>
              <a:buChar char="•"/>
            </a:pPr>
            <a:r>
              <a:rPr lang="en-US" sz="2200">
                <a:solidFill>
                  <a:schemeClr val="bg1">
                    <a:alpha val="80000"/>
                  </a:schemeClr>
                </a:solidFill>
                <a:ea typeface="+mn-lt"/>
                <a:cs typeface="+mn-lt"/>
                <a:hlinkClick r:id="rId4">
                  <a:extLst>
                    <a:ext uri="{A12FA001-AC4F-418D-AE19-62706E023703}">
                      <ahyp:hlinkClr xmlns:ahyp="http://schemas.microsoft.com/office/drawing/2018/hyperlinkcolor" val="tx"/>
                    </a:ext>
                  </a:extLst>
                </a:hlinkClick>
              </a:rPr>
              <a:t>https://www.law.cornell.edu/cfr/text/45/164.308</a:t>
            </a:r>
            <a:endParaRPr lang="en-US" sz="2200" u="sng">
              <a:solidFill>
                <a:schemeClr val="bg1">
                  <a:alpha val="80000"/>
                </a:schemeClr>
              </a:solidFill>
              <a:ea typeface="+mn-lt"/>
              <a:cs typeface="+mn-lt"/>
            </a:endParaRPr>
          </a:p>
          <a:p>
            <a:pPr indent="-228600">
              <a:buFont typeface="Arial" panose="020B0604020202020204" pitchFamily="34" charset="0"/>
              <a:buChar char="•"/>
            </a:pPr>
            <a:r>
              <a:rPr lang="en-US" sz="2200">
                <a:solidFill>
                  <a:schemeClr val="bg1">
                    <a:alpha val="80000"/>
                  </a:schemeClr>
                </a:solidFill>
                <a:ea typeface="+mn-lt"/>
                <a:cs typeface="+mn-lt"/>
              </a:rPr>
              <a:t>https://www.hhs.gov/hipaa/for-professionals/security/index.html</a:t>
            </a:r>
          </a:p>
        </p:txBody>
      </p:sp>
      <p:grpSp>
        <p:nvGrpSpPr>
          <p:cNvPr id="14" name="Group 13">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5" name="Group 14">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9" name="Freeform: Shape 18">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6" name="Group 15">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7" name="Freeform: Shape 16">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5">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7" name="Content Placeholder 6" descr="A blue background with a lock and text&#10;&#10;Description automatically generated">
            <a:extLst>
              <a:ext uri="{FF2B5EF4-FFF2-40B4-BE49-F238E27FC236}">
                <a16:creationId xmlns:a16="http://schemas.microsoft.com/office/drawing/2014/main" id="{86ACBA12-E7B3-C9D0-1BA6-D79BDD4B457D}"/>
              </a:ext>
            </a:extLst>
          </p:cNvPr>
          <p:cNvPicPr>
            <a:picLocks noGrp="1" noChangeAspect="1"/>
          </p:cNvPicPr>
          <p:nvPr>
            <p:ph idx="1"/>
          </p:nvPr>
        </p:nvPicPr>
        <p:blipFill>
          <a:blip r:embed="rId6"/>
          <a:stretch>
            <a:fillRect/>
          </a:stretch>
        </p:blipFill>
        <p:spPr>
          <a:xfrm>
            <a:off x="6541932" y="2386631"/>
            <a:ext cx="4369112" cy="2077338"/>
          </a:xfrm>
          <a:prstGeom prst="rect">
            <a:avLst/>
          </a:prstGeom>
        </p:spPr>
      </p:pic>
    </p:spTree>
    <p:extLst>
      <p:ext uri="{BB962C8B-B14F-4D97-AF65-F5344CB8AC3E}">
        <p14:creationId xmlns:p14="http://schemas.microsoft.com/office/powerpoint/2010/main" val="3141925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         </vt:lpstr>
      <vt:lpstr>OUTLINE</vt:lpstr>
      <vt:lpstr>History </vt:lpstr>
      <vt:lpstr>Case Law</vt:lpstr>
      <vt:lpstr>Law/Consequences</vt:lpstr>
      <vt:lpstr>Impact</vt:lpstr>
      <vt:lpstr>Potential Improvements</vt:lpstr>
      <vt:lpstr>Conclusion</vt:lpstr>
      <vt:lpstr>Resources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cp:revision>
  <dcterms:created xsi:type="dcterms:W3CDTF">2024-05-20T16:05:26Z</dcterms:created>
  <dcterms:modified xsi:type="dcterms:W3CDTF">2025-05-20T20:05:02Z</dcterms:modified>
</cp:coreProperties>
</file>