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8" r:id="rId6"/>
    <p:sldId id="259" r:id="rId7"/>
    <p:sldId id="261" r:id="rId8"/>
    <p:sldId id="274" r:id="rId9"/>
    <p:sldId id="273" r:id="rId10"/>
    <p:sldId id="270" r:id="rId11"/>
    <p:sldId id="271" r:id="rId12"/>
    <p:sldId id="265" r:id="rId13"/>
    <p:sldId id="269" r:id="rId14"/>
    <p:sldId id="266" r:id="rId15"/>
    <p:sldId id="262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24" autoAdjust="0"/>
    <p:restoredTop sz="84838" autoAdjust="0"/>
  </p:normalViewPr>
  <p:slideViewPr>
    <p:cSldViewPr>
      <p:cViewPr>
        <p:scale>
          <a:sx n="100" d="100"/>
          <a:sy n="100" d="100"/>
        </p:scale>
        <p:origin x="-787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5892C-E6CD-4C9C-9EA2-33E92A42E96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385F0D-BBC0-42C2-A2B1-837574202D2F}">
      <dgm:prSet phldrT="[Text]"/>
      <dgm:spPr/>
      <dgm:t>
        <a:bodyPr/>
        <a:lstStyle/>
        <a:p>
          <a:r>
            <a:rPr lang="en-GB" dirty="0" smtClean="0"/>
            <a:t>Filtered data</a:t>
          </a:r>
          <a:endParaRPr lang="en-GB" dirty="0"/>
        </a:p>
      </dgm:t>
    </dgm:pt>
    <dgm:pt modelId="{A58A2BD4-78C8-479A-93F0-E2C424FE03E6}" type="parTrans" cxnId="{49524099-066E-4FD3-B2CD-1B61AED63CDA}">
      <dgm:prSet/>
      <dgm:spPr/>
      <dgm:t>
        <a:bodyPr/>
        <a:lstStyle/>
        <a:p>
          <a:endParaRPr lang="en-GB"/>
        </a:p>
      </dgm:t>
    </dgm:pt>
    <dgm:pt modelId="{F21DA6DE-253F-4F4D-86F2-CCBECADEA3FF}" type="sibTrans" cxnId="{49524099-066E-4FD3-B2CD-1B61AED63CDA}">
      <dgm:prSet/>
      <dgm:spPr/>
      <dgm:t>
        <a:bodyPr/>
        <a:lstStyle/>
        <a:p>
          <a:endParaRPr lang="en-GB"/>
        </a:p>
      </dgm:t>
    </dgm:pt>
    <dgm:pt modelId="{E2DA79C9-F4C0-4E3B-B4AD-54D0F7E61F4E}">
      <dgm:prSet phldrT="[Text]"/>
      <dgm:spPr/>
      <dgm:t>
        <a:bodyPr/>
        <a:lstStyle/>
        <a:p>
          <a:r>
            <a:rPr lang="en-GB" dirty="0" smtClean="0"/>
            <a:t>Found indels</a:t>
          </a:r>
          <a:endParaRPr lang="en-GB" dirty="0"/>
        </a:p>
      </dgm:t>
    </dgm:pt>
    <dgm:pt modelId="{F1EA2A02-40F8-41E2-93DC-D86A97B30F0D}" type="parTrans" cxnId="{C6D7D1C9-14E2-4882-8636-6A5B7AF1ED5E}">
      <dgm:prSet/>
      <dgm:spPr/>
      <dgm:t>
        <a:bodyPr/>
        <a:lstStyle/>
        <a:p>
          <a:endParaRPr lang="en-GB"/>
        </a:p>
      </dgm:t>
    </dgm:pt>
    <dgm:pt modelId="{81DB7F7B-46B4-4B3C-9F25-C7EC30110B88}" type="sibTrans" cxnId="{C6D7D1C9-14E2-4882-8636-6A5B7AF1ED5E}">
      <dgm:prSet/>
      <dgm:spPr/>
      <dgm:t>
        <a:bodyPr/>
        <a:lstStyle/>
        <a:p>
          <a:endParaRPr lang="en-GB"/>
        </a:p>
      </dgm:t>
    </dgm:pt>
    <dgm:pt modelId="{A9EC8571-4E96-436F-AD61-23C55C8067CE}">
      <dgm:prSet phldrT="[Text]"/>
      <dgm:spPr/>
      <dgm:t>
        <a:bodyPr/>
        <a:lstStyle/>
        <a:p>
          <a:r>
            <a:rPr lang="en-GB" dirty="0" smtClean="0"/>
            <a:t>Looking at the distributions</a:t>
          </a:r>
          <a:endParaRPr lang="en-GB" dirty="0"/>
        </a:p>
      </dgm:t>
    </dgm:pt>
    <dgm:pt modelId="{A3C7A237-7467-4EF8-BD35-160323D91C74}" type="parTrans" cxnId="{57B487FE-5A4E-473D-8144-96B7A8F05C4D}">
      <dgm:prSet/>
      <dgm:spPr/>
      <dgm:t>
        <a:bodyPr/>
        <a:lstStyle/>
        <a:p>
          <a:endParaRPr lang="en-GB"/>
        </a:p>
      </dgm:t>
    </dgm:pt>
    <dgm:pt modelId="{FDAAC79B-992C-4A7D-AD85-D672D9C1B30F}" type="sibTrans" cxnId="{57B487FE-5A4E-473D-8144-96B7A8F05C4D}">
      <dgm:prSet/>
      <dgm:spPr/>
      <dgm:t>
        <a:bodyPr/>
        <a:lstStyle/>
        <a:p>
          <a:endParaRPr lang="en-GB"/>
        </a:p>
      </dgm:t>
    </dgm:pt>
    <dgm:pt modelId="{A3386252-B964-453B-86C6-3FBE2AD5150B}" type="pres">
      <dgm:prSet presAssocID="{B3C5892C-E6CD-4C9C-9EA2-33E92A42E96B}" presName="linearFlow" presStyleCnt="0">
        <dgm:presLayoutVars>
          <dgm:resizeHandles val="exact"/>
        </dgm:presLayoutVars>
      </dgm:prSet>
      <dgm:spPr/>
    </dgm:pt>
    <dgm:pt modelId="{FBC6AABC-BB3F-43B4-B2ED-E7A08F39B0A9}" type="pres">
      <dgm:prSet presAssocID="{C8385F0D-BBC0-42C2-A2B1-837574202D2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15A7E5-DA25-4578-8BF3-CED560C5F120}" type="pres">
      <dgm:prSet presAssocID="{F21DA6DE-253F-4F4D-86F2-CCBECADEA3FF}" presName="sibTrans" presStyleLbl="sibTrans2D1" presStyleIdx="0" presStyleCnt="2"/>
      <dgm:spPr/>
      <dgm:t>
        <a:bodyPr/>
        <a:lstStyle/>
        <a:p>
          <a:endParaRPr lang="en-GB"/>
        </a:p>
      </dgm:t>
    </dgm:pt>
    <dgm:pt modelId="{9A15AE3A-95F4-44DE-8675-98A08733B073}" type="pres">
      <dgm:prSet presAssocID="{F21DA6DE-253F-4F4D-86F2-CCBECADEA3FF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8F365AF3-C867-48F1-A8C4-DE0CCFEF655A}" type="pres">
      <dgm:prSet presAssocID="{E2DA79C9-F4C0-4E3B-B4AD-54D0F7E61F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D354A2-BCE3-4653-8F34-4510286C9E0C}" type="pres">
      <dgm:prSet presAssocID="{81DB7F7B-46B4-4B3C-9F25-C7EC30110B88}" presName="sibTrans" presStyleLbl="sibTrans2D1" presStyleIdx="1" presStyleCnt="2"/>
      <dgm:spPr/>
      <dgm:t>
        <a:bodyPr/>
        <a:lstStyle/>
        <a:p>
          <a:endParaRPr lang="en-GB"/>
        </a:p>
      </dgm:t>
    </dgm:pt>
    <dgm:pt modelId="{8A06A1FC-C687-444D-AE9A-791F1FE859A4}" type="pres">
      <dgm:prSet presAssocID="{81DB7F7B-46B4-4B3C-9F25-C7EC30110B88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65670F32-1764-4DC6-8C1B-7F7B558A1453}" type="pres">
      <dgm:prSet presAssocID="{A9EC8571-4E96-436F-AD61-23C55C8067C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7848DC1-7446-464A-A33F-1B1286A5861D}" type="presOf" srcId="{81DB7F7B-46B4-4B3C-9F25-C7EC30110B88}" destId="{DBD354A2-BCE3-4653-8F34-4510286C9E0C}" srcOrd="0" destOrd="0" presId="urn:microsoft.com/office/officeart/2005/8/layout/process2"/>
    <dgm:cxn modelId="{C6D7D1C9-14E2-4882-8636-6A5B7AF1ED5E}" srcId="{B3C5892C-E6CD-4C9C-9EA2-33E92A42E96B}" destId="{E2DA79C9-F4C0-4E3B-B4AD-54D0F7E61F4E}" srcOrd="1" destOrd="0" parTransId="{F1EA2A02-40F8-41E2-93DC-D86A97B30F0D}" sibTransId="{81DB7F7B-46B4-4B3C-9F25-C7EC30110B88}"/>
    <dgm:cxn modelId="{57B487FE-5A4E-473D-8144-96B7A8F05C4D}" srcId="{B3C5892C-E6CD-4C9C-9EA2-33E92A42E96B}" destId="{A9EC8571-4E96-436F-AD61-23C55C8067CE}" srcOrd="2" destOrd="0" parTransId="{A3C7A237-7467-4EF8-BD35-160323D91C74}" sibTransId="{FDAAC79B-992C-4A7D-AD85-D672D9C1B30F}"/>
    <dgm:cxn modelId="{DC03B893-BFDF-4BB2-ADD6-ED8D62A31C15}" type="presOf" srcId="{C8385F0D-BBC0-42C2-A2B1-837574202D2F}" destId="{FBC6AABC-BB3F-43B4-B2ED-E7A08F39B0A9}" srcOrd="0" destOrd="0" presId="urn:microsoft.com/office/officeart/2005/8/layout/process2"/>
    <dgm:cxn modelId="{0DF48DC2-6031-4FEB-A92A-4E7BEB6D79D9}" type="presOf" srcId="{F21DA6DE-253F-4F4D-86F2-CCBECADEA3FF}" destId="{4715A7E5-DA25-4578-8BF3-CED560C5F120}" srcOrd="0" destOrd="0" presId="urn:microsoft.com/office/officeart/2005/8/layout/process2"/>
    <dgm:cxn modelId="{2447688A-AF83-4132-A9C7-C29CF4FD880B}" type="presOf" srcId="{A9EC8571-4E96-436F-AD61-23C55C8067CE}" destId="{65670F32-1764-4DC6-8C1B-7F7B558A1453}" srcOrd="0" destOrd="0" presId="urn:microsoft.com/office/officeart/2005/8/layout/process2"/>
    <dgm:cxn modelId="{123F085E-1396-4CA2-BDBB-CBB5E8AE2AEE}" type="presOf" srcId="{81DB7F7B-46B4-4B3C-9F25-C7EC30110B88}" destId="{8A06A1FC-C687-444D-AE9A-791F1FE859A4}" srcOrd="1" destOrd="0" presId="urn:microsoft.com/office/officeart/2005/8/layout/process2"/>
    <dgm:cxn modelId="{A79EB3D9-F0AA-458E-B64D-43D499E742F8}" type="presOf" srcId="{E2DA79C9-F4C0-4E3B-B4AD-54D0F7E61F4E}" destId="{8F365AF3-C867-48F1-A8C4-DE0CCFEF655A}" srcOrd="0" destOrd="0" presId="urn:microsoft.com/office/officeart/2005/8/layout/process2"/>
    <dgm:cxn modelId="{49524099-066E-4FD3-B2CD-1B61AED63CDA}" srcId="{B3C5892C-E6CD-4C9C-9EA2-33E92A42E96B}" destId="{C8385F0D-BBC0-42C2-A2B1-837574202D2F}" srcOrd="0" destOrd="0" parTransId="{A58A2BD4-78C8-479A-93F0-E2C424FE03E6}" sibTransId="{F21DA6DE-253F-4F4D-86F2-CCBECADEA3FF}"/>
    <dgm:cxn modelId="{2A6A3FF2-5BD2-4E7C-8CB8-A132E6803710}" type="presOf" srcId="{F21DA6DE-253F-4F4D-86F2-CCBECADEA3FF}" destId="{9A15AE3A-95F4-44DE-8675-98A08733B073}" srcOrd="1" destOrd="0" presId="urn:microsoft.com/office/officeart/2005/8/layout/process2"/>
    <dgm:cxn modelId="{0C87D797-1F92-4C8E-9AC1-36F4CBC2E367}" type="presOf" srcId="{B3C5892C-E6CD-4C9C-9EA2-33E92A42E96B}" destId="{A3386252-B964-453B-86C6-3FBE2AD5150B}" srcOrd="0" destOrd="0" presId="urn:microsoft.com/office/officeart/2005/8/layout/process2"/>
    <dgm:cxn modelId="{C1B33220-38BB-4813-A743-E9AA4918BC3F}" type="presParOf" srcId="{A3386252-B964-453B-86C6-3FBE2AD5150B}" destId="{FBC6AABC-BB3F-43B4-B2ED-E7A08F39B0A9}" srcOrd="0" destOrd="0" presId="urn:microsoft.com/office/officeart/2005/8/layout/process2"/>
    <dgm:cxn modelId="{DAB6AE30-4B88-41DF-8152-98C0564D13CB}" type="presParOf" srcId="{A3386252-B964-453B-86C6-3FBE2AD5150B}" destId="{4715A7E5-DA25-4578-8BF3-CED560C5F120}" srcOrd="1" destOrd="0" presId="urn:microsoft.com/office/officeart/2005/8/layout/process2"/>
    <dgm:cxn modelId="{2262C456-D1E9-4C96-A570-749A2409F4F6}" type="presParOf" srcId="{4715A7E5-DA25-4578-8BF3-CED560C5F120}" destId="{9A15AE3A-95F4-44DE-8675-98A08733B073}" srcOrd="0" destOrd="0" presId="urn:microsoft.com/office/officeart/2005/8/layout/process2"/>
    <dgm:cxn modelId="{11385F3B-E5A3-4124-8953-0C18E63597B2}" type="presParOf" srcId="{A3386252-B964-453B-86C6-3FBE2AD5150B}" destId="{8F365AF3-C867-48F1-A8C4-DE0CCFEF655A}" srcOrd="2" destOrd="0" presId="urn:microsoft.com/office/officeart/2005/8/layout/process2"/>
    <dgm:cxn modelId="{B4C933E3-9B94-4601-A0E4-FFA2D3DB9BD3}" type="presParOf" srcId="{A3386252-B964-453B-86C6-3FBE2AD5150B}" destId="{DBD354A2-BCE3-4653-8F34-4510286C9E0C}" srcOrd="3" destOrd="0" presId="urn:microsoft.com/office/officeart/2005/8/layout/process2"/>
    <dgm:cxn modelId="{DC8C797A-0D93-4C00-A907-D4AFE78BCE57}" type="presParOf" srcId="{DBD354A2-BCE3-4653-8F34-4510286C9E0C}" destId="{8A06A1FC-C687-444D-AE9A-791F1FE859A4}" srcOrd="0" destOrd="0" presId="urn:microsoft.com/office/officeart/2005/8/layout/process2"/>
    <dgm:cxn modelId="{A529259B-15E6-4EA3-B4DC-2F00B0D2E63E}" type="presParOf" srcId="{A3386252-B964-453B-86C6-3FBE2AD5150B}" destId="{65670F32-1764-4DC6-8C1B-7F7B558A145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C5892C-E6CD-4C9C-9EA2-33E92A42E96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385F0D-BBC0-42C2-A2B1-837574202D2F}">
      <dgm:prSet phldrT="[Text]"/>
      <dgm:spPr/>
      <dgm:t>
        <a:bodyPr/>
        <a:lstStyle/>
        <a:p>
          <a:r>
            <a:rPr lang="en-GB" dirty="0" smtClean="0"/>
            <a:t>Filtered data</a:t>
          </a:r>
          <a:endParaRPr lang="en-GB" dirty="0"/>
        </a:p>
      </dgm:t>
    </dgm:pt>
    <dgm:pt modelId="{A58A2BD4-78C8-479A-93F0-E2C424FE03E6}" type="parTrans" cxnId="{49524099-066E-4FD3-B2CD-1B61AED63CDA}">
      <dgm:prSet/>
      <dgm:spPr/>
      <dgm:t>
        <a:bodyPr/>
        <a:lstStyle/>
        <a:p>
          <a:endParaRPr lang="en-GB"/>
        </a:p>
      </dgm:t>
    </dgm:pt>
    <dgm:pt modelId="{F21DA6DE-253F-4F4D-86F2-CCBECADEA3FF}" type="sibTrans" cxnId="{49524099-066E-4FD3-B2CD-1B61AED63CDA}">
      <dgm:prSet/>
      <dgm:spPr/>
      <dgm:t>
        <a:bodyPr/>
        <a:lstStyle/>
        <a:p>
          <a:endParaRPr lang="en-GB"/>
        </a:p>
      </dgm:t>
    </dgm:pt>
    <dgm:pt modelId="{E2DA79C9-F4C0-4E3B-B4AD-54D0F7E61F4E}">
      <dgm:prSet phldrT="[Text]"/>
      <dgm:spPr/>
      <dgm:t>
        <a:bodyPr/>
        <a:lstStyle/>
        <a:p>
          <a:r>
            <a:rPr lang="en-GB" dirty="0" smtClean="0"/>
            <a:t>Found indels</a:t>
          </a:r>
          <a:endParaRPr lang="en-GB" dirty="0"/>
        </a:p>
      </dgm:t>
    </dgm:pt>
    <dgm:pt modelId="{F1EA2A02-40F8-41E2-93DC-D86A97B30F0D}" type="parTrans" cxnId="{C6D7D1C9-14E2-4882-8636-6A5B7AF1ED5E}">
      <dgm:prSet/>
      <dgm:spPr/>
      <dgm:t>
        <a:bodyPr/>
        <a:lstStyle/>
        <a:p>
          <a:endParaRPr lang="en-GB"/>
        </a:p>
      </dgm:t>
    </dgm:pt>
    <dgm:pt modelId="{81DB7F7B-46B4-4B3C-9F25-C7EC30110B88}" type="sibTrans" cxnId="{C6D7D1C9-14E2-4882-8636-6A5B7AF1ED5E}">
      <dgm:prSet/>
      <dgm:spPr/>
      <dgm:t>
        <a:bodyPr/>
        <a:lstStyle/>
        <a:p>
          <a:endParaRPr lang="en-GB"/>
        </a:p>
      </dgm:t>
    </dgm:pt>
    <dgm:pt modelId="{A9EC8571-4E96-436F-AD61-23C55C8067CE}">
      <dgm:prSet phldrT="[Text]"/>
      <dgm:spPr/>
      <dgm:t>
        <a:bodyPr/>
        <a:lstStyle/>
        <a:p>
          <a:r>
            <a:rPr lang="en-GB" dirty="0" smtClean="0"/>
            <a:t>Looking at the distributions</a:t>
          </a:r>
          <a:endParaRPr lang="en-GB" dirty="0"/>
        </a:p>
      </dgm:t>
    </dgm:pt>
    <dgm:pt modelId="{A3C7A237-7467-4EF8-BD35-160323D91C74}" type="parTrans" cxnId="{57B487FE-5A4E-473D-8144-96B7A8F05C4D}">
      <dgm:prSet/>
      <dgm:spPr/>
      <dgm:t>
        <a:bodyPr/>
        <a:lstStyle/>
        <a:p>
          <a:endParaRPr lang="en-GB"/>
        </a:p>
      </dgm:t>
    </dgm:pt>
    <dgm:pt modelId="{FDAAC79B-992C-4A7D-AD85-D672D9C1B30F}" type="sibTrans" cxnId="{57B487FE-5A4E-473D-8144-96B7A8F05C4D}">
      <dgm:prSet/>
      <dgm:spPr/>
      <dgm:t>
        <a:bodyPr/>
        <a:lstStyle/>
        <a:p>
          <a:endParaRPr lang="en-GB"/>
        </a:p>
      </dgm:t>
    </dgm:pt>
    <dgm:pt modelId="{A3386252-B964-453B-86C6-3FBE2AD5150B}" type="pres">
      <dgm:prSet presAssocID="{B3C5892C-E6CD-4C9C-9EA2-33E92A42E96B}" presName="linearFlow" presStyleCnt="0">
        <dgm:presLayoutVars>
          <dgm:resizeHandles val="exact"/>
        </dgm:presLayoutVars>
      </dgm:prSet>
      <dgm:spPr/>
    </dgm:pt>
    <dgm:pt modelId="{FBC6AABC-BB3F-43B4-B2ED-E7A08F39B0A9}" type="pres">
      <dgm:prSet presAssocID="{C8385F0D-BBC0-42C2-A2B1-837574202D2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15A7E5-DA25-4578-8BF3-CED560C5F120}" type="pres">
      <dgm:prSet presAssocID="{F21DA6DE-253F-4F4D-86F2-CCBECADEA3FF}" presName="sibTrans" presStyleLbl="sibTrans2D1" presStyleIdx="0" presStyleCnt="2"/>
      <dgm:spPr/>
      <dgm:t>
        <a:bodyPr/>
        <a:lstStyle/>
        <a:p>
          <a:endParaRPr lang="en-GB"/>
        </a:p>
      </dgm:t>
    </dgm:pt>
    <dgm:pt modelId="{9A15AE3A-95F4-44DE-8675-98A08733B073}" type="pres">
      <dgm:prSet presAssocID="{F21DA6DE-253F-4F4D-86F2-CCBECADEA3FF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8F365AF3-C867-48F1-A8C4-DE0CCFEF655A}" type="pres">
      <dgm:prSet presAssocID="{E2DA79C9-F4C0-4E3B-B4AD-54D0F7E61F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D354A2-BCE3-4653-8F34-4510286C9E0C}" type="pres">
      <dgm:prSet presAssocID="{81DB7F7B-46B4-4B3C-9F25-C7EC30110B88}" presName="sibTrans" presStyleLbl="sibTrans2D1" presStyleIdx="1" presStyleCnt="2"/>
      <dgm:spPr/>
      <dgm:t>
        <a:bodyPr/>
        <a:lstStyle/>
        <a:p>
          <a:endParaRPr lang="en-GB"/>
        </a:p>
      </dgm:t>
    </dgm:pt>
    <dgm:pt modelId="{8A06A1FC-C687-444D-AE9A-791F1FE859A4}" type="pres">
      <dgm:prSet presAssocID="{81DB7F7B-46B4-4B3C-9F25-C7EC30110B88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65670F32-1764-4DC6-8C1B-7F7B558A1453}" type="pres">
      <dgm:prSet presAssocID="{A9EC8571-4E96-436F-AD61-23C55C8067C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6D7D1C9-14E2-4882-8636-6A5B7AF1ED5E}" srcId="{B3C5892C-E6CD-4C9C-9EA2-33E92A42E96B}" destId="{E2DA79C9-F4C0-4E3B-B4AD-54D0F7E61F4E}" srcOrd="1" destOrd="0" parTransId="{F1EA2A02-40F8-41E2-93DC-D86A97B30F0D}" sibTransId="{81DB7F7B-46B4-4B3C-9F25-C7EC30110B88}"/>
    <dgm:cxn modelId="{399016BD-9066-4D31-AD8B-E3A04C2D2B31}" type="presOf" srcId="{E2DA79C9-F4C0-4E3B-B4AD-54D0F7E61F4E}" destId="{8F365AF3-C867-48F1-A8C4-DE0CCFEF655A}" srcOrd="0" destOrd="0" presId="urn:microsoft.com/office/officeart/2005/8/layout/process2"/>
    <dgm:cxn modelId="{57B487FE-5A4E-473D-8144-96B7A8F05C4D}" srcId="{B3C5892C-E6CD-4C9C-9EA2-33E92A42E96B}" destId="{A9EC8571-4E96-436F-AD61-23C55C8067CE}" srcOrd="2" destOrd="0" parTransId="{A3C7A237-7467-4EF8-BD35-160323D91C74}" sibTransId="{FDAAC79B-992C-4A7D-AD85-D672D9C1B30F}"/>
    <dgm:cxn modelId="{4DA7CCC7-CEDD-4278-863F-CE28FA76A031}" type="presOf" srcId="{F21DA6DE-253F-4F4D-86F2-CCBECADEA3FF}" destId="{4715A7E5-DA25-4578-8BF3-CED560C5F120}" srcOrd="0" destOrd="0" presId="urn:microsoft.com/office/officeart/2005/8/layout/process2"/>
    <dgm:cxn modelId="{C5D8E0ED-A7A3-48B5-842C-BE5CB65F4A57}" type="presOf" srcId="{C8385F0D-BBC0-42C2-A2B1-837574202D2F}" destId="{FBC6AABC-BB3F-43B4-B2ED-E7A08F39B0A9}" srcOrd="0" destOrd="0" presId="urn:microsoft.com/office/officeart/2005/8/layout/process2"/>
    <dgm:cxn modelId="{CF2F7155-F2C7-409A-8751-424773178CC7}" type="presOf" srcId="{81DB7F7B-46B4-4B3C-9F25-C7EC30110B88}" destId="{DBD354A2-BCE3-4653-8F34-4510286C9E0C}" srcOrd="0" destOrd="0" presId="urn:microsoft.com/office/officeart/2005/8/layout/process2"/>
    <dgm:cxn modelId="{49524099-066E-4FD3-B2CD-1B61AED63CDA}" srcId="{B3C5892C-E6CD-4C9C-9EA2-33E92A42E96B}" destId="{C8385F0D-BBC0-42C2-A2B1-837574202D2F}" srcOrd="0" destOrd="0" parTransId="{A58A2BD4-78C8-479A-93F0-E2C424FE03E6}" sibTransId="{F21DA6DE-253F-4F4D-86F2-CCBECADEA3FF}"/>
    <dgm:cxn modelId="{322C62E9-811F-484A-8677-67E06933A7C5}" type="presOf" srcId="{F21DA6DE-253F-4F4D-86F2-CCBECADEA3FF}" destId="{9A15AE3A-95F4-44DE-8675-98A08733B073}" srcOrd="1" destOrd="0" presId="urn:microsoft.com/office/officeart/2005/8/layout/process2"/>
    <dgm:cxn modelId="{5A3DFA10-5C3F-4DB2-9F14-C9C838F31A2A}" type="presOf" srcId="{A9EC8571-4E96-436F-AD61-23C55C8067CE}" destId="{65670F32-1764-4DC6-8C1B-7F7B558A1453}" srcOrd="0" destOrd="0" presId="urn:microsoft.com/office/officeart/2005/8/layout/process2"/>
    <dgm:cxn modelId="{61C091A3-A68D-46C9-A9DD-E0BF2C1CECF3}" type="presOf" srcId="{81DB7F7B-46B4-4B3C-9F25-C7EC30110B88}" destId="{8A06A1FC-C687-444D-AE9A-791F1FE859A4}" srcOrd="1" destOrd="0" presId="urn:microsoft.com/office/officeart/2005/8/layout/process2"/>
    <dgm:cxn modelId="{4BFC4BD6-E893-4193-BA94-D538D01B7A80}" type="presOf" srcId="{B3C5892C-E6CD-4C9C-9EA2-33E92A42E96B}" destId="{A3386252-B964-453B-86C6-3FBE2AD5150B}" srcOrd="0" destOrd="0" presId="urn:microsoft.com/office/officeart/2005/8/layout/process2"/>
    <dgm:cxn modelId="{85B00400-6DE0-473E-B0F6-EA01C484E775}" type="presParOf" srcId="{A3386252-B964-453B-86C6-3FBE2AD5150B}" destId="{FBC6AABC-BB3F-43B4-B2ED-E7A08F39B0A9}" srcOrd="0" destOrd="0" presId="urn:microsoft.com/office/officeart/2005/8/layout/process2"/>
    <dgm:cxn modelId="{9E10990B-3FF0-4202-8282-5D552EECCCEC}" type="presParOf" srcId="{A3386252-B964-453B-86C6-3FBE2AD5150B}" destId="{4715A7E5-DA25-4578-8BF3-CED560C5F120}" srcOrd="1" destOrd="0" presId="urn:microsoft.com/office/officeart/2005/8/layout/process2"/>
    <dgm:cxn modelId="{DACCE251-EACA-4F78-8413-E1F2D0965AAA}" type="presParOf" srcId="{4715A7E5-DA25-4578-8BF3-CED560C5F120}" destId="{9A15AE3A-95F4-44DE-8675-98A08733B073}" srcOrd="0" destOrd="0" presId="urn:microsoft.com/office/officeart/2005/8/layout/process2"/>
    <dgm:cxn modelId="{DC1E31E0-62EB-4C35-A9FC-7AD58536AB32}" type="presParOf" srcId="{A3386252-B964-453B-86C6-3FBE2AD5150B}" destId="{8F365AF3-C867-48F1-A8C4-DE0CCFEF655A}" srcOrd="2" destOrd="0" presId="urn:microsoft.com/office/officeart/2005/8/layout/process2"/>
    <dgm:cxn modelId="{3546FEDE-2201-42A1-905A-2D83ED9500F5}" type="presParOf" srcId="{A3386252-B964-453B-86C6-3FBE2AD5150B}" destId="{DBD354A2-BCE3-4653-8F34-4510286C9E0C}" srcOrd="3" destOrd="0" presId="urn:microsoft.com/office/officeart/2005/8/layout/process2"/>
    <dgm:cxn modelId="{41051620-3730-4044-8EED-2481A82C0922}" type="presParOf" srcId="{DBD354A2-BCE3-4653-8F34-4510286C9E0C}" destId="{8A06A1FC-C687-444D-AE9A-791F1FE859A4}" srcOrd="0" destOrd="0" presId="urn:microsoft.com/office/officeart/2005/8/layout/process2"/>
    <dgm:cxn modelId="{EFF1D32B-5495-4E25-8BA0-4516A274534C}" type="presParOf" srcId="{A3386252-B964-453B-86C6-3FBE2AD5150B}" destId="{65670F32-1764-4DC6-8C1B-7F7B558A145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C5892C-E6CD-4C9C-9EA2-33E92A42E96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385F0D-BBC0-42C2-A2B1-837574202D2F}">
      <dgm:prSet phldrT="[Text]"/>
      <dgm:spPr/>
      <dgm:t>
        <a:bodyPr/>
        <a:lstStyle/>
        <a:p>
          <a:r>
            <a:rPr lang="en-GB" dirty="0" smtClean="0"/>
            <a:t>Filtered data</a:t>
          </a:r>
          <a:endParaRPr lang="en-GB" dirty="0"/>
        </a:p>
      </dgm:t>
    </dgm:pt>
    <dgm:pt modelId="{A58A2BD4-78C8-479A-93F0-E2C424FE03E6}" type="parTrans" cxnId="{49524099-066E-4FD3-B2CD-1B61AED63CDA}">
      <dgm:prSet/>
      <dgm:spPr/>
      <dgm:t>
        <a:bodyPr/>
        <a:lstStyle/>
        <a:p>
          <a:endParaRPr lang="en-GB"/>
        </a:p>
      </dgm:t>
    </dgm:pt>
    <dgm:pt modelId="{F21DA6DE-253F-4F4D-86F2-CCBECADEA3FF}" type="sibTrans" cxnId="{49524099-066E-4FD3-B2CD-1B61AED63CDA}">
      <dgm:prSet/>
      <dgm:spPr/>
      <dgm:t>
        <a:bodyPr/>
        <a:lstStyle/>
        <a:p>
          <a:endParaRPr lang="en-GB"/>
        </a:p>
      </dgm:t>
    </dgm:pt>
    <dgm:pt modelId="{E2DA79C9-F4C0-4E3B-B4AD-54D0F7E61F4E}">
      <dgm:prSet phldrT="[Text]"/>
      <dgm:spPr/>
      <dgm:t>
        <a:bodyPr/>
        <a:lstStyle/>
        <a:p>
          <a:r>
            <a:rPr lang="en-GB" dirty="0" smtClean="0"/>
            <a:t>Found indels</a:t>
          </a:r>
          <a:endParaRPr lang="en-GB" dirty="0"/>
        </a:p>
      </dgm:t>
    </dgm:pt>
    <dgm:pt modelId="{F1EA2A02-40F8-41E2-93DC-D86A97B30F0D}" type="parTrans" cxnId="{C6D7D1C9-14E2-4882-8636-6A5B7AF1ED5E}">
      <dgm:prSet/>
      <dgm:spPr/>
      <dgm:t>
        <a:bodyPr/>
        <a:lstStyle/>
        <a:p>
          <a:endParaRPr lang="en-GB"/>
        </a:p>
      </dgm:t>
    </dgm:pt>
    <dgm:pt modelId="{81DB7F7B-46B4-4B3C-9F25-C7EC30110B88}" type="sibTrans" cxnId="{C6D7D1C9-14E2-4882-8636-6A5B7AF1ED5E}">
      <dgm:prSet/>
      <dgm:spPr/>
      <dgm:t>
        <a:bodyPr/>
        <a:lstStyle/>
        <a:p>
          <a:endParaRPr lang="en-GB"/>
        </a:p>
      </dgm:t>
    </dgm:pt>
    <dgm:pt modelId="{A9EC8571-4E96-436F-AD61-23C55C8067CE}">
      <dgm:prSet phldrT="[Text]"/>
      <dgm:spPr/>
      <dgm:t>
        <a:bodyPr/>
        <a:lstStyle/>
        <a:p>
          <a:r>
            <a:rPr lang="en-GB" dirty="0" smtClean="0"/>
            <a:t>Looking at the distributions</a:t>
          </a:r>
          <a:endParaRPr lang="en-GB" dirty="0"/>
        </a:p>
      </dgm:t>
    </dgm:pt>
    <dgm:pt modelId="{A3C7A237-7467-4EF8-BD35-160323D91C74}" type="parTrans" cxnId="{57B487FE-5A4E-473D-8144-96B7A8F05C4D}">
      <dgm:prSet/>
      <dgm:spPr/>
      <dgm:t>
        <a:bodyPr/>
        <a:lstStyle/>
        <a:p>
          <a:endParaRPr lang="en-GB"/>
        </a:p>
      </dgm:t>
    </dgm:pt>
    <dgm:pt modelId="{FDAAC79B-992C-4A7D-AD85-D672D9C1B30F}" type="sibTrans" cxnId="{57B487FE-5A4E-473D-8144-96B7A8F05C4D}">
      <dgm:prSet/>
      <dgm:spPr/>
      <dgm:t>
        <a:bodyPr/>
        <a:lstStyle/>
        <a:p>
          <a:endParaRPr lang="en-GB"/>
        </a:p>
      </dgm:t>
    </dgm:pt>
    <dgm:pt modelId="{A3386252-B964-453B-86C6-3FBE2AD5150B}" type="pres">
      <dgm:prSet presAssocID="{B3C5892C-E6CD-4C9C-9EA2-33E92A42E96B}" presName="linearFlow" presStyleCnt="0">
        <dgm:presLayoutVars>
          <dgm:resizeHandles val="exact"/>
        </dgm:presLayoutVars>
      </dgm:prSet>
      <dgm:spPr/>
    </dgm:pt>
    <dgm:pt modelId="{FBC6AABC-BB3F-43B4-B2ED-E7A08F39B0A9}" type="pres">
      <dgm:prSet presAssocID="{C8385F0D-BBC0-42C2-A2B1-837574202D2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15A7E5-DA25-4578-8BF3-CED560C5F120}" type="pres">
      <dgm:prSet presAssocID="{F21DA6DE-253F-4F4D-86F2-CCBECADEA3FF}" presName="sibTrans" presStyleLbl="sibTrans2D1" presStyleIdx="0" presStyleCnt="2"/>
      <dgm:spPr/>
      <dgm:t>
        <a:bodyPr/>
        <a:lstStyle/>
        <a:p>
          <a:endParaRPr lang="en-GB"/>
        </a:p>
      </dgm:t>
    </dgm:pt>
    <dgm:pt modelId="{9A15AE3A-95F4-44DE-8675-98A08733B073}" type="pres">
      <dgm:prSet presAssocID="{F21DA6DE-253F-4F4D-86F2-CCBECADEA3FF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8F365AF3-C867-48F1-A8C4-DE0CCFEF655A}" type="pres">
      <dgm:prSet presAssocID="{E2DA79C9-F4C0-4E3B-B4AD-54D0F7E61F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D354A2-BCE3-4653-8F34-4510286C9E0C}" type="pres">
      <dgm:prSet presAssocID="{81DB7F7B-46B4-4B3C-9F25-C7EC30110B88}" presName="sibTrans" presStyleLbl="sibTrans2D1" presStyleIdx="1" presStyleCnt="2"/>
      <dgm:spPr/>
      <dgm:t>
        <a:bodyPr/>
        <a:lstStyle/>
        <a:p>
          <a:endParaRPr lang="en-GB"/>
        </a:p>
      </dgm:t>
    </dgm:pt>
    <dgm:pt modelId="{8A06A1FC-C687-444D-AE9A-791F1FE859A4}" type="pres">
      <dgm:prSet presAssocID="{81DB7F7B-46B4-4B3C-9F25-C7EC30110B88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65670F32-1764-4DC6-8C1B-7F7B558A1453}" type="pres">
      <dgm:prSet presAssocID="{A9EC8571-4E96-436F-AD61-23C55C8067C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AEAA825-F232-4159-95D4-B2F228FB4EE6}" type="presOf" srcId="{E2DA79C9-F4C0-4E3B-B4AD-54D0F7E61F4E}" destId="{8F365AF3-C867-48F1-A8C4-DE0CCFEF655A}" srcOrd="0" destOrd="0" presId="urn:microsoft.com/office/officeart/2005/8/layout/process2"/>
    <dgm:cxn modelId="{C6D7D1C9-14E2-4882-8636-6A5B7AF1ED5E}" srcId="{B3C5892C-E6CD-4C9C-9EA2-33E92A42E96B}" destId="{E2DA79C9-F4C0-4E3B-B4AD-54D0F7E61F4E}" srcOrd="1" destOrd="0" parTransId="{F1EA2A02-40F8-41E2-93DC-D86A97B30F0D}" sibTransId="{81DB7F7B-46B4-4B3C-9F25-C7EC30110B88}"/>
    <dgm:cxn modelId="{95719996-AAEF-4C59-AEFA-E0FEAC892C44}" type="presOf" srcId="{B3C5892C-E6CD-4C9C-9EA2-33E92A42E96B}" destId="{A3386252-B964-453B-86C6-3FBE2AD5150B}" srcOrd="0" destOrd="0" presId="urn:microsoft.com/office/officeart/2005/8/layout/process2"/>
    <dgm:cxn modelId="{57B487FE-5A4E-473D-8144-96B7A8F05C4D}" srcId="{B3C5892C-E6CD-4C9C-9EA2-33E92A42E96B}" destId="{A9EC8571-4E96-436F-AD61-23C55C8067CE}" srcOrd="2" destOrd="0" parTransId="{A3C7A237-7467-4EF8-BD35-160323D91C74}" sibTransId="{FDAAC79B-992C-4A7D-AD85-D672D9C1B30F}"/>
    <dgm:cxn modelId="{B9976643-0FBA-4731-A30B-909BE81AB586}" type="presOf" srcId="{F21DA6DE-253F-4F4D-86F2-CCBECADEA3FF}" destId="{9A15AE3A-95F4-44DE-8675-98A08733B073}" srcOrd="1" destOrd="0" presId="urn:microsoft.com/office/officeart/2005/8/layout/process2"/>
    <dgm:cxn modelId="{2E266532-97FB-44E2-9BC8-15AB22EA464B}" type="presOf" srcId="{A9EC8571-4E96-436F-AD61-23C55C8067CE}" destId="{65670F32-1764-4DC6-8C1B-7F7B558A1453}" srcOrd="0" destOrd="0" presId="urn:microsoft.com/office/officeart/2005/8/layout/process2"/>
    <dgm:cxn modelId="{096FBD9C-ACB8-41FE-8F65-B091CE89D890}" type="presOf" srcId="{F21DA6DE-253F-4F4D-86F2-CCBECADEA3FF}" destId="{4715A7E5-DA25-4578-8BF3-CED560C5F120}" srcOrd="0" destOrd="0" presId="urn:microsoft.com/office/officeart/2005/8/layout/process2"/>
    <dgm:cxn modelId="{49524099-066E-4FD3-B2CD-1B61AED63CDA}" srcId="{B3C5892C-E6CD-4C9C-9EA2-33E92A42E96B}" destId="{C8385F0D-BBC0-42C2-A2B1-837574202D2F}" srcOrd="0" destOrd="0" parTransId="{A58A2BD4-78C8-479A-93F0-E2C424FE03E6}" sibTransId="{F21DA6DE-253F-4F4D-86F2-CCBECADEA3FF}"/>
    <dgm:cxn modelId="{1D730C00-1CF1-45F5-AC08-2E916CD2ED8E}" type="presOf" srcId="{81DB7F7B-46B4-4B3C-9F25-C7EC30110B88}" destId="{DBD354A2-BCE3-4653-8F34-4510286C9E0C}" srcOrd="0" destOrd="0" presId="urn:microsoft.com/office/officeart/2005/8/layout/process2"/>
    <dgm:cxn modelId="{578A178B-F19B-45EE-960E-640913DB56F6}" type="presOf" srcId="{C8385F0D-BBC0-42C2-A2B1-837574202D2F}" destId="{FBC6AABC-BB3F-43B4-B2ED-E7A08F39B0A9}" srcOrd="0" destOrd="0" presId="urn:microsoft.com/office/officeart/2005/8/layout/process2"/>
    <dgm:cxn modelId="{F40DEC06-BD19-41A0-9D1E-7EF58E7241A1}" type="presOf" srcId="{81DB7F7B-46B4-4B3C-9F25-C7EC30110B88}" destId="{8A06A1FC-C687-444D-AE9A-791F1FE859A4}" srcOrd="1" destOrd="0" presId="urn:microsoft.com/office/officeart/2005/8/layout/process2"/>
    <dgm:cxn modelId="{CC1F2B61-3911-47DB-93BD-844BB01D2279}" type="presParOf" srcId="{A3386252-B964-453B-86C6-3FBE2AD5150B}" destId="{FBC6AABC-BB3F-43B4-B2ED-E7A08F39B0A9}" srcOrd="0" destOrd="0" presId="urn:microsoft.com/office/officeart/2005/8/layout/process2"/>
    <dgm:cxn modelId="{C5F08F38-43EA-40C4-B2ED-C813B95FA971}" type="presParOf" srcId="{A3386252-B964-453B-86C6-3FBE2AD5150B}" destId="{4715A7E5-DA25-4578-8BF3-CED560C5F120}" srcOrd="1" destOrd="0" presId="urn:microsoft.com/office/officeart/2005/8/layout/process2"/>
    <dgm:cxn modelId="{D00113C7-A917-4FAC-93F6-F2216067F683}" type="presParOf" srcId="{4715A7E5-DA25-4578-8BF3-CED560C5F120}" destId="{9A15AE3A-95F4-44DE-8675-98A08733B073}" srcOrd="0" destOrd="0" presId="urn:microsoft.com/office/officeart/2005/8/layout/process2"/>
    <dgm:cxn modelId="{BD0FFF2F-1D47-4B43-902F-06D2A6AEBED4}" type="presParOf" srcId="{A3386252-B964-453B-86C6-3FBE2AD5150B}" destId="{8F365AF3-C867-48F1-A8C4-DE0CCFEF655A}" srcOrd="2" destOrd="0" presId="urn:microsoft.com/office/officeart/2005/8/layout/process2"/>
    <dgm:cxn modelId="{3C94C218-B56B-4165-A2F3-CEB53B42F42A}" type="presParOf" srcId="{A3386252-B964-453B-86C6-3FBE2AD5150B}" destId="{DBD354A2-BCE3-4653-8F34-4510286C9E0C}" srcOrd="3" destOrd="0" presId="urn:microsoft.com/office/officeart/2005/8/layout/process2"/>
    <dgm:cxn modelId="{4377A082-898E-4BAF-8377-43D59536FD36}" type="presParOf" srcId="{DBD354A2-BCE3-4653-8F34-4510286C9E0C}" destId="{8A06A1FC-C687-444D-AE9A-791F1FE859A4}" srcOrd="0" destOrd="0" presId="urn:microsoft.com/office/officeart/2005/8/layout/process2"/>
    <dgm:cxn modelId="{D99C8363-C2AB-4DDF-B167-93DAFC238777}" type="presParOf" srcId="{A3386252-B964-453B-86C6-3FBE2AD5150B}" destId="{65670F32-1764-4DC6-8C1B-7F7B558A145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6AABC-BB3F-43B4-B2ED-E7A08F39B0A9}">
      <dsp:nvSpPr>
        <dsp:cNvPr id="0" name=""/>
        <dsp:cNvSpPr/>
      </dsp:nvSpPr>
      <dsp:spPr>
        <a:xfrm>
          <a:off x="132175" y="0"/>
          <a:ext cx="2255929" cy="125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Filtered data</a:t>
          </a:r>
          <a:endParaRPr lang="en-GB" sz="2600" kern="1200" dirty="0"/>
        </a:p>
      </dsp:txBody>
      <dsp:txXfrm>
        <a:off x="168883" y="36708"/>
        <a:ext cx="2182513" cy="1179877"/>
      </dsp:txXfrm>
    </dsp:sp>
    <dsp:sp modelId="{4715A7E5-DA25-4578-8BF3-CED560C5F120}">
      <dsp:nvSpPr>
        <dsp:cNvPr id="0" name=""/>
        <dsp:cNvSpPr/>
      </dsp:nvSpPr>
      <dsp:spPr>
        <a:xfrm rot="5400000">
          <a:off x="1025147" y="1284626"/>
          <a:ext cx="469985" cy="563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 rot="-5400000">
        <a:off x="1090945" y="1331625"/>
        <a:ext cx="338390" cy="328990"/>
      </dsp:txXfrm>
    </dsp:sp>
    <dsp:sp modelId="{8F365AF3-C867-48F1-A8C4-DE0CCFEF655A}">
      <dsp:nvSpPr>
        <dsp:cNvPr id="0" name=""/>
        <dsp:cNvSpPr/>
      </dsp:nvSpPr>
      <dsp:spPr>
        <a:xfrm>
          <a:off x="132175" y="1879941"/>
          <a:ext cx="2255929" cy="125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Found indels</a:t>
          </a:r>
          <a:endParaRPr lang="en-GB" sz="2600" kern="1200" dirty="0"/>
        </a:p>
      </dsp:txBody>
      <dsp:txXfrm>
        <a:off x="168883" y="1916649"/>
        <a:ext cx="2182513" cy="1179877"/>
      </dsp:txXfrm>
    </dsp:sp>
    <dsp:sp modelId="{DBD354A2-BCE3-4653-8F34-4510286C9E0C}">
      <dsp:nvSpPr>
        <dsp:cNvPr id="0" name=""/>
        <dsp:cNvSpPr/>
      </dsp:nvSpPr>
      <dsp:spPr>
        <a:xfrm rot="5400000">
          <a:off x="1025147" y="3164567"/>
          <a:ext cx="469985" cy="563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 rot="-5400000">
        <a:off x="1090945" y="3211566"/>
        <a:ext cx="338390" cy="328990"/>
      </dsp:txXfrm>
    </dsp:sp>
    <dsp:sp modelId="{65670F32-1764-4DC6-8C1B-7F7B558A1453}">
      <dsp:nvSpPr>
        <dsp:cNvPr id="0" name=""/>
        <dsp:cNvSpPr/>
      </dsp:nvSpPr>
      <dsp:spPr>
        <a:xfrm>
          <a:off x="132175" y="3759882"/>
          <a:ext cx="2255929" cy="125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Looking at the distributions</a:t>
          </a:r>
          <a:endParaRPr lang="en-GB" sz="2600" kern="1200" dirty="0"/>
        </a:p>
      </dsp:txBody>
      <dsp:txXfrm>
        <a:off x="168883" y="3796590"/>
        <a:ext cx="2182513" cy="1179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6AABC-BB3F-43B4-B2ED-E7A08F39B0A9}">
      <dsp:nvSpPr>
        <dsp:cNvPr id="0" name=""/>
        <dsp:cNvSpPr/>
      </dsp:nvSpPr>
      <dsp:spPr>
        <a:xfrm>
          <a:off x="132175" y="0"/>
          <a:ext cx="2255929" cy="125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Filtered data</a:t>
          </a:r>
          <a:endParaRPr lang="en-GB" sz="2600" kern="1200" dirty="0"/>
        </a:p>
      </dsp:txBody>
      <dsp:txXfrm>
        <a:off x="168883" y="36708"/>
        <a:ext cx="2182513" cy="1179877"/>
      </dsp:txXfrm>
    </dsp:sp>
    <dsp:sp modelId="{4715A7E5-DA25-4578-8BF3-CED560C5F120}">
      <dsp:nvSpPr>
        <dsp:cNvPr id="0" name=""/>
        <dsp:cNvSpPr/>
      </dsp:nvSpPr>
      <dsp:spPr>
        <a:xfrm rot="5400000">
          <a:off x="1025147" y="1284626"/>
          <a:ext cx="469985" cy="563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 rot="-5400000">
        <a:off x="1090945" y="1331625"/>
        <a:ext cx="338390" cy="328990"/>
      </dsp:txXfrm>
    </dsp:sp>
    <dsp:sp modelId="{8F365AF3-C867-48F1-A8C4-DE0CCFEF655A}">
      <dsp:nvSpPr>
        <dsp:cNvPr id="0" name=""/>
        <dsp:cNvSpPr/>
      </dsp:nvSpPr>
      <dsp:spPr>
        <a:xfrm>
          <a:off x="132175" y="1879941"/>
          <a:ext cx="2255929" cy="125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Found indels</a:t>
          </a:r>
          <a:endParaRPr lang="en-GB" sz="2600" kern="1200" dirty="0"/>
        </a:p>
      </dsp:txBody>
      <dsp:txXfrm>
        <a:off x="168883" y="1916649"/>
        <a:ext cx="2182513" cy="1179877"/>
      </dsp:txXfrm>
    </dsp:sp>
    <dsp:sp modelId="{DBD354A2-BCE3-4653-8F34-4510286C9E0C}">
      <dsp:nvSpPr>
        <dsp:cNvPr id="0" name=""/>
        <dsp:cNvSpPr/>
      </dsp:nvSpPr>
      <dsp:spPr>
        <a:xfrm rot="5400000">
          <a:off x="1025147" y="3164567"/>
          <a:ext cx="469985" cy="563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 rot="-5400000">
        <a:off x="1090945" y="3211566"/>
        <a:ext cx="338390" cy="328990"/>
      </dsp:txXfrm>
    </dsp:sp>
    <dsp:sp modelId="{65670F32-1764-4DC6-8C1B-7F7B558A1453}">
      <dsp:nvSpPr>
        <dsp:cNvPr id="0" name=""/>
        <dsp:cNvSpPr/>
      </dsp:nvSpPr>
      <dsp:spPr>
        <a:xfrm>
          <a:off x="132175" y="3759882"/>
          <a:ext cx="2255929" cy="125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Looking at the distributions</a:t>
          </a:r>
          <a:endParaRPr lang="en-GB" sz="2600" kern="1200" dirty="0"/>
        </a:p>
      </dsp:txBody>
      <dsp:txXfrm>
        <a:off x="168883" y="3796590"/>
        <a:ext cx="2182513" cy="1179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6AABC-BB3F-43B4-B2ED-E7A08F39B0A9}">
      <dsp:nvSpPr>
        <dsp:cNvPr id="0" name=""/>
        <dsp:cNvSpPr/>
      </dsp:nvSpPr>
      <dsp:spPr>
        <a:xfrm>
          <a:off x="132175" y="0"/>
          <a:ext cx="2255929" cy="125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Filtered data</a:t>
          </a:r>
          <a:endParaRPr lang="en-GB" sz="2600" kern="1200" dirty="0"/>
        </a:p>
      </dsp:txBody>
      <dsp:txXfrm>
        <a:off x="168883" y="36708"/>
        <a:ext cx="2182513" cy="1179877"/>
      </dsp:txXfrm>
    </dsp:sp>
    <dsp:sp modelId="{4715A7E5-DA25-4578-8BF3-CED560C5F120}">
      <dsp:nvSpPr>
        <dsp:cNvPr id="0" name=""/>
        <dsp:cNvSpPr/>
      </dsp:nvSpPr>
      <dsp:spPr>
        <a:xfrm rot="5400000">
          <a:off x="1025147" y="1284626"/>
          <a:ext cx="469985" cy="563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 rot="-5400000">
        <a:off x="1090945" y="1331625"/>
        <a:ext cx="338390" cy="328990"/>
      </dsp:txXfrm>
    </dsp:sp>
    <dsp:sp modelId="{8F365AF3-C867-48F1-A8C4-DE0CCFEF655A}">
      <dsp:nvSpPr>
        <dsp:cNvPr id="0" name=""/>
        <dsp:cNvSpPr/>
      </dsp:nvSpPr>
      <dsp:spPr>
        <a:xfrm>
          <a:off x="132175" y="1879941"/>
          <a:ext cx="2255929" cy="125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Found indels</a:t>
          </a:r>
          <a:endParaRPr lang="en-GB" sz="2600" kern="1200" dirty="0"/>
        </a:p>
      </dsp:txBody>
      <dsp:txXfrm>
        <a:off x="168883" y="1916649"/>
        <a:ext cx="2182513" cy="1179877"/>
      </dsp:txXfrm>
    </dsp:sp>
    <dsp:sp modelId="{DBD354A2-BCE3-4653-8F34-4510286C9E0C}">
      <dsp:nvSpPr>
        <dsp:cNvPr id="0" name=""/>
        <dsp:cNvSpPr/>
      </dsp:nvSpPr>
      <dsp:spPr>
        <a:xfrm rot="5400000">
          <a:off x="1025147" y="3164567"/>
          <a:ext cx="469985" cy="563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 rot="-5400000">
        <a:off x="1090945" y="3211566"/>
        <a:ext cx="338390" cy="328990"/>
      </dsp:txXfrm>
    </dsp:sp>
    <dsp:sp modelId="{65670F32-1764-4DC6-8C1B-7F7B558A1453}">
      <dsp:nvSpPr>
        <dsp:cNvPr id="0" name=""/>
        <dsp:cNvSpPr/>
      </dsp:nvSpPr>
      <dsp:spPr>
        <a:xfrm>
          <a:off x="132175" y="3759882"/>
          <a:ext cx="2255929" cy="125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Looking at the distributions</a:t>
          </a:r>
          <a:endParaRPr lang="en-GB" sz="2600" kern="1200" dirty="0"/>
        </a:p>
      </dsp:txBody>
      <dsp:txXfrm>
        <a:off x="168883" y="3796590"/>
        <a:ext cx="2182513" cy="117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EEA0D-2AA6-4494-B4E8-CF4C0BFE0BF5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FED4D-0C3C-43EE-861A-F6535365E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2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FED4D-0C3C-43EE-861A-F6535365E45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5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FED4D-0C3C-43EE-861A-F6535365E45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5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FED4D-0C3C-43EE-861A-F6535365E45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5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FED4D-0C3C-43EE-861A-F6535365E45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4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FED4D-0C3C-43EE-861A-F6535365E45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16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9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0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8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0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7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4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6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67FA-C96E-4275-881A-12F517BD4B08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4A1A-86F8-4B84-9790-11650E1E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04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Indel profiling for CRISPR-Cpf1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Joanna </a:t>
            </a:r>
            <a:r>
              <a:rPr lang="en-GB" dirty="0" err="1" smtClean="0"/>
              <a:t>Tumelty</a:t>
            </a:r>
            <a:endParaRPr lang="en-GB" dirty="0" smtClean="0"/>
          </a:p>
          <a:p>
            <a:r>
              <a:rPr lang="en-GB" dirty="0" smtClean="0"/>
              <a:t>15/09/17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7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Insertions</a:t>
            </a:r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1196752"/>
            <a:ext cx="7488832" cy="21805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a.	TTTAACAGGAGGAGGTCGTCG</a:t>
            </a:r>
            <a:r>
              <a:rPr lang="en-GB" sz="1400" dirty="0" smtClean="0">
                <a:solidFill>
                  <a:srgbClr val="4F81BD"/>
                </a:solidFill>
                <a:effectLst/>
                <a:latin typeface="Courier New"/>
                <a:ea typeface="Calibri"/>
                <a:cs typeface="Times New Roman"/>
              </a:rPr>
              <a:t>TTGTT 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    CAGCTTGGCGTAACTAGATCT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	TTTAACAGGAGGAGGTCGTCG</a:t>
            </a:r>
            <a:r>
              <a:rPr lang="en-GB" sz="1400" dirty="0" smtClean="0">
                <a:solidFill>
                  <a:srgbClr val="4F81BD"/>
                </a:solidFill>
                <a:effectLst/>
                <a:latin typeface="Courier New"/>
                <a:ea typeface="Calibri"/>
                <a:cs typeface="Times New Roman"/>
              </a:rPr>
              <a:t>TTGTT</a:t>
            </a:r>
            <a:r>
              <a:rPr lang="en-GB" sz="1400" dirty="0" smtClean="0">
                <a:solidFill>
                  <a:srgbClr val="C0504D"/>
                </a:solidFill>
                <a:effectLst/>
                <a:latin typeface="Courier New"/>
                <a:ea typeface="Calibri"/>
                <a:cs typeface="Times New Roman"/>
              </a:rPr>
              <a:t>TTGTT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CAGCTTGGCGTAACTAGATCT 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latin typeface="Courier New"/>
                <a:ea typeface="Calibri"/>
                <a:cs typeface="Times New Roman"/>
              </a:rPr>
              <a:t>b.</a:t>
            </a:r>
            <a:r>
              <a:rPr lang="en-GB" sz="1400" dirty="0">
                <a:latin typeface="Courier New"/>
                <a:ea typeface="Calibri"/>
                <a:cs typeface="Times New Roman"/>
              </a:rPr>
              <a:t>	TTTAGCCCTCATCCTTGGTGG</a:t>
            </a:r>
            <a:r>
              <a:rPr lang="en-GB" sz="14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TGA</a:t>
            </a:r>
            <a:r>
              <a:rPr lang="en-GB" sz="1400" dirty="0">
                <a:latin typeface="Courier New"/>
                <a:ea typeface="Calibri"/>
                <a:cs typeface="Times New Roman"/>
              </a:rPr>
              <a:t>   AGTAGCTTGGCGTAACTAGATCT</a:t>
            </a:r>
            <a:endParaRPr lang="en-GB" sz="1400" dirty="0"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Courier New"/>
                <a:ea typeface="Calibri"/>
                <a:cs typeface="Times New Roman"/>
              </a:rPr>
              <a:t>	TTTAGCCCTCATCCTTGGTGG</a:t>
            </a:r>
            <a:r>
              <a:rPr lang="en-GB" sz="14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TGA</a:t>
            </a:r>
            <a:r>
              <a:rPr lang="en-GB" sz="1400" dirty="0">
                <a:solidFill>
                  <a:srgbClr val="C0504D"/>
                </a:solidFill>
                <a:latin typeface="Courier New"/>
                <a:ea typeface="Calibri"/>
                <a:cs typeface="Times New Roman"/>
              </a:rPr>
              <a:t>TGA</a:t>
            </a:r>
            <a:r>
              <a:rPr lang="en-GB" sz="1400" dirty="0">
                <a:latin typeface="Courier New"/>
                <a:ea typeface="Calibri"/>
                <a:cs typeface="Times New Roman"/>
              </a:rPr>
              <a:t>AGTAGCTTGGCGTAACTAGATCT	</a:t>
            </a:r>
            <a:endParaRPr lang="en-GB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400" dirty="0">
              <a:effectLst/>
              <a:latin typeface="Calibri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Courier New"/>
                <a:ea typeface="Calibri"/>
                <a:cs typeface="Times New Roman"/>
              </a:rPr>
              <a:t>c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.	TTTAACAGGAGGAGGTCGTCGTT   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GTTCAGCTTGGCGTAACTAGATCT	</a:t>
            </a:r>
            <a:endParaRPr lang="en-GB" sz="1400" dirty="0">
              <a:effectLst/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	TTTAACAGGAGGAGGTCGTCGTT</a:t>
            </a:r>
            <a:r>
              <a:rPr lang="en-GB" sz="1400" dirty="0" smtClean="0">
                <a:solidFill>
                  <a:schemeClr val="accent2"/>
                </a:solidFill>
                <a:effectLst/>
                <a:latin typeface="Courier New"/>
                <a:ea typeface="Calibri"/>
                <a:cs typeface="Times New Roman"/>
              </a:rPr>
              <a:t>CAC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GTTCAGCTTGGCGTAACTAGATCT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endParaRPr lang="en-GB" sz="14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600" dirty="0">
                <a:effectLst/>
                <a:latin typeface="Courier New"/>
                <a:ea typeface="Calibri"/>
                <a:cs typeface="Times New Roman"/>
              </a:rPr>
              <a:t> </a:t>
            </a:r>
            <a:endParaRPr lang="en-GB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88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Insertions</a:t>
            </a:r>
            <a:endParaRPr lang="en-GB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1196752"/>
            <a:ext cx="7488832" cy="21805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a.	TTTAACAGGAGGAGGTCGTCG</a:t>
            </a:r>
            <a:r>
              <a:rPr lang="en-GB" sz="1400" dirty="0" smtClean="0">
                <a:solidFill>
                  <a:srgbClr val="4F81BD"/>
                </a:solidFill>
                <a:effectLst/>
                <a:latin typeface="Courier New"/>
                <a:ea typeface="Calibri"/>
                <a:cs typeface="Times New Roman"/>
              </a:rPr>
              <a:t>TTGTT 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    CAGCTTGGCGTAACTAGATCT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	TTTAACAGGAGGAGGTCGTCG</a:t>
            </a:r>
            <a:r>
              <a:rPr lang="en-GB" sz="1400" dirty="0" smtClean="0">
                <a:solidFill>
                  <a:srgbClr val="4F81BD"/>
                </a:solidFill>
                <a:effectLst/>
                <a:latin typeface="Courier New"/>
                <a:ea typeface="Calibri"/>
                <a:cs typeface="Times New Roman"/>
              </a:rPr>
              <a:t>TTGTT</a:t>
            </a:r>
            <a:r>
              <a:rPr lang="en-GB" sz="1400" dirty="0" smtClean="0">
                <a:solidFill>
                  <a:srgbClr val="C0504D"/>
                </a:solidFill>
                <a:effectLst/>
                <a:latin typeface="Courier New"/>
                <a:ea typeface="Calibri"/>
                <a:cs typeface="Times New Roman"/>
              </a:rPr>
              <a:t>TTGTT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CAGCTTGGCGTAACTAGATCT 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latin typeface="Courier New"/>
                <a:ea typeface="Calibri"/>
                <a:cs typeface="Times New Roman"/>
              </a:rPr>
              <a:t>b.</a:t>
            </a:r>
            <a:r>
              <a:rPr lang="en-GB" sz="1400" dirty="0">
                <a:latin typeface="Courier New"/>
                <a:ea typeface="Calibri"/>
                <a:cs typeface="Times New Roman"/>
              </a:rPr>
              <a:t>	TTTAGCCCTCATCCTTGGTGG</a:t>
            </a:r>
            <a:r>
              <a:rPr lang="en-GB" sz="14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TGA</a:t>
            </a:r>
            <a:r>
              <a:rPr lang="en-GB" sz="1400" dirty="0">
                <a:latin typeface="Courier New"/>
                <a:ea typeface="Calibri"/>
                <a:cs typeface="Times New Roman"/>
              </a:rPr>
              <a:t>   AGTAGCTTGGCGTAACTAGATCT</a:t>
            </a:r>
            <a:endParaRPr lang="en-GB" sz="1400" dirty="0"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Courier New"/>
                <a:ea typeface="Calibri"/>
                <a:cs typeface="Times New Roman"/>
              </a:rPr>
              <a:t>	TTTAGCCCTCATCCTTGGTGG</a:t>
            </a:r>
            <a:r>
              <a:rPr lang="en-GB" sz="14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TGA</a:t>
            </a:r>
            <a:r>
              <a:rPr lang="en-GB" sz="1400" dirty="0">
                <a:solidFill>
                  <a:srgbClr val="C0504D"/>
                </a:solidFill>
                <a:latin typeface="Courier New"/>
                <a:ea typeface="Calibri"/>
                <a:cs typeface="Times New Roman"/>
              </a:rPr>
              <a:t>TGA</a:t>
            </a:r>
            <a:r>
              <a:rPr lang="en-GB" sz="1400" dirty="0">
                <a:latin typeface="Courier New"/>
                <a:ea typeface="Calibri"/>
                <a:cs typeface="Times New Roman"/>
              </a:rPr>
              <a:t>AGTAGCTTGGCGTAACTAGATCT	</a:t>
            </a:r>
            <a:endParaRPr lang="en-GB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400" dirty="0">
              <a:effectLst/>
              <a:latin typeface="Calibri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Courier New"/>
                <a:ea typeface="Calibri"/>
                <a:cs typeface="Times New Roman"/>
              </a:rPr>
              <a:t>c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.	TTTAACAGGAGGAGGTCGTCGTT   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GTTCAGCTTGGCGTAACTAGATCT	</a:t>
            </a:r>
            <a:endParaRPr lang="en-GB" sz="1400" dirty="0">
              <a:effectLst/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	TTTAACAGGAGGAGGTCGTCGTT</a:t>
            </a:r>
            <a:r>
              <a:rPr lang="en-GB" sz="1400" dirty="0" smtClean="0">
                <a:solidFill>
                  <a:srgbClr val="9BBB59"/>
                </a:solidFill>
                <a:effectLst/>
                <a:latin typeface="Courier New"/>
                <a:ea typeface="Calibri"/>
                <a:cs typeface="Times New Roman"/>
              </a:rPr>
              <a:t>CAC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GTTCAGCTTGGCGTAACTAGATCT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endParaRPr lang="en-GB" sz="14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600" dirty="0">
                <a:effectLst/>
                <a:latin typeface="Courier New"/>
                <a:ea typeface="Calibri"/>
                <a:cs typeface="Times New Roman"/>
              </a:rPr>
              <a:t> </a:t>
            </a:r>
            <a:endParaRPr lang="en-GB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10948" r="9128" b="7360"/>
          <a:stretch/>
        </p:blipFill>
        <p:spPr>
          <a:xfrm>
            <a:off x="467544" y="3343029"/>
            <a:ext cx="3447535" cy="329925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5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Insertions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10335" r="9178" b="6748"/>
          <a:stretch/>
        </p:blipFill>
        <p:spPr>
          <a:xfrm>
            <a:off x="5292080" y="3344577"/>
            <a:ext cx="3348681" cy="3348683"/>
          </a:xfr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1196752"/>
            <a:ext cx="7488832" cy="21805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a.	TTTAACAGGAGGAGGTCGTCG</a:t>
            </a:r>
            <a:r>
              <a:rPr lang="en-GB" sz="1400" dirty="0" smtClean="0">
                <a:solidFill>
                  <a:srgbClr val="4F81BD"/>
                </a:solidFill>
                <a:effectLst/>
                <a:latin typeface="Courier New"/>
                <a:ea typeface="Calibri"/>
                <a:cs typeface="Times New Roman"/>
              </a:rPr>
              <a:t>TTGTT 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    CAGCTTGGCGTAACTAGATCT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	TTTAACAGGAGGAGGTCGTCG</a:t>
            </a:r>
            <a:r>
              <a:rPr lang="en-GB" sz="1400" dirty="0" smtClean="0">
                <a:solidFill>
                  <a:srgbClr val="4F81BD"/>
                </a:solidFill>
                <a:effectLst/>
                <a:latin typeface="Courier New"/>
                <a:ea typeface="Calibri"/>
                <a:cs typeface="Times New Roman"/>
              </a:rPr>
              <a:t>TTGTT</a:t>
            </a:r>
            <a:r>
              <a:rPr lang="en-GB" sz="1400" dirty="0" smtClean="0">
                <a:solidFill>
                  <a:srgbClr val="C0504D"/>
                </a:solidFill>
                <a:effectLst/>
                <a:latin typeface="Courier New"/>
                <a:ea typeface="Calibri"/>
                <a:cs typeface="Times New Roman"/>
              </a:rPr>
              <a:t>TTGTT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CAGCTTGGCGTAACTAGATCT 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latin typeface="Courier New"/>
                <a:ea typeface="Calibri"/>
                <a:cs typeface="Times New Roman"/>
              </a:rPr>
              <a:t>b.</a:t>
            </a:r>
            <a:r>
              <a:rPr lang="en-GB" sz="1400" dirty="0">
                <a:latin typeface="Courier New"/>
                <a:ea typeface="Calibri"/>
                <a:cs typeface="Times New Roman"/>
              </a:rPr>
              <a:t>	TTTAGCCCTCATCCTTGGTGG</a:t>
            </a:r>
            <a:r>
              <a:rPr lang="en-GB" sz="14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TGA</a:t>
            </a:r>
            <a:r>
              <a:rPr lang="en-GB" sz="1400" dirty="0">
                <a:latin typeface="Courier New"/>
                <a:ea typeface="Calibri"/>
                <a:cs typeface="Times New Roman"/>
              </a:rPr>
              <a:t>   AGTAGCTTGGCGTAACTAGATCT</a:t>
            </a:r>
            <a:endParaRPr lang="en-GB" sz="1400" dirty="0"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Courier New"/>
                <a:ea typeface="Calibri"/>
                <a:cs typeface="Times New Roman"/>
              </a:rPr>
              <a:t>	TTTAGCCCTCATCCTTGGTGG</a:t>
            </a:r>
            <a:r>
              <a:rPr lang="en-GB" sz="1400" dirty="0">
                <a:solidFill>
                  <a:srgbClr val="4F81BD"/>
                </a:solidFill>
                <a:latin typeface="Courier New"/>
                <a:ea typeface="Calibri"/>
                <a:cs typeface="Times New Roman"/>
              </a:rPr>
              <a:t>TGA</a:t>
            </a:r>
            <a:r>
              <a:rPr lang="en-GB" sz="1400" dirty="0">
                <a:solidFill>
                  <a:srgbClr val="C0504D"/>
                </a:solidFill>
                <a:latin typeface="Courier New"/>
                <a:ea typeface="Calibri"/>
                <a:cs typeface="Times New Roman"/>
              </a:rPr>
              <a:t>TGA</a:t>
            </a:r>
            <a:r>
              <a:rPr lang="en-GB" sz="1400" dirty="0">
                <a:latin typeface="Courier New"/>
                <a:ea typeface="Calibri"/>
                <a:cs typeface="Times New Roman"/>
              </a:rPr>
              <a:t>AGTAGCTTGGCGTAACTAGATCT	</a:t>
            </a:r>
            <a:endParaRPr lang="en-GB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400" dirty="0">
              <a:effectLst/>
              <a:latin typeface="Calibri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latin typeface="Courier New"/>
                <a:ea typeface="Calibri"/>
                <a:cs typeface="Times New Roman"/>
              </a:rPr>
              <a:t>c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.	TTTAACAGGAGGAGGTCGTCGTT   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GTTCAGCTTGGCGTAACTAGATCT	</a:t>
            </a:r>
            <a:endParaRPr lang="en-GB" sz="1400" dirty="0">
              <a:effectLst/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	TTTAACAGGAGGAGGTCGTCGTT</a:t>
            </a:r>
            <a:r>
              <a:rPr lang="en-GB" sz="1400" dirty="0" smtClean="0">
                <a:solidFill>
                  <a:srgbClr val="9BBB59"/>
                </a:solidFill>
                <a:effectLst/>
                <a:latin typeface="Courier New"/>
                <a:ea typeface="Calibri"/>
                <a:cs typeface="Times New Roman"/>
              </a:rPr>
              <a:t>CAC</a:t>
            </a:r>
            <a:r>
              <a:rPr lang="en-GB" sz="1400" dirty="0" smtClean="0">
                <a:effectLst/>
                <a:latin typeface="Courier New"/>
                <a:ea typeface="Calibri"/>
                <a:cs typeface="Times New Roman"/>
              </a:rPr>
              <a:t>GTTCAGCTTGGCGTAACTAGATCT</a:t>
            </a:r>
            <a:r>
              <a:rPr lang="en-GB" sz="1400" dirty="0">
                <a:effectLst/>
                <a:latin typeface="Courier New"/>
                <a:ea typeface="Calibri"/>
                <a:cs typeface="Times New Roman"/>
              </a:rPr>
              <a:t>	</a:t>
            </a:r>
            <a:endParaRPr lang="en-GB" sz="14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600" dirty="0">
                <a:effectLst/>
                <a:latin typeface="Courier New"/>
                <a:ea typeface="Calibri"/>
                <a:cs typeface="Times New Roman"/>
              </a:rPr>
              <a:t> </a:t>
            </a:r>
            <a:endParaRPr lang="en-GB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10948" r="9128" b="7360"/>
          <a:stretch/>
        </p:blipFill>
        <p:spPr>
          <a:xfrm>
            <a:off x="467544" y="3343029"/>
            <a:ext cx="3447535" cy="3299255"/>
          </a:xfrm>
        </p:spPr>
      </p:pic>
    </p:spTree>
    <p:extLst>
      <p:ext uri="{BB962C8B-B14F-4D97-AF65-F5344CB8AC3E}">
        <p14:creationId xmlns:p14="http://schemas.microsoft.com/office/powerpoint/2010/main" val="190628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Picture 3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8" t="22165" r="31962" b="13430"/>
          <a:stretch/>
        </p:blipFill>
        <p:spPr bwMode="auto">
          <a:xfrm>
            <a:off x="2339752" y="1052736"/>
            <a:ext cx="4525701" cy="490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10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further </a:t>
            </a:r>
            <a:r>
              <a:rPr lang="en-GB" dirty="0"/>
              <a:t>w</a:t>
            </a:r>
            <a:r>
              <a:rPr lang="en-GB" dirty="0" smtClean="0"/>
              <a:t>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Did indels corresponding to a deletion followed by an insertion of a smaller number of bases occur in similar positions to  straight deletions?</a:t>
            </a:r>
          </a:p>
          <a:p>
            <a:endParaRPr lang="en-GB" dirty="0" smtClean="0"/>
          </a:p>
          <a:p>
            <a:r>
              <a:rPr lang="en-GB" dirty="0" smtClean="0"/>
              <a:t>To what extent can the cleavage position on either strand be deduced from the sequenced reads?</a:t>
            </a:r>
          </a:p>
          <a:p>
            <a:pPr lvl="1"/>
            <a:r>
              <a:rPr lang="en-GB" dirty="0" smtClean="0"/>
              <a:t>If this is possible how often was the cleavage position around each position?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08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3917032"/>
          </a:xfrm>
        </p:spPr>
        <p:txBody>
          <a:bodyPr>
            <a:noAutofit/>
          </a:bodyPr>
          <a:lstStyle/>
          <a:p>
            <a:r>
              <a:rPr lang="en-GB" sz="2400" dirty="0" smtClean="0"/>
              <a:t>Cpf1 cleavage results in indels and there were a range of activity levels across the guides.</a:t>
            </a:r>
          </a:p>
          <a:p>
            <a:endParaRPr lang="en-GB" sz="1200" dirty="0" smtClean="0"/>
          </a:p>
          <a:p>
            <a:r>
              <a:rPr lang="en-GB" sz="2400" dirty="0" smtClean="0"/>
              <a:t>Deletions were </a:t>
            </a:r>
            <a:r>
              <a:rPr lang="en-GB" sz="2400" dirty="0" smtClean="0"/>
              <a:t>far more </a:t>
            </a:r>
            <a:r>
              <a:rPr lang="en-GB" sz="2400" dirty="0" smtClean="0"/>
              <a:t>frequent than insertions.</a:t>
            </a:r>
          </a:p>
          <a:p>
            <a:endParaRPr lang="en-GB" sz="1200" dirty="0" smtClean="0"/>
          </a:p>
          <a:p>
            <a:r>
              <a:rPr lang="en-GB" sz="2400" dirty="0" smtClean="0"/>
              <a:t>Distinct profiles for the left and right positions of deletions.</a:t>
            </a:r>
          </a:p>
          <a:p>
            <a:endParaRPr lang="en-GB" sz="1200" dirty="0" smtClean="0"/>
          </a:p>
          <a:p>
            <a:r>
              <a:rPr lang="en-GB" sz="2400" dirty="0" smtClean="0"/>
              <a:t>Insertions tended to be a direct repeat of sections in the target sequence and often towards the end of the target sequence.</a:t>
            </a:r>
          </a:p>
          <a:p>
            <a:endParaRPr lang="en-GB" sz="1200" dirty="0" smtClean="0"/>
          </a:p>
          <a:p>
            <a:r>
              <a:rPr lang="en-GB" sz="2400" dirty="0" smtClean="0"/>
              <a:t>Cleavage on the non-target strand </a:t>
            </a:r>
            <a:r>
              <a:rPr lang="en-GB" sz="2400" dirty="0" smtClean="0"/>
              <a:t>occurred around </a:t>
            </a:r>
            <a:r>
              <a:rPr lang="en-GB" sz="2400" dirty="0" smtClean="0"/>
              <a:t>both the 14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and 18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bases.</a:t>
            </a:r>
          </a:p>
        </p:txBody>
      </p:sp>
    </p:spTree>
    <p:extLst>
      <p:ext uri="{BB962C8B-B14F-4D97-AF65-F5344CB8AC3E}">
        <p14:creationId xmlns:p14="http://schemas.microsoft.com/office/powerpoint/2010/main" val="222364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Felicity Allen</a:t>
            </a:r>
          </a:p>
          <a:p>
            <a:pPr marL="0" indent="0" algn="ctr">
              <a:buNone/>
            </a:pPr>
            <a:r>
              <a:rPr lang="en-GB" dirty="0" smtClean="0"/>
              <a:t>Leopold Parts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85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Cpf1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295269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AsCpf1 </a:t>
            </a:r>
            <a:r>
              <a:rPr lang="en-GB" dirty="0" smtClean="0"/>
              <a:t>(from </a:t>
            </a:r>
            <a:r>
              <a:rPr lang="en-GB" dirty="0"/>
              <a:t> </a:t>
            </a:r>
            <a:r>
              <a:rPr lang="en-GB" i="1" dirty="0" err="1"/>
              <a:t>Acidaminococcus</a:t>
            </a:r>
            <a:r>
              <a:rPr lang="en-GB" dirty="0" smtClean="0"/>
              <a:t>) </a:t>
            </a:r>
            <a:r>
              <a:rPr lang="en-GB" dirty="0"/>
              <a:t>and LbCpf1 </a:t>
            </a:r>
            <a:r>
              <a:rPr lang="en-GB" dirty="0" smtClean="0"/>
              <a:t>(from </a:t>
            </a:r>
            <a:r>
              <a:rPr lang="en-GB" i="1" dirty="0" err="1"/>
              <a:t>Lachnospiraceae</a:t>
            </a:r>
            <a:r>
              <a:rPr lang="en-GB" i="1" dirty="0"/>
              <a:t> </a:t>
            </a:r>
            <a:r>
              <a:rPr lang="en-GB" i="1" dirty="0" smtClean="0"/>
              <a:t>bacterium</a:t>
            </a:r>
            <a:r>
              <a:rPr lang="en-GB" dirty="0" smtClean="0"/>
              <a:t>)</a:t>
            </a:r>
          </a:p>
          <a:p>
            <a:r>
              <a:rPr lang="en-GB" dirty="0" smtClean="0"/>
              <a:t>T rich PAM</a:t>
            </a:r>
          </a:p>
          <a:p>
            <a:r>
              <a:rPr lang="en-GB" dirty="0" smtClean="0"/>
              <a:t>Staggered cut </a:t>
            </a:r>
            <a:endParaRPr lang="en-GB" dirty="0"/>
          </a:p>
          <a:p>
            <a:r>
              <a:rPr lang="en-GB" dirty="0" smtClean="0"/>
              <a:t>Cut site distal to the PAM</a:t>
            </a:r>
            <a:endParaRPr lang="en-GB" dirty="0"/>
          </a:p>
          <a:p>
            <a:r>
              <a:rPr lang="en-GB" dirty="0" smtClean="0"/>
              <a:t>Longer deletions observed than short </a:t>
            </a:r>
            <a:r>
              <a:rPr lang="en-GB" dirty="0" err="1" smtClean="0"/>
              <a:t>indels</a:t>
            </a:r>
            <a:endParaRPr lang="en-GB" dirty="0" smtClean="0"/>
          </a:p>
          <a:p>
            <a:r>
              <a:rPr lang="en-GB" dirty="0" smtClean="0"/>
              <a:t>Low off-target activity</a:t>
            </a:r>
          </a:p>
        </p:txBody>
      </p:sp>
      <p:pic>
        <p:nvPicPr>
          <p:cNvPr id="5" name="Picture 2" descr="https://main.bnchcdn.com/static/img/minisite/cpf1.png?v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3"/>
            <a:ext cx="63055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15359" y="6449432"/>
            <a:ext cx="322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https://benchling.com/pub/cpf1</a:t>
            </a:r>
          </a:p>
        </p:txBody>
      </p:sp>
    </p:spTree>
    <p:extLst>
      <p:ext uri="{BB962C8B-B14F-4D97-AF65-F5344CB8AC3E}">
        <p14:creationId xmlns:p14="http://schemas.microsoft.com/office/powerpoint/2010/main" val="360131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65679" cy="1143000"/>
          </a:xfrm>
        </p:spPr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6676552"/>
              </p:ext>
            </p:extLst>
          </p:nvPr>
        </p:nvGraphicFramePr>
        <p:xfrm>
          <a:off x="539552" y="1412776"/>
          <a:ext cx="2520280" cy="501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41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65679" cy="1143000"/>
          </a:xfrm>
        </p:spPr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51587909"/>
              </p:ext>
            </p:extLst>
          </p:nvPr>
        </p:nvGraphicFramePr>
        <p:xfrm>
          <a:off x="539552" y="1412776"/>
          <a:ext cx="2520280" cy="501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24883" r="38704" b="44818"/>
          <a:stretch/>
        </p:blipFill>
        <p:spPr bwMode="auto">
          <a:xfrm>
            <a:off x="3563888" y="548680"/>
            <a:ext cx="5103628" cy="202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64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65679" cy="1143000"/>
          </a:xfrm>
        </p:spPr>
        <p:txBody>
          <a:bodyPr/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41" y="2996952"/>
            <a:ext cx="4792322" cy="3594242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88328162"/>
              </p:ext>
            </p:extLst>
          </p:nvPr>
        </p:nvGraphicFramePr>
        <p:xfrm>
          <a:off x="539552" y="1412776"/>
          <a:ext cx="2520280" cy="501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24883" r="38704" b="44818"/>
          <a:stretch/>
        </p:blipFill>
        <p:spPr bwMode="auto">
          <a:xfrm>
            <a:off x="3563888" y="548680"/>
            <a:ext cx="5103628" cy="202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72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Indel lengths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t="10601" r="8833" b="6729"/>
          <a:stretch/>
        </p:blipFill>
        <p:spPr>
          <a:xfrm>
            <a:off x="1547664" y="1095434"/>
            <a:ext cx="5904656" cy="5762566"/>
          </a:xfrm>
        </p:spPr>
      </p:pic>
    </p:spTree>
    <p:extLst>
      <p:ext uri="{BB962C8B-B14F-4D97-AF65-F5344CB8AC3E}">
        <p14:creationId xmlns:p14="http://schemas.microsoft.com/office/powerpoint/2010/main" val="349907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Deletion positions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" t="10713" r="9162" b="7057"/>
          <a:stretch/>
        </p:blipFill>
        <p:spPr>
          <a:xfrm>
            <a:off x="4716016" y="1451160"/>
            <a:ext cx="4310726" cy="422828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11427" r="8897" b="7442"/>
          <a:stretch/>
        </p:blipFill>
        <p:spPr>
          <a:xfrm>
            <a:off x="355599" y="1484784"/>
            <a:ext cx="4258447" cy="4154016"/>
          </a:xfrm>
        </p:spPr>
      </p:pic>
      <p:sp>
        <p:nvSpPr>
          <p:cNvPr id="4" name="TextBox 3"/>
          <p:cNvSpPr txBox="1"/>
          <p:nvPr/>
        </p:nvSpPr>
        <p:spPr>
          <a:xfrm>
            <a:off x="395536" y="5733256"/>
            <a:ext cx="9324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TTTAGCGGGCGCCGAGTATAGAGCCTAAGCTTGGCGTAACTAGATCT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TTTAGCGGGCGCCGA        CCTAAGCTTGGCGTAACTAGATCT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0256" y="6402814"/>
            <a:ext cx="4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5816" y="640281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5128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1932"/>
            <a:ext cx="446449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2000" b="1" dirty="0" smtClean="0"/>
              <a:t>Deletion length profiles: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Observed (orange) </a:t>
            </a:r>
            <a:br>
              <a:rPr lang="en-GB" sz="2000" dirty="0" smtClean="0"/>
            </a:br>
            <a:r>
              <a:rPr lang="en-GB" sz="2000" dirty="0"/>
              <a:t>E</a:t>
            </a:r>
            <a:r>
              <a:rPr lang="en-GB" sz="2000" dirty="0" smtClean="0"/>
              <a:t>xpected if positions are independent (blue)</a:t>
            </a:r>
            <a:endParaRPr lang="en-GB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" t="8853" r="7582" b="5942"/>
          <a:stretch/>
        </p:blipFill>
        <p:spPr>
          <a:xfrm>
            <a:off x="-180528" y="1700808"/>
            <a:ext cx="4644008" cy="41764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2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 t="12775" r="4171" b="11357"/>
          <a:stretch/>
        </p:blipFill>
        <p:spPr>
          <a:xfrm>
            <a:off x="4546754" y="1823144"/>
            <a:ext cx="4629214" cy="39821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1932"/>
            <a:ext cx="446449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2000" b="1" dirty="0" smtClean="0"/>
              <a:t>Deletion length profiles: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Observed (orange) </a:t>
            </a:r>
            <a:br>
              <a:rPr lang="en-GB" sz="2000" dirty="0" smtClean="0"/>
            </a:br>
            <a:r>
              <a:rPr lang="en-GB" sz="2000" dirty="0"/>
              <a:t>E</a:t>
            </a:r>
            <a:r>
              <a:rPr lang="en-GB" sz="2000" dirty="0" smtClean="0"/>
              <a:t>xpected if positions are independent (blue)</a:t>
            </a:r>
            <a:endParaRPr lang="en-GB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" t="8853" r="7582" b="5942"/>
          <a:stretch/>
        </p:blipFill>
        <p:spPr>
          <a:xfrm>
            <a:off x="-180528" y="1700808"/>
            <a:ext cx="4644008" cy="41764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47888" y="538244"/>
            <a:ext cx="44644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 smtClean="0"/>
              <a:t>Deletion positions: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Comparing the pairs of upstream and downstream positions of deletions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3373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212</Words>
  <Application>Microsoft Office PowerPoint</Application>
  <PresentationFormat>On-screen Show (4:3)</PresentationFormat>
  <Paragraphs>85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Indel profiling for CRISPR-Cpf1</vt:lpstr>
      <vt:lpstr>Cpf1</vt:lpstr>
      <vt:lpstr>Process</vt:lpstr>
      <vt:lpstr>Process</vt:lpstr>
      <vt:lpstr>Process</vt:lpstr>
      <vt:lpstr>Indel lengths</vt:lpstr>
      <vt:lpstr>Deletion positions</vt:lpstr>
      <vt:lpstr>Deletion length profiles: Observed (orange)  Expected if positions are independent (blue)</vt:lpstr>
      <vt:lpstr>Deletion length profiles: Observed (orange)  Expected if positions are independent (blue)</vt:lpstr>
      <vt:lpstr>Insertions</vt:lpstr>
      <vt:lpstr>Insertions</vt:lpstr>
      <vt:lpstr>Insertions</vt:lpstr>
      <vt:lpstr>PowerPoint Presentation</vt:lpstr>
      <vt:lpstr>Possible further work</vt:lpstr>
      <vt:lpstr>Conclusions</vt:lpstr>
      <vt:lpstr>Acknowledgements</vt:lpstr>
    </vt:vector>
  </TitlesOfParts>
  <Company>GRL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Indel profiling for CRISPR-Cpf1</dc:title>
  <dc:creator>Joanna Tumelty</dc:creator>
  <cp:lastModifiedBy>Joanna Tumelty</cp:lastModifiedBy>
  <cp:revision>37</cp:revision>
  <dcterms:created xsi:type="dcterms:W3CDTF">2017-09-06T20:16:10Z</dcterms:created>
  <dcterms:modified xsi:type="dcterms:W3CDTF">2017-09-15T10:59:29Z</dcterms:modified>
</cp:coreProperties>
</file>