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287" r:id="rId3"/>
    <p:sldId id="274" r:id="rId4"/>
    <p:sldId id="275" r:id="rId5"/>
    <p:sldId id="277" r:id="rId6"/>
    <p:sldId id="280" r:id="rId7"/>
    <p:sldId id="281" r:id="rId8"/>
    <p:sldId id="282" r:id="rId9"/>
    <p:sldId id="283" r:id="rId10"/>
    <p:sldId id="284" r:id="rId11"/>
    <p:sldId id="285" r:id="rId12"/>
    <p:sldId id="263" r:id="rId13"/>
    <p:sldId id="264" r:id="rId14"/>
    <p:sldId id="286" r:id="rId15"/>
    <p:sldId id="289" r:id="rId16"/>
    <p:sldId id="288" r:id="rId17"/>
    <p:sldId id="258" r:id="rId18"/>
    <p:sldId id="270" r:id="rId19"/>
    <p:sldId id="271" r:id="rId20"/>
    <p:sldId id="291" r:id="rId21"/>
    <p:sldId id="266" r:id="rId22"/>
    <p:sldId id="269" r:id="rId23"/>
    <p:sldId id="293" r:id="rId24"/>
    <p:sldId id="290" r:id="rId25"/>
    <p:sldId id="278" r:id="rId26"/>
    <p:sldId id="276" r:id="rId27"/>
    <p:sldId id="292" r:id="rId28"/>
    <p:sldId id="272" r:id="rId29"/>
    <p:sldId id="273" r:id="rId30"/>
    <p:sldId id="25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4AF2B-098E-4F5C-ABB6-FB47F069E07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782F067-E8B8-44E7-8D4F-A8E98E244EC2}">
      <dgm:prSet/>
      <dgm:spPr>
        <a:solidFill>
          <a:srgbClr val="24323E"/>
        </a:solidFill>
        <a:effectLst>
          <a:outerShdw blurRad="76200" dir="18900000" sy="23000" kx="-1200000" algn="bl" rotWithShape="0">
            <a:prstClr val="black">
              <a:alpha val="20000"/>
            </a:prstClr>
          </a:outerShdw>
        </a:effectLst>
      </dgm:spPr>
      <dgm:t>
        <a:bodyPr/>
        <a:lstStyle/>
        <a:p>
          <a:r>
            <a:rPr lang="en-US" b="1" dirty="0"/>
            <a:t>Lectures:</a:t>
          </a:r>
        </a:p>
      </dgm:t>
    </dgm:pt>
    <dgm:pt modelId="{C4102BAB-1318-4692-BBEE-2BA5788EC489}" type="parTrans" cxnId="{4F016D36-3110-4FF0-8456-CFA90892C494}">
      <dgm:prSet/>
      <dgm:spPr/>
      <dgm:t>
        <a:bodyPr/>
        <a:lstStyle/>
        <a:p>
          <a:endParaRPr lang="en-US"/>
        </a:p>
      </dgm:t>
    </dgm:pt>
    <dgm:pt modelId="{C88966C3-E544-48B1-9FB3-9FB6D008416F}" type="sibTrans" cxnId="{4F016D36-3110-4FF0-8456-CFA90892C494}">
      <dgm:prSet/>
      <dgm:spPr/>
      <dgm:t>
        <a:bodyPr/>
        <a:lstStyle/>
        <a:p>
          <a:endParaRPr lang="en-US"/>
        </a:p>
      </dgm:t>
    </dgm:pt>
    <dgm:pt modelId="{B025E99E-85E4-436B-8D1E-12F8F92B5F0F}">
      <dgm:prSet/>
      <dgm:spPr>
        <a:solidFill>
          <a:srgbClr val="24323E"/>
        </a:solidFill>
        <a:effectLst>
          <a:outerShdw blurRad="76200" dir="18900000" sy="23000" kx="-1200000" algn="bl" rotWithShape="0">
            <a:prstClr val="black">
              <a:alpha val="20000"/>
            </a:prstClr>
          </a:outerShdw>
        </a:effectLst>
      </dgm:spPr>
      <dgm:t>
        <a:bodyPr/>
        <a:lstStyle/>
        <a:p>
          <a:r>
            <a:rPr lang="en-US" dirty="0"/>
            <a:t>In-Person</a:t>
          </a:r>
        </a:p>
      </dgm:t>
    </dgm:pt>
    <dgm:pt modelId="{5170D173-C220-461A-A0D8-175103457022}" type="parTrans" cxnId="{3F0E9319-C08F-4BD6-9DCF-F53BA56D869A}">
      <dgm:prSet/>
      <dgm:spPr/>
      <dgm:t>
        <a:bodyPr/>
        <a:lstStyle/>
        <a:p>
          <a:endParaRPr lang="en-US"/>
        </a:p>
      </dgm:t>
    </dgm:pt>
    <dgm:pt modelId="{84EE5ED8-F103-4C59-84DC-3E1973AA97BE}" type="sibTrans" cxnId="{3F0E9319-C08F-4BD6-9DCF-F53BA56D869A}">
      <dgm:prSet/>
      <dgm:spPr/>
      <dgm:t>
        <a:bodyPr/>
        <a:lstStyle/>
        <a:p>
          <a:endParaRPr lang="en-US"/>
        </a:p>
      </dgm:t>
    </dgm:pt>
    <dgm:pt modelId="{C2CF1861-A985-4303-94C7-6C320430E008}">
      <dgm:prSet/>
      <dgm:spPr>
        <a:solidFill>
          <a:schemeClr val="accent5">
            <a:lumMod val="50000"/>
          </a:schemeClr>
        </a:solidFill>
        <a:effectLst>
          <a:outerShdw blurRad="76200" dir="18900000" sy="23000" kx="-1200000" algn="bl" rotWithShape="0">
            <a:prstClr val="black">
              <a:alpha val="20000"/>
            </a:prstClr>
          </a:outerShdw>
        </a:effectLst>
      </dgm:spPr>
      <dgm:t>
        <a:bodyPr/>
        <a:lstStyle/>
        <a:p>
          <a:r>
            <a:rPr lang="en-US" b="1" dirty="0"/>
            <a:t>Discussion:</a:t>
          </a:r>
        </a:p>
      </dgm:t>
    </dgm:pt>
    <dgm:pt modelId="{2ED6E643-D85D-4E01-A058-6DDDAA0AA86C}" type="parTrans" cxnId="{1F4147D6-D361-4040-AE66-3329BAB1BBE7}">
      <dgm:prSet/>
      <dgm:spPr/>
      <dgm:t>
        <a:bodyPr/>
        <a:lstStyle/>
        <a:p>
          <a:endParaRPr lang="en-US"/>
        </a:p>
      </dgm:t>
    </dgm:pt>
    <dgm:pt modelId="{88485DBD-600F-4596-921D-1B3A40BF0E1A}" type="sibTrans" cxnId="{1F4147D6-D361-4040-AE66-3329BAB1BBE7}">
      <dgm:prSet/>
      <dgm:spPr/>
      <dgm:t>
        <a:bodyPr/>
        <a:lstStyle/>
        <a:p>
          <a:endParaRPr lang="en-US"/>
        </a:p>
      </dgm:t>
    </dgm:pt>
    <dgm:pt modelId="{C36A6362-3F06-4764-AC38-7E151A52A2BF}">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b="1" dirty="0"/>
            <a:t>Readings / Videos:</a:t>
          </a:r>
        </a:p>
      </dgm:t>
    </dgm:pt>
    <dgm:pt modelId="{C3FD3EBB-A860-4B5F-9865-2AEBD11F96BD}" type="parTrans" cxnId="{CB48F87A-36D3-475C-ADF3-3843FB5B1F1D}">
      <dgm:prSet/>
      <dgm:spPr/>
      <dgm:t>
        <a:bodyPr/>
        <a:lstStyle/>
        <a:p>
          <a:endParaRPr lang="en-US"/>
        </a:p>
      </dgm:t>
    </dgm:pt>
    <dgm:pt modelId="{511CD06A-3F76-4502-84C3-6CF592404B0F}" type="sibTrans" cxnId="{CB48F87A-36D3-475C-ADF3-3843FB5B1F1D}">
      <dgm:prSet/>
      <dgm:spPr/>
      <dgm:t>
        <a:bodyPr/>
        <a:lstStyle/>
        <a:p>
          <a:endParaRPr lang="en-US"/>
        </a:p>
      </dgm:t>
    </dgm:pt>
    <dgm:pt modelId="{6BC30FA0-F492-419E-970C-4743632EB07C}">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Articles and Posts</a:t>
          </a:r>
        </a:p>
      </dgm:t>
    </dgm:pt>
    <dgm:pt modelId="{F18DD7BF-EDD4-42FA-9DCE-197EAB8B39D3}" type="parTrans" cxnId="{DF764DBE-29D6-4A81-943B-467003B625D7}">
      <dgm:prSet/>
      <dgm:spPr/>
      <dgm:t>
        <a:bodyPr/>
        <a:lstStyle/>
        <a:p>
          <a:endParaRPr lang="en-US"/>
        </a:p>
      </dgm:t>
    </dgm:pt>
    <dgm:pt modelId="{885FB8BD-FFE6-4DCD-A660-CACAD90DEE21}" type="sibTrans" cxnId="{DF764DBE-29D6-4A81-943B-467003B625D7}">
      <dgm:prSet/>
      <dgm:spPr/>
      <dgm:t>
        <a:bodyPr/>
        <a:lstStyle/>
        <a:p>
          <a:endParaRPr lang="en-US"/>
        </a:p>
      </dgm:t>
    </dgm:pt>
    <dgm:pt modelId="{C67FF4E9-398C-483C-852D-2DBA22AC62B2}">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Supporting tools </a:t>
          </a:r>
          <a:br>
            <a:rPr lang="en-US" dirty="0"/>
          </a:br>
          <a:r>
            <a:rPr lang="en-US" dirty="0"/>
            <a:t>and videos</a:t>
          </a:r>
        </a:p>
      </dgm:t>
    </dgm:pt>
    <dgm:pt modelId="{4EAAC5C6-0D41-49C5-8F4C-7BD17B08CFD7}" type="parTrans" cxnId="{52B01AE4-3337-469A-862C-D96CAA7E94E8}">
      <dgm:prSet/>
      <dgm:spPr/>
      <dgm:t>
        <a:bodyPr/>
        <a:lstStyle/>
        <a:p>
          <a:endParaRPr lang="en-US"/>
        </a:p>
      </dgm:t>
    </dgm:pt>
    <dgm:pt modelId="{A97D6C80-5D57-4171-BDD5-2CD40DB687BC}" type="sibTrans" cxnId="{52B01AE4-3337-469A-862C-D96CAA7E94E8}">
      <dgm:prSet/>
      <dgm:spPr/>
      <dgm:t>
        <a:bodyPr/>
        <a:lstStyle/>
        <a:p>
          <a:endParaRPr lang="en-US"/>
        </a:p>
      </dgm:t>
    </dgm:pt>
    <dgm:pt modelId="{BCC3FDAA-33E0-4898-AF52-0C71B3787930}">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~Hours per Week Prep for Tuesdays Class</a:t>
          </a:r>
        </a:p>
      </dgm:t>
    </dgm:pt>
    <dgm:pt modelId="{B6D96A59-F55F-4B01-8F45-3EB90EEC98DC}" type="parTrans" cxnId="{5B64B368-211D-4744-9A30-E2591A2DAE03}">
      <dgm:prSet/>
      <dgm:spPr/>
      <dgm:t>
        <a:bodyPr/>
        <a:lstStyle/>
        <a:p>
          <a:endParaRPr lang="en-US"/>
        </a:p>
      </dgm:t>
    </dgm:pt>
    <dgm:pt modelId="{079BB9DC-BD99-4C13-8C2F-20BA9571B2F9}" type="sibTrans" cxnId="{5B64B368-211D-4744-9A30-E2591A2DAE03}">
      <dgm:prSet/>
      <dgm:spPr/>
      <dgm:t>
        <a:bodyPr/>
        <a:lstStyle/>
        <a:p>
          <a:endParaRPr lang="en-US"/>
        </a:p>
      </dgm:t>
    </dgm:pt>
    <dgm:pt modelId="{7EFB2370-9352-42AA-B51C-0766FE7F3143}">
      <dgm:prSet/>
      <dgm:spPr>
        <a:solidFill>
          <a:srgbClr val="F67132"/>
        </a:solidFill>
        <a:effectLst>
          <a:outerShdw blurRad="76200" dir="18900000" sy="23000" kx="-1200000" algn="bl" rotWithShape="0">
            <a:prstClr val="black">
              <a:alpha val="20000"/>
            </a:prstClr>
          </a:outerShdw>
        </a:effectLst>
      </dgm:spPr>
      <dgm:t>
        <a:bodyPr/>
        <a:lstStyle/>
        <a:p>
          <a:r>
            <a:rPr lang="en-US" b="1" dirty="0"/>
            <a:t>Labs:</a:t>
          </a:r>
        </a:p>
      </dgm:t>
    </dgm:pt>
    <dgm:pt modelId="{BBBD2713-9D7E-4E6D-8648-7C772ADA05A5}" type="parTrans" cxnId="{DA35116F-9683-42A7-AC31-FBCD421BDB04}">
      <dgm:prSet/>
      <dgm:spPr/>
      <dgm:t>
        <a:bodyPr/>
        <a:lstStyle/>
        <a:p>
          <a:endParaRPr lang="en-US"/>
        </a:p>
      </dgm:t>
    </dgm:pt>
    <dgm:pt modelId="{9B99875E-62D6-4FED-932D-972E65A39F6A}" type="sibTrans" cxnId="{DA35116F-9683-42A7-AC31-FBCD421BDB04}">
      <dgm:prSet/>
      <dgm:spPr/>
      <dgm:t>
        <a:bodyPr/>
        <a:lstStyle/>
        <a:p>
          <a:endParaRPr lang="en-US"/>
        </a:p>
      </dgm:t>
    </dgm:pt>
    <dgm:pt modelId="{F1963ECC-FD91-4B07-832B-3C302F89570D}">
      <dgm:prSet/>
      <dgm:spPr>
        <a:solidFill>
          <a:srgbClr val="F67132"/>
        </a:solidFill>
        <a:effectLst>
          <a:outerShdw blurRad="76200" dir="18900000" sy="23000" kx="-1200000" algn="bl" rotWithShape="0">
            <a:prstClr val="black">
              <a:alpha val="20000"/>
            </a:prstClr>
          </a:outerShdw>
        </a:effectLst>
      </dgm:spPr>
      <dgm:t>
        <a:bodyPr/>
        <a:lstStyle/>
        <a:p>
          <a:r>
            <a:rPr lang="en-US"/>
            <a:t>Hands-On, Virtual &amp; Thursday.</a:t>
          </a:r>
        </a:p>
      </dgm:t>
    </dgm:pt>
    <dgm:pt modelId="{43E0841B-22AE-456B-8A66-BFFB114BFC41}" type="parTrans" cxnId="{AADFC013-8A90-4B8B-B539-E8825BCCCEBF}">
      <dgm:prSet/>
      <dgm:spPr/>
      <dgm:t>
        <a:bodyPr/>
        <a:lstStyle/>
        <a:p>
          <a:endParaRPr lang="en-US"/>
        </a:p>
      </dgm:t>
    </dgm:pt>
    <dgm:pt modelId="{D0149D89-3543-4D85-8F14-EC80D00B33A7}" type="sibTrans" cxnId="{AADFC013-8A90-4B8B-B539-E8825BCCCEBF}">
      <dgm:prSet/>
      <dgm:spPr/>
      <dgm:t>
        <a:bodyPr/>
        <a:lstStyle/>
        <a:p>
          <a:endParaRPr lang="en-US"/>
        </a:p>
      </dgm:t>
    </dgm:pt>
    <dgm:pt modelId="{3CE49510-1AA8-494C-A3A3-D2993A265393}">
      <dgm:prSet/>
      <dgm:spPr>
        <a:solidFill>
          <a:srgbClr val="F67132"/>
        </a:solidFill>
        <a:effectLst>
          <a:outerShdw blurRad="76200" dir="18900000" sy="23000" kx="-1200000" algn="bl" rotWithShape="0">
            <a:prstClr val="black">
              <a:alpha val="20000"/>
            </a:prstClr>
          </a:outerShdw>
        </a:effectLst>
      </dgm:spPr>
      <dgm:t>
        <a:bodyPr/>
        <a:lstStyle/>
        <a:p>
          <a:r>
            <a:rPr lang="en-US"/>
            <a:t>I’ll Provide a Zoom invite.</a:t>
          </a:r>
        </a:p>
      </dgm:t>
    </dgm:pt>
    <dgm:pt modelId="{AF77DE5F-9EE3-4CD2-9DB5-832540BD9114}" type="parTrans" cxnId="{128F363F-7C41-4579-8854-5DD46FD624B5}">
      <dgm:prSet/>
      <dgm:spPr/>
      <dgm:t>
        <a:bodyPr/>
        <a:lstStyle/>
        <a:p>
          <a:endParaRPr lang="en-US"/>
        </a:p>
      </dgm:t>
    </dgm:pt>
    <dgm:pt modelId="{73FB7A5D-6CBE-4A06-B6B2-643F906BEABE}" type="sibTrans" cxnId="{128F363F-7C41-4579-8854-5DD46FD624B5}">
      <dgm:prSet/>
      <dgm:spPr/>
      <dgm:t>
        <a:bodyPr/>
        <a:lstStyle/>
        <a:p>
          <a:endParaRPr lang="en-US"/>
        </a:p>
      </dgm:t>
    </dgm:pt>
    <dgm:pt modelId="{B9DB7AB0-384D-45FC-ACA0-BC93CC016FDD}">
      <dgm:prSet/>
      <dgm:spPr>
        <a:solidFill>
          <a:schemeClr val="accent5">
            <a:lumMod val="50000"/>
          </a:schemeClr>
        </a:solidFill>
        <a:effectLst>
          <a:outerShdw blurRad="76200" dir="18900000" sy="23000" kx="-1200000" algn="bl" rotWithShape="0">
            <a:prstClr val="black">
              <a:alpha val="20000"/>
            </a:prstClr>
          </a:outerShdw>
        </a:effectLst>
      </dgm:spPr>
      <dgm:t>
        <a:bodyPr/>
        <a:lstStyle/>
        <a:p>
          <a:r>
            <a:rPr lang="en-US" dirty="0"/>
            <a:t>Tuesdays as</a:t>
          </a:r>
          <a:br>
            <a:rPr lang="en-US" dirty="0"/>
          </a:br>
          <a:r>
            <a:rPr lang="en-US" dirty="0"/>
            <a:t>a part of </a:t>
          </a:r>
          <a:br>
            <a:rPr lang="en-US" dirty="0"/>
          </a:br>
          <a:r>
            <a:rPr lang="en-US" dirty="0"/>
            <a:t>Lecture Day</a:t>
          </a:r>
        </a:p>
      </dgm:t>
    </dgm:pt>
    <dgm:pt modelId="{34514868-D740-4C1F-B81C-6E0A24B27B5D}" type="parTrans" cxnId="{2EDA8834-F221-49BA-9EA9-D954E5E92E0F}">
      <dgm:prSet/>
      <dgm:spPr/>
      <dgm:t>
        <a:bodyPr/>
        <a:lstStyle/>
        <a:p>
          <a:endParaRPr lang="en-US"/>
        </a:p>
      </dgm:t>
    </dgm:pt>
    <dgm:pt modelId="{CF5316CD-469A-4C1C-B827-37F108A116BD}" type="sibTrans" cxnId="{2EDA8834-F221-49BA-9EA9-D954E5E92E0F}">
      <dgm:prSet/>
      <dgm:spPr/>
      <dgm:t>
        <a:bodyPr/>
        <a:lstStyle/>
        <a:p>
          <a:endParaRPr lang="en-US"/>
        </a:p>
      </dgm:t>
    </dgm:pt>
    <dgm:pt modelId="{665B41C2-0CA9-4F68-A2E2-F6FC69F282D2}">
      <dgm:prSet/>
      <dgm:spPr>
        <a:solidFill>
          <a:srgbClr val="24323E"/>
        </a:solidFill>
        <a:effectLst>
          <a:outerShdw blurRad="76200" dir="18900000" sy="23000" kx="-1200000" algn="bl" rotWithShape="0">
            <a:prstClr val="black">
              <a:alpha val="20000"/>
            </a:prstClr>
          </a:outerShdw>
        </a:effectLst>
      </dgm:spPr>
      <dgm:t>
        <a:bodyPr/>
        <a:lstStyle/>
        <a:p>
          <a:r>
            <a:rPr lang="en-US" dirty="0"/>
            <a:t>First Class </a:t>
          </a:r>
          <a:br>
            <a:rPr lang="en-US" dirty="0"/>
          </a:br>
          <a:r>
            <a:rPr lang="en-US" dirty="0"/>
            <a:t>of the Week (Tuesday)</a:t>
          </a:r>
        </a:p>
      </dgm:t>
    </dgm:pt>
    <dgm:pt modelId="{2116B4CD-E0C7-497F-A86E-9FD9FE5FAD55}" type="parTrans" cxnId="{6518465E-195B-408D-9386-AFDA660B154F}">
      <dgm:prSet/>
      <dgm:spPr/>
      <dgm:t>
        <a:bodyPr/>
        <a:lstStyle/>
        <a:p>
          <a:endParaRPr lang="en-US"/>
        </a:p>
      </dgm:t>
    </dgm:pt>
    <dgm:pt modelId="{00D2D4BE-0903-4A46-AF26-05AB0828A155}" type="sibTrans" cxnId="{6518465E-195B-408D-9386-AFDA660B154F}">
      <dgm:prSet/>
      <dgm:spPr/>
      <dgm:t>
        <a:bodyPr/>
        <a:lstStyle/>
        <a:p>
          <a:endParaRPr lang="en-US"/>
        </a:p>
      </dgm:t>
    </dgm:pt>
    <dgm:pt modelId="{9AD82ED6-4D9D-4BDD-94A8-A7EE51D5F137}" type="pres">
      <dgm:prSet presAssocID="{B454AF2B-098E-4F5C-ABB6-FB47F069E073}" presName="Name0" presStyleCnt="0">
        <dgm:presLayoutVars>
          <dgm:dir/>
          <dgm:resizeHandles val="exact"/>
        </dgm:presLayoutVars>
      </dgm:prSet>
      <dgm:spPr/>
    </dgm:pt>
    <dgm:pt modelId="{86AA5E5A-4CFD-47C6-81AE-8E5C1C958D99}" type="pres">
      <dgm:prSet presAssocID="{B782F067-E8B8-44E7-8D4F-A8E98E244EC2}" presName="node" presStyleLbl="node1" presStyleIdx="0" presStyleCnt="4" custLinFactNeighborX="1">
        <dgm:presLayoutVars>
          <dgm:bulletEnabled val="1"/>
        </dgm:presLayoutVars>
      </dgm:prSet>
      <dgm:spPr/>
    </dgm:pt>
    <dgm:pt modelId="{6B2894D4-B89F-4780-BC54-CB5DCE6CEAB9}" type="pres">
      <dgm:prSet presAssocID="{C88966C3-E544-48B1-9FB3-9FB6D008416F}" presName="sibTrans" presStyleCnt="0"/>
      <dgm:spPr/>
    </dgm:pt>
    <dgm:pt modelId="{25EE5F1B-0F37-498E-82BD-22ED9F40F033}" type="pres">
      <dgm:prSet presAssocID="{C2CF1861-A985-4303-94C7-6C320430E008}" presName="node" presStyleLbl="node1" presStyleIdx="1" presStyleCnt="4" custLinFactNeighborX="1">
        <dgm:presLayoutVars>
          <dgm:bulletEnabled val="1"/>
        </dgm:presLayoutVars>
      </dgm:prSet>
      <dgm:spPr/>
    </dgm:pt>
    <dgm:pt modelId="{6664AEFA-6ABF-4E3B-A19F-CB5C90929C44}" type="pres">
      <dgm:prSet presAssocID="{88485DBD-600F-4596-921D-1B3A40BF0E1A}" presName="sibTrans" presStyleCnt="0"/>
      <dgm:spPr/>
    </dgm:pt>
    <dgm:pt modelId="{6437DAD3-2053-4D34-A473-025A0628DCD2}" type="pres">
      <dgm:prSet presAssocID="{C36A6362-3F06-4764-AC38-7E151A52A2BF}" presName="node" presStyleLbl="node1" presStyleIdx="2" presStyleCnt="4" custScaleX="150298" custLinFactNeighborX="1">
        <dgm:presLayoutVars>
          <dgm:bulletEnabled val="1"/>
        </dgm:presLayoutVars>
      </dgm:prSet>
      <dgm:spPr/>
    </dgm:pt>
    <dgm:pt modelId="{672F9943-1F87-47D5-8508-5811E1CF7D65}" type="pres">
      <dgm:prSet presAssocID="{511CD06A-3F76-4502-84C3-6CF592404B0F}" presName="sibTrans" presStyleCnt="0"/>
      <dgm:spPr/>
    </dgm:pt>
    <dgm:pt modelId="{5CFCFD51-F085-4138-AF65-FAB7493C65C3}" type="pres">
      <dgm:prSet presAssocID="{7EFB2370-9352-42AA-B51C-0766FE7F3143}" presName="node" presStyleLbl="node1" presStyleIdx="3" presStyleCnt="4" custLinFactNeighborX="1">
        <dgm:presLayoutVars>
          <dgm:bulletEnabled val="1"/>
        </dgm:presLayoutVars>
      </dgm:prSet>
      <dgm:spPr/>
    </dgm:pt>
  </dgm:ptLst>
  <dgm:cxnLst>
    <dgm:cxn modelId="{201EB902-A5B4-44AA-A0DD-ED880C8C7933}" type="presOf" srcId="{3CE49510-1AA8-494C-A3A3-D2993A265393}" destId="{5CFCFD51-F085-4138-AF65-FAB7493C65C3}" srcOrd="0" destOrd="2" presId="urn:microsoft.com/office/officeart/2005/8/layout/hList6"/>
    <dgm:cxn modelId="{50C2670E-55FF-4349-BC67-4F6C5C1B9261}" type="presOf" srcId="{B454AF2B-098E-4F5C-ABB6-FB47F069E073}" destId="{9AD82ED6-4D9D-4BDD-94A8-A7EE51D5F137}" srcOrd="0" destOrd="0" presId="urn:microsoft.com/office/officeart/2005/8/layout/hList6"/>
    <dgm:cxn modelId="{AADFC013-8A90-4B8B-B539-E8825BCCCEBF}" srcId="{7EFB2370-9352-42AA-B51C-0766FE7F3143}" destId="{F1963ECC-FD91-4B07-832B-3C302F89570D}" srcOrd="0" destOrd="0" parTransId="{43E0841B-22AE-456B-8A66-BFFB114BFC41}" sibTransId="{D0149D89-3543-4D85-8F14-EC80D00B33A7}"/>
    <dgm:cxn modelId="{3F0E9319-C08F-4BD6-9DCF-F53BA56D869A}" srcId="{B782F067-E8B8-44E7-8D4F-A8E98E244EC2}" destId="{B025E99E-85E4-436B-8D1E-12F8F92B5F0F}" srcOrd="0" destOrd="0" parTransId="{5170D173-C220-461A-A0D8-175103457022}" sibTransId="{84EE5ED8-F103-4C59-84DC-3E1973AA97BE}"/>
    <dgm:cxn modelId="{2EDA8834-F221-49BA-9EA9-D954E5E92E0F}" srcId="{C2CF1861-A985-4303-94C7-6C320430E008}" destId="{B9DB7AB0-384D-45FC-ACA0-BC93CC016FDD}" srcOrd="0" destOrd="0" parTransId="{34514868-D740-4C1F-B81C-6E0A24B27B5D}" sibTransId="{CF5316CD-469A-4C1C-B827-37F108A116BD}"/>
    <dgm:cxn modelId="{4F016D36-3110-4FF0-8456-CFA90892C494}" srcId="{B454AF2B-098E-4F5C-ABB6-FB47F069E073}" destId="{B782F067-E8B8-44E7-8D4F-A8E98E244EC2}" srcOrd="0" destOrd="0" parTransId="{C4102BAB-1318-4692-BBEE-2BA5788EC489}" sibTransId="{C88966C3-E544-48B1-9FB3-9FB6D008416F}"/>
    <dgm:cxn modelId="{060C3A39-C3FF-4181-A182-E82A0D3F3BD1}" type="presOf" srcId="{665B41C2-0CA9-4F68-A2E2-F6FC69F282D2}" destId="{86AA5E5A-4CFD-47C6-81AE-8E5C1C958D99}" srcOrd="0" destOrd="2" presId="urn:microsoft.com/office/officeart/2005/8/layout/hList6"/>
    <dgm:cxn modelId="{ED8A4C3D-7C1F-4D44-AC8F-627814EFB26A}" type="presOf" srcId="{C2CF1861-A985-4303-94C7-6C320430E008}" destId="{25EE5F1B-0F37-498E-82BD-22ED9F40F033}" srcOrd="0" destOrd="0" presId="urn:microsoft.com/office/officeart/2005/8/layout/hList6"/>
    <dgm:cxn modelId="{128F363F-7C41-4579-8854-5DD46FD624B5}" srcId="{7EFB2370-9352-42AA-B51C-0766FE7F3143}" destId="{3CE49510-1AA8-494C-A3A3-D2993A265393}" srcOrd="1" destOrd="0" parTransId="{AF77DE5F-9EE3-4CD2-9DB5-832540BD9114}" sibTransId="{73FB7A5D-6CBE-4A06-B6B2-643F906BEABE}"/>
    <dgm:cxn modelId="{6518465E-195B-408D-9386-AFDA660B154F}" srcId="{B782F067-E8B8-44E7-8D4F-A8E98E244EC2}" destId="{665B41C2-0CA9-4F68-A2E2-F6FC69F282D2}" srcOrd="1" destOrd="0" parTransId="{2116B4CD-E0C7-497F-A86E-9FD9FE5FAD55}" sibTransId="{00D2D4BE-0903-4A46-AF26-05AB0828A155}"/>
    <dgm:cxn modelId="{1CE87D41-3A46-4A2E-BB8B-828639386FDE}" type="presOf" srcId="{B9DB7AB0-384D-45FC-ACA0-BC93CC016FDD}" destId="{25EE5F1B-0F37-498E-82BD-22ED9F40F033}" srcOrd="0" destOrd="1" presId="urn:microsoft.com/office/officeart/2005/8/layout/hList6"/>
    <dgm:cxn modelId="{D744FA66-271F-4EBE-B203-1A3214DB48FC}" type="presOf" srcId="{C36A6362-3F06-4764-AC38-7E151A52A2BF}" destId="{6437DAD3-2053-4D34-A473-025A0628DCD2}" srcOrd="0" destOrd="0" presId="urn:microsoft.com/office/officeart/2005/8/layout/hList6"/>
    <dgm:cxn modelId="{5B64B368-211D-4744-9A30-E2591A2DAE03}" srcId="{C36A6362-3F06-4764-AC38-7E151A52A2BF}" destId="{BCC3FDAA-33E0-4898-AF52-0C71B3787930}" srcOrd="2" destOrd="0" parTransId="{B6D96A59-F55F-4B01-8F45-3EB90EEC98DC}" sibTransId="{079BB9DC-BD99-4C13-8C2F-20BA9571B2F9}"/>
    <dgm:cxn modelId="{DA35116F-9683-42A7-AC31-FBCD421BDB04}" srcId="{B454AF2B-098E-4F5C-ABB6-FB47F069E073}" destId="{7EFB2370-9352-42AA-B51C-0766FE7F3143}" srcOrd="3" destOrd="0" parTransId="{BBBD2713-9D7E-4E6D-8648-7C772ADA05A5}" sibTransId="{9B99875E-62D6-4FED-932D-972E65A39F6A}"/>
    <dgm:cxn modelId="{CB48F87A-36D3-475C-ADF3-3843FB5B1F1D}" srcId="{B454AF2B-098E-4F5C-ABB6-FB47F069E073}" destId="{C36A6362-3F06-4764-AC38-7E151A52A2BF}" srcOrd="2" destOrd="0" parTransId="{C3FD3EBB-A860-4B5F-9865-2AEBD11F96BD}" sibTransId="{511CD06A-3F76-4502-84C3-6CF592404B0F}"/>
    <dgm:cxn modelId="{AD476D8C-5B57-40B3-B383-8AE3D04DEF99}" type="presOf" srcId="{6BC30FA0-F492-419E-970C-4743632EB07C}" destId="{6437DAD3-2053-4D34-A473-025A0628DCD2}" srcOrd="0" destOrd="1" presId="urn:microsoft.com/office/officeart/2005/8/layout/hList6"/>
    <dgm:cxn modelId="{A0CCB49D-3C09-43F3-91EA-D4616D120882}" type="presOf" srcId="{F1963ECC-FD91-4B07-832B-3C302F89570D}" destId="{5CFCFD51-F085-4138-AF65-FAB7493C65C3}" srcOrd="0" destOrd="1" presId="urn:microsoft.com/office/officeart/2005/8/layout/hList6"/>
    <dgm:cxn modelId="{5C7057A2-9E9E-4793-BE93-3B22AD86B6C5}" type="presOf" srcId="{C67FF4E9-398C-483C-852D-2DBA22AC62B2}" destId="{6437DAD3-2053-4D34-A473-025A0628DCD2}" srcOrd="0" destOrd="2" presId="urn:microsoft.com/office/officeart/2005/8/layout/hList6"/>
    <dgm:cxn modelId="{3C44DFAA-13AE-47FF-8DEF-C289C43F57F9}" type="presOf" srcId="{B025E99E-85E4-436B-8D1E-12F8F92B5F0F}" destId="{86AA5E5A-4CFD-47C6-81AE-8E5C1C958D99}" srcOrd="0" destOrd="1" presId="urn:microsoft.com/office/officeart/2005/8/layout/hList6"/>
    <dgm:cxn modelId="{DF764DBE-29D6-4A81-943B-467003B625D7}" srcId="{C36A6362-3F06-4764-AC38-7E151A52A2BF}" destId="{6BC30FA0-F492-419E-970C-4743632EB07C}" srcOrd="0" destOrd="0" parTransId="{F18DD7BF-EDD4-42FA-9DCE-197EAB8B39D3}" sibTransId="{885FB8BD-FFE6-4DCD-A660-CACAD90DEE21}"/>
    <dgm:cxn modelId="{1F4147D6-D361-4040-AE66-3329BAB1BBE7}" srcId="{B454AF2B-098E-4F5C-ABB6-FB47F069E073}" destId="{C2CF1861-A985-4303-94C7-6C320430E008}" srcOrd="1" destOrd="0" parTransId="{2ED6E643-D85D-4E01-A058-6DDDAA0AA86C}" sibTransId="{88485DBD-600F-4596-921D-1B3A40BF0E1A}"/>
    <dgm:cxn modelId="{0C89FADC-DC23-4198-8276-CF751E25C005}" type="presOf" srcId="{BCC3FDAA-33E0-4898-AF52-0C71B3787930}" destId="{6437DAD3-2053-4D34-A473-025A0628DCD2}" srcOrd="0" destOrd="3" presId="urn:microsoft.com/office/officeart/2005/8/layout/hList6"/>
    <dgm:cxn modelId="{E89C61DD-96CB-418E-B583-1481D00C0F7F}" type="presOf" srcId="{7EFB2370-9352-42AA-B51C-0766FE7F3143}" destId="{5CFCFD51-F085-4138-AF65-FAB7493C65C3}" srcOrd="0" destOrd="0" presId="urn:microsoft.com/office/officeart/2005/8/layout/hList6"/>
    <dgm:cxn modelId="{52B01AE4-3337-469A-862C-D96CAA7E94E8}" srcId="{C36A6362-3F06-4764-AC38-7E151A52A2BF}" destId="{C67FF4E9-398C-483C-852D-2DBA22AC62B2}" srcOrd="1" destOrd="0" parTransId="{4EAAC5C6-0D41-49C5-8F4C-7BD17B08CFD7}" sibTransId="{A97D6C80-5D57-4171-BDD5-2CD40DB687BC}"/>
    <dgm:cxn modelId="{42F26CFC-C0D1-4193-9743-D0437B77A998}" type="presOf" srcId="{B782F067-E8B8-44E7-8D4F-A8E98E244EC2}" destId="{86AA5E5A-4CFD-47C6-81AE-8E5C1C958D99}" srcOrd="0" destOrd="0" presId="urn:microsoft.com/office/officeart/2005/8/layout/hList6"/>
    <dgm:cxn modelId="{F3E87304-7935-45C5-BF81-17B5383DE510}" type="presParOf" srcId="{9AD82ED6-4D9D-4BDD-94A8-A7EE51D5F137}" destId="{86AA5E5A-4CFD-47C6-81AE-8E5C1C958D99}" srcOrd="0" destOrd="0" presId="urn:microsoft.com/office/officeart/2005/8/layout/hList6"/>
    <dgm:cxn modelId="{FACA4B48-50DA-4F32-9B2B-73E1C147C46B}" type="presParOf" srcId="{9AD82ED6-4D9D-4BDD-94A8-A7EE51D5F137}" destId="{6B2894D4-B89F-4780-BC54-CB5DCE6CEAB9}" srcOrd="1" destOrd="0" presId="urn:microsoft.com/office/officeart/2005/8/layout/hList6"/>
    <dgm:cxn modelId="{58E54D04-1328-4513-8C71-FF170336B2E9}" type="presParOf" srcId="{9AD82ED6-4D9D-4BDD-94A8-A7EE51D5F137}" destId="{25EE5F1B-0F37-498E-82BD-22ED9F40F033}" srcOrd="2" destOrd="0" presId="urn:microsoft.com/office/officeart/2005/8/layout/hList6"/>
    <dgm:cxn modelId="{5053C3AC-4EFB-4B58-A965-12985A3BCFFD}" type="presParOf" srcId="{9AD82ED6-4D9D-4BDD-94A8-A7EE51D5F137}" destId="{6664AEFA-6ABF-4E3B-A19F-CB5C90929C44}" srcOrd="3" destOrd="0" presId="urn:microsoft.com/office/officeart/2005/8/layout/hList6"/>
    <dgm:cxn modelId="{9FF72419-747C-45BE-8B81-91C12283439E}" type="presParOf" srcId="{9AD82ED6-4D9D-4BDD-94A8-A7EE51D5F137}" destId="{6437DAD3-2053-4D34-A473-025A0628DCD2}" srcOrd="4" destOrd="0" presId="urn:microsoft.com/office/officeart/2005/8/layout/hList6"/>
    <dgm:cxn modelId="{F0552F6F-60CE-4D65-99E9-93566495BA21}" type="presParOf" srcId="{9AD82ED6-4D9D-4BDD-94A8-A7EE51D5F137}" destId="{672F9943-1F87-47D5-8508-5811E1CF7D65}" srcOrd="5" destOrd="0" presId="urn:microsoft.com/office/officeart/2005/8/layout/hList6"/>
    <dgm:cxn modelId="{92C0B18D-BCAF-4648-A102-6CFD4665A2C7}" type="presParOf" srcId="{9AD82ED6-4D9D-4BDD-94A8-A7EE51D5F137}" destId="{5CFCFD51-F085-4138-AF65-FAB7493C65C3}"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779EC260-6F1A-436C-95A1-5A0B5C8528C8}" srcId="{BD0DDA6F-BEBC-4E71-A713-398FCC47430B}" destId="{570B95CF-5B11-4857-AD55-9DBB6D35C073}" srcOrd="2" destOrd="0" parTransId="{F3AFC0A2-C8F5-4FCD-B3C1-8A972FE65D0F}" sibTransId="{11887B0D-7984-4B03-A32C-1D382FCF21D5}"/>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2455962-9DBE-4CED-8B7F-5C3C4BDA6524}" type="presOf" srcId="{E4013E79-3920-4B41-9561-0FAAA8F936B5}" destId="{6AB6EB11-6C7E-4248-A6F9-3B49278EBA79}"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EF067B73-97EA-43CE-833C-6CD5A4EF9362}" type="presOf" srcId="{40F03E77-E94B-4B5D-8318-40F68A4C73E2}" destId="{B477533A-EBE9-40ED-A5AC-8E10948A061F}" srcOrd="0" destOrd="0" presId="urn:microsoft.com/office/officeart/2005/8/layout/lProcess2"/>
    <dgm:cxn modelId="{AFF63155-D0F4-4CDA-AC4F-53673E15B013}" srcId="{9D9BEB85-722B-4459-BA99-496C2236F856}" destId="{942EF766-441C-4928-A209-52AA8E896843}" srcOrd="1" destOrd="0" parTransId="{DCEC14EE-6121-4D9D-986C-3A9ADEF467CA}" sibTransId="{EFD6CC9B-FC24-406F-AC1D-8E8FFAD16254}"/>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B3D5A04A-9C33-490A-B9E0-01EBCD37E449}" type="presOf" srcId="{A6D9F736-D7EF-48A0-8EAF-DD230E088CBB}" destId="{AF94E28D-C000-48A9-B81D-D5679D3F72F5}" srcOrd="0" destOrd="0" presId="urn:microsoft.com/office/officeart/2005/8/layout/vList5"/>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A5E5A-4CFD-47C6-81AE-8E5C1C958D99}">
      <dsp:nvSpPr>
        <dsp:cNvPr id="0" name=""/>
        <dsp:cNvSpPr/>
      </dsp:nvSpPr>
      <dsp:spPr>
        <a:xfrm rot="16200000">
          <a:off x="-1019717" y="1021861"/>
          <a:ext cx="4407151" cy="2363428"/>
        </a:xfrm>
        <a:prstGeom prst="flowChartManualOperation">
          <a:avLst/>
        </a:prstGeom>
        <a:solidFill>
          <a:srgbClr val="24323E"/>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460" bIns="0" numCol="1" spcCol="1270" anchor="t" anchorCtr="0">
          <a:noAutofit/>
        </a:bodyPr>
        <a:lstStyle/>
        <a:p>
          <a:pPr marL="0" lvl="0" indent="0" algn="l" defTabSz="1422400">
            <a:lnSpc>
              <a:spcPct val="90000"/>
            </a:lnSpc>
            <a:spcBef>
              <a:spcPct val="0"/>
            </a:spcBef>
            <a:spcAft>
              <a:spcPct val="35000"/>
            </a:spcAft>
            <a:buNone/>
          </a:pPr>
          <a:r>
            <a:rPr lang="en-US" sz="3200" b="1" kern="1200" dirty="0"/>
            <a:t>Lectures:</a:t>
          </a:r>
        </a:p>
        <a:p>
          <a:pPr marL="228600" lvl="1" indent="-228600" algn="l" defTabSz="1111250">
            <a:lnSpc>
              <a:spcPct val="90000"/>
            </a:lnSpc>
            <a:spcBef>
              <a:spcPct val="0"/>
            </a:spcBef>
            <a:spcAft>
              <a:spcPct val="15000"/>
            </a:spcAft>
            <a:buChar char="•"/>
          </a:pPr>
          <a:r>
            <a:rPr lang="en-US" sz="2500" kern="1200" dirty="0"/>
            <a:t>In-Person</a:t>
          </a:r>
        </a:p>
        <a:p>
          <a:pPr marL="228600" lvl="1" indent="-228600" algn="l" defTabSz="1111250">
            <a:lnSpc>
              <a:spcPct val="90000"/>
            </a:lnSpc>
            <a:spcBef>
              <a:spcPct val="0"/>
            </a:spcBef>
            <a:spcAft>
              <a:spcPct val="15000"/>
            </a:spcAft>
            <a:buChar char="•"/>
          </a:pPr>
          <a:r>
            <a:rPr lang="en-US" sz="2500" kern="1200" dirty="0"/>
            <a:t>First Class </a:t>
          </a:r>
          <a:br>
            <a:rPr lang="en-US" sz="2500" kern="1200" dirty="0"/>
          </a:br>
          <a:r>
            <a:rPr lang="en-US" sz="2500" kern="1200" dirty="0"/>
            <a:t>of the Week (Tuesday)</a:t>
          </a:r>
        </a:p>
      </dsp:txBody>
      <dsp:txXfrm rot="5400000">
        <a:off x="2144" y="881430"/>
        <a:ext cx="2363428" cy="2644291"/>
      </dsp:txXfrm>
    </dsp:sp>
    <dsp:sp modelId="{25EE5F1B-0F37-498E-82BD-22ED9F40F033}">
      <dsp:nvSpPr>
        <dsp:cNvPr id="0" name=""/>
        <dsp:cNvSpPr/>
      </dsp:nvSpPr>
      <dsp:spPr>
        <a:xfrm rot="16200000">
          <a:off x="1520967" y="1021861"/>
          <a:ext cx="4407151" cy="2363428"/>
        </a:xfrm>
        <a:prstGeom prst="flowChartManualOperation">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460" bIns="0" numCol="1" spcCol="1270" anchor="t" anchorCtr="0">
          <a:noAutofit/>
        </a:bodyPr>
        <a:lstStyle/>
        <a:p>
          <a:pPr marL="0" lvl="0" indent="0" algn="l" defTabSz="1422400">
            <a:lnSpc>
              <a:spcPct val="90000"/>
            </a:lnSpc>
            <a:spcBef>
              <a:spcPct val="0"/>
            </a:spcBef>
            <a:spcAft>
              <a:spcPct val="35000"/>
            </a:spcAft>
            <a:buNone/>
          </a:pPr>
          <a:r>
            <a:rPr lang="en-US" sz="3200" b="1" kern="1200" dirty="0"/>
            <a:t>Discussion:</a:t>
          </a:r>
        </a:p>
        <a:p>
          <a:pPr marL="228600" lvl="1" indent="-228600" algn="l" defTabSz="1111250">
            <a:lnSpc>
              <a:spcPct val="90000"/>
            </a:lnSpc>
            <a:spcBef>
              <a:spcPct val="0"/>
            </a:spcBef>
            <a:spcAft>
              <a:spcPct val="15000"/>
            </a:spcAft>
            <a:buChar char="•"/>
          </a:pPr>
          <a:r>
            <a:rPr lang="en-US" sz="2500" kern="1200" dirty="0"/>
            <a:t>Tuesdays as</a:t>
          </a:r>
          <a:br>
            <a:rPr lang="en-US" sz="2500" kern="1200" dirty="0"/>
          </a:br>
          <a:r>
            <a:rPr lang="en-US" sz="2500" kern="1200" dirty="0"/>
            <a:t>a part of </a:t>
          </a:r>
          <a:br>
            <a:rPr lang="en-US" sz="2500" kern="1200" dirty="0"/>
          </a:br>
          <a:r>
            <a:rPr lang="en-US" sz="2500" kern="1200" dirty="0"/>
            <a:t>Lecture Day</a:t>
          </a:r>
        </a:p>
      </dsp:txBody>
      <dsp:txXfrm rot="5400000">
        <a:off x="2542828" y="881430"/>
        <a:ext cx="2363428" cy="2644291"/>
      </dsp:txXfrm>
    </dsp:sp>
    <dsp:sp modelId="{6437DAD3-2053-4D34-A473-025A0628DCD2}">
      <dsp:nvSpPr>
        <dsp:cNvPr id="0" name=""/>
        <dsp:cNvSpPr/>
      </dsp:nvSpPr>
      <dsp:spPr>
        <a:xfrm rot="16200000">
          <a:off x="4656032" y="427482"/>
          <a:ext cx="4407151" cy="3552185"/>
        </a:xfrm>
        <a:prstGeom prst="flowChartManualOperati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460" bIns="0" numCol="1" spcCol="1270" anchor="t" anchorCtr="0">
          <a:noAutofit/>
        </a:bodyPr>
        <a:lstStyle/>
        <a:p>
          <a:pPr marL="0" lvl="0" indent="0" algn="l" defTabSz="1422400">
            <a:lnSpc>
              <a:spcPct val="90000"/>
            </a:lnSpc>
            <a:spcBef>
              <a:spcPct val="0"/>
            </a:spcBef>
            <a:spcAft>
              <a:spcPct val="35000"/>
            </a:spcAft>
            <a:buNone/>
          </a:pPr>
          <a:r>
            <a:rPr lang="en-US" sz="3200" b="1" kern="1200" dirty="0"/>
            <a:t>Readings / Videos:</a:t>
          </a:r>
        </a:p>
        <a:p>
          <a:pPr marL="228600" lvl="1" indent="-228600" algn="l" defTabSz="1111250">
            <a:lnSpc>
              <a:spcPct val="90000"/>
            </a:lnSpc>
            <a:spcBef>
              <a:spcPct val="0"/>
            </a:spcBef>
            <a:spcAft>
              <a:spcPct val="15000"/>
            </a:spcAft>
            <a:buChar char="•"/>
          </a:pPr>
          <a:r>
            <a:rPr lang="en-US" sz="2500" kern="1200" dirty="0"/>
            <a:t>Articles and Posts</a:t>
          </a:r>
        </a:p>
        <a:p>
          <a:pPr marL="228600" lvl="1" indent="-228600" algn="l" defTabSz="1111250">
            <a:lnSpc>
              <a:spcPct val="90000"/>
            </a:lnSpc>
            <a:spcBef>
              <a:spcPct val="0"/>
            </a:spcBef>
            <a:spcAft>
              <a:spcPct val="15000"/>
            </a:spcAft>
            <a:buChar char="•"/>
          </a:pPr>
          <a:r>
            <a:rPr lang="en-US" sz="2500" kern="1200" dirty="0"/>
            <a:t>Supporting tools </a:t>
          </a:r>
          <a:br>
            <a:rPr lang="en-US" sz="2500" kern="1200" dirty="0"/>
          </a:br>
          <a:r>
            <a:rPr lang="en-US" sz="2500" kern="1200" dirty="0"/>
            <a:t>and videos</a:t>
          </a:r>
        </a:p>
        <a:p>
          <a:pPr marL="228600" lvl="1" indent="-228600" algn="l" defTabSz="1111250">
            <a:lnSpc>
              <a:spcPct val="90000"/>
            </a:lnSpc>
            <a:spcBef>
              <a:spcPct val="0"/>
            </a:spcBef>
            <a:spcAft>
              <a:spcPct val="15000"/>
            </a:spcAft>
            <a:buChar char="•"/>
          </a:pPr>
          <a:r>
            <a:rPr lang="en-US" sz="2500" kern="1200" dirty="0"/>
            <a:t>~Hours per Week Prep for Tuesdays Class</a:t>
          </a:r>
        </a:p>
      </dsp:txBody>
      <dsp:txXfrm rot="5400000">
        <a:off x="5083515" y="881429"/>
        <a:ext cx="3552185" cy="2644291"/>
      </dsp:txXfrm>
    </dsp:sp>
    <dsp:sp modelId="{5CFCFD51-F085-4138-AF65-FAB7493C65C3}">
      <dsp:nvSpPr>
        <dsp:cNvPr id="0" name=""/>
        <dsp:cNvSpPr/>
      </dsp:nvSpPr>
      <dsp:spPr>
        <a:xfrm rot="16200000">
          <a:off x="7791096" y="1021861"/>
          <a:ext cx="4407151" cy="2363428"/>
        </a:xfrm>
        <a:prstGeom prst="flowChartManualOperation">
          <a:avLst/>
        </a:prstGeom>
        <a:solidFill>
          <a:srgbClr val="F67132"/>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460" bIns="0" numCol="1" spcCol="1270" anchor="t" anchorCtr="0">
          <a:noAutofit/>
        </a:bodyPr>
        <a:lstStyle/>
        <a:p>
          <a:pPr marL="0" lvl="0" indent="0" algn="l" defTabSz="1422400">
            <a:lnSpc>
              <a:spcPct val="90000"/>
            </a:lnSpc>
            <a:spcBef>
              <a:spcPct val="0"/>
            </a:spcBef>
            <a:spcAft>
              <a:spcPct val="35000"/>
            </a:spcAft>
            <a:buNone/>
          </a:pPr>
          <a:r>
            <a:rPr lang="en-US" sz="3200" b="1" kern="1200" dirty="0"/>
            <a:t>Labs:</a:t>
          </a:r>
        </a:p>
        <a:p>
          <a:pPr marL="228600" lvl="1" indent="-228600" algn="l" defTabSz="1111250">
            <a:lnSpc>
              <a:spcPct val="90000"/>
            </a:lnSpc>
            <a:spcBef>
              <a:spcPct val="0"/>
            </a:spcBef>
            <a:spcAft>
              <a:spcPct val="15000"/>
            </a:spcAft>
            <a:buChar char="•"/>
          </a:pPr>
          <a:r>
            <a:rPr lang="en-US" sz="2500" kern="1200"/>
            <a:t>Hands-On, Virtual &amp; Thursday.</a:t>
          </a:r>
        </a:p>
        <a:p>
          <a:pPr marL="228600" lvl="1" indent="-228600" algn="l" defTabSz="1111250">
            <a:lnSpc>
              <a:spcPct val="90000"/>
            </a:lnSpc>
            <a:spcBef>
              <a:spcPct val="0"/>
            </a:spcBef>
            <a:spcAft>
              <a:spcPct val="15000"/>
            </a:spcAft>
            <a:buChar char="•"/>
          </a:pPr>
          <a:r>
            <a:rPr lang="en-US" sz="2500" kern="1200"/>
            <a:t>I’ll Provide a Zoom invite.</a:t>
          </a:r>
        </a:p>
      </dsp:txBody>
      <dsp:txXfrm rot="5400000">
        <a:off x="8812957" y="881430"/>
        <a:ext cx="2363428" cy="26442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30"/>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30"/>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30"/>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14</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15</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21</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1/17/2022</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1/17/2022</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1/19/2022</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1/17/2022</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26" Type="http://schemas.microsoft.com/office/2007/relationships/hdphoto" Target="../media/hdphoto3.wdp"/><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5"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diagramColors" Target="../diagrams/colors6.xml"/><Relationship Id="rId20" Type="http://schemas.openxmlformats.org/officeDocument/2006/relationships/diagramQuickStyle" Target="../diagrams/quickStyle7.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4.xml"/><Relationship Id="rId15" Type="http://schemas.openxmlformats.org/officeDocument/2006/relationships/diagramQuickStyle" Target="../diagrams/quickStyle6.xml"/><Relationship Id="rId23" Type="http://schemas.openxmlformats.org/officeDocument/2006/relationships/image" Target="../media/image15.png"/><Relationship Id="rId28" Type="http://schemas.openxmlformats.org/officeDocument/2006/relationships/image" Target="../media/image17.jpg"/><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 Id="rId27" Type="http://schemas.openxmlformats.org/officeDocument/2006/relationships/hyperlink" Target="http://stackoverflow.com/questions/33377425/er-vs-database-schema-diagrams"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8.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jasonwnc.github.io/ds3002/"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087306" cy="2889114"/>
          </a:xfrm>
        </p:spPr>
        <p:txBody>
          <a:bodyPr anchor="b">
            <a:normAutofit/>
          </a:bodyPr>
          <a:lstStyle/>
          <a:p>
            <a:pPr algn="l"/>
            <a:r>
              <a:rPr lang="en-US" sz="5400" dirty="0"/>
              <a:t>DS-3002: Data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464612" y="5473308"/>
            <a:ext cx="4303835"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Prof. Jon Tupitza – Spring 2022</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92500"/>
          </a:bodyPr>
          <a:lstStyle/>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D73C-7336-492C-83DB-CCD50CD47155}"/>
              </a:ext>
            </a:extLst>
          </p:cNvPr>
          <p:cNvSpPr>
            <a:spLocks noGrp="1"/>
          </p:cNvSpPr>
          <p:nvPr>
            <p:ph type="title"/>
          </p:nvPr>
        </p:nvSpPr>
        <p:spPr/>
        <p:txBody>
          <a:bodyPr>
            <a:normAutofit fontScale="90000"/>
          </a:bodyPr>
          <a:lstStyle/>
          <a:p>
            <a:r>
              <a:rPr lang="en-US" dirty="0"/>
              <a:t>SQL versus </a:t>
            </a:r>
            <a:r>
              <a:rPr lang="en-US" dirty="0">
                <a:solidFill>
                  <a:srgbClr val="F67132"/>
                </a:solidFill>
              </a:rPr>
              <a:t>NoSQL Databases</a:t>
            </a:r>
          </a:p>
        </p:txBody>
      </p:sp>
      <p:graphicFrame>
        <p:nvGraphicFramePr>
          <p:cNvPr id="3" name="Content Placeholder 7">
            <a:extLst>
              <a:ext uri="{FF2B5EF4-FFF2-40B4-BE49-F238E27FC236}">
                <a16:creationId xmlns:a16="http://schemas.microsoft.com/office/drawing/2014/main" id="{4E60732E-EEB6-4B8A-A7EA-7887874E2371}"/>
              </a:ext>
            </a:extLst>
          </p:cNvPr>
          <p:cNvGraphicFramePr>
            <a:graphicFrameLocks/>
          </p:cNvGraphicFramePr>
          <p:nvPr>
            <p:extLst>
              <p:ext uri="{D42A27DB-BD31-4B8C-83A1-F6EECF244321}">
                <p14:modId xmlns:p14="http://schemas.microsoft.com/office/powerpoint/2010/main" val="1085623538"/>
              </p:ext>
            </p:extLst>
          </p:nvPr>
        </p:nvGraphicFramePr>
        <p:xfrm>
          <a:off x="540774" y="1162598"/>
          <a:ext cx="10154234" cy="4381236"/>
        </p:xfrm>
        <a:graphic>
          <a:graphicData uri="http://schemas.openxmlformats.org/drawingml/2006/table">
            <a:tbl>
              <a:tblPr firstRow="1" bandRow="1">
                <a:tableStyleId>{7E9639D4-E3E2-4D34-9284-5A2195B3D0D7}</a:tableStyleId>
              </a:tblPr>
              <a:tblGrid>
                <a:gridCol w="1563329">
                  <a:extLst>
                    <a:ext uri="{9D8B030D-6E8A-4147-A177-3AD203B41FA5}">
                      <a16:colId xmlns:a16="http://schemas.microsoft.com/office/drawing/2014/main" val="20000"/>
                    </a:ext>
                  </a:extLst>
                </a:gridCol>
                <a:gridCol w="3500284">
                  <a:extLst>
                    <a:ext uri="{9D8B030D-6E8A-4147-A177-3AD203B41FA5}">
                      <a16:colId xmlns:a16="http://schemas.microsoft.com/office/drawing/2014/main" val="20001"/>
                    </a:ext>
                  </a:extLst>
                </a:gridCol>
                <a:gridCol w="5090621">
                  <a:extLst>
                    <a:ext uri="{9D8B030D-6E8A-4147-A177-3AD203B41FA5}">
                      <a16:colId xmlns:a16="http://schemas.microsoft.com/office/drawing/2014/main" val="20002"/>
                    </a:ext>
                  </a:extLst>
                </a:gridCol>
              </a:tblGrid>
              <a:tr h="393689">
                <a:tc>
                  <a:txBody>
                    <a:bodyPr/>
                    <a:lstStyle/>
                    <a:p>
                      <a:endParaRPr lang="en-US" dirty="0">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tc>
                  <a:txBody>
                    <a:bodyPr/>
                    <a:lstStyle/>
                    <a:p>
                      <a:r>
                        <a:rPr lang="en-US" dirty="0">
                          <a:effectLst>
                            <a:outerShdw blurRad="38100" dist="38100" dir="2700000" algn="tl">
                              <a:srgbClr val="000000">
                                <a:alpha val="43137"/>
                              </a:srgbClr>
                            </a:outerShdw>
                          </a:effectLst>
                        </a:rPr>
                        <a:t>SQL Databases</a:t>
                      </a:r>
                      <a:endParaRPr lang="en-US"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tc>
                  <a:txBody>
                    <a:bodyPr/>
                    <a:lstStyle/>
                    <a:p>
                      <a:r>
                        <a:rPr lang="en-US" dirty="0">
                          <a:effectLst>
                            <a:outerShdw blurRad="38100" dist="38100" dir="2700000" algn="tl">
                              <a:srgbClr val="000000">
                                <a:alpha val="43137"/>
                              </a:srgbClr>
                            </a:outerShdw>
                          </a:effectLst>
                        </a:rPr>
                        <a:t>NoSQL Databases</a:t>
                      </a:r>
                      <a:endParaRPr lang="en-US"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extLst>
                  <a:ext uri="{0D108BD9-81ED-4DB2-BD59-A6C34878D82A}">
                    <a16:rowId xmlns:a16="http://schemas.microsoft.com/office/drawing/2014/main" val="10000"/>
                  </a:ext>
                </a:extLst>
              </a:tr>
              <a:tr h="509226">
                <a:tc>
                  <a:txBody>
                    <a:bodyPr/>
                    <a:lstStyle/>
                    <a:p>
                      <a:r>
                        <a:rPr lang="en-US" sz="1500" b="1" dirty="0">
                          <a:solidFill>
                            <a:srgbClr val="24323E"/>
                          </a:solidFill>
                        </a:rPr>
                        <a:t>Types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t>One</a:t>
                      </a:r>
                      <a:r>
                        <a:rPr lang="en-US" sz="1400" dirty="0"/>
                        <a:t>:</a:t>
                      </a:r>
                      <a:r>
                        <a:rPr lang="en-US" sz="1400" baseline="0" dirty="0"/>
                        <a:t> </a:t>
                      </a:r>
                      <a:r>
                        <a:rPr lang="en-US" sz="1400" dirty="0"/>
                        <a:t>Relational</a:t>
                      </a:r>
                      <a:r>
                        <a:rPr lang="en-US" sz="1400" baseline="0" dirty="0"/>
                        <a:t> Database</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effectLst/>
                        </a:rPr>
                        <a:t>Many</a:t>
                      </a:r>
                      <a:r>
                        <a:rPr lang="en-US" sz="1400" dirty="0">
                          <a:effectLst/>
                        </a:rPr>
                        <a:t>:  Key-value,</a:t>
                      </a:r>
                      <a:r>
                        <a:rPr lang="en-US" sz="1400" baseline="0" dirty="0">
                          <a:effectLst/>
                        </a:rPr>
                        <a:t> document</a:t>
                      </a:r>
                      <a:r>
                        <a:rPr lang="en-US" sz="1400" dirty="0">
                          <a:effectLst/>
                        </a:rPr>
                        <a:t>, column, and graph databases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718908">
                <a:tc>
                  <a:txBody>
                    <a:bodyPr/>
                    <a:lstStyle/>
                    <a:p>
                      <a:r>
                        <a:rPr lang="en-US" sz="1500" b="1" dirty="0">
                          <a:solidFill>
                            <a:srgbClr val="24323E"/>
                          </a:solidFill>
                        </a:rPr>
                        <a:t>Data Storage</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Records are stored as rows in tables that</a:t>
                      </a:r>
                      <a:r>
                        <a:rPr lang="en-US" sz="1400" baseline="0" dirty="0"/>
                        <a:t> represent entities</a:t>
                      </a:r>
                      <a:r>
                        <a:rPr lang="en-US" sz="1400" dirty="0"/>
                        <a:t>. Entity</a:t>
                      </a:r>
                      <a:r>
                        <a:rPr lang="en-US" sz="1400" baseline="0" dirty="0"/>
                        <a:t> r</a:t>
                      </a:r>
                      <a:r>
                        <a:rPr lang="en-US" sz="1400" dirty="0"/>
                        <a:t>elationships</a:t>
                      </a:r>
                      <a:r>
                        <a:rPr lang="en-US" sz="1400" baseline="0" dirty="0"/>
                        <a:t> are modeled by joining tables.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Records may</a:t>
                      </a:r>
                      <a:r>
                        <a:rPr lang="en-US" sz="1400" baseline="0" dirty="0"/>
                        <a:t> be</a:t>
                      </a:r>
                      <a:r>
                        <a:rPr lang="en-US" sz="1400" dirty="0"/>
                        <a:t> stored as “documents</a:t>
                      </a:r>
                      <a:r>
                        <a:rPr lang="en-US" sz="1400" baseline="0" dirty="0"/>
                        <a:t>“ using XML or JSON.  Entity relationships are modeled by nesting them hierarchically.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2"/>
                  </a:ext>
                </a:extLst>
              </a:tr>
              <a:tr h="718908">
                <a:tc>
                  <a:txBody>
                    <a:bodyPr/>
                    <a:lstStyle/>
                    <a:p>
                      <a:r>
                        <a:rPr lang="en-US" sz="1500" b="1" dirty="0">
                          <a:solidFill>
                            <a:srgbClr val="24323E"/>
                          </a:solidFill>
                        </a:rPr>
                        <a:t>Schemas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b="0" u="sng" dirty="0">
                          <a:effectLst/>
                        </a:rPr>
                        <a:t>Static:</a:t>
                      </a:r>
                      <a:r>
                        <a:rPr lang="en-US" sz="1400" b="0" u="none" baseline="0" dirty="0">
                          <a:effectLst/>
                        </a:rPr>
                        <a:t>  </a:t>
                      </a:r>
                      <a:r>
                        <a:rPr lang="en-US" sz="1400" dirty="0">
                          <a:effectLst/>
                        </a:rPr>
                        <a:t>Structure &amp; data types are fixed</a:t>
                      </a:r>
                      <a:r>
                        <a:rPr lang="en-US" sz="1400" baseline="0" dirty="0">
                          <a:effectLst/>
                        </a:rPr>
                        <a:t> at design time</a:t>
                      </a:r>
                      <a:r>
                        <a:rPr lang="en-US" sz="1400" dirty="0">
                          <a:effectLst/>
                        </a:rPr>
                        <a:t>. </a:t>
                      </a:r>
                      <a:r>
                        <a:rPr lang="en-US" sz="1400" baseline="0" dirty="0">
                          <a:effectLst/>
                        </a:rPr>
                        <a:t> </a:t>
                      </a:r>
                      <a:r>
                        <a:rPr lang="en-US" sz="1400" dirty="0">
                          <a:effectLst/>
                        </a:rPr>
                        <a:t>Adding new</a:t>
                      </a:r>
                      <a:r>
                        <a:rPr lang="en-US" sz="1400" baseline="0" dirty="0">
                          <a:effectLst/>
                        </a:rPr>
                        <a:t> elements requires schema design changes.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effectLst/>
                        </a:rPr>
                        <a:t>Dynamic:</a:t>
                      </a:r>
                      <a:r>
                        <a:rPr lang="en-US" sz="1400" u="sng" baseline="0" dirty="0">
                          <a:effectLst/>
                        </a:rPr>
                        <a:t> </a:t>
                      </a:r>
                      <a:r>
                        <a:rPr lang="en-US" sz="1400" u="none" baseline="0" dirty="0">
                          <a:effectLst/>
                        </a:rPr>
                        <a:t> </a:t>
                      </a:r>
                      <a:r>
                        <a:rPr lang="en-US" sz="1400" baseline="0" dirty="0">
                          <a:effectLst/>
                        </a:rPr>
                        <a:t>N</a:t>
                      </a:r>
                      <a:r>
                        <a:rPr lang="en-US" sz="1400" dirty="0">
                          <a:effectLst/>
                        </a:rPr>
                        <a:t>ew</a:t>
                      </a:r>
                      <a:r>
                        <a:rPr lang="en-US" sz="1400" baseline="0" dirty="0">
                          <a:effectLst/>
                        </a:rPr>
                        <a:t> elements can be added at runtime</a:t>
                      </a:r>
                      <a:r>
                        <a:rPr lang="en-US" sz="1400" dirty="0">
                          <a:effectLst/>
                        </a:rPr>
                        <a:t>.</a:t>
                      </a:r>
                      <a:r>
                        <a:rPr lang="en-US" sz="1400" baseline="0" dirty="0">
                          <a:effectLst/>
                        </a:rPr>
                        <a:t>  </a:t>
                      </a:r>
                      <a:br>
                        <a:rPr lang="en-US" sz="1400" baseline="0" dirty="0">
                          <a:effectLst/>
                        </a:rPr>
                      </a:br>
                      <a:r>
                        <a:rPr lang="en-US" sz="1400" u="sng" baseline="0" dirty="0">
                          <a:effectLst/>
                        </a:rPr>
                        <a:t>Poly-schematic</a:t>
                      </a:r>
                      <a:r>
                        <a:rPr lang="en-US" sz="1400" baseline="0" dirty="0">
                          <a:effectLst/>
                        </a:rPr>
                        <a:t>: D</a:t>
                      </a:r>
                      <a:r>
                        <a:rPr lang="en-US" sz="1400" dirty="0">
                          <a:effectLst/>
                        </a:rPr>
                        <a:t>issimilar data can be stored together as necessary.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718908">
                <a:tc>
                  <a:txBody>
                    <a:bodyPr/>
                    <a:lstStyle/>
                    <a:p>
                      <a:r>
                        <a:rPr lang="en-US" sz="1500" b="1" dirty="0">
                          <a:solidFill>
                            <a:srgbClr val="24323E"/>
                          </a:solidFill>
                        </a:rPr>
                        <a:t>Scaling</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u="sng" dirty="0">
                          <a:effectLst/>
                        </a:rPr>
                        <a:t>Vertically</a:t>
                      </a:r>
                      <a:r>
                        <a:rPr lang="en-US" sz="1400" dirty="0">
                          <a:effectLst/>
                        </a:rPr>
                        <a:t>:</a:t>
                      </a:r>
                      <a:r>
                        <a:rPr lang="en-US" sz="1400" baseline="0" dirty="0">
                          <a:effectLst/>
                        </a:rPr>
                        <a:t>  A</a:t>
                      </a:r>
                      <a:r>
                        <a:rPr lang="en-US" sz="1400" dirty="0">
                          <a:effectLst/>
                        </a:rPr>
                        <a:t> single server</a:t>
                      </a:r>
                      <a:r>
                        <a:rPr lang="en-US" sz="1400" baseline="0" dirty="0">
                          <a:effectLst/>
                        </a:rPr>
                        <a:t> must be </a:t>
                      </a:r>
                      <a:r>
                        <a:rPr lang="en-US" sz="1400" dirty="0">
                          <a:effectLst/>
                        </a:rPr>
                        <a:t>made increasingly powerful to cope</a:t>
                      </a:r>
                      <a:r>
                        <a:rPr lang="en-US" sz="1400" baseline="0" dirty="0">
                          <a:effectLst/>
                        </a:rPr>
                        <a:t> with</a:t>
                      </a:r>
                      <a:r>
                        <a:rPr lang="en-US" sz="1400" dirty="0">
                          <a:effectLst/>
                        </a:rPr>
                        <a:t> increasing demand.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u="sng" dirty="0">
                          <a:effectLst/>
                        </a:rPr>
                        <a:t>Horizontally</a:t>
                      </a:r>
                      <a:r>
                        <a:rPr lang="en-US" sz="1400" dirty="0">
                          <a:effectLst/>
                        </a:rPr>
                        <a:t>:</a:t>
                      </a:r>
                      <a:r>
                        <a:rPr lang="en-US" sz="1400" baseline="0" dirty="0">
                          <a:effectLst/>
                        </a:rPr>
                        <a:t>  New </a:t>
                      </a:r>
                      <a:r>
                        <a:rPr lang="en-US" sz="1400" dirty="0">
                          <a:effectLst/>
                        </a:rPr>
                        <a:t>commodity servers and storage are added to an array.  Data is automatically distributed</a:t>
                      </a:r>
                      <a:r>
                        <a:rPr lang="en-US" sz="1400" baseline="0" dirty="0">
                          <a:effectLst/>
                        </a:rPr>
                        <a:t> </a:t>
                      </a:r>
                      <a:r>
                        <a:rPr lang="en-US" sz="1400" dirty="0">
                          <a:effectLst/>
                        </a:rPr>
                        <a:t>across all</a:t>
                      </a:r>
                      <a:r>
                        <a:rPr lang="en-US" sz="1400" baseline="0" dirty="0">
                          <a:effectLst/>
                        </a:rPr>
                        <a:t> </a:t>
                      </a:r>
                      <a:r>
                        <a:rPr lang="en-US" sz="1400" dirty="0">
                          <a:effectLst/>
                        </a:rPr>
                        <a:t>servers.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4"/>
                  </a:ext>
                </a:extLst>
              </a:tr>
              <a:tr h="385127">
                <a:tc>
                  <a:txBody>
                    <a:bodyPr/>
                    <a:lstStyle/>
                    <a:p>
                      <a:r>
                        <a:rPr lang="en-US" sz="1500" b="1" dirty="0">
                          <a:solidFill>
                            <a:srgbClr val="24323E"/>
                          </a:solidFill>
                        </a:rPr>
                        <a:t>Transactions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Full transactional</a:t>
                      </a:r>
                      <a:r>
                        <a:rPr lang="en-US" sz="1400" baseline="0" dirty="0"/>
                        <a:t> consistency (ACID)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Single</a:t>
                      </a:r>
                      <a:r>
                        <a:rPr lang="en-US" sz="1400" baseline="0" dirty="0"/>
                        <a:t> element (document) only.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374431">
                <a:tc>
                  <a:txBody>
                    <a:bodyPr/>
                    <a:lstStyle/>
                    <a:p>
                      <a:r>
                        <a:rPr lang="en-US" sz="1500" b="1" dirty="0">
                          <a:solidFill>
                            <a:srgbClr val="24323E"/>
                          </a:solidFill>
                        </a:rPr>
                        <a:t>Manipulation</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Using</a:t>
                      </a:r>
                      <a:r>
                        <a:rPr lang="en-US" sz="1400" baseline="0" dirty="0"/>
                        <a:t> p</a:t>
                      </a:r>
                      <a:r>
                        <a:rPr lang="en-US" sz="1400" dirty="0"/>
                        <a:t>latform-specific </a:t>
                      </a:r>
                      <a:r>
                        <a:rPr lang="en-US" sz="1400" baseline="0" dirty="0"/>
                        <a:t>languages (SQL)</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Using</a:t>
                      </a:r>
                      <a:r>
                        <a:rPr lang="en-US" sz="1400" baseline="0" dirty="0"/>
                        <a:t> OSS</a:t>
                      </a:r>
                      <a:r>
                        <a:rPr lang="en-US" sz="1400" dirty="0"/>
                        <a:t> API’s, low-level</a:t>
                      </a:r>
                      <a:r>
                        <a:rPr lang="en-US" sz="1400" baseline="0" dirty="0"/>
                        <a:t> lang.,</a:t>
                      </a:r>
                      <a:r>
                        <a:rPr lang="en-US" sz="1400" dirty="0"/>
                        <a:t> JavaScript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6"/>
                  </a:ext>
                </a:extLst>
              </a:tr>
              <a:tr h="524203">
                <a:tc>
                  <a:txBody>
                    <a:bodyPr/>
                    <a:lstStyle/>
                    <a:p>
                      <a:r>
                        <a:rPr lang="en-US" sz="1500" b="1" dirty="0">
                          <a:solidFill>
                            <a:srgbClr val="24323E"/>
                          </a:solidFill>
                        </a:rPr>
                        <a:t>Consistency</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Supports</a:t>
                      </a:r>
                      <a:r>
                        <a:rPr lang="en-US" sz="1400" baseline="0" dirty="0"/>
                        <a:t> strong consistency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Per-product</a:t>
                      </a:r>
                      <a:r>
                        <a:rPr lang="en-US" sz="1400" baseline="0" dirty="0"/>
                        <a:t>: Most are e</a:t>
                      </a:r>
                      <a:r>
                        <a:rPr lang="en-US" sz="1400" dirty="0"/>
                        <a:t>ventually consistent.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0030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3C214E-814A-4E28-9926-46454F9707AF}"/>
              </a:ext>
            </a:extLst>
          </p:cNvPr>
          <p:cNvPicPr/>
          <p:nvPr/>
        </p:nvPicPr>
        <p:blipFill rotWithShape="1">
          <a:blip r:embed="rId2" cstate="print">
            <a:extLst>
              <a:ext uri="{28A0092B-C50C-407E-A947-70E740481C1C}">
                <a14:useLocalDpi xmlns:a14="http://schemas.microsoft.com/office/drawing/2010/main" val="0"/>
              </a:ext>
            </a:extLst>
          </a:blip>
          <a:srcRect t="2773" b="3132"/>
          <a:stretch/>
        </p:blipFill>
        <p:spPr>
          <a:xfrm>
            <a:off x="467726" y="1248869"/>
            <a:ext cx="5094874" cy="4797968"/>
          </a:xfrm>
          <a:prstGeom prst="rect">
            <a:avLst/>
          </a:prstGeom>
        </p:spPr>
      </p:pic>
      <p:sp>
        <p:nvSpPr>
          <p:cNvPr id="2" name="Title 1">
            <a:extLst>
              <a:ext uri="{FF2B5EF4-FFF2-40B4-BE49-F238E27FC236}">
                <a16:creationId xmlns:a16="http://schemas.microsoft.com/office/drawing/2014/main" id="{396E6488-F9F2-4D45-8189-8915A9417408}"/>
              </a:ext>
            </a:extLst>
          </p:cNvPr>
          <p:cNvSpPr>
            <a:spLocks noGrp="1"/>
          </p:cNvSpPr>
          <p:nvPr>
            <p:ph type="title"/>
          </p:nvPr>
        </p:nvSpPr>
        <p:spPr>
          <a:xfrm>
            <a:off x="425801" y="365126"/>
            <a:ext cx="10645321" cy="568264"/>
          </a:xfrm>
        </p:spPr>
        <p:txBody>
          <a:bodyPr>
            <a:normAutofit fontScale="90000"/>
          </a:bodyPr>
          <a:lstStyle/>
          <a:p>
            <a:r>
              <a:rPr lang="en-US" spc="-250" dirty="0"/>
              <a:t>CRISP-DM: </a:t>
            </a:r>
            <a:r>
              <a:rPr lang="en-US" spc="-250" dirty="0">
                <a:solidFill>
                  <a:srgbClr val="F67132"/>
                </a:solidFill>
              </a:rPr>
              <a:t>Cross-Industry Standard Process-Data Mining</a:t>
            </a:r>
          </a:p>
        </p:txBody>
      </p:sp>
      <p:sp>
        <p:nvSpPr>
          <p:cNvPr id="4" name="Text Placeholder 3">
            <a:extLst>
              <a:ext uri="{FF2B5EF4-FFF2-40B4-BE49-F238E27FC236}">
                <a16:creationId xmlns:a16="http://schemas.microsoft.com/office/drawing/2014/main" id="{B515ABF8-00BA-48F6-A303-DE8A9C3FE294}"/>
              </a:ext>
            </a:extLst>
          </p:cNvPr>
          <p:cNvSpPr>
            <a:spLocks noGrp="1"/>
          </p:cNvSpPr>
          <p:nvPr>
            <p:ph type="body" sz="quarter" idx="13"/>
          </p:nvPr>
        </p:nvSpPr>
        <p:spPr/>
        <p:txBody>
          <a:bodyPr>
            <a:normAutofit fontScale="85000" lnSpcReduction="20000"/>
          </a:bodyPr>
          <a:lstStyle/>
          <a:p>
            <a:r>
              <a:rPr lang="en-US" dirty="0"/>
              <a:t>First Introduced in 1996!</a:t>
            </a:r>
          </a:p>
        </p:txBody>
      </p:sp>
      <p:pic>
        <p:nvPicPr>
          <p:cNvPr id="8" name="Picture 7" descr="A screenshot of a cell phone&#10;&#10;Description automatically generated">
            <a:extLst>
              <a:ext uri="{FF2B5EF4-FFF2-40B4-BE49-F238E27FC236}">
                <a16:creationId xmlns:a16="http://schemas.microsoft.com/office/drawing/2014/main" id="{602E5EBC-C0A3-4BF4-B60C-1BF92FCDD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684" y="1279138"/>
            <a:ext cx="6163590" cy="4797968"/>
          </a:xfrm>
          <a:prstGeom prst="rect">
            <a:avLst/>
          </a:prstGeom>
        </p:spPr>
      </p:pic>
      <p:sp>
        <p:nvSpPr>
          <p:cNvPr id="10" name="Rectangle 9">
            <a:extLst>
              <a:ext uri="{FF2B5EF4-FFF2-40B4-BE49-F238E27FC236}">
                <a16:creationId xmlns:a16="http://schemas.microsoft.com/office/drawing/2014/main" id="{660D3327-E193-4852-BE10-08A705BEE15E}"/>
              </a:ext>
            </a:extLst>
          </p:cNvPr>
          <p:cNvSpPr/>
          <p:nvPr/>
        </p:nvSpPr>
        <p:spPr>
          <a:xfrm>
            <a:off x="5498676" y="1220660"/>
            <a:ext cx="6285875" cy="88953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B96BAE-B13F-42E8-B78E-CF51B2941DAE}"/>
              </a:ext>
            </a:extLst>
          </p:cNvPr>
          <p:cNvSpPr/>
          <p:nvPr/>
        </p:nvSpPr>
        <p:spPr>
          <a:xfrm>
            <a:off x="5498676" y="3728386"/>
            <a:ext cx="6285875" cy="240719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83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3792-B2D3-4834-8BD6-64B37A321C41}"/>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sp>
        <p:nvSpPr>
          <p:cNvPr id="3" name="Rectangle 2">
            <a:extLst>
              <a:ext uri="{FF2B5EF4-FFF2-40B4-BE49-F238E27FC236}">
                <a16:creationId xmlns:a16="http://schemas.microsoft.com/office/drawing/2014/main" id="{30656D76-B151-47D7-B9E3-35603077EEB8}"/>
              </a:ext>
            </a:extLst>
          </p:cNvPr>
          <p:cNvSpPr/>
          <p:nvPr/>
        </p:nvSpPr>
        <p:spPr bwMode="auto">
          <a:xfrm>
            <a:off x="2310279"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Ingest</a:t>
            </a:r>
            <a:endParaRPr kumimoji="0" lang="en-US" sz="1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83349E52-4C4E-4860-B772-5973FB746EAE}"/>
              </a:ext>
            </a:extLst>
          </p:cNvPr>
          <p:cNvSpPr/>
          <p:nvPr/>
        </p:nvSpPr>
        <p:spPr bwMode="auto">
          <a:xfrm>
            <a:off x="4350915"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Store</a:t>
            </a:r>
            <a:endParaRPr kumimoji="0" lang="en-US" sz="1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endParaRPr>
          </a:p>
        </p:txBody>
      </p:sp>
      <p:sp>
        <p:nvSpPr>
          <p:cNvPr id="5" name="Rectangle 4">
            <a:extLst>
              <a:ext uri="{FF2B5EF4-FFF2-40B4-BE49-F238E27FC236}">
                <a16:creationId xmlns:a16="http://schemas.microsoft.com/office/drawing/2014/main" id="{94B10894-5D66-4D89-9391-231A9689CA70}"/>
              </a:ext>
            </a:extLst>
          </p:cNvPr>
          <p:cNvSpPr/>
          <p:nvPr/>
        </p:nvSpPr>
        <p:spPr bwMode="auto">
          <a:xfrm>
            <a:off x="6390086"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Prep &amp; Train</a:t>
            </a:r>
          </a:p>
        </p:txBody>
      </p:sp>
      <p:sp>
        <p:nvSpPr>
          <p:cNvPr id="6" name="Rectangle 5">
            <a:extLst>
              <a:ext uri="{FF2B5EF4-FFF2-40B4-BE49-F238E27FC236}">
                <a16:creationId xmlns:a16="http://schemas.microsoft.com/office/drawing/2014/main" id="{77A6172F-A0CA-44F8-8FA3-A1D9C71DE59F}"/>
              </a:ext>
            </a:extLst>
          </p:cNvPr>
          <p:cNvSpPr/>
          <p:nvPr/>
        </p:nvSpPr>
        <p:spPr bwMode="auto">
          <a:xfrm>
            <a:off x="8451115" y="1373777"/>
            <a:ext cx="280720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Model &amp; Serve</a:t>
            </a:r>
          </a:p>
        </p:txBody>
      </p:sp>
      <p:cxnSp>
        <p:nvCxnSpPr>
          <p:cNvPr id="7" name="Connector: Elbow 6">
            <a:extLst>
              <a:ext uri="{FF2B5EF4-FFF2-40B4-BE49-F238E27FC236}">
                <a16:creationId xmlns:a16="http://schemas.microsoft.com/office/drawing/2014/main" id="{0E9301F3-3188-436D-B327-C569AB004160}"/>
              </a:ext>
            </a:extLst>
          </p:cNvPr>
          <p:cNvCxnSpPr>
            <a:cxnSpLocks/>
          </p:cNvCxnSpPr>
          <p:nvPr/>
        </p:nvCxnSpPr>
        <p:spPr>
          <a:xfrm>
            <a:off x="5314569" y="3491900"/>
            <a:ext cx="3902011" cy="1453545"/>
          </a:xfrm>
          <a:prstGeom prst="bentConnector3">
            <a:avLst>
              <a:gd name="adj1" fmla="val 30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BDB6EDB-8A84-42A4-B806-6E2EC949F298}"/>
              </a:ext>
            </a:extLst>
          </p:cNvPr>
          <p:cNvSpPr/>
          <p:nvPr/>
        </p:nvSpPr>
        <p:spPr>
          <a:xfrm>
            <a:off x="6888679" y="5020034"/>
            <a:ext cx="93051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600" b="1" i="0" u="none" strike="noStrike" kern="0" cap="none" spc="0" normalizeH="0" baseline="0" noProof="0" dirty="0">
                <a:ln>
                  <a:noFill/>
                </a:ln>
                <a:solidFill>
                  <a:srgbClr val="24323E"/>
                </a:solidFill>
                <a:effectLst/>
                <a:uLnTx/>
                <a:uFillTx/>
                <a:latin typeface="+mj-lt"/>
                <a:ea typeface="MS PGothic" panose="020B0600070205080204" pitchFamily="34" charset="-128"/>
                <a:cs typeface="Segoe UI Semibold" panose="020B0702040204020203" pitchFamily="34" charset="0"/>
              </a:rPr>
              <a:t>PolyBase</a:t>
            </a:r>
          </a:p>
        </p:txBody>
      </p:sp>
      <p:cxnSp>
        <p:nvCxnSpPr>
          <p:cNvPr id="9" name="Connector: Elbow 8">
            <a:extLst>
              <a:ext uri="{FF2B5EF4-FFF2-40B4-BE49-F238E27FC236}">
                <a16:creationId xmlns:a16="http://schemas.microsoft.com/office/drawing/2014/main" id="{9C8B2AF2-653B-4FA6-933D-494789A30FAC}"/>
              </a:ext>
            </a:extLst>
          </p:cNvPr>
          <p:cNvCxnSpPr>
            <a:cxnSpLocks/>
            <a:endCxn id="24" idx="2"/>
          </p:cNvCxnSpPr>
          <p:nvPr/>
        </p:nvCxnSpPr>
        <p:spPr>
          <a:xfrm rot="5400000" flipH="1" flipV="1">
            <a:off x="9619662" y="3728280"/>
            <a:ext cx="1341465" cy="718565"/>
          </a:xfrm>
          <a:prstGeom prst="bentConnector3">
            <a:avLst>
              <a:gd name="adj1" fmla="val 64182"/>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45C3E4-F695-4382-99EE-26388D486D63}"/>
              </a:ext>
            </a:extLst>
          </p:cNvPr>
          <p:cNvCxnSpPr>
            <a:cxnSpLocks/>
          </p:cNvCxnSpPr>
          <p:nvPr/>
        </p:nvCxnSpPr>
        <p:spPr>
          <a:xfrm>
            <a:off x="7942606" y="2857124"/>
            <a:ext cx="2297231"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0AAF5F-2669-47E6-9E69-8875FB8E29FC}"/>
              </a:ext>
            </a:extLst>
          </p:cNvPr>
          <p:cNvCxnSpPr>
            <a:cxnSpLocks/>
          </p:cNvCxnSpPr>
          <p:nvPr/>
        </p:nvCxnSpPr>
        <p:spPr>
          <a:xfrm>
            <a:off x="5812802" y="2857124"/>
            <a:ext cx="1038218"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825E6DA-B1E7-44FF-8267-B8660558A787}"/>
              </a:ext>
            </a:extLst>
          </p:cNvPr>
          <p:cNvGrpSpPr/>
          <p:nvPr/>
        </p:nvGrpSpPr>
        <p:grpSpPr>
          <a:xfrm>
            <a:off x="7942606" y="2932344"/>
            <a:ext cx="1628514" cy="1622716"/>
            <a:chOff x="7940427" y="3497454"/>
            <a:chExt cx="1628514" cy="1378775"/>
          </a:xfrm>
        </p:grpSpPr>
        <p:cxnSp>
          <p:nvCxnSpPr>
            <p:cNvPr id="13" name="Connector: Elbow 12">
              <a:extLst>
                <a:ext uri="{FF2B5EF4-FFF2-40B4-BE49-F238E27FC236}">
                  <a16:creationId xmlns:a16="http://schemas.microsoft.com/office/drawing/2014/main" id="{B1DC9D84-B7BF-4ED2-8823-65FE4AB40868}"/>
                </a:ext>
              </a:extLst>
            </p:cNvPr>
            <p:cNvCxnSpPr>
              <a:cxnSpLocks/>
            </p:cNvCxnSpPr>
            <p:nvPr/>
          </p:nvCxnSpPr>
          <p:spPr>
            <a:xfrm>
              <a:off x="7940427" y="3497454"/>
              <a:ext cx="1628514" cy="1378775"/>
            </a:xfrm>
            <a:prstGeom prst="bentConnector3">
              <a:avLst>
                <a:gd name="adj1" fmla="val 99910"/>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EE8C27-D499-4218-850D-44BF4A4C72F8}"/>
                </a:ext>
              </a:extLst>
            </p:cNvPr>
            <p:cNvSpPr/>
            <p:nvPr/>
          </p:nvSpPr>
          <p:spPr>
            <a:xfrm>
              <a:off x="8579231" y="4241814"/>
              <a:ext cx="986635" cy="392263"/>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solidFill>
                    <a:srgbClr val="24323E"/>
                  </a:solidFill>
                  <a:effectLst/>
                  <a:uLnTx/>
                  <a:uFillTx/>
                  <a:latin typeface="+mj-lt"/>
                  <a:ea typeface="MS PGothic" panose="020B0600070205080204" pitchFamily="34" charset="-128"/>
                  <a:cs typeface="Segoe UI Semibold" panose="020B0702040204020203" pitchFamily="34" charset="0"/>
                </a:rPr>
                <a:t>Optimized Connector</a:t>
              </a:r>
            </a:p>
          </p:txBody>
        </p:sp>
      </p:grpSp>
      <p:sp>
        <p:nvSpPr>
          <p:cNvPr id="15" name="Rectangle 14">
            <a:extLst>
              <a:ext uri="{FF2B5EF4-FFF2-40B4-BE49-F238E27FC236}">
                <a16:creationId xmlns:a16="http://schemas.microsoft.com/office/drawing/2014/main" id="{0304EFAD-A46C-47BE-8148-E631CCAA50C9}"/>
              </a:ext>
            </a:extLst>
          </p:cNvPr>
          <p:cNvSpPr/>
          <p:nvPr/>
        </p:nvSpPr>
        <p:spPr>
          <a:xfrm>
            <a:off x="4471425" y="3139830"/>
            <a:ext cx="168668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Azure Data Lake Storage</a:t>
            </a:r>
          </a:p>
        </p:txBody>
      </p:sp>
      <p:sp>
        <p:nvSpPr>
          <p:cNvPr id="16" name="Freeform 5">
            <a:extLst>
              <a:ext uri="{FF2B5EF4-FFF2-40B4-BE49-F238E27FC236}">
                <a16:creationId xmlns:a16="http://schemas.microsoft.com/office/drawing/2014/main" id="{BC800472-D150-403F-AE3D-F434241BF136}"/>
              </a:ext>
            </a:extLst>
          </p:cNvPr>
          <p:cNvSpPr>
            <a:spLocks noEditPoints="1"/>
          </p:cNvSpPr>
          <p:nvPr/>
        </p:nvSpPr>
        <p:spPr bwMode="auto">
          <a:xfrm>
            <a:off x="4987798" y="2553807"/>
            <a:ext cx="653932" cy="514638"/>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tx2"/>
          </a:solidFill>
          <a:ln w="0">
            <a:noFill/>
            <a:prstDash val="solid"/>
            <a:round/>
            <a:headEnd/>
            <a:tailEnd/>
          </a:ln>
        </p:spPr>
        <p:txBody>
          <a:bodyPr vert="horz" wrap="square" lIns="74702" tIns="37351" rIns="74702" bIns="37351" numCol="1" anchor="t" anchorCtr="0" compatLnSpc="1">
            <a:prstTxWarp prst="textNoShape">
              <a:avLst/>
            </a:prstTxWarp>
          </a:bodyPr>
          <a:lstStyle/>
          <a:p>
            <a:pPr marL="0" marR="0" lvl="0" indent="0" algn="l" defTabSz="896350" rtl="0" eaLnBrk="1" fontAlgn="base" latinLnBrk="0" hangingPunct="1">
              <a:lnSpc>
                <a:spcPct val="100000"/>
              </a:lnSpc>
              <a:spcBef>
                <a:spcPct val="0"/>
              </a:spcBef>
              <a:spcAft>
                <a:spcPct val="0"/>
              </a:spcAft>
              <a:buClrTx/>
              <a:buSzTx/>
              <a:buFontTx/>
              <a:buNone/>
              <a:tabLst/>
              <a:defRPr/>
            </a:pPr>
            <a:endParaRPr kumimoji="0" lang="en-US" sz="2353" b="0" i="0" u="none" strike="noStrike" kern="1200" cap="none" spc="0" normalizeH="0" baseline="0" noProof="0">
              <a:ln>
                <a:noFill/>
              </a:ln>
              <a:solidFill>
                <a:prstClr val="white"/>
              </a:solidFill>
              <a:effectLst/>
              <a:uLnTx/>
              <a:uFillTx/>
              <a:latin typeface="Segoe UI"/>
              <a:ea typeface="+mn-ea"/>
              <a:cs typeface="+mn-cs"/>
            </a:endParaRPr>
          </a:p>
        </p:txBody>
      </p:sp>
      <p:grpSp>
        <p:nvGrpSpPr>
          <p:cNvPr id="17" name="Group 16">
            <a:extLst>
              <a:ext uri="{FF2B5EF4-FFF2-40B4-BE49-F238E27FC236}">
                <a16:creationId xmlns:a16="http://schemas.microsoft.com/office/drawing/2014/main" id="{0E82DCC6-B006-434C-9D38-21A9F1779F4F}"/>
              </a:ext>
            </a:extLst>
          </p:cNvPr>
          <p:cNvGrpSpPr/>
          <p:nvPr/>
        </p:nvGrpSpPr>
        <p:grpSpPr>
          <a:xfrm>
            <a:off x="2037680" y="1787797"/>
            <a:ext cx="725123" cy="2965632"/>
            <a:chOff x="2035501" y="2168797"/>
            <a:chExt cx="725123" cy="2965632"/>
          </a:xfrm>
        </p:grpSpPr>
        <p:sp>
          <p:nvSpPr>
            <p:cNvPr id="18" name="Right Bracket 17">
              <a:extLst>
                <a:ext uri="{FF2B5EF4-FFF2-40B4-BE49-F238E27FC236}">
                  <a16:creationId xmlns:a16="http://schemas.microsoft.com/office/drawing/2014/main" id="{F76DB96B-55D2-4AFF-B5F7-D87DDC5F59A4}"/>
                </a:ext>
              </a:extLst>
            </p:cNvPr>
            <p:cNvSpPr/>
            <p:nvPr/>
          </p:nvSpPr>
          <p:spPr>
            <a:xfrm>
              <a:off x="2035501" y="2168797"/>
              <a:ext cx="87550" cy="2965632"/>
            </a:xfrm>
            <a:prstGeom prst="rightBracket">
              <a:avLst>
                <a:gd name="adj" fmla="val 0"/>
              </a:avLst>
            </a:prstGeom>
            <a:ln w="28575">
              <a:solidFill>
                <a:srgbClr val="F6713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9" name="Straight Arrow Connector 18">
              <a:extLst>
                <a:ext uri="{FF2B5EF4-FFF2-40B4-BE49-F238E27FC236}">
                  <a16:creationId xmlns:a16="http://schemas.microsoft.com/office/drawing/2014/main" id="{37FA4741-87C0-4968-A0BB-83F0A5C47A32}"/>
                </a:ext>
              </a:extLst>
            </p:cNvPr>
            <p:cNvCxnSpPr>
              <a:cxnSpLocks/>
            </p:cNvCxnSpPr>
            <p:nvPr/>
          </p:nvCxnSpPr>
          <p:spPr>
            <a:xfrm>
              <a:off x="2122157" y="3238124"/>
              <a:ext cx="638467"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4954353-24C9-4D38-92D0-572D47DDF2B2}"/>
              </a:ext>
            </a:extLst>
          </p:cNvPr>
          <p:cNvGrpSpPr/>
          <p:nvPr/>
        </p:nvGrpSpPr>
        <p:grpSpPr>
          <a:xfrm>
            <a:off x="8803197" y="4623988"/>
            <a:ext cx="1535846" cy="927439"/>
            <a:chOff x="8801018" y="5004988"/>
            <a:chExt cx="1535846" cy="927439"/>
          </a:xfrm>
        </p:grpSpPr>
        <p:sp>
          <p:nvSpPr>
            <p:cNvPr id="21" name="Rectangle 20">
              <a:extLst>
                <a:ext uri="{FF2B5EF4-FFF2-40B4-BE49-F238E27FC236}">
                  <a16:creationId xmlns:a16="http://schemas.microsoft.com/office/drawing/2014/main" id="{36F75979-D195-458D-98E7-AFAB9F57FC54}"/>
                </a:ext>
              </a:extLst>
            </p:cNvPr>
            <p:cNvSpPr/>
            <p:nvPr/>
          </p:nvSpPr>
          <p:spPr>
            <a:xfrm>
              <a:off x="8801018" y="5655428"/>
              <a:ext cx="1535846" cy="276999"/>
            </a:xfrm>
            <a:prstGeom prst="rect">
              <a:avLst/>
            </a:prstGeom>
          </p:spPr>
          <p:txBody>
            <a:bodyPr wrap="square">
              <a:spAutoFit/>
            </a:bodyPr>
            <a:lstStyle/>
            <a:p>
              <a:pPr algn="ctr">
                <a:spcAft>
                  <a:spcPts val="300"/>
                </a:spcAft>
                <a:buSzPct val="90000"/>
              </a:pPr>
              <a:r>
                <a:rPr lang="en-US" sz="1200" b="1" kern="0" dirty="0">
                  <a:latin typeface="+mj-lt"/>
                  <a:ea typeface="MS PGothic" panose="020B0600070205080204" pitchFamily="34" charset="-128"/>
                  <a:cs typeface="Segoe UI Semibold" panose="020B0702040204020203" pitchFamily="34" charset="0"/>
                </a:rPr>
                <a:t>Azure Synapse (DW)</a:t>
              </a:r>
            </a:p>
          </p:txBody>
        </p:sp>
        <p:pic>
          <p:nvPicPr>
            <p:cNvPr id="22" name="Picture 2">
              <a:extLst>
                <a:ext uri="{FF2B5EF4-FFF2-40B4-BE49-F238E27FC236}">
                  <a16:creationId xmlns:a16="http://schemas.microsoft.com/office/drawing/2014/main" id="{08F0BD85-13DA-498B-BBAB-2ACBEC7B6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968" y="5004988"/>
              <a:ext cx="603947" cy="6039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049A1CDB-4495-436E-809B-BEF6FE77CB8A}"/>
              </a:ext>
            </a:extLst>
          </p:cNvPr>
          <p:cNvGrpSpPr/>
          <p:nvPr/>
        </p:nvGrpSpPr>
        <p:grpSpPr>
          <a:xfrm>
            <a:off x="10039498" y="2675360"/>
            <a:ext cx="1220358" cy="741469"/>
            <a:chOff x="10037319" y="3240470"/>
            <a:chExt cx="1220358" cy="741469"/>
          </a:xfrm>
        </p:grpSpPr>
        <p:sp>
          <p:nvSpPr>
            <p:cNvPr id="24" name="Rectangle 23">
              <a:extLst>
                <a:ext uri="{FF2B5EF4-FFF2-40B4-BE49-F238E27FC236}">
                  <a16:creationId xmlns:a16="http://schemas.microsoft.com/office/drawing/2014/main" id="{7A97EB57-41EB-4EF6-B9E5-8866F8D9C62C}"/>
                </a:ext>
              </a:extLst>
            </p:cNvPr>
            <p:cNvSpPr/>
            <p:nvPr/>
          </p:nvSpPr>
          <p:spPr>
            <a:xfrm>
              <a:off x="10037319" y="3704940"/>
              <a:ext cx="122035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Power BI</a:t>
              </a:r>
            </a:p>
          </p:txBody>
        </p:sp>
        <p:sp>
          <p:nvSpPr>
            <p:cNvPr id="25" name="Freeform 485">
              <a:extLst>
                <a:ext uri="{FF2B5EF4-FFF2-40B4-BE49-F238E27FC236}">
                  <a16:creationId xmlns:a16="http://schemas.microsoft.com/office/drawing/2014/main" id="{96ED46A7-2895-4743-A56E-40059790A18C}"/>
                </a:ext>
              </a:extLst>
            </p:cNvPr>
            <p:cNvSpPr>
              <a:spLocks noChangeAspect="1"/>
            </p:cNvSpPr>
            <p:nvPr/>
          </p:nvSpPr>
          <p:spPr>
            <a:xfrm>
              <a:off x="10336864" y="3240470"/>
              <a:ext cx="578635" cy="43686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chemeClr val="tx2"/>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6" name="Group 25">
            <a:extLst>
              <a:ext uri="{FF2B5EF4-FFF2-40B4-BE49-F238E27FC236}">
                <a16:creationId xmlns:a16="http://schemas.microsoft.com/office/drawing/2014/main" id="{E48F59DC-1457-4224-9B1D-366DE508EE10}"/>
              </a:ext>
            </a:extLst>
          </p:cNvPr>
          <p:cNvGrpSpPr/>
          <p:nvPr/>
        </p:nvGrpSpPr>
        <p:grpSpPr>
          <a:xfrm>
            <a:off x="2576662" y="2506361"/>
            <a:ext cx="1394934" cy="910468"/>
            <a:chOff x="2574483" y="3071471"/>
            <a:chExt cx="1394934" cy="910468"/>
          </a:xfrm>
        </p:grpSpPr>
        <p:sp>
          <p:nvSpPr>
            <p:cNvPr id="27" name="Rectangle 26">
              <a:extLst>
                <a:ext uri="{FF2B5EF4-FFF2-40B4-BE49-F238E27FC236}">
                  <a16:creationId xmlns:a16="http://schemas.microsoft.com/office/drawing/2014/main" id="{EA8E23E2-3F28-4A27-9E00-775DA972438A}"/>
                </a:ext>
              </a:extLst>
            </p:cNvPr>
            <p:cNvSpPr/>
            <p:nvPr/>
          </p:nvSpPr>
          <p:spPr>
            <a:xfrm>
              <a:off x="2574483" y="3704940"/>
              <a:ext cx="139493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Azure Data Factory </a:t>
              </a:r>
            </a:p>
          </p:txBody>
        </p:sp>
        <p:sp>
          <p:nvSpPr>
            <p:cNvPr id="28" name="Freeform 184">
              <a:extLst>
                <a:ext uri="{FF2B5EF4-FFF2-40B4-BE49-F238E27FC236}">
                  <a16:creationId xmlns:a16="http://schemas.microsoft.com/office/drawing/2014/main" id="{7E221C5F-7ED0-4A01-A0E1-7486B9977014}"/>
                </a:ext>
              </a:extLst>
            </p:cNvPr>
            <p:cNvSpPr/>
            <p:nvPr/>
          </p:nvSpPr>
          <p:spPr bwMode="auto">
            <a:xfrm>
              <a:off x="2989989" y="3071471"/>
              <a:ext cx="563920" cy="562084"/>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grpSp>
      <p:cxnSp>
        <p:nvCxnSpPr>
          <p:cNvPr id="29" name="Straight Arrow Connector 28">
            <a:extLst>
              <a:ext uri="{FF2B5EF4-FFF2-40B4-BE49-F238E27FC236}">
                <a16:creationId xmlns:a16="http://schemas.microsoft.com/office/drawing/2014/main" id="{2C8A65CB-5AD7-4B7A-B597-099D84E330EC}"/>
              </a:ext>
            </a:extLst>
          </p:cNvPr>
          <p:cNvCxnSpPr>
            <a:cxnSpLocks/>
          </p:cNvCxnSpPr>
          <p:nvPr/>
        </p:nvCxnSpPr>
        <p:spPr>
          <a:xfrm>
            <a:off x="3765902" y="2857124"/>
            <a:ext cx="1130501"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3D03A07-65E2-4A23-805A-837058527A39}"/>
              </a:ext>
            </a:extLst>
          </p:cNvPr>
          <p:cNvSpPr/>
          <p:nvPr/>
        </p:nvSpPr>
        <p:spPr>
          <a:xfrm>
            <a:off x="6462565" y="3139830"/>
            <a:ext cx="1758853" cy="461665"/>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Azure 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(Spark,</a:t>
            </a:r>
            <a:r>
              <a:rPr kumimoji="0" lang="en-US" sz="1200" b="1" i="0" u="none" strike="noStrike" kern="0" cap="none" spc="0" normalizeH="0" noProof="0" dirty="0">
                <a:ln>
                  <a:noFill/>
                </a:ln>
                <a:solidFill>
                  <a:srgbClr val="24323E"/>
                </a:solidFill>
                <a:effectLst/>
                <a:uLnTx/>
                <a:uFillTx/>
                <a:latin typeface="+mj-lt"/>
                <a:ea typeface="+mn-ea"/>
                <a:cs typeface="Segoe UI Semibold" panose="020B0702040204020203" pitchFamily="34" charset="0"/>
              </a:rPr>
              <a:t> </a:t>
            </a: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Delta Lake)</a:t>
            </a:r>
          </a:p>
        </p:txBody>
      </p:sp>
      <p:grpSp>
        <p:nvGrpSpPr>
          <p:cNvPr id="40" name="Group 39">
            <a:extLst>
              <a:ext uri="{FF2B5EF4-FFF2-40B4-BE49-F238E27FC236}">
                <a16:creationId xmlns:a16="http://schemas.microsoft.com/office/drawing/2014/main" id="{AA0EE8B6-8F2F-4485-A5AC-CAA828CDD404}"/>
              </a:ext>
            </a:extLst>
          </p:cNvPr>
          <p:cNvGrpSpPr/>
          <p:nvPr/>
        </p:nvGrpSpPr>
        <p:grpSpPr>
          <a:xfrm>
            <a:off x="458174" y="1961485"/>
            <a:ext cx="1573149" cy="2712263"/>
            <a:chOff x="455995" y="2342485"/>
            <a:chExt cx="1573149" cy="2712263"/>
          </a:xfrm>
        </p:grpSpPr>
        <p:sp>
          <p:nvSpPr>
            <p:cNvPr id="41" name="TextBox 40">
              <a:extLst>
                <a:ext uri="{FF2B5EF4-FFF2-40B4-BE49-F238E27FC236}">
                  <a16:creationId xmlns:a16="http://schemas.microsoft.com/office/drawing/2014/main" id="{91D0AA03-D928-4434-9CA2-D9C155BDE619}"/>
                </a:ext>
              </a:extLst>
            </p:cNvPr>
            <p:cNvSpPr txBox="1"/>
            <p:nvPr/>
          </p:nvSpPr>
          <p:spPr>
            <a:xfrm>
              <a:off x="455995" y="2904832"/>
              <a:ext cx="1573149" cy="415498"/>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Logs, files and media</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(unstructured)</a:t>
              </a:r>
            </a:p>
          </p:txBody>
        </p:sp>
        <p:sp>
          <p:nvSpPr>
            <p:cNvPr id="42" name="TextBox 41">
              <a:extLst>
                <a:ext uri="{FF2B5EF4-FFF2-40B4-BE49-F238E27FC236}">
                  <a16:creationId xmlns:a16="http://schemas.microsoft.com/office/drawing/2014/main" id="{0ADA8279-E024-46D3-9E04-0A162EF7A0C6}"/>
                </a:ext>
              </a:extLst>
            </p:cNvPr>
            <p:cNvSpPr txBox="1"/>
            <p:nvPr/>
          </p:nvSpPr>
          <p:spPr>
            <a:xfrm>
              <a:off x="481795" y="4639250"/>
              <a:ext cx="1521548" cy="415498"/>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Business/custom apps</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(Structured)</a:t>
              </a:r>
            </a:p>
          </p:txBody>
        </p:sp>
        <p:grpSp>
          <p:nvGrpSpPr>
            <p:cNvPr id="43" name="Group 222">
              <a:extLst>
                <a:ext uri="{FF2B5EF4-FFF2-40B4-BE49-F238E27FC236}">
                  <a16:creationId xmlns:a16="http://schemas.microsoft.com/office/drawing/2014/main" id="{25D1135C-205A-4501-883F-068FA7342409}"/>
                </a:ext>
              </a:extLst>
            </p:cNvPr>
            <p:cNvGrpSpPr>
              <a:grpSpLocks noChangeAspect="1"/>
            </p:cNvGrpSpPr>
            <p:nvPr/>
          </p:nvGrpSpPr>
          <p:grpSpPr bwMode="auto">
            <a:xfrm>
              <a:off x="1072707" y="2342485"/>
              <a:ext cx="339725" cy="495300"/>
              <a:chOff x="4062" y="2783"/>
              <a:chExt cx="214" cy="312"/>
            </a:xfrm>
          </p:grpSpPr>
          <p:sp>
            <p:nvSpPr>
              <p:cNvPr id="58" name="AutoShape 221">
                <a:extLst>
                  <a:ext uri="{FF2B5EF4-FFF2-40B4-BE49-F238E27FC236}">
                    <a16:creationId xmlns:a16="http://schemas.microsoft.com/office/drawing/2014/main" id="{2580A5B3-56E2-4233-BFB9-00AA70EB0EBF}"/>
                  </a:ext>
                </a:extLst>
              </p:cNvPr>
              <p:cNvSpPr>
                <a:spLocks noChangeAspect="1" noChangeArrowheads="1" noTextEdit="1"/>
              </p:cNvSpPr>
              <p:nvPr/>
            </p:nvSpPr>
            <p:spPr bwMode="auto">
              <a:xfrm>
                <a:off x="4062" y="2783"/>
                <a:ext cx="21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23">
                <a:extLst>
                  <a:ext uri="{FF2B5EF4-FFF2-40B4-BE49-F238E27FC236}">
                    <a16:creationId xmlns:a16="http://schemas.microsoft.com/office/drawing/2014/main" id="{007F27E9-177B-41D5-9511-961D86698159}"/>
                  </a:ext>
                </a:extLst>
              </p:cNvPr>
              <p:cNvSpPr>
                <a:spLocks noChangeArrowheads="1"/>
              </p:cNvSpPr>
              <p:nvPr/>
            </p:nvSpPr>
            <p:spPr bwMode="auto">
              <a:xfrm>
                <a:off x="4062" y="2783"/>
                <a:ext cx="214" cy="312"/>
              </a:xfrm>
              <a:prstGeom prst="rect">
                <a:avLst/>
              </a:prstGeom>
              <a:solidFill>
                <a:srgbClr val="2432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24">
                <a:extLst>
                  <a:ext uri="{FF2B5EF4-FFF2-40B4-BE49-F238E27FC236}">
                    <a16:creationId xmlns:a16="http://schemas.microsoft.com/office/drawing/2014/main" id="{8338A763-762F-48D1-9E99-A8A23993F105}"/>
                  </a:ext>
                </a:extLst>
              </p:cNvPr>
              <p:cNvSpPr>
                <a:spLocks noChangeArrowheads="1"/>
              </p:cNvSpPr>
              <p:nvPr/>
            </p:nvSpPr>
            <p:spPr bwMode="auto">
              <a:xfrm>
                <a:off x="4091" y="2822"/>
                <a:ext cx="156"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25">
                <a:extLst>
                  <a:ext uri="{FF2B5EF4-FFF2-40B4-BE49-F238E27FC236}">
                    <a16:creationId xmlns:a16="http://schemas.microsoft.com/office/drawing/2014/main" id="{E7DFC3E1-31CE-4DB8-ADC0-0CFE7387157D}"/>
                  </a:ext>
                </a:extLst>
              </p:cNvPr>
              <p:cNvSpPr>
                <a:spLocks noChangeArrowheads="1"/>
              </p:cNvSpPr>
              <p:nvPr/>
            </p:nvSpPr>
            <p:spPr bwMode="auto">
              <a:xfrm>
                <a:off x="4091" y="2871"/>
                <a:ext cx="156"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26">
                <a:extLst>
                  <a:ext uri="{FF2B5EF4-FFF2-40B4-BE49-F238E27FC236}">
                    <a16:creationId xmlns:a16="http://schemas.microsoft.com/office/drawing/2014/main" id="{1BBB5C6D-06D1-4F22-8F2C-25CD829D1DA2}"/>
                  </a:ext>
                </a:extLst>
              </p:cNvPr>
              <p:cNvSpPr>
                <a:spLocks noChangeArrowheads="1"/>
              </p:cNvSpPr>
              <p:nvPr/>
            </p:nvSpPr>
            <p:spPr bwMode="auto">
              <a:xfrm>
                <a:off x="4091" y="2919"/>
                <a:ext cx="156" cy="3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27">
                <a:extLst>
                  <a:ext uri="{FF2B5EF4-FFF2-40B4-BE49-F238E27FC236}">
                    <a16:creationId xmlns:a16="http://schemas.microsoft.com/office/drawing/2014/main" id="{9DAC10E0-F74D-45C2-9C2E-57D12E29B8DE}"/>
                  </a:ext>
                </a:extLst>
              </p:cNvPr>
              <p:cNvSpPr>
                <a:spLocks noChangeArrowheads="1"/>
              </p:cNvSpPr>
              <p:nvPr/>
            </p:nvSpPr>
            <p:spPr bwMode="auto">
              <a:xfrm>
                <a:off x="4091" y="2968"/>
                <a:ext cx="156"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28">
                <a:extLst>
                  <a:ext uri="{FF2B5EF4-FFF2-40B4-BE49-F238E27FC236}">
                    <a16:creationId xmlns:a16="http://schemas.microsoft.com/office/drawing/2014/main" id="{CD31674F-8F17-4CE5-8DEB-D71D821219C4}"/>
                  </a:ext>
                </a:extLst>
              </p:cNvPr>
              <p:cNvSpPr>
                <a:spLocks noChangeArrowheads="1"/>
              </p:cNvSpPr>
              <p:nvPr/>
            </p:nvSpPr>
            <p:spPr bwMode="auto">
              <a:xfrm>
                <a:off x="4091" y="3017"/>
                <a:ext cx="88"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41">
              <a:extLst>
                <a:ext uri="{FF2B5EF4-FFF2-40B4-BE49-F238E27FC236}">
                  <a16:creationId xmlns:a16="http://schemas.microsoft.com/office/drawing/2014/main" id="{8FEA9376-CE2D-4F27-9BC3-B7F7745EB206}"/>
                </a:ext>
              </a:extLst>
            </p:cNvPr>
            <p:cNvGrpSpPr>
              <a:grpSpLocks noChangeAspect="1"/>
            </p:cNvGrpSpPr>
            <p:nvPr/>
          </p:nvGrpSpPr>
          <p:grpSpPr bwMode="auto">
            <a:xfrm>
              <a:off x="962825" y="4156109"/>
              <a:ext cx="559488" cy="419616"/>
              <a:chOff x="4013" y="2816"/>
              <a:chExt cx="312" cy="234"/>
            </a:xfrm>
          </p:grpSpPr>
          <p:sp>
            <p:nvSpPr>
              <p:cNvPr id="45" name="AutoShape 440">
                <a:extLst>
                  <a:ext uri="{FF2B5EF4-FFF2-40B4-BE49-F238E27FC236}">
                    <a16:creationId xmlns:a16="http://schemas.microsoft.com/office/drawing/2014/main" id="{69EEFF01-E36F-4EBD-A672-F5C665F28C71}"/>
                  </a:ext>
                </a:extLst>
              </p:cNvPr>
              <p:cNvSpPr>
                <a:spLocks noChangeAspect="1" noChangeArrowheads="1" noTextEdit="1"/>
              </p:cNvSpPr>
              <p:nvPr/>
            </p:nvSpPr>
            <p:spPr bwMode="auto">
              <a:xfrm>
                <a:off x="4013" y="2816"/>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42">
                <a:extLst>
                  <a:ext uri="{FF2B5EF4-FFF2-40B4-BE49-F238E27FC236}">
                    <a16:creationId xmlns:a16="http://schemas.microsoft.com/office/drawing/2014/main" id="{7B26BEDD-2F94-427E-BFE6-74818B9856E1}"/>
                  </a:ext>
                </a:extLst>
              </p:cNvPr>
              <p:cNvSpPr>
                <a:spLocks noChangeArrowheads="1"/>
              </p:cNvSpPr>
              <p:nvPr/>
            </p:nvSpPr>
            <p:spPr bwMode="auto">
              <a:xfrm>
                <a:off x="4013" y="2816"/>
                <a:ext cx="312" cy="234"/>
              </a:xfrm>
              <a:prstGeom prst="rect">
                <a:avLst/>
              </a:prstGeom>
              <a:solidFill>
                <a:srgbClr val="F671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3">
                <a:extLst>
                  <a:ext uri="{FF2B5EF4-FFF2-40B4-BE49-F238E27FC236}">
                    <a16:creationId xmlns:a16="http://schemas.microsoft.com/office/drawing/2014/main" id="{565F43B5-9170-4224-83AC-CF336E206F8D}"/>
                  </a:ext>
                </a:extLst>
              </p:cNvPr>
              <p:cNvSpPr>
                <a:spLocks noChangeArrowheads="1"/>
              </p:cNvSpPr>
              <p:nvPr/>
            </p:nvSpPr>
            <p:spPr bwMode="auto">
              <a:xfrm>
                <a:off x="4013" y="2816"/>
                <a:ext cx="312" cy="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444">
                <a:extLst>
                  <a:ext uri="{FF2B5EF4-FFF2-40B4-BE49-F238E27FC236}">
                    <a16:creationId xmlns:a16="http://schemas.microsoft.com/office/drawing/2014/main" id="{5947FB9D-B9D6-4C01-95D0-B9388E75357B}"/>
                  </a:ext>
                </a:extLst>
              </p:cNvPr>
              <p:cNvSpPr>
                <a:spLocks noChangeArrowheads="1"/>
              </p:cNvSpPr>
              <p:nvPr/>
            </p:nvSpPr>
            <p:spPr bwMode="auto">
              <a:xfrm>
                <a:off x="4023" y="2826"/>
                <a:ext cx="9"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445">
                <a:extLst>
                  <a:ext uri="{FF2B5EF4-FFF2-40B4-BE49-F238E27FC236}">
                    <a16:creationId xmlns:a16="http://schemas.microsoft.com/office/drawing/2014/main" id="{FDFF6CA5-F116-4AF0-9B3C-309EC2487BB2}"/>
                  </a:ext>
                </a:extLst>
              </p:cNvPr>
              <p:cNvSpPr>
                <a:spLocks noChangeArrowheads="1"/>
              </p:cNvSpPr>
              <p:nvPr/>
            </p:nvSpPr>
            <p:spPr bwMode="auto">
              <a:xfrm>
                <a:off x="4037" y="2826"/>
                <a:ext cx="10"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46">
                <a:extLst>
                  <a:ext uri="{FF2B5EF4-FFF2-40B4-BE49-F238E27FC236}">
                    <a16:creationId xmlns:a16="http://schemas.microsoft.com/office/drawing/2014/main" id="{5ED280D3-23C4-42A7-BD2D-3BA6DEE5B163}"/>
                  </a:ext>
                </a:extLst>
              </p:cNvPr>
              <p:cNvSpPr>
                <a:spLocks noChangeArrowheads="1"/>
              </p:cNvSpPr>
              <p:nvPr/>
            </p:nvSpPr>
            <p:spPr bwMode="auto">
              <a:xfrm>
                <a:off x="4052" y="2826"/>
                <a:ext cx="10"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a:extLst>
                  <a:ext uri="{FF2B5EF4-FFF2-40B4-BE49-F238E27FC236}">
                    <a16:creationId xmlns:a16="http://schemas.microsoft.com/office/drawing/2014/main" id="{E66F38CB-302B-42DC-8FCC-5BC5351A7F62}"/>
                  </a:ext>
                </a:extLst>
              </p:cNvPr>
              <p:cNvSpPr>
                <a:spLocks/>
              </p:cNvSpPr>
              <p:nvPr/>
            </p:nvSpPr>
            <p:spPr bwMode="auto">
              <a:xfrm>
                <a:off x="4213" y="2937"/>
                <a:ext cx="45" cy="45"/>
              </a:xfrm>
              <a:custGeom>
                <a:avLst/>
                <a:gdLst>
                  <a:gd name="T0" fmla="*/ 34 w 45"/>
                  <a:gd name="T1" fmla="*/ 0 h 45"/>
                  <a:gd name="T2" fmla="*/ 45 w 45"/>
                  <a:gd name="T3" fmla="*/ 11 h 45"/>
                  <a:gd name="T4" fmla="*/ 10 w 45"/>
                  <a:gd name="T5" fmla="*/ 45 h 45"/>
                  <a:gd name="T6" fmla="*/ 0 w 45"/>
                  <a:gd name="T7" fmla="*/ 35 h 45"/>
                  <a:gd name="T8" fmla="*/ 34 w 45"/>
                  <a:gd name="T9" fmla="*/ 0 h 45"/>
                </a:gdLst>
                <a:ahLst/>
                <a:cxnLst>
                  <a:cxn ang="0">
                    <a:pos x="T0" y="T1"/>
                  </a:cxn>
                  <a:cxn ang="0">
                    <a:pos x="T2" y="T3"/>
                  </a:cxn>
                  <a:cxn ang="0">
                    <a:pos x="T4" y="T5"/>
                  </a:cxn>
                  <a:cxn ang="0">
                    <a:pos x="T6" y="T7"/>
                  </a:cxn>
                  <a:cxn ang="0">
                    <a:pos x="T8" y="T9"/>
                  </a:cxn>
                </a:cxnLst>
                <a:rect l="0" t="0" r="r" b="b"/>
                <a:pathLst>
                  <a:path w="45" h="45">
                    <a:moveTo>
                      <a:pt x="34" y="0"/>
                    </a:moveTo>
                    <a:lnTo>
                      <a:pt x="45" y="11"/>
                    </a:lnTo>
                    <a:lnTo>
                      <a:pt x="10" y="45"/>
                    </a:lnTo>
                    <a:lnTo>
                      <a:pt x="0" y="35"/>
                    </a:lnTo>
                    <a:lnTo>
                      <a:pt x="34"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a:extLst>
                  <a:ext uri="{FF2B5EF4-FFF2-40B4-BE49-F238E27FC236}">
                    <a16:creationId xmlns:a16="http://schemas.microsoft.com/office/drawing/2014/main" id="{B3482DAC-54D5-4EEC-AA5B-DD3861D04918}"/>
                  </a:ext>
                </a:extLst>
              </p:cNvPr>
              <p:cNvSpPr>
                <a:spLocks/>
              </p:cNvSpPr>
              <p:nvPr/>
            </p:nvSpPr>
            <p:spPr bwMode="auto">
              <a:xfrm>
                <a:off x="4213" y="2913"/>
                <a:ext cx="45" cy="45"/>
              </a:xfrm>
              <a:custGeom>
                <a:avLst/>
                <a:gdLst>
                  <a:gd name="T0" fmla="*/ 45 w 45"/>
                  <a:gd name="T1" fmla="*/ 35 h 45"/>
                  <a:gd name="T2" fmla="*/ 34 w 45"/>
                  <a:gd name="T3" fmla="*/ 45 h 45"/>
                  <a:gd name="T4" fmla="*/ 0 w 45"/>
                  <a:gd name="T5" fmla="*/ 11 h 45"/>
                  <a:gd name="T6" fmla="*/ 10 w 45"/>
                  <a:gd name="T7" fmla="*/ 0 h 45"/>
                  <a:gd name="T8" fmla="*/ 45 w 45"/>
                  <a:gd name="T9" fmla="*/ 35 h 45"/>
                </a:gdLst>
                <a:ahLst/>
                <a:cxnLst>
                  <a:cxn ang="0">
                    <a:pos x="T0" y="T1"/>
                  </a:cxn>
                  <a:cxn ang="0">
                    <a:pos x="T2" y="T3"/>
                  </a:cxn>
                  <a:cxn ang="0">
                    <a:pos x="T4" y="T5"/>
                  </a:cxn>
                  <a:cxn ang="0">
                    <a:pos x="T6" y="T7"/>
                  </a:cxn>
                  <a:cxn ang="0">
                    <a:pos x="T8" y="T9"/>
                  </a:cxn>
                </a:cxnLst>
                <a:rect l="0" t="0" r="r" b="b"/>
                <a:pathLst>
                  <a:path w="45" h="45">
                    <a:moveTo>
                      <a:pt x="45" y="35"/>
                    </a:moveTo>
                    <a:lnTo>
                      <a:pt x="34" y="45"/>
                    </a:lnTo>
                    <a:lnTo>
                      <a:pt x="0" y="11"/>
                    </a:lnTo>
                    <a:lnTo>
                      <a:pt x="10" y="0"/>
                    </a:lnTo>
                    <a:lnTo>
                      <a:pt x="45" y="3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9">
                <a:extLst>
                  <a:ext uri="{FF2B5EF4-FFF2-40B4-BE49-F238E27FC236}">
                    <a16:creationId xmlns:a16="http://schemas.microsoft.com/office/drawing/2014/main" id="{DDD96784-30B9-4C77-84E9-8EBE4AB1633D}"/>
                  </a:ext>
                </a:extLst>
              </p:cNvPr>
              <p:cNvSpPr>
                <a:spLocks/>
              </p:cNvSpPr>
              <p:nvPr/>
            </p:nvSpPr>
            <p:spPr bwMode="auto">
              <a:xfrm>
                <a:off x="4081" y="2937"/>
                <a:ext cx="45" cy="45"/>
              </a:xfrm>
              <a:custGeom>
                <a:avLst/>
                <a:gdLst>
                  <a:gd name="T0" fmla="*/ 11 w 45"/>
                  <a:gd name="T1" fmla="*/ 0 h 45"/>
                  <a:gd name="T2" fmla="*/ 0 w 45"/>
                  <a:gd name="T3" fmla="*/ 11 h 45"/>
                  <a:gd name="T4" fmla="*/ 35 w 45"/>
                  <a:gd name="T5" fmla="*/ 45 h 45"/>
                  <a:gd name="T6" fmla="*/ 45 w 45"/>
                  <a:gd name="T7" fmla="*/ 35 h 45"/>
                  <a:gd name="T8" fmla="*/ 11 w 45"/>
                  <a:gd name="T9" fmla="*/ 0 h 45"/>
                </a:gdLst>
                <a:ahLst/>
                <a:cxnLst>
                  <a:cxn ang="0">
                    <a:pos x="T0" y="T1"/>
                  </a:cxn>
                  <a:cxn ang="0">
                    <a:pos x="T2" y="T3"/>
                  </a:cxn>
                  <a:cxn ang="0">
                    <a:pos x="T4" y="T5"/>
                  </a:cxn>
                  <a:cxn ang="0">
                    <a:pos x="T6" y="T7"/>
                  </a:cxn>
                  <a:cxn ang="0">
                    <a:pos x="T8" y="T9"/>
                  </a:cxn>
                </a:cxnLst>
                <a:rect l="0" t="0" r="r" b="b"/>
                <a:pathLst>
                  <a:path w="45" h="45">
                    <a:moveTo>
                      <a:pt x="11" y="0"/>
                    </a:moveTo>
                    <a:lnTo>
                      <a:pt x="0" y="11"/>
                    </a:lnTo>
                    <a:lnTo>
                      <a:pt x="35" y="45"/>
                    </a:lnTo>
                    <a:lnTo>
                      <a:pt x="45" y="35"/>
                    </a:lnTo>
                    <a:lnTo>
                      <a:pt x="11"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a:extLst>
                  <a:ext uri="{FF2B5EF4-FFF2-40B4-BE49-F238E27FC236}">
                    <a16:creationId xmlns:a16="http://schemas.microsoft.com/office/drawing/2014/main" id="{61EB2596-239D-4C66-97D9-39FAE28F4CE4}"/>
                  </a:ext>
                </a:extLst>
              </p:cNvPr>
              <p:cNvSpPr>
                <a:spLocks/>
              </p:cNvSpPr>
              <p:nvPr/>
            </p:nvSpPr>
            <p:spPr bwMode="auto">
              <a:xfrm>
                <a:off x="4081" y="2913"/>
                <a:ext cx="45" cy="45"/>
              </a:xfrm>
              <a:custGeom>
                <a:avLst/>
                <a:gdLst>
                  <a:gd name="T0" fmla="*/ 0 w 45"/>
                  <a:gd name="T1" fmla="*/ 35 h 45"/>
                  <a:gd name="T2" fmla="*/ 11 w 45"/>
                  <a:gd name="T3" fmla="*/ 45 h 45"/>
                  <a:gd name="T4" fmla="*/ 45 w 45"/>
                  <a:gd name="T5" fmla="*/ 11 h 45"/>
                  <a:gd name="T6" fmla="*/ 35 w 45"/>
                  <a:gd name="T7" fmla="*/ 0 h 45"/>
                  <a:gd name="T8" fmla="*/ 0 w 45"/>
                  <a:gd name="T9" fmla="*/ 35 h 45"/>
                </a:gdLst>
                <a:ahLst/>
                <a:cxnLst>
                  <a:cxn ang="0">
                    <a:pos x="T0" y="T1"/>
                  </a:cxn>
                  <a:cxn ang="0">
                    <a:pos x="T2" y="T3"/>
                  </a:cxn>
                  <a:cxn ang="0">
                    <a:pos x="T4" y="T5"/>
                  </a:cxn>
                  <a:cxn ang="0">
                    <a:pos x="T6" y="T7"/>
                  </a:cxn>
                  <a:cxn ang="0">
                    <a:pos x="T8" y="T9"/>
                  </a:cxn>
                </a:cxnLst>
                <a:rect l="0" t="0" r="r" b="b"/>
                <a:pathLst>
                  <a:path w="45" h="45">
                    <a:moveTo>
                      <a:pt x="0" y="35"/>
                    </a:moveTo>
                    <a:lnTo>
                      <a:pt x="11" y="45"/>
                    </a:lnTo>
                    <a:lnTo>
                      <a:pt x="45" y="11"/>
                    </a:lnTo>
                    <a:lnTo>
                      <a:pt x="35" y="0"/>
                    </a:lnTo>
                    <a:lnTo>
                      <a:pt x="0" y="3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51">
                <a:extLst>
                  <a:ext uri="{FF2B5EF4-FFF2-40B4-BE49-F238E27FC236}">
                    <a16:creationId xmlns:a16="http://schemas.microsoft.com/office/drawing/2014/main" id="{FF9D88D9-8260-4D85-9417-488D40FC0F94}"/>
                  </a:ext>
                </a:extLst>
              </p:cNvPr>
              <p:cNvSpPr>
                <a:spLocks noChangeArrowheads="1"/>
              </p:cNvSpPr>
              <p:nvPr/>
            </p:nvSpPr>
            <p:spPr bwMode="auto">
              <a:xfrm>
                <a:off x="4159" y="2938"/>
                <a:ext cx="20"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452">
                <a:extLst>
                  <a:ext uri="{FF2B5EF4-FFF2-40B4-BE49-F238E27FC236}">
                    <a16:creationId xmlns:a16="http://schemas.microsoft.com/office/drawing/2014/main" id="{A76A38E1-CCE9-42C7-B106-3D2CDA48295E}"/>
                  </a:ext>
                </a:extLst>
              </p:cNvPr>
              <p:cNvSpPr>
                <a:spLocks noChangeArrowheads="1"/>
              </p:cNvSpPr>
              <p:nvPr/>
            </p:nvSpPr>
            <p:spPr bwMode="auto">
              <a:xfrm>
                <a:off x="4189" y="293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453">
                <a:extLst>
                  <a:ext uri="{FF2B5EF4-FFF2-40B4-BE49-F238E27FC236}">
                    <a16:creationId xmlns:a16="http://schemas.microsoft.com/office/drawing/2014/main" id="{9C5A8972-AF49-44EF-9F17-BA2A01755D83}"/>
                  </a:ext>
                </a:extLst>
              </p:cNvPr>
              <p:cNvSpPr>
                <a:spLocks noChangeArrowheads="1"/>
              </p:cNvSpPr>
              <p:nvPr/>
            </p:nvSpPr>
            <p:spPr bwMode="auto">
              <a:xfrm>
                <a:off x="4130" y="293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5" name="Shape 101">
            <a:extLst>
              <a:ext uri="{FF2B5EF4-FFF2-40B4-BE49-F238E27FC236}">
                <a16:creationId xmlns:a16="http://schemas.microsoft.com/office/drawing/2014/main" id="{20F42047-6E8C-4435-8575-2722930DD1EA}"/>
              </a:ext>
            </a:extLst>
          </p:cNvPr>
          <p:cNvSpPr txBox="1"/>
          <p:nvPr/>
        </p:nvSpPr>
        <p:spPr>
          <a:xfrm>
            <a:off x="8603068" y="2644597"/>
            <a:ext cx="1195087" cy="184605"/>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sym typeface="Calibri"/>
              </a:rPr>
              <a:t>Ad-hoc analysis</a:t>
            </a:r>
          </a:p>
        </p:txBody>
      </p:sp>
      <p:sp>
        <p:nvSpPr>
          <p:cNvPr id="66" name="Rectangle: Rounded Corners 91">
            <a:extLst>
              <a:ext uri="{FF2B5EF4-FFF2-40B4-BE49-F238E27FC236}">
                <a16:creationId xmlns:a16="http://schemas.microsoft.com/office/drawing/2014/main" id="{E3D368B0-EA77-4372-B1D4-E61765387C12}"/>
              </a:ext>
            </a:extLst>
          </p:cNvPr>
          <p:cNvSpPr/>
          <p:nvPr/>
        </p:nvSpPr>
        <p:spPr bwMode="auto">
          <a:xfrm>
            <a:off x="4486814" y="4717024"/>
            <a:ext cx="1651544" cy="447592"/>
          </a:xfrm>
          <a:prstGeom prst="rect">
            <a:avLst/>
          </a:prstGeom>
          <a:solidFill>
            <a:schemeClr val="bg1"/>
          </a:solidFill>
          <a:ln w="12700">
            <a:solidFill>
              <a:srgbClr val="24323E"/>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latin typeface="+mj-lt"/>
              <a:cs typeface="Segoe UI" pitchFamily="34" charset="0"/>
            </a:endParaRPr>
          </a:p>
        </p:txBody>
      </p:sp>
      <p:pic>
        <p:nvPicPr>
          <p:cNvPr id="67" name="Picture 2" descr="Image result for Delta LAke logo">
            <a:extLst>
              <a:ext uri="{FF2B5EF4-FFF2-40B4-BE49-F238E27FC236}">
                <a16:creationId xmlns:a16="http://schemas.microsoft.com/office/drawing/2014/main" id="{8C37560B-42E7-4D03-9BE8-532A3BF45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583" y="4795326"/>
            <a:ext cx="1422005" cy="290616"/>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D9CEAFD6-D234-4646-B56D-864A1BA254E6}"/>
              </a:ext>
            </a:extLst>
          </p:cNvPr>
          <p:cNvSpPr txBox="1"/>
          <p:nvPr/>
        </p:nvSpPr>
        <p:spPr>
          <a:xfrm>
            <a:off x="6498350" y="4493691"/>
            <a:ext cx="1723068" cy="2585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200" b="1" i="0" u="none" strike="noStrike" kern="1200" cap="none" spc="0" normalizeH="0" baseline="0" noProof="0" dirty="0">
                <a:ln>
                  <a:noFill/>
                </a:ln>
                <a:solidFill>
                  <a:srgbClr val="24323E"/>
                </a:solidFill>
                <a:effectLst/>
                <a:uLnTx/>
                <a:uFillTx/>
                <a:latin typeface="+mj-lt"/>
                <a:ea typeface="+mn-ea"/>
                <a:cs typeface="Segoe UI Semibold" panose="020B0702040204020203" pitchFamily="34" charset="0"/>
              </a:rPr>
              <a:t>Azure </a:t>
            </a:r>
            <a:r>
              <a:rPr lang="en-US" sz="1200" b="1" dirty="0">
                <a:solidFill>
                  <a:srgbClr val="24323E"/>
                </a:solidFill>
                <a:latin typeface="+mj-lt"/>
                <a:cs typeface="Segoe UI Semibold" panose="020B0702040204020203" pitchFamily="34" charset="0"/>
              </a:rPr>
              <a:t>Machine</a:t>
            </a:r>
            <a:r>
              <a:rPr kumimoji="0" lang="en-US" sz="1200" b="1" i="0" u="none" strike="noStrike" kern="1200" cap="none" spc="0" normalizeH="0" baseline="0" noProof="0" dirty="0">
                <a:ln>
                  <a:noFill/>
                </a:ln>
                <a:solidFill>
                  <a:srgbClr val="24323E"/>
                </a:solidFill>
                <a:effectLst/>
                <a:uLnTx/>
                <a:uFillTx/>
                <a:latin typeface="+mj-lt"/>
                <a:ea typeface="+mn-ea"/>
                <a:cs typeface="Segoe UI Semibold" panose="020B0702040204020203" pitchFamily="34" charset="0"/>
              </a:rPr>
              <a:t> Learning</a:t>
            </a:r>
          </a:p>
        </p:txBody>
      </p:sp>
      <p:pic>
        <p:nvPicPr>
          <p:cNvPr id="69" name="Graphic 68">
            <a:extLst>
              <a:ext uri="{FF2B5EF4-FFF2-40B4-BE49-F238E27FC236}">
                <a16:creationId xmlns:a16="http://schemas.microsoft.com/office/drawing/2014/main" id="{FA8C213C-67B3-4A58-A778-5100009DA9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9723" y="3862459"/>
            <a:ext cx="568423" cy="609513"/>
          </a:xfrm>
          <a:prstGeom prst="rect">
            <a:avLst/>
          </a:prstGeom>
        </p:spPr>
      </p:pic>
      <p:pic>
        <p:nvPicPr>
          <p:cNvPr id="71" name="Graphic 31">
            <a:extLst>
              <a:ext uri="{FF2B5EF4-FFF2-40B4-BE49-F238E27FC236}">
                <a16:creationId xmlns:a16="http://schemas.microsoft.com/office/drawing/2014/main" id="{FD39FDC2-72AE-4FC2-8F11-469BE21529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0293" y="2480119"/>
            <a:ext cx="667281" cy="667281"/>
          </a:xfrm>
          <a:prstGeom prst="rect">
            <a:avLst/>
          </a:prstGeom>
        </p:spPr>
      </p:pic>
    </p:spTree>
    <p:extLst>
      <p:ext uri="{BB962C8B-B14F-4D97-AF65-F5344CB8AC3E}">
        <p14:creationId xmlns:p14="http://schemas.microsoft.com/office/powerpoint/2010/main" val="894149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3792-B2D3-4834-8BD6-64B37A321C41}"/>
              </a:ext>
            </a:extLst>
          </p:cNvPr>
          <p:cNvSpPr>
            <a:spLocks noGrp="1"/>
          </p:cNvSpPr>
          <p:nvPr>
            <p:ph type="title"/>
          </p:nvPr>
        </p:nvSpPr>
        <p:spPr/>
        <p:txBody>
          <a:bodyPr>
            <a:normAutofit fontScale="90000"/>
          </a:bodyPr>
          <a:lstStyle/>
          <a:p>
            <a:r>
              <a:rPr lang="en-US" dirty="0"/>
              <a:t>Design Pattern: </a:t>
            </a:r>
            <a:r>
              <a:rPr lang="en-US" dirty="0">
                <a:solidFill>
                  <a:srgbClr val="F67132"/>
                </a:solidFill>
              </a:rPr>
              <a:t>Modern Data Warehousing</a:t>
            </a:r>
          </a:p>
        </p:txBody>
      </p:sp>
      <p:sp>
        <p:nvSpPr>
          <p:cNvPr id="70" name="Google Shape;1259;p182">
            <a:extLst>
              <a:ext uri="{FF2B5EF4-FFF2-40B4-BE49-F238E27FC236}">
                <a16:creationId xmlns:a16="http://schemas.microsoft.com/office/drawing/2014/main" id="{472E08D4-543A-49F6-9C03-6368BCCE343B}"/>
              </a:ext>
            </a:extLst>
          </p:cNvPr>
          <p:cNvSpPr/>
          <p:nvPr/>
        </p:nvSpPr>
        <p:spPr>
          <a:xfrm>
            <a:off x="6556653" y="1064795"/>
            <a:ext cx="2824400" cy="4892004"/>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1" name="Google Shape;1260;p182">
            <a:extLst>
              <a:ext uri="{FF2B5EF4-FFF2-40B4-BE49-F238E27FC236}">
                <a16:creationId xmlns:a16="http://schemas.microsoft.com/office/drawing/2014/main" id="{36531413-932F-4D87-A29A-1860A2DF8CA7}"/>
              </a:ext>
            </a:extLst>
          </p:cNvPr>
          <p:cNvSpPr/>
          <p:nvPr/>
        </p:nvSpPr>
        <p:spPr>
          <a:xfrm>
            <a:off x="9485432" y="1054701"/>
            <a:ext cx="2509600" cy="4903972"/>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2" name="Google Shape;1261;p182">
            <a:extLst>
              <a:ext uri="{FF2B5EF4-FFF2-40B4-BE49-F238E27FC236}">
                <a16:creationId xmlns:a16="http://schemas.microsoft.com/office/drawing/2014/main" id="{ECE2DE85-B3EA-40C1-801D-0AB8ED60AAD6}"/>
              </a:ext>
            </a:extLst>
          </p:cNvPr>
          <p:cNvSpPr/>
          <p:nvPr/>
        </p:nvSpPr>
        <p:spPr>
          <a:xfrm>
            <a:off x="4377232" y="1066669"/>
            <a:ext cx="2098000" cy="4892004"/>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3" name="Google Shape;1262;p182">
            <a:extLst>
              <a:ext uri="{FF2B5EF4-FFF2-40B4-BE49-F238E27FC236}">
                <a16:creationId xmlns:a16="http://schemas.microsoft.com/office/drawing/2014/main" id="{4C12FE81-F081-4FAB-AE67-8F14C7478358}"/>
              </a:ext>
            </a:extLst>
          </p:cNvPr>
          <p:cNvSpPr/>
          <p:nvPr/>
        </p:nvSpPr>
        <p:spPr>
          <a:xfrm>
            <a:off x="1841952" y="1064795"/>
            <a:ext cx="2445200" cy="4902382"/>
          </a:xfrm>
          <a:prstGeom prst="rect">
            <a:avLst/>
          </a:prstGeom>
          <a:solidFill>
            <a:schemeClr val="accent2">
              <a:lumMod val="20000"/>
              <a:lumOff val="80000"/>
              <a:alpha val="49020"/>
            </a:schemeClr>
          </a:solidFill>
          <a:ln>
            <a:noFill/>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cxnSp>
        <p:nvCxnSpPr>
          <p:cNvPr id="74" name="Google Shape;1264;p182">
            <a:extLst>
              <a:ext uri="{FF2B5EF4-FFF2-40B4-BE49-F238E27FC236}">
                <a16:creationId xmlns:a16="http://schemas.microsoft.com/office/drawing/2014/main" id="{8278AD9A-FFA3-4F4F-835E-8F4101CA3EB5}"/>
              </a:ext>
            </a:extLst>
          </p:cNvPr>
          <p:cNvCxnSpPr/>
          <p:nvPr/>
        </p:nvCxnSpPr>
        <p:spPr>
          <a:xfrm>
            <a:off x="10289000" y="3661127"/>
            <a:ext cx="0" cy="806400"/>
          </a:xfrm>
          <a:prstGeom prst="straightConnector1">
            <a:avLst/>
          </a:prstGeom>
          <a:noFill/>
          <a:ln w="12700" cap="flat" cmpd="sng">
            <a:solidFill>
              <a:schemeClr val="dk2"/>
            </a:solidFill>
            <a:prstDash val="solid"/>
            <a:round/>
            <a:headEnd type="none" w="sm" len="sm"/>
            <a:tailEnd type="triangle" w="med" len="med"/>
          </a:ln>
        </p:spPr>
      </p:cxnSp>
      <p:sp>
        <p:nvSpPr>
          <p:cNvPr id="75" name="Google Shape;1265;p182">
            <a:extLst>
              <a:ext uri="{FF2B5EF4-FFF2-40B4-BE49-F238E27FC236}">
                <a16:creationId xmlns:a16="http://schemas.microsoft.com/office/drawing/2014/main" id="{12506E06-0FE3-4A9C-B2B4-63CE03C3B7BE}"/>
              </a:ext>
            </a:extLst>
          </p:cNvPr>
          <p:cNvSpPr/>
          <p:nvPr/>
        </p:nvSpPr>
        <p:spPr>
          <a:xfrm>
            <a:off x="9507404" y="3732760"/>
            <a:ext cx="861200" cy="238800"/>
          </a:xfrm>
          <a:prstGeom prst="rect">
            <a:avLst/>
          </a:prstGeom>
          <a:noFill/>
          <a:ln>
            <a:noFill/>
          </a:ln>
        </p:spPr>
        <p:txBody>
          <a:bodyPr spcFirstLastPara="1" wrap="square" lIns="89600" tIns="44800" rIns="89600" bIns="44800" anchor="t" anchorCtr="0">
            <a:noAutofit/>
          </a:bodyPr>
          <a:lstStyle/>
          <a:p>
            <a:pPr algn="ctr"/>
            <a:r>
              <a:rPr lang="en" sz="933">
                <a:solidFill>
                  <a:srgbClr val="9999A2"/>
                </a:solidFill>
                <a:latin typeface="Quattrocento Sans"/>
                <a:ea typeface="Quattrocento Sans"/>
                <a:cs typeface="Quattrocento Sans"/>
                <a:sym typeface="Quattrocento Sans"/>
              </a:rPr>
              <a:t>Polybase</a:t>
            </a:r>
            <a:endParaRPr sz="1372">
              <a:solidFill>
                <a:srgbClr val="000000"/>
              </a:solidFill>
              <a:latin typeface="Arial"/>
              <a:ea typeface="Arial"/>
              <a:cs typeface="Arial"/>
              <a:sym typeface="Arial"/>
            </a:endParaRPr>
          </a:p>
        </p:txBody>
      </p:sp>
      <p:cxnSp>
        <p:nvCxnSpPr>
          <p:cNvPr id="76" name="Google Shape;1266;p182">
            <a:extLst>
              <a:ext uri="{FF2B5EF4-FFF2-40B4-BE49-F238E27FC236}">
                <a16:creationId xmlns:a16="http://schemas.microsoft.com/office/drawing/2014/main" id="{54B1AB87-0AE1-49DE-86F0-2AAE95EB517A}"/>
              </a:ext>
            </a:extLst>
          </p:cNvPr>
          <p:cNvCxnSpPr>
            <a:cxnSpLocks/>
          </p:cNvCxnSpPr>
          <p:nvPr/>
        </p:nvCxnSpPr>
        <p:spPr>
          <a:xfrm rot="5400000" flipH="1" flipV="1">
            <a:off x="5935819" y="3896152"/>
            <a:ext cx="1261742" cy="629000"/>
          </a:xfrm>
          <a:prstGeom prst="bentConnector2">
            <a:avLst/>
          </a:prstGeom>
          <a:noFill/>
          <a:ln w="12700" cap="flat" cmpd="sng">
            <a:solidFill>
              <a:schemeClr val="dk2"/>
            </a:solidFill>
            <a:prstDash val="solid"/>
            <a:round/>
            <a:headEnd type="none" w="sm" len="sm"/>
            <a:tailEnd type="triangle" w="med" len="med"/>
          </a:ln>
        </p:spPr>
      </p:cxnSp>
      <p:sp>
        <p:nvSpPr>
          <p:cNvPr id="77" name="Google Shape;1274;p182">
            <a:extLst>
              <a:ext uri="{FF2B5EF4-FFF2-40B4-BE49-F238E27FC236}">
                <a16:creationId xmlns:a16="http://schemas.microsoft.com/office/drawing/2014/main" id="{F01EAD58-B8F9-4ADC-9912-E88BD5A0D34E}"/>
              </a:ext>
            </a:extLst>
          </p:cNvPr>
          <p:cNvSpPr/>
          <p:nvPr/>
        </p:nvSpPr>
        <p:spPr>
          <a:xfrm>
            <a:off x="3236195" y="4368569"/>
            <a:ext cx="5902800" cy="1272400"/>
          </a:xfrm>
          <a:prstGeom prst="rect">
            <a:avLst/>
          </a:prstGeom>
          <a:noFill/>
          <a:ln w="9525" cap="flat" cmpd="sng">
            <a:solidFill>
              <a:srgbClr val="9999A2"/>
            </a:solidFill>
            <a:prstDash val="lgDash"/>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cxnSp>
        <p:nvCxnSpPr>
          <p:cNvPr id="78" name="Google Shape;1275;p182">
            <a:extLst>
              <a:ext uri="{FF2B5EF4-FFF2-40B4-BE49-F238E27FC236}">
                <a16:creationId xmlns:a16="http://schemas.microsoft.com/office/drawing/2014/main" id="{765B1890-BA9E-4A3A-86B3-2D632FEEACE7}"/>
              </a:ext>
            </a:extLst>
          </p:cNvPr>
          <p:cNvCxnSpPr/>
          <p:nvPr/>
        </p:nvCxnSpPr>
        <p:spPr>
          <a:xfrm rot="-5400000">
            <a:off x="3674555" y="3744592"/>
            <a:ext cx="1258000" cy="1028800"/>
          </a:xfrm>
          <a:prstGeom prst="bentConnector3">
            <a:avLst>
              <a:gd name="adj1" fmla="val 100040"/>
            </a:avLst>
          </a:prstGeom>
          <a:noFill/>
          <a:ln w="12700" cap="flat" cmpd="sng">
            <a:solidFill>
              <a:schemeClr val="dk2"/>
            </a:solidFill>
            <a:prstDash val="solid"/>
            <a:round/>
            <a:headEnd type="none" w="sm" len="sm"/>
            <a:tailEnd type="triangle" w="med" len="med"/>
          </a:ln>
        </p:spPr>
      </p:cxnSp>
      <p:sp>
        <p:nvSpPr>
          <p:cNvPr id="86" name="Google Shape;1283;p182">
            <a:extLst>
              <a:ext uri="{FF2B5EF4-FFF2-40B4-BE49-F238E27FC236}">
                <a16:creationId xmlns:a16="http://schemas.microsoft.com/office/drawing/2014/main" id="{00A0824A-A36E-4AAD-9995-EF04EEF6079B}"/>
              </a:ext>
            </a:extLst>
          </p:cNvPr>
          <p:cNvSpPr/>
          <p:nvPr/>
        </p:nvSpPr>
        <p:spPr>
          <a:xfrm>
            <a:off x="4387118" y="1098392"/>
            <a:ext cx="2088113" cy="12924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2</a:t>
            </a:r>
            <a:endParaRPr sz="1372" dirty="0">
              <a:solidFill>
                <a:srgbClr val="000000"/>
              </a:solidFill>
              <a:latin typeface="Arial"/>
              <a:ea typeface="Arial"/>
              <a:cs typeface="Arial"/>
              <a:sym typeface="Arial"/>
            </a:endParaRPr>
          </a:p>
          <a:p>
            <a:pPr>
              <a:spcBef>
                <a:spcPts val="300"/>
              </a:spcBef>
            </a:pPr>
            <a:endParaRPr sz="400" b="1"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Use Azure Databricks to: </a:t>
            </a:r>
            <a:endParaRPr sz="1372" dirty="0">
              <a:solidFill>
                <a:srgbClr val="000000"/>
              </a:solidFill>
              <a:latin typeface="Arial"/>
              <a:ea typeface="Arial"/>
              <a:cs typeface="Arial"/>
              <a:sym typeface="Arial"/>
            </a:endParaRPr>
          </a:p>
          <a:p>
            <a:pPr marL="171430" indent="-171430">
              <a:spcBef>
                <a:spcPts val="300"/>
              </a:spcBef>
              <a:buClr>
                <a:srgbClr val="000000"/>
              </a:buClr>
              <a:buSzPts val="1102"/>
              <a:buFont typeface="Arial"/>
              <a:buAutoNum type="arabicPeriod"/>
            </a:pPr>
            <a:r>
              <a:rPr lang="en" sz="1200" dirty="0">
                <a:solidFill>
                  <a:srgbClr val="000000"/>
                </a:solidFill>
                <a:latin typeface="Quattrocento Sans"/>
                <a:ea typeface="Quattrocento Sans"/>
                <a:cs typeface="Quattrocento Sans"/>
                <a:sym typeface="Quattrocento Sans"/>
              </a:rPr>
              <a:t>Combine streaming &amp; batch</a:t>
            </a:r>
            <a:endParaRPr lang="en" sz="1372" dirty="0">
              <a:solidFill>
                <a:srgbClr val="000000"/>
              </a:solidFill>
              <a:latin typeface="Arial"/>
              <a:ea typeface="Quattrocento Sans"/>
              <a:cs typeface="Arial"/>
              <a:sym typeface="Arial"/>
            </a:endParaRPr>
          </a:p>
          <a:p>
            <a:pPr marL="171430" indent="-171430">
              <a:spcBef>
                <a:spcPts val="300"/>
              </a:spcBef>
              <a:buClr>
                <a:srgbClr val="000000"/>
              </a:buClr>
              <a:buSzPts val="1102"/>
              <a:buFont typeface="Arial"/>
              <a:buAutoNum type="arabicPeriod"/>
            </a:pPr>
            <a:r>
              <a:rPr lang="en" sz="1200" dirty="0">
                <a:solidFill>
                  <a:srgbClr val="000000"/>
                </a:solidFill>
                <a:latin typeface="Quattrocento Sans"/>
                <a:ea typeface="Quattrocento Sans"/>
                <a:cs typeface="Quattrocento Sans"/>
                <a:sym typeface="Quattrocento Sans"/>
              </a:rPr>
              <a:t>Save data as Delta format</a:t>
            </a:r>
            <a:endParaRPr sz="1372" dirty="0">
              <a:solidFill>
                <a:srgbClr val="000000"/>
              </a:solidFill>
              <a:latin typeface="Arial"/>
              <a:ea typeface="Arial"/>
              <a:cs typeface="Arial"/>
              <a:sym typeface="Arial"/>
            </a:endParaRPr>
          </a:p>
        </p:txBody>
      </p:sp>
      <p:cxnSp>
        <p:nvCxnSpPr>
          <p:cNvPr id="87" name="Google Shape;1284;p182">
            <a:extLst>
              <a:ext uri="{FF2B5EF4-FFF2-40B4-BE49-F238E27FC236}">
                <a16:creationId xmlns:a16="http://schemas.microsoft.com/office/drawing/2014/main" id="{BAD344F2-02A1-4C22-B520-DA8908947F18}"/>
              </a:ext>
            </a:extLst>
          </p:cNvPr>
          <p:cNvCxnSpPr/>
          <p:nvPr/>
        </p:nvCxnSpPr>
        <p:spPr>
          <a:xfrm>
            <a:off x="3026140" y="3421055"/>
            <a:ext cx="1792000" cy="0"/>
          </a:xfrm>
          <a:prstGeom prst="straightConnector1">
            <a:avLst/>
          </a:prstGeom>
          <a:noFill/>
          <a:ln w="12700" cap="flat" cmpd="sng">
            <a:solidFill>
              <a:schemeClr val="dk2"/>
            </a:solidFill>
            <a:prstDash val="solid"/>
            <a:round/>
            <a:headEnd type="none" w="sm" len="sm"/>
            <a:tailEnd type="triangle" w="med" len="med"/>
          </a:ln>
        </p:spPr>
      </p:cxnSp>
      <p:grpSp>
        <p:nvGrpSpPr>
          <p:cNvPr id="88" name="Google Shape;1285;p182">
            <a:extLst>
              <a:ext uri="{FF2B5EF4-FFF2-40B4-BE49-F238E27FC236}">
                <a16:creationId xmlns:a16="http://schemas.microsoft.com/office/drawing/2014/main" id="{93CF9203-A05B-4E3C-BE36-C533ED1FC777}"/>
              </a:ext>
            </a:extLst>
          </p:cNvPr>
          <p:cNvGrpSpPr/>
          <p:nvPr/>
        </p:nvGrpSpPr>
        <p:grpSpPr>
          <a:xfrm>
            <a:off x="4908907" y="4645039"/>
            <a:ext cx="1048448" cy="930237"/>
            <a:chOff x="3940700" y="3062154"/>
            <a:chExt cx="786414" cy="697748"/>
          </a:xfrm>
        </p:grpSpPr>
        <p:pic>
          <p:nvPicPr>
            <p:cNvPr id="89" name="Google Shape;1286;p182" descr="Image result for Delta LAke logo">
              <a:extLst>
                <a:ext uri="{FF2B5EF4-FFF2-40B4-BE49-F238E27FC236}">
                  <a16:creationId xmlns:a16="http://schemas.microsoft.com/office/drawing/2014/main" id="{C7A9BA18-4CBF-40D4-BE66-01858DC3B498}"/>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90" name="Google Shape;1287;p182">
              <a:extLst>
                <a:ext uri="{FF2B5EF4-FFF2-40B4-BE49-F238E27FC236}">
                  <a16:creationId xmlns:a16="http://schemas.microsoft.com/office/drawing/2014/main" id="{6A707D35-2000-4E79-93AF-66AB0DECF83E}"/>
                </a:ext>
              </a:extLst>
            </p:cNvPr>
            <p:cNvSpPr/>
            <p:nvPr/>
          </p:nvSpPr>
          <p:spPr>
            <a:xfrm>
              <a:off x="3940700" y="3402902"/>
              <a:ext cx="786414"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chemeClr val="accent2">
                      <a:lumMod val="75000"/>
                    </a:schemeClr>
                  </a:solidFill>
                  <a:latin typeface="Quattrocento Sans"/>
                  <a:ea typeface="Quattrocento Sans"/>
                  <a:cs typeface="Quattrocento Sans"/>
                  <a:sym typeface="Quattrocento Sans"/>
                </a:rPr>
                <a:t>Bronze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91" name="Google Shape;1288;p182">
            <a:extLst>
              <a:ext uri="{FF2B5EF4-FFF2-40B4-BE49-F238E27FC236}">
                <a16:creationId xmlns:a16="http://schemas.microsoft.com/office/drawing/2014/main" id="{897B4693-BCE4-4A5C-A127-1EDB90C45448}"/>
              </a:ext>
            </a:extLst>
          </p:cNvPr>
          <p:cNvCxnSpPr>
            <a:cxnSpLocks/>
          </p:cNvCxnSpPr>
          <p:nvPr/>
        </p:nvCxnSpPr>
        <p:spPr>
          <a:xfrm>
            <a:off x="5436115" y="3964067"/>
            <a:ext cx="0" cy="581561"/>
          </a:xfrm>
          <a:prstGeom prst="straightConnector1">
            <a:avLst/>
          </a:prstGeom>
          <a:noFill/>
          <a:ln w="12700" cap="flat" cmpd="sng">
            <a:solidFill>
              <a:schemeClr val="dk2"/>
            </a:solidFill>
            <a:prstDash val="solid"/>
            <a:round/>
            <a:headEnd type="triangle" w="med" len="med"/>
            <a:tailEnd type="triangle" w="med" len="med"/>
          </a:ln>
        </p:spPr>
      </p:cxnSp>
      <p:sp>
        <p:nvSpPr>
          <p:cNvPr id="92" name="Google Shape;1289;p182">
            <a:extLst>
              <a:ext uri="{FF2B5EF4-FFF2-40B4-BE49-F238E27FC236}">
                <a16:creationId xmlns:a16="http://schemas.microsoft.com/office/drawing/2014/main" id="{723544A5-1709-4DAD-A3F3-DE5CE1670F1C}"/>
              </a:ext>
            </a:extLst>
          </p:cNvPr>
          <p:cNvSpPr/>
          <p:nvPr/>
        </p:nvSpPr>
        <p:spPr>
          <a:xfrm>
            <a:off x="9699812" y="2431991"/>
            <a:ext cx="1188000" cy="266000"/>
          </a:xfrm>
          <a:prstGeom prst="rect">
            <a:avLst/>
          </a:prstGeom>
          <a:noFill/>
          <a:ln>
            <a:noFill/>
          </a:ln>
        </p:spPr>
        <p:txBody>
          <a:bodyPr spcFirstLastPara="1" wrap="square" lIns="89600" tIns="44800" rIns="89600" bIns="44800" anchor="t" anchorCtr="0">
            <a:noAutofit/>
          </a:bodyPr>
          <a:lstStyle/>
          <a:p>
            <a:pPr algn="ctr"/>
            <a:r>
              <a:rPr lang="en" sz="1107">
                <a:solidFill>
                  <a:srgbClr val="000000"/>
                </a:solidFill>
                <a:latin typeface="Quattrocento Sans"/>
                <a:ea typeface="Quattrocento Sans"/>
                <a:cs typeface="Quattrocento Sans"/>
                <a:sym typeface="Quattrocento Sans"/>
              </a:rPr>
              <a:t>Cosmos DB</a:t>
            </a:r>
            <a:endParaRPr sz="1372">
              <a:solidFill>
                <a:srgbClr val="000000"/>
              </a:solidFill>
              <a:latin typeface="Arial"/>
              <a:ea typeface="Arial"/>
              <a:cs typeface="Arial"/>
              <a:sym typeface="Arial"/>
            </a:endParaRPr>
          </a:p>
        </p:txBody>
      </p:sp>
      <p:sp>
        <p:nvSpPr>
          <p:cNvPr id="93" name="Google Shape;1290;p182">
            <a:extLst>
              <a:ext uri="{FF2B5EF4-FFF2-40B4-BE49-F238E27FC236}">
                <a16:creationId xmlns:a16="http://schemas.microsoft.com/office/drawing/2014/main" id="{D3DFE72E-7496-4A0B-83AC-4FB72AADD249}"/>
              </a:ext>
            </a:extLst>
          </p:cNvPr>
          <p:cNvSpPr/>
          <p:nvPr/>
        </p:nvSpPr>
        <p:spPr>
          <a:xfrm>
            <a:off x="10958444" y="2424764"/>
            <a:ext cx="762400" cy="266000"/>
          </a:xfrm>
          <a:prstGeom prst="rect">
            <a:avLst/>
          </a:prstGeom>
          <a:noFill/>
          <a:ln>
            <a:noFill/>
          </a:ln>
        </p:spPr>
        <p:txBody>
          <a:bodyPr spcFirstLastPara="1" wrap="square" lIns="89600" tIns="44800" rIns="89600" bIns="44800" anchor="t" anchorCtr="0">
            <a:noAutofit/>
          </a:bodyPr>
          <a:lstStyle/>
          <a:p>
            <a:pPr algn="ctr"/>
            <a:r>
              <a:rPr lang="en" sz="1107">
                <a:solidFill>
                  <a:srgbClr val="000000"/>
                </a:solidFill>
                <a:latin typeface="Quattrocento Sans"/>
                <a:ea typeface="Quattrocento Sans"/>
                <a:cs typeface="Quattrocento Sans"/>
                <a:sym typeface="Quattrocento Sans"/>
              </a:rPr>
              <a:t>Apps</a:t>
            </a:r>
            <a:endParaRPr sz="1372">
              <a:solidFill>
                <a:srgbClr val="000000"/>
              </a:solidFill>
              <a:latin typeface="Arial"/>
              <a:ea typeface="Arial"/>
              <a:cs typeface="Arial"/>
              <a:sym typeface="Arial"/>
            </a:endParaRPr>
          </a:p>
        </p:txBody>
      </p:sp>
      <p:cxnSp>
        <p:nvCxnSpPr>
          <p:cNvPr id="94" name="Google Shape;1291;p182">
            <a:extLst>
              <a:ext uri="{FF2B5EF4-FFF2-40B4-BE49-F238E27FC236}">
                <a16:creationId xmlns:a16="http://schemas.microsoft.com/office/drawing/2014/main" id="{585E0145-ADE9-4F97-BE9A-0309848B7DA9}"/>
              </a:ext>
            </a:extLst>
          </p:cNvPr>
          <p:cNvCxnSpPr/>
          <p:nvPr/>
        </p:nvCxnSpPr>
        <p:spPr>
          <a:xfrm>
            <a:off x="10650673" y="2929768"/>
            <a:ext cx="330400" cy="0"/>
          </a:xfrm>
          <a:prstGeom prst="straightConnector1">
            <a:avLst/>
          </a:prstGeom>
          <a:noFill/>
          <a:ln w="12700" cap="flat" cmpd="sng">
            <a:solidFill>
              <a:schemeClr val="dk2"/>
            </a:solidFill>
            <a:prstDash val="solid"/>
            <a:round/>
            <a:headEnd type="none" w="sm" len="sm"/>
            <a:tailEnd type="triangle" w="med" len="med"/>
          </a:ln>
        </p:spPr>
      </p:cxnSp>
      <p:sp>
        <p:nvSpPr>
          <p:cNvPr id="95" name="Google Shape;1292;p182">
            <a:extLst>
              <a:ext uri="{FF2B5EF4-FFF2-40B4-BE49-F238E27FC236}">
                <a16:creationId xmlns:a16="http://schemas.microsoft.com/office/drawing/2014/main" id="{7CA5D7F6-2646-48F9-A617-6AF2D77F20EA}"/>
              </a:ext>
            </a:extLst>
          </p:cNvPr>
          <p:cNvSpPr/>
          <p:nvPr/>
        </p:nvSpPr>
        <p:spPr>
          <a:xfrm>
            <a:off x="6630692" y="1101355"/>
            <a:ext cx="2685600" cy="1292400"/>
          </a:xfrm>
          <a:prstGeom prst="rect">
            <a:avLst/>
          </a:prstGeom>
          <a:noFill/>
          <a:ln>
            <a:noFill/>
          </a:ln>
        </p:spPr>
        <p:txBody>
          <a:bodyPr spcFirstLastPara="1" wrap="square" lIns="89600" tIns="44800" rIns="89600" bIns="44800" anchor="t" anchorCtr="0">
            <a:noAutofit/>
          </a:bodyPr>
          <a:lstStyle/>
          <a:p>
            <a:r>
              <a:rPr lang="en" sz="1467" b="1">
                <a:solidFill>
                  <a:srgbClr val="000000"/>
                </a:solidFill>
                <a:latin typeface="Quattrocento Sans"/>
                <a:ea typeface="Quattrocento Sans"/>
                <a:cs typeface="Quattrocento Sans"/>
                <a:sym typeface="Quattrocento Sans"/>
              </a:rPr>
              <a:t>Step 3</a:t>
            </a:r>
            <a:endParaRPr sz="1372">
              <a:solidFill>
                <a:srgbClr val="000000"/>
              </a:solidFill>
              <a:latin typeface="Arial"/>
              <a:ea typeface="Arial"/>
              <a:cs typeface="Arial"/>
              <a:sym typeface="Arial"/>
            </a:endParaRPr>
          </a:p>
          <a:p>
            <a:pPr>
              <a:spcBef>
                <a:spcPts val="300"/>
              </a:spcBef>
            </a:pPr>
            <a:endParaRPr sz="400" b="1">
              <a:solidFill>
                <a:srgbClr val="000000"/>
              </a:solidFill>
              <a:latin typeface="Quattrocento Sans"/>
              <a:ea typeface="Quattrocento Sans"/>
              <a:cs typeface="Quattrocento Sans"/>
              <a:sym typeface="Quattrocento Sans"/>
            </a:endParaRPr>
          </a:p>
          <a:p>
            <a:pPr>
              <a:spcBef>
                <a:spcPts val="300"/>
              </a:spcBef>
            </a:pPr>
            <a:r>
              <a:rPr lang="en" sz="1200">
                <a:solidFill>
                  <a:srgbClr val="000000"/>
                </a:solidFill>
                <a:latin typeface="Quattrocento Sans"/>
                <a:ea typeface="Quattrocento Sans"/>
                <a:cs typeface="Quattrocento Sans"/>
                <a:sym typeface="Quattrocento Sans"/>
              </a:rPr>
              <a:t>Use Azure Databricks to </a:t>
            </a:r>
            <a:endParaRPr sz="1372">
              <a:solidFill>
                <a:srgbClr val="000000"/>
              </a:solidFill>
              <a:latin typeface="Arial"/>
              <a:ea typeface="Arial"/>
              <a:cs typeface="Arial"/>
              <a:sym typeface="Arial"/>
            </a:endParaRPr>
          </a:p>
          <a:p>
            <a:pPr>
              <a:spcBef>
                <a:spcPts val="300"/>
              </a:spcBef>
            </a:pPr>
            <a:r>
              <a:rPr lang="en" sz="1200">
                <a:solidFill>
                  <a:srgbClr val="000000"/>
                </a:solidFill>
                <a:latin typeface="Quattrocento Sans"/>
                <a:ea typeface="Quattrocento Sans"/>
                <a:cs typeface="Quattrocento Sans"/>
                <a:sym typeface="Quattrocento Sans"/>
              </a:rPr>
              <a:t>1. Join, enrich, clean, transform data</a:t>
            </a:r>
            <a:endParaRPr sz="1372">
              <a:solidFill>
                <a:srgbClr val="000000"/>
              </a:solidFill>
              <a:latin typeface="Arial"/>
              <a:ea typeface="Arial"/>
              <a:cs typeface="Arial"/>
              <a:sym typeface="Arial"/>
            </a:endParaRPr>
          </a:p>
          <a:p>
            <a:pPr>
              <a:spcBef>
                <a:spcPts val="300"/>
              </a:spcBef>
            </a:pPr>
            <a:r>
              <a:rPr lang="en" sz="1200">
                <a:solidFill>
                  <a:srgbClr val="000000"/>
                </a:solidFill>
                <a:latin typeface="Quattrocento Sans"/>
                <a:ea typeface="Quattrocento Sans"/>
                <a:cs typeface="Quattrocento Sans"/>
                <a:sym typeface="Quattrocento Sans"/>
              </a:rPr>
              <a:t>2. Develop, train, and score ML models with Azure ML + MLFlow</a:t>
            </a:r>
            <a:endParaRPr sz="1200">
              <a:solidFill>
                <a:srgbClr val="000000"/>
              </a:solidFill>
              <a:latin typeface="Quattrocento Sans"/>
              <a:ea typeface="Quattrocento Sans"/>
              <a:cs typeface="Quattrocento Sans"/>
              <a:sym typeface="Quattrocento Sans"/>
            </a:endParaRPr>
          </a:p>
        </p:txBody>
      </p:sp>
      <p:sp>
        <p:nvSpPr>
          <p:cNvPr id="96" name="Google Shape;1293;p182">
            <a:extLst>
              <a:ext uri="{FF2B5EF4-FFF2-40B4-BE49-F238E27FC236}">
                <a16:creationId xmlns:a16="http://schemas.microsoft.com/office/drawing/2014/main" id="{6BAA88D0-BA89-4C57-BDCD-2C20DB7694F3}"/>
              </a:ext>
            </a:extLst>
          </p:cNvPr>
          <p:cNvSpPr/>
          <p:nvPr/>
        </p:nvSpPr>
        <p:spPr>
          <a:xfrm>
            <a:off x="3064552" y="5666444"/>
            <a:ext cx="2005600" cy="264800"/>
          </a:xfrm>
          <a:prstGeom prst="rect">
            <a:avLst/>
          </a:prstGeom>
          <a:noFill/>
          <a:ln>
            <a:noFill/>
          </a:ln>
        </p:spPr>
        <p:txBody>
          <a:bodyPr spcFirstLastPara="1" wrap="square" lIns="89600" tIns="44800" rIns="89600" bIns="44800" anchor="t" anchorCtr="0">
            <a:noAutofit/>
          </a:bodyPr>
          <a:lstStyle/>
          <a:p>
            <a:r>
              <a:rPr lang="en" sz="1100" b="1" dirty="0">
                <a:solidFill>
                  <a:srgbClr val="000000"/>
                </a:solidFill>
                <a:latin typeface="Quattrocento Sans"/>
                <a:ea typeface="Quattrocento Sans"/>
                <a:cs typeface="Quattrocento Sans"/>
                <a:sym typeface="Quattrocento Sans"/>
              </a:rPr>
              <a:t>Azure Data Lake Storage</a:t>
            </a:r>
            <a:endParaRPr sz="1372" dirty="0">
              <a:solidFill>
                <a:srgbClr val="000000"/>
              </a:solidFill>
              <a:latin typeface="Arial"/>
              <a:ea typeface="Arial"/>
              <a:cs typeface="Arial"/>
              <a:sym typeface="Arial"/>
            </a:endParaRPr>
          </a:p>
        </p:txBody>
      </p:sp>
      <p:grpSp>
        <p:nvGrpSpPr>
          <p:cNvPr id="97" name="Google Shape;1294;p182">
            <a:extLst>
              <a:ext uri="{FF2B5EF4-FFF2-40B4-BE49-F238E27FC236}">
                <a16:creationId xmlns:a16="http://schemas.microsoft.com/office/drawing/2014/main" id="{C28DEFBE-5B79-4BCB-A02A-4115F7EE981B}"/>
              </a:ext>
            </a:extLst>
          </p:cNvPr>
          <p:cNvGrpSpPr/>
          <p:nvPr/>
        </p:nvGrpSpPr>
        <p:grpSpPr>
          <a:xfrm>
            <a:off x="6793166" y="4636814"/>
            <a:ext cx="987609" cy="930237"/>
            <a:chOff x="3978350" y="3062154"/>
            <a:chExt cx="740781" cy="697748"/>
          </a:xfrm>
        </p:grpSpPr>
        <p:pic>
          <p:nvPicPr>
            <p:cNvPr id="98" name="Google Shape;1295;p182" descr="Image result for Delta LAke logo">
              <a:extLst>
                <a:ext uri="{FF2B5EF4-FFF2-40B4-BE49-F238E27FC236}">
                  <a16:creationId xmlns:a16="http://schemas.microsoft.com/office/drawing/2014/main" id="{7BDF19B0-735D-44FB-B4B3-62A9F9F46BF0}"/>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99" name="Google Shape;1296;p182">
              <a:extLst>
                <a:ext uri="{FF2B5EF4-FFF2-40B4-BE49-F238E27FC236}">
                  <a16:creationId xmlns:a16="http://schemas.microsoft.com/office/drawing/2014/main" id="{D6957443-4586-4864-8073-CD3AA02CB85B}"/>
                </a:ext>
              </a:extLst>
            </p:cNvPr>
            <p:cNvSpPr/>
            <p:nvPr/>
          </p:nvSpPr>
          <p:spPr>
            <a:xfrm>
              <a:off x="3978350" y="3402902"/>
              <a:ext cx="740781"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rgbClr val="7F7F7F"/>
                  </a:solidFill>
                  <a:latin typeface="Quattrocento Sans"/>
                  <a:ea typeface="Quattrocento Sans"/>
                  <a:cs typeface="Quattrocento Sans"/>
                  <a:sym typeface="Quattrocento Sans"/>
                </a:rPr>
                <a:t>Silver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100" name="Google Shape;1297;p182">
            <a:extLst>
              <a:ext uri="{FF2B5EF4-FFF2-40B4-BE49-F238E27FC236}">
                <a16:creationId xmlns:a16="http://schemas.microsoft.com/office/drawing/2014/main" id="{21F77690-8081-4A3E-A0F0-CFF31FF8DC79}"/>
              </a:ext>
            </a:extLst>
          </p:cNvPr>
          <p:cNvCxnSpPr/>
          <p:nvPr/>
        </p:nvCxnSpPr>
        <p:spPr>
          <a:xfrm>
            <a:off x="5799264" y="4831465"/>
            <a:ext cx="452800" cy="0"/>
          </a:xfrm>
          <a:prstGeom prst="straightConnector1">
            <a:avLst/>
          </a:prstGeom>
          <a:noFill/>
          <a:ln w="12700" cap="flat" cmpd="sng">
            <a:solidFill>
              <a:schemeClr val="dk2"/>
            </a:solidFill>
            <a:prstDash val="solid"/>
            <a:round/>
            <a:headEnd type="none" w="sm" len="sm"/>
            <a:tailEnd type="none" w="sm" len="sm"/>
          </a:ln>
        </p:spPr>
      </p:cxnSp>
      <p:grpSp>
        <p:nvGrpSpPr>
          <p:cNvPr id="101" name="Google Shape;1298;p182">
            <a:extLst>
              <a:ext uri="{FF2B5EF4-FFF2-40B4-BE49-F238E27FC236}">
                <a16:creationId xmlns:a16="http://schemas.microsoft.com/office/drawing/2014/main" id="{4254C5F0-8882-45FA-BCEF-3D5A1104D643}"/>
              </a:ext>
            </a:extLst>
          </p:cNvPr>
          <p:cNvGrpSpPr/>
          <p:nvPr/>
        </p:nvGrpSpPr>
        <p:grpSpPr>
          <a:xfrm>
            <a:off x="7989275" y="2840384"/>
            <a:ext cx="1121187" cy="341573"/>
            <a:chOff x="5874004" y="2623188"/>
            <a:chExt cx="840974" cy="256206"/>
          </a:xfrm>
        </p:grpSpPr>
        <p:pic>
          <p:nvPicPr>
            <p:cNvPr id="102" name="Google Shape;1299;p182">
              <a:extLst>
                <a:ext uri="{FF2B5EF4-FFF2-40B4-BE49-F238E27FC236}">
                  <a16:creationId xmlns:a16="http://schemas.microsoft.com/office/drawing/2014/main" id="{7CB5F42A-2CAB-490C-A0DA-CE33E8874A14}"/>
                </a:ext>
              </a:extLst>
            </p:cNvPr>
            <p:cNvPicPr preferRelativeResize="0"/>
            <p:nvPr/>
          </p:nvPicPr>
          <p:blipFill rotWithShape="1">
            <a:blip r:embed="rId3">
              <a:alphaModFix/>
            </a:blip>
            <a:srcRect/>
            <a:stretch/>
          </p:blipFill>
          <p:spPr>
            <a:xfrm>
              <a:off x="5874004" y="2674001"/>
              <a:ext cx="205393" cy="205393"/>
            </a:xfrm>
            <a:prstGeom prst="rect">
              <a:avLst/>
            </a:prstGeom>
            <a:noFill/>
            <a:ln>
              <a:noFill/>
            </a:ln>
          </p:spPr>
        </p:pic>
        <p:pic>
          <p:nvPicPr>
            <p:cNvPr id="103" name="Google Shape;1300;p182" descr="Image result for mlflow logo transparent background">
              <a:extLst>
                <a:ext uri="{FF2B5EF4-FFF2-40B4-BE49-F238E27FC236}">
                  <a16:creationId xmlns:a16="http://schemas.microsoft.com/office/drawing/2014/main" id="{D7AAC1C2-F1C4-4EA5-8930-A777AF4C8A28}"/>
                </a:ext>
              </a:extLst>
            </p:cNvPr>
            <p:cNvPicPr preferRelativeResize="0"/>
            <p:nvPr/>
          </p:nvPicPr>
          <p:blipFill rotWithShape="1">
            <a:blip r:embed="rId4">
              <a:alphaModFix/>
            </a:blip>
            <a:srcRect/>
            <a:stretch/>
          </p:blipFill>
          <p:spPr>
            <a:xfrm>
              <a:off x="6221981" y="2677996"/>
              <a:ext cx="492997" cy="189968"/>
            </a:xfrm>
            <a:prstGeom prst="rect">
              <a:avLst/>
            </a:prstGeom>
            <a:noFill/>
            <a:ln>
              <a:noFill/>
            </a:ln>
          </p:spPr>
        </p:pic>
        <p:sp>
          <p:nvSpPr>
            <p:cNvPr id="104" name="Google Shape;1301;p182">
              <a:extLst>
                <a:ext uri="{FF2B5EF4-FFF2-40B4-BE49-F238E27FC236}">
                  <a16:creationId xmlns:a16="http://schemas.microsoft.com/office/drawing/2014/main" id="{EE6C3508-0B16-4674-A1B4-4C063C9A1F39}"/>
                </a:ext>
              </a:extLst>
            </p:cNvPr>
            <p:cNvSpPr/>
            <p:nvPr/>
          </p:nvSpPr>
          <p:spPr>
            <a:xfrm>
              <a:off x="6029804" y="2623188"/>
              <a:ext cx="207000" cy="234000"/>
            </a:xfrm>
            <a:prstGeom prst="rect">
              <a:avLst/>
            </a:prstGeom>
            <a:noFill/>
            <a:ln>
              <a:noFill/>
            </a:ln>
          </p:spPr>
          <p:txBody>
            <a:bodyPr spcFirstLastPara="1" wrap="square" lIns="89600" tIns="44800" rIns="89600" bIns="44800" anchor="t" anchorCtr="0">
              <a:noAutofit/>
            </a:bodyPr>
            <a:lstStyle/>
            <a:p>
              <a:pPr algn="ctr"/>
              <a:r>
                <a:rPr lang="en" sz="1400">
                  <a:solidFill>
                    <a:srgbClr val="000000"/>
                  </a:solidFill>
                  <a:latin typeface="Quattrocento Sans"/>
                  <a:ea typeface="Quattrocento Sans"/>
                  <a:cs typeface="Quattrocento Sans"/>
                  <a:sym typeface="Quattrocento Sans"/>
                </a:rPr>
                <a:t>+</a:t>
              </a:r>
              <a:endParaRPr sz="1372">
                <a:solidFill>
                  <a:srgbClr val="000000"/>
                </a:solidFill>
                <a:latin typeface="Arial"/>
                <a:ea typeface="Arial"/>
                <a:cs typeface="Arial"/>
                <a:sym typeface="Arial"/>
              </a:endParaRPr>
            </a:p>
          </p:txBody>
        </p:sp>
      </p:grpSp>
      <p:grpSp>
        <p:nvGrpSpPr>
          <p:cNvPr id="105" name="Google Shape;1302;p182">
            <a:extLst>
              <a:ext uri="{FF2B5EF4-FFF2-40B4-BE49-F238E27FC236}">
                <a16:creationId xmlns:a16="http://schemas.microsoft.com/office/drawing/2014/main" id="{C79E3A73-AC98-436B-BFE8-62EE70DF29D9}"/>
              </a:ext>
            </a:extLst>
          </p:cNvPr>
          <p:cNvGrpSpPr/>
          <p:nvPr/>
        </p:nvGrpSpPr>
        <p:grpSpPr>
          <a:xfrm>
            <a:off x="8045942" y="4645039"/>
            <a:ext cx="987610" cy="930243"/>
            <a:chOff x="3980750" y="3062154"/>
            <a:chExt cx="740781" cy="697752"/>
          </a:xfrm>
        </p:grpSpPr>
        <p:pic>
          <p:nvPicPr>
            <p:cNvPr id="106" name="Google Shape;1303;p182" descr="Image result for Delta LAke logo">
              <a:extLst>
                <a:ext uri="{FF2B5EF4-FFF2-40B4-BE49-F238E27FC236}">
                  <a16:creationId xmlns:a16="http://schemas.microsoft.com/office/drawing/2014/main" id="{A1B4F347-8B17-4CA5-A324-C270FD39141B}"/>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107" name="Google Shape;1304;p182">
              <a:extLst>
                <a:ext uri="{FF2B5EF4-FFF2-40B4-BE49-F238E27FC236}">
                  <a16:creationId xmlns:a16="http://schemas.microsoft.com/office/drawing/2014/main" id="{AE3304FD-3D83-49BC-81B5-B8BF075791E5}"/>
                </a:ext>
              </a:extLst>
            </p:cNvPr>
            <p:cNvSpPr/>
            <p:nvPr/>
          </p:nvSpPr>
          <p:spPr>
            <a:xfrm>
              <a:off x="3980750" y="3402906"/>
              <a:ext cx="740781"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rgbClr val="D6A300"/>
                  </a:solidFill>
                  <a:latin typeface="Quattrocento Sans"/>
                  <a:ea typeface="Quattrocento Sans"/>
                  <a:cs typeface="Quattrocento Sans"/>
                  <a:sym typeface="Quattrocento Sans"/>
                </a:rPr>
                <a:t>Gold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110" name="Google Shape;1307;p182">
            <a:extLst>
              <a:ext uri="{FF2B5EF4-FFF2-40B4-BE49-F238E27FC236}">
                <a16:creationId xmlns:a16="http://schemas.microsoft.com/office/drawing/2014/main" id="{E6745900-CC72-4C42-A45F-0C9E5EC1605C}"/>
              </a:ext>
            </a:extLst>
          </p:cNvPr>
          <p:cNvCxnSpPr>
            <a:cxnSpLocks/>
          </p:cNvCxnSpPr>
          <p:nvPr/>
        </p:nvCxnSpPr>
        <p:spPr>
          <a:xfrm flipH="1">
            <a:off x="7286846" y="3964068"/>
            <a:ext cx="2318" cy="581560"/>
          </a:xfrm>
          <a:prstGeom prst="straightConnector1">
            <a:avLst/>
          </a:prstGeom>
          <a:noFill/>
          <a:ln w="12700" cap="flat" cmpd="sng">
            <a:solidFill>
              <a:schemeClr val="dk2"/>
            </a:solidFill>
            <a:prstDash val="solid"/>
            <a:round/>
            <a:headEnd type="triangle" w="med" len="med"/>
            <a:tailEnd type="triangle" w="med" len="med"/>
          </a:ln>
        </p:spPr>
      </p:cxnSp>
      <p:cxnSp>
        <p:nvCxnSpPr>
          <p:cNvPr id="111" name="Google Shape;1308;p182">
            <a:extLst>
              <a:ext uri="{FF2B5EF4-FFF2-40B4-BE49-F238E27FC236}">
                <a16:creationId xmlns:a16="http://schemas.microsoft.com/office/drawing/2014/main" id="{01C3AC65-5A39-491F-8547-2D2AB4171505}"/>
              </a:ext>
            </a:extLst>
          </p:cNvPr>
          <p:cNvCxnSpPr>
            <a:cxnSpLocks/>
          </p:cNvCxnSpPr>
          <p:nvPr/>
        </p:nvCxnSpPr>
        <p:spPr>
          <a:xfrm>
            <a:off x="8521116" y="3964068"/>
            <a:ext cx="0" cy="581560"/>
          </a:xfrm>
          <a:prstGeom prst="straightConnector1">
            <a:avLst/>
          </a:prstGeom>
          <a:noFill/>
          <a:ln w="12700" cap="flat" cmpd="sng">
            <a:solidFill>
              <a:schemeClr val="dk2"/>
            </a:solidFill>
            <a:prstDash val="solid"/>
            <a:round/>
            <a:headEnd type="triangle" w="med" len="med"/>
            <a:tailEnd type="triangle" w="med" len="med"/>
          </a:ln>
        </p:spPr>
      </p:cxnSp>
      <p:cxnSp>
        <p:nvCxnSpPr>
          <p:cNvPr id="112" name="Google Shape;1309;p182">
            <a:extLst>
              <a:ext uri="{FF2B5EF4-FFF2-40B4-BE49-F238E27FC236}">
                <a16:creationId xmlns:a16="http://schemas.microsoft.com/office/drawing/2014/main" id="{2A926A63-2E89-45C1-9E0D-413FF53064DB}"/>
              </a:ext>
            </a:extLst>
          </p:cNvPr>
          <p:cNvCxnSpPr/>
          <p:nvPr/>
        </p:nvCxnSpPr>
        <p:spPr>
          <a:xfrm>
            <a:off x="8887024" y="3661127"/>
            <a:ext cx="1402000" cy="0"/>
          </a:xfrm>
          <a:prstGeom prst="straightConnector1">
            <a:avLst/>
          </a:prstGeom>
          <a:noFill/>
          <a:ln w="12700" cap="flat" cmpd="sng">
            <a:solidFill>
              <a:schemeClr val="dk2"/>
            </a:solidFill>
            <a:prstDash val="solid"/>
            <a:round/>
            <a:headEnd type="none" w="sm" len="sm"/>
            <a:tailEnd type="none" w="sm" len="sm"/>
          </a:ln>
        </p:spPr>
      </p:cxnSp>
      <p:sp>
        <p:nvSpPr>
          <p:cNvPr id="113" name="Google Shape;1310;p182">
            <a:extLst>
              <a:ext uri="{FF2B5EF4-FFF2-40B4-BE49-F238E27FC236}">
                <a16:creationId xmlns:a16="http://schemas.microsoft.com/office/drawing/2014/main" id="{5371B0B0-ABAB-4C01-ACB0-EAB386EABE91}"/>
              </a:ext>
            </a:extLst>
          </p:cNvPr>
          <p:cNvSpPr/>
          <p:nvPr/>
        </p:nvSpPr>
        <p:spPr>
          <a:xfrm>
            <a:off x="9532300" y="1093557"/>
            <a:ext cx="2504000" cy="12924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4</a:t>
            </a:r>
            <a:endParaRPr sz="1372" dirty="0">
              <a:solidFill>
                <a:srgbClr val="000000"/>
              </a:solidFill>
              <a:latin typeface="Arial"/>
              <a:ea typeface="Arial"/>
              <a:cs typeface="Arial"/>
              <a:sym typeface="Arial"/>
            </a:endParaRPr>
          </a:p>
          <a:p>
            <a:pPr>
              <a:spcBef>
                <a:spcPts val="300"/>
              </a:spcBef>
            </a:pPr>
            <a:endParaRPr sz="400"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Load data into serving layers like </a:t>
            </a:r>
            <a:endParaRPr sz="1372" dirty="0">
              <a:solidFill>
                <a:srgbClr val="000000"/>
              </a:solidFill>
              <a:latin typeface="Arial"/>
              <a:ea typeface="Arial"/>
              <a:cs typeface="Arial"/>
              <a:sym typeface="Arial"/>
            </a:endParaRPr>
          </a:p>
          <a:p>
            <a:pPr>
              <a:spcBef>
                <a:spcPts val="300"/>
              </a:spcBef>
              <a:tabLst>
                <a:tab pos="155448" algn="l"/>
              </a:tabLst>
            </a:pPr>
            <a:r>
              <a:rPr lang="en" sz="1200" dirty="0">
                <a:solidFill>
                  <a:srgbClr val="000000"/>
                </a:solidFill>
                <a:latin typeface="Quattrocento Sans"/>
                <a:ea typeface="Quattrocento Sans"/>
                <a:cs typeface="Quattrocento Sans"/>
                <a:sym typeface="Quattrocento Sans"/>
              </a:rPr>
              <a:t>1. Azure Synapse Data Warehouse</a:t>
            </a:r>
            <a:br>
              <a:rPr lang="en" sz="1200" dirty="0">
                <a:solidFill>
                  <a:srgbClr val="000000"/>
                </a:solidFill>
                <a:latin typeface="Quattrocento Sans"/>
                <a:ea typeface="Quattrocento Sans"/>
                <a:cs typeface="Quattrocento Sans"/>
                <a:sym typeface="Quattrocento Sans"/>
              </a:rPr>
            </a:br>
            <a:r>
              <a:rPr lang="en" sz="1200" dirty="0">
                <a:solidFill>
                  <a:srgbClr val="000000"/>
                </a:solidFill>
                <a:latin typeface="Quattrocento Sans"/>
                <a:ea typeface="Quattrocento Sans"/>
                <a:cs typeface="Quattrocento Sans"/>
                <a:sym typeface="Quattrocento Sans"/>
              </a:rPr>
              <a:t>	for enterprise BI scenarios.</a:t>
            </a:r>
            <a:endParaRPr sz="1372" dirty="0">
              <a:solidFill>
                <a:srgbClr val="000000"/>
              </a:solidFill>
              <a:latin typeface="Arial"/>
              <a:ea typeface="Arial"/>
              <a:cs typeface="Arial"/>
              <a:sym typeface="Arial"/>
            </a:endParaRPr>
          </a:p>
          <a:p>
            <a:pPr>
              <a:spcBef>
                <a:spcPts val="300"/>
              </a:spcBef>
            </a:pPr>
            <a:r>
              <a:rPr lang="en" sz="1200" dirty="0">
                <a:solidFill>
                  <a:srgbClr val="000000"/>
                </a:solidFill>
                <a:latin typeface="Quattrocento Sans"/>
                <a:ea typeface="Quattrocento Sans"/>
                <a:cs typeface="Quattrocento Sans"/>
                <a:sym typeface="Quattrocento Sans"/>
              </a:rPr>
              <a:t>2. Cosmos DB for real-time Apps</a:t>
            </a:r>
            <a:endParaRPr sz="1372" dirty="0">
              <a:solidFill>
                <a:srgbClr val="000000"/>
              </a:solidFill>
              <a:latin typeface="Arial"/>
              <a:ea typeface="Arial"/>
              <a:cs typeface="Arial"/>
              <a:sym typeface="Arial"/>
            </a:endParaRPr>
          </a:p>
        </p:txBody>
      </p:sp>
      <p:cxnSp>
        <p:nvCxnSpPr>
          <p:cNvPr id="114" name="Google Shape;1311;p182">
            <a:extLst>
              <a:ext uri="{FF2B5EF4-FFF2-40B4-BE49-F238E27FC236}">
                <a16:creationId xmlns:a16="http://schemas.microsoft.com/office/drawing/2014/main" id="{FF9EB4A1-1023-4BC2-8654-586C2FB75493}"/>
              </a:ext>
            </a:extLst>
          </p:cNvPr>
          <p:cNvCxnSpPr/>
          <p:nvPr/>
        </p:nvCxnSpPr>
        <p:spPr>
          <a:xfrm>
            <a:off x="8893680" y="3545564"/>
            <a:ext cx="1402000" cy="0"/>
          </a:xfrm>
          <a:prstGeom prst="straightConnector1">
            <a:avLst/>
          </a:prstGeom>
          <a:noFill/>
          <a:ln w="12700" cap="flat" cmpd="sng">
            <a:solidFill>
              <a:schemeClr val="dk2"/>
            </a:solidFill>
            <a:prstDash val="solid"/>
            <a:round/>
            <a:headEnd type="none" w="sm" len="sm"/>
            <a:tailEnd type="none" w="sm" len="sm"/>
          </a:ln>
        </p:spPr>
      </p:cxnSp>
      <p:cxnSp>
        <p:nvCxnSpPr>
          <p:cNvPr id="115" name="Google Shape;1312;p182">
            <a:extLst>
              <a:ext uri="{FF2B5EF4-FFF2-40B4-BE49-F238E27FC236}">
                <a16:creationId xmlns:a16="http://schemas.microsoft.com/office/drawing/2014/main" id="{9CEA1769-56F6-4B65-A9BA-97AD203268B0}"/>
              </a:ext>
            </a:extLst>
          </p:cNvPr>
          <p:cNvCxnSpPr/>
          <p:nvPr/>
        </p:nvCxnSpPr>
        <p:spPr>
          <a:xfrm rot="10800000">
            <a:off x="10288656" y="3215499"/>
            <a:ext cx="0" cy="318800"/>
          </a:xfrm>
          <a:prstGeom prst="straightConnector1">
            <a:avLst/>
          </a:prstGeom>
          <a:noFill/>
          <a:ln w="12700" cap="flat" cmpd="sng">
            <a:solidFill>
              <a:schemeClr val="dk2"/>
            </a:solidFill>
            <a:prstDash val="solid"/>
            <a:round/>
            <a:headEnd type="none" w="sm" len="sm"/>
            <a:tailEnd type="triangle" w="med" len="med"/>
          </a:ln>
        </p:spPr>
      </p:cxnSp>
      <p:cxnSp>
        <p:nvCxnSpPr>
          <p:cNvPr id="116" name="Google Shape;1313;p182">
            <a:extLst>
              <a:ext uri="{FF2B5EF4-FFF2-40B4-BE49-F238E27FC236}">
                <a16:creationId xmlns:a16="http://schemas.microsoft.com/office/drawing/2014/main" id="{47637F87-910F-48E6-A8FB-4C79A29A5FBF}"/>
              </a:ext>
            </a:extLst>
          </p:cNvPr>
          <p:cNvCxnSpPr/>
          <p:nvPr/>
        </p:nvCxnSpPr>
        <p:spPr>
          <a:xfrm>
            <a:off x="10726359" y="4867389"/>
            <a:ext cx="330400" cy="0"/>
          </a:xfrm>
          <a:prstGeom prst="straightConnector1">
            <a:avLst/>
          </a:prstGeom>
          <a:noFill/>
          <a:ln w="12700" cap="flat" cmpd="sng">
            <a:solidFill>
              <a:schemeClr val="dk2"/>
            </a:solidFill>
            <a:prstDash val="solid"/>
            <a:round/>
            <a:headEnd type="none" w="sm" len="sm"/>
            <a:tailEnd type="triangle" w="med" len="med"/>
          </a:ln>
        </p:spPr>
      </p:cxnSp>
      <p:sp>
        <p:nvSpPr>
          <p:cNvPr id="131" name="Google Shape;1328;p182">
            <a:extLst>
              <a:ext uri="{FF2B5EF4-FFF2-40B4-BE49-F238E27FC236}">
                <a16:creationId xmlns:a16="http://schemas.microsoft.com/office/drawing/2014/main" id="{ABB03C7A-C6B5-40B9-BCCC-0FB6882CE4CA}"/>
              </a:ext>
            </a:extLst>
          </p:cNvPr>
          <p:cNvSpPr txBox="1"/>
          <p:nvPr/>
        </p:nvSpPr>
        <p:spPr>
          <a:xfrm>
            <a:off x="100196" y="3292013"/>
            <a:ext cx="1415200" cy="261600"/>
          </a:xfrm>
          <a:prstGeom prst="rect">
            <a:avLst/>
          </a:prstGeom>
          <a:noFill/>
          <a:ln>
            <a:noFill/>
          </a:ln>
        </p:spPr>
        <p:txBody>
          <a:bodyPr spcFirstLastPara="1" wrap="square" lIns="89600" tIns="44800" rIns="89600" bIns="44800" anchor="t" anchorCtr="0">
            <a:noAutofit/>
          </a:bodyPr>
          <a:lstStyle/>
          <a:p>
            <a:pPr algn="ctr"/>
            <a:r>
              <a:rPr lang="en" sz="1051">
                <a:solidFill>
                  <a:srgbClr val="000000"/>
                </a:solidFill>
                <a:latin typeface="Quattrocento Sans"/>
                <a:ea typeface="Quattrocento Sans"/>
                <a:cs typeface="Quattrocento Sans"/>
                <a:sym typeface="Quattrocento Sans"/>
              </a:rPr>
              <a:t>Logs (unstructured)</a:t>
            </a:r>
            <a:endParaRPr sz="1372">
              <a:solidFill>
                <a:srgbClr val="000000"/>
              </a:solidFill>
              <a:latin typeface="Arial"/>
              <a:ea typeface="Arial"/>
              <a:cs typeface="Arial"/>
              <a:sym typeface="Arial"/>
            </a:endParaRPr>
          </a:p>
        </p:txBody>
      </p:sp>
      <p:sp>
        <p:nvSpPr>
          <p:cNvPr id="132" name="Google Shape;1329;p182">
            <a:extLst>
              <a:ext uri="{FF2B5EF4-FFF2-40B4-BE49-F238E27FC236}">
                <a16:creationId xmlns:a16="http://schemas.microsoft.com/office/drawing/2014/main" id="{4523D556-69C0-4191-95BE-9E231A57513C}"/>
              </a:ext>
            </a:extLst>
          </p:cNvPr>
          <p:cNvSpPr/>
          <p:nvPr/>
        </p:nvSpPr>
        <p:spPr>
          <a:xfrm>
            <a:off x="1916042" y="5056614"/>
            <a:ext cx="1326000" cy="2648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Azure Data Factory </a:t>
            </a:r>
            <a:endParaRPr sz="1372" dirty="0">
              <a:solidFill>
                <a:srgbClr val="000000"/>
              </a:solidFill>
              <a:latin typeface="Arial"/>
              <a:ea typeface="Arial"/>
              <a:cs typeface="Arial"/>
              <a:sym typeface="Arial"/>
            </a:endParaRPr>
          </a:p>
        </p:txBody>
      </p:sp>
      <p:grpSp>
        <p:nvGrpSpPr>
          <p:cNvPr id="133" name="Google Shape;1330;p182">
            <a:extLst>
              <a:ext uri="{FF2B5EF4-FFF2-40B4-BE49-F238E27FC236}">
                <a16:creationId xmlns:a16="http://schemas.microsoft.com/office/drawing/2014/main" id="{1448A769-C32C-4CA7-82CA-2E53EF5728AD}"/>
              </a:ext>
            </a:extLst>
          </p:cNvPr>
          <p:cNvGrpSpPr/>
          <p:nvPr/>
        </p:nvGrpSpPr>
        <p:grpSpPr>
          <a:xfrm>
            <a:off x="2347682" y="4575571"/>
            <a:ext cx="423252" cy="416539"/>
            <a:chOff x="5279190" y="5401430"/>
            <a:chExt cx="1101836" cy="1106637"/>
          </a:xfrm>
        </p:grpSpPr>
        <p:sp>
          <p:nvSpPr>
            <p:cNvPr id="134" name="Google Shape;1331;p182">
              <a:extLst>
                <a:ext uri="{FF2B5EF4-FFF2-40B4-BE49-F238E27FC236}">
                  <a16:creationId xmlns:a16="http://schemas.microsoft.com/office/drawing/2014/main" id="{8BE14B81-4270-470B-8776-13B306AA6E27}"/>
                </a:ext>
              </a:extLst>
            </p:cNvPr>
            <p:cNvSpPr/>
            <p:nvPr/>
          </p:nvSpPr>
          <p:spPr>
            <a:xfrm>
              <a:off x="5279191" y="5499596"/>
              <a:ext cx="1101835" cy="1008471"/>
            </a:xfrm>
            <a:custGeom>
              <a:avLst/>
              <a:gdLst/>
              <a:ahLst/>
              <a:cxnLst/>
              <a:rect l="l" t="t" r="r" b="b"/>
              <a:pathLst>
                <a:path w="1101835" h="1008471" extrusionOk="0">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5" name="Google Shape;1332;p182">
              <a:extLst>
                <a:ext uri="{FF2B5EF4-FFF2-40B4-BE49-F238E27FC236}">
                  <a16:creationId xmlns:a16="http://schemas.microsoft.com/office/drawing/2014/main" id="{F219A97D-70FC-4AF3-B546-BE9289A61687}"/>
                </a:ext>
              </a:extLst>
            </p:cNvPr>
            <p:cNvSpPr/>
            <p:nvPr/>
          </p:nvSpPr>
          <p:spPr>
            <a:xfrm>
              <a:off x="5708249"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6" name="Google Shape;1333;p182">
              <a:extLst>
                <a:ext uri="{FF2B5EF4-FFF2-40B4-BE49-F238E27FC236}">
                  <a16:creationId xmlns:a16="http://schemas.microsoft.com/office/drawing/2014/main" id="{C669097F-9977-4058-BC21-BB3A2EBD06C5}"/>
                </a:ext>
              </a:extLst>
            </p:cNvPr>
            <p:cNvSpPr/>
            <p:nvPr/>
          </p:nvSpPr>
          <p:spPr>
            <a:xfrm>
              <a:off x="5921817"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7" name="Google Shape;1334;p182">
              <a:extLst>
                <a:ext uri="{FF2B5EF4-FFF2-40B4-BE49-F238E27FC236}">
                  <a16:creationId xmlns:a16="http://schemas.microsoft.com/office/drawing/2014/main" id="{C66BDF31-3501-4783-8175-296B67AB825F}"/>
                </a:ext>
              </a:extLst>
            </p:cNvPr>
            <p:cNvSpPr/>
            <p:nvPr/>
          </p:nvSpPr>
          <p:spPr>
            <a:xfrm>
              <a:off x="6135385"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8" name="Google Shape;1335;p182">
              <a:extLst>
                <a:ext uri="{FF2B5EF4-FFF2-40B4-BE49-F238E27FC236}">
                  <a16:creationId xmlns:a16="http://schemas.microsoft.com/office/drawing/2014/main" id="{6AB5183E-F678-44AA-83AE-482E0B537677}"/>
                </a:ext>
              </a:extLst>
            </p:cNvPr>
            <p:cNvSpPr/>
            <p:nvPr/>
          </p:nvSpPr>
          <p:spPr>
            <a:xfrm>
              <a:off x="5279190" y="5401430"/>
              <a:ext cx="488907" cy="201776"/>
            </a:xfrm>
            <a:custGeom>
              <a:avLst/>
              <a:gdLst/>
              <a:ahLst/>
              <a:cxnLst/>
              <a:rect l="l" t="t" r="r" b="b"/>
              <a:pathLst>
                <a:path w="492602" h="201776" extrusionOk="0">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grpSp>
      <p:cxnSp>
        <p:nvCxnSpPr>
          <p:cNvPr id="139" name="Google Shape;1336;p182">
            <a:extLst>
              <a:ext uri="{FF2B5EF4-FFF2-40B4-BE49-F238E27FC236}">
                <a16:creationId xmlns:a16="http://schemas.microsoft.com/office/drawing/2014/main" id="{6116A190-F36D-44C0-93E6-A880FB8A0DB8}"/>
              </a:ext>
            </a:extLst>
          </p:cNvPr>
          <p:cNvCxnSpPr/>
          <p:nvPr/>
        </p:nvCxnSpPr>
        <p:spPr>
          <a:xfrm>
            <a:off x="1626360" y="5193204"/>
            <a:ext cx="482800" cy="0"/>
          </a:xfrm>
          <a:prstGeom prst="straightConnector1">
            <a:avLst/>
          </a:prstGeom>
          <a:noFill/>
          <a:ln w="19050" cap="flat" cmpd="sng">
            <a:solidFill>
              <a:srgbClr val="9999A2"/>
            </a:solidFill>
            <a:prstDash val="dash"/>
            <a:round/>
            <a:headEnd type="none" w="sm" len="sm"/>
            <a:tailEnd type="triangle" w="med" len="med"/>
          </a:ln>
        </p:spPr>
      </p:cxnSp>
      <p:sp>
        <p:nvSpPr>
          <p:cNvPr id="140" name="Google Shape;1337;p182">
            <a:extLst>
              <a:ext uri="{FF2B5EF4-FFF2-40B4-BE49-F238E27FC236}">
                <a16:creationId xmlns:a16="http://schemas.microsoft.com/office/drawing/2014/main" id="{06D50582-B074-4D22-9079-ED5A526B7D04}"/>
              </a:ext>
            </a:extLst>
          </p:cNvPr>
          <p:cNvSpPr/>
          <p:nvPr/>
        </p:nvSpPr>
        <p:spPr>
          <a:xfrm>
            <a:off x="1490557" y="2871051"/>
            <a:ext cx="107244" cy="3060193"/>
          </a:xfrm>
          <a:prstGeom prst="rightBracket">
            <a:avLst>
              <a:gd name="adj" fmla="val 8333"/>
            </a:avLst>
          </a:prstGeom>
          <a:noFill/>
          <a:ln w="1270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1000">
              <a:solidFill>
                <a:srgbClr val="505050"/>
              </a:solidFill>
              <a:latin typeface="Quattrocento Sans"/>
              <a:ea typeface="Quattrocento Sans"/>
              <a:cs typeface="Quattrocento Sans"/>
              <a:sym typeface="Quattrocento Sans"/>
            </a:endParaRPr>
          </a:p>
        </p:txBody>
      </p:sp>
      <p:grpSp>
        <p:nvGrpSpPr>
          <p:cNvPr id="141" name="Google Shape;1341;p182">
            <a:extLst>
              <a:ext uri="{FF2B5EF4-FFF2-40B4-BE49-F238E27FC236}">
                <a16:creationId xmlns:a16="http://schemas.microsoft.com/office/drawing/2014/main" id="{22B7A879-7679-4C8B-ACF9-A220DB728996}"/>
              </a:ext>
            </a:extLst>
          </p:cNvPr>
          <p:cNvGrpSpPr/>
          <p:nvPr/>
        </p:nvGrpSpPr>
        <p:grpSpPr>
          <a:xfrm>
            <a:off x="643061" y="4617513"/>
            <a:ext cx="313148" cy="427969"/>
            <a:chOff x="7264761" y="118465"/>
            <a:chExt cx="365202" cy="499109"/>
          </a:xfrm>
        </p:grpSpPr>
        <p:sp>
          <p:nvSpPr>
            <p:cNvPr id="142" name="Google Shape;1342;p182">
              <a:extLst>
                <a:ext uri="{FF2B5EF4-FFF2-40B4-BE49-F238E27FC236}">
                  <a16:creationId xmlns:a16="http://schemas.microsoft.com/office/drawing/2014/main" id="{75DC624F-4B02-45A6-A35B-AD4DA32CBD3B}"/>
                </a:ext>
              </a:extLst>
            </p:cNvPr>
            <p:cNvSpPr/>
            <p:nvPr/>
          </p:nvSpPr>
          <p:spPr>
            <a:xfrm>
              <a:off x="7264761" y="118465"/>
              <a:ext cx="365202" cy="499109"/>
            </a:xfrm>
            <a:custGeom>
              <a:avLst/>
              <a:gdLst/>
              <a:ahLst/>
              <a:cxnLst/>
              <a:rect l="l" t="t" r="r" b="b"/>
              <a:pathLst>
                <a:path w="180" h="246" extrusionOk="0">
                  <a:moveTo>
                    <a:pt x="48" y="0"/>
                  </a:moveTo>
                  <a:lnTo>
                    <a:pt x="97" y="0"/>
                  </a:lnTo>
                  <a:lnTo>
                    <a:pt x="180" y="82"/>
                  </a:lnTo>
                  <a:lnTo>
                    <a:pt x="180" y="246"/>
                  </a:lnTo>
                  <a:lnTo>
                    <a:pt x="0" y="246"/>
                  </a:lnTo>
                  <a:lnTo>
                    <a:pt x="0" y="0"/>
                  </a:lnTo>
                  <a:lnTo>
                    <a:pt x="48" y="0"/>
                  </a:lnTo>
                  <a:moveTo>
                    <a:pt x="97" y="0"/>
                  </a:moveTo>
                  <a:lnTo>
                    <a:pt x="97" y="82"/>
                  </a:lnTo>
                  <a:lnTo>
                    <a:pt x="180" y="82"/>
                  </a:lnTo>
                </a:path>
              </a:pathLst>
            </a:custGeom>
            <a:noFill/>
            <a:ln w="19050" cap="flat" cmpd="sng">
              <a:solidFill>
                <a:srgbClr val="7A7A87"/>
              </a:solidFill>
              <a:prstDash val="solid"/>
              <a:miter lim="800000"/>
              <a:headEnd type="none" w="sm" len="sm"/>
              <a:tailEnd type="none" w="sm" len="sm"/>
            </a:ln>
          </p:spPr>
          <p:txBody>
            <a:bodyPr spcFirstLastPara="1" wrap="square" lIns="91400" tIns="45700" rIns="91400" bIns="45700" anchor="t" anchorCtr="0">
              <a:noAutofit/>
            </a:bodyPr>
            <a:lstStyle/>
            <a:p>
              <a:pPr algn="ctr"/>
              <a:endParaRPr sz="2400">
                <a:solidFill>
                  <a:srgbClr val="505050"/>
                </a:solidFill>
                <a:latin typeface="Quattrocento Sans"/>
                <a:ea typeface="Quattrocento Sans"/>
                <a:cs typeface="Quattrocento Sans"/>
                <a:sym typeface="Quattrocento Sans"/>
              </a:endParaRPr>
            </a:p>
          </p:txBody>
        </p:sp>
        <p:sp>
          <p:nvSpPr>
            <p:cNvPr id="143" name="Google Shape;1343;p182">
              <a:extLst>
                <a:ext uri="{FF2B5EF4-FFF2-40B4-BE49-F238E27FC236}">
                  <a16:creationId xmlns:a16="http://schemas.microsoft.com/office/drawing/2014/main" id="{976452C2-52D8-457E-AC07-7330DB69DC1C}"/>
                </a:ext>
              </a:extLst>
            </p:cNvPr>
            <p:cNvSpPr/>
            <p:nvPr/>
          </p:nvSpPr>
          <p:spPr>
            <a:xfrm>
              <a:off x="7456155" y="118465"/>
              <a:ext cx="173700" cy="175500"/>
            </a:xfrm>
            <a:prstGeom prst="rtTriangl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144" name="Google Shape;1344;p182">
            <a:extLst>
              <a:ext uri="{FF2B5EF4-FFF2-40B4-BE49-F238E27FC236}">
                <a16:creationId xmlns:a16="http://schemas.microsoft.com/office/drawing/2014/main" id="{FD4D5461-DF0E-4EA3-90FA-707F142FAD40}"/>
              </a:ext>
            </a:extLst>
          </p:cNvPr>
          <p:cNvGrpSpPr/>
          <p:nvPr/>
        </p:nvGrpSpPr>
        <p:grpSpPr>
          <a:xfrm>
            <a:off x="592929" y="5541249"/>
            <a:ext cx="415777" cy="394248"/>
            <a:chOff x="8301667" y="2334125"/>
            <a:chExt cx="586815" cy="556429"/>
          </a:xfrm>
        </p:grpSpPr>
        <p:sp>
          <p:nvSpPr>
            <p:cNvPr id="145" name="Google Shape;1345;p182">
              <a:extLst>
                <a:ext uri="{FF2B5EF4-FFF2-40B4-BE49-F238E27FC236}">
                  <a16:creationId xmlns:a16="http://schemas.microsoft.com/office/drawing/2014/main" id="{198778EB-1B03-456C-8964-3F00395D5659}"/>
                </a:ext>
              </a:extLst>
            </p:cNvPr>
            <p:cNvSpPr/>
            <p:nvPr/>
          </p:nvSpPr>
          <p:spPr>
            <a:xfrm>
              <a:off x="8301667" y="2334125"/>
              <a:ext cx="586815" cy="556429"/>
            </a:xfrm>
            <a:custGeom>
              <a:avLst/>
              <a:gdLst/>
              <a:ahLst/>
              <a:cxnLst/>
              <a:rect l="l" t="t" r="r" b="b"/>
              <a:pathLst>
                <a:path w="586815" h="556429" extrusionOk="0">
                  <a:moveTo>
                    <a:pt x="0" y="0"/>
                  </a:moveTo>
                  <a:lnTo>
                    <a:pt x="586815" y="0"/>
                  </a:lnTo>
                  <a:lnTo>
                    <a:pt x="586815" y="433633"/>
                  </a:lnTo>
                  <a:lnTo>
                    <a:pt x="321111" y="433633"/>
                  </a:lnTo>
                  <a:lnTo>
                    <a:pt x="321111" y="510710"/>
                  </a:lnTo>
                  <a:lnTo>
                    <a:pt x="528438" y="510710"/>
                  </a:lnTo>
                  <a:lnTo>
                    <a:pt x="528438" y="556429"/>
                  </a:lnTo>
                  <a:lnTo>
                    <a:pt x="57710" y="556429"/>
                  </a:lnTo>
                  <a:lnTo>
                    <a:pt x="57710" y="510710"/>
                  </a:lnTo>
                  <a:lnTo>
                    <a:pt x="265036" y="510710"/>
                  </a:lnTo>
                  <a:lnTo>
                    <a:pt x="265036" y="433633"/>
                  </a:lnTo>
                  <a:lnTo>
                    <a:pt x="0" y="433633"/>
                  </a:lnTo>
                  <a:close/>
                </a:path>
              </a:pathLst>
            </a:cu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46" name="Google Shape;1346;p182">
              <a:extLst>
                <a:ext uri="{FF2B5EF4-FFF2-40B4-BE49-F238E27FC236}">
                  <a16:creationId xmlns:a16="http://schemas.microsoft.com/office/drawing/2014/main" id="{A5AB0F12-4844-4410-BF61-1C7E21E45873}"/>
                </a:ext>
              </a:extLst>
            </p:cNvPr>
            <p:cNvSpPr/>
            <p:nvPr/>
          </p:nvSpPr>
          <p:spPr>
            <a:xfrm>
              <a:off x="8334531" y="2359341"/>
              <a:ext cx="522000" cy="376200"/>
            </a:xfrm>
            <a:prstGeom prst="rect">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47" name="Google Shape;1347;p182">
              <a:extLst>
                <a:ext uri="{FF2B5EF4-FFF2-40B4-BE49-F238E27FC236}">
                  <a16:creationId xmlns:a16="http://schemas.microsoft.com/office/drawing/2014/main" id="{D20D5765-9ADB-437D-BC0F-477B4C578AE1}"/>
                </a:ext>
              </a:extLst>
            </p:cNvPr>
            <p:cNvSpPr/>
            <p:nvPr/>
          </p:nvSpPr>
          <p:spPr>
            <a:xfrm>
              <a:off x="8372155" y="2452694"/>
              <a:ext cx="198600" cy="198600"/>
            </a:xfrm>
            <a:prstGeom prst="pie">
              <a:avLst>
                <a:gd name="adj1" fmla="val 21510717"/>
                <a:gd name="adj2" fmla="val 16200000"/>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48" name="Google Shape;1348;p182">
              <a:extLst>
                <a:ext uri="{FF2B5EF4-FFF2-40B4-BE49-F238E27FC236}">
                  <a16:creationId xmlns:a16="http://schemas.microsoft.com/office/drawing/2014/main" id="{EFCA6FFC-7582-4A0D-9CB7-75EDCDBC3E85}"/>
                </a:ext>
              </a:extLst>
            </p:cNvPr>
            <p:cNvSpPr/>
            <p:nvPr/>
          </p:nvSpPr>
          <p:spPr>
            <a:xfrm rot="-1462064">
              <a:off x="8395650" y="2457052"/>
              <a:ext cx="167963" cy="167963"/>
            </a:xfrm>
            <a:prstGeom prst="pie">
              <a:avLst>
                <a:gd name="adj1" fmla="val 17759983"/>
                <a:gd name="adj2" fmla="val 21164392"/>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49" name="Google Shape;1349;p182">
              <a:extLst>
                <a:ext uri="{FF2B5EF4-FFF2-40B4-BE49-F238E27FC236}">
                  <a16:creationId xmlns:a16="http://schemas.microsoft.com/office/drawing/2014/main" id="{1E1347EB-2BEA-43DB-ACBF-78B8CDC82B1B}"/>
                </a:ext>
              </a:extLst>
            </p:cNvPr>
            <p:cNvSpPr/>
            <p:nvPr/>
          </p:nvSpPr>
          <p:spPr>
            <a:xfrm>
              <a:off x="8396802" y="2463844"/>
              <a:ext cx="168000" cy="168000"/>
            </a:xfrm>
            <a:prstGeom prst="pie">
              <a:avLst>
                <a:gd name="adj1" fmla="val 19893257"/>
                <a:gd name="adj2" fmla="val 21164392"/>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50" name="Google Shape;1350;p182">
              <a:extLst>
                <a:ext uri="{FF2B5EF4-FFF2-40B4-BE49-F238E27FC236}">
                  <a16:creationId xmlns:a16="http://schemas.microsoft.com/office/drawing/2014/main" id="{7CD80C9F-F0E0-4BD3-AA7D-52756511132A}"/>
                </a:ext>
              </a:extLst>
            </p:cNvPr>
            <p:cNvSpPr/>
            <p:nvPr/>
          </p:nvSpPr>
          <p:spPr>
            <a:xfrm>
              <a:off x="8608662" y="2469349"/>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51" name="Google Shape;1351;p182">
              <a:extLst>
                <a:ext uri="{FF2B5EF4-FFF2-40B4-BE49-F238E27FC236}">
                  <a16:creationId xmlns:a16="http://schemas.microsoft.com/office/drawing/2014/main" id="{4E232C0D-960E-4D0C-A202-E8F7DE4E1067}"/>
                </a:ext>
              </a:extLst>
            </p:cNvPr>
            <p:cNvSpPr/>
            <p:nvPr/>
          </p:nvSpPr>
          <p:spPr>
            <a:xfrm>
              <a:off x="8608662" y="2529856"/>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52" name="Google Shape;1352;p182">
              <a:extLst>
                <a:ext uri="{FF2B5EF4-FFF2-40B4-BE49-F238E27FC236}">
                  <a16:creationId xmlns:a16="http://schemas.microsoft.com/office/drawing/2014/main" id="{46BCFE38-A35C-427E-8687-2CB9931C10D3}"/>
                </a:ext>
              </a:extLst>
            </p:cNvPr>
            <p:cNvSpPr/>
            <p:nvPr/>
          </p:nvSpPr>
          <p:spPr>
            <a:xfrm>
              <a:off x="8607108" y="2590363"/>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grpSp>
      <p:grpSp>
        <p:nvGrpSpPr>
          <p:cNvPr id="153" name="Google Shape;1353;p182">
            <a:extLst>
              <a:ext uri="{FF2B5EF4-FFF2-40B4-BE49-F238E27FC236}">
                <a16:creationId xmlns:a16="http://schemas.microsoft.com/office/drawing/2014/main" id="{B5DBDE1D-0A07-4B8E-8058-5157A5AB790A}"/>
              </a:ext>
            </a:extLst>
          </p:cNvPr>
          <p:cNvGrpSpPr/>
          <p:nvPr/>
        </p:nvGrpSpPr>
        <p:grpSpPr>
          <a:xfrm>
            <a:off x="584982" y="3740117"/>
            <a:ext cx="402639" cy="402639"/>
            <a:chOff x="8035871" y="3099661"/>
            <a:chExt cx="302100" cy="302100"/>
          </a:xfrm>
        </p:grpSpPr>
        <p:sp>
          <p:nvSpPr>
            <p:cNvPr id="154" name="Google Shape;1354;p182">
              <a:extLst>
                <a:ext uri="{FF2B5EF4-FFF2-40B4-BE49-F238E27FC236}">
                  <a16:creationId xmlns:a16="http://schemas.microsoft.com/office/drawing/2014/main" id="{4D534F71-A045-4CDA-B0F6-D43DB6ADB95A}"/>
                </a:ext>
              </a:extLst>
            </p:cNvPr>
            <p:cNvSpPr/>
            <p:nvPr/>
          </p:nvSpPr>
          <p:spPr>
            <a:xfrm>
              <a:off x="8035871" y="3099661"/>
              <a:ext cx="302100" cy="302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sp>
          <p:nvSpPr>
            <p:cNvPr id="155" name="Google Shape;1355;p182">
              <a:extLst>
                <a:ext uri="{FF2B5EF4-FFF2-40B4-BE49-F238E27FC236}">
                  <a16:creationId xmlns:a16="http://schemas.microsoft.com/office/drawing/2014/main" id="{AAD85520-1A9C-45FF-9E7E-336E4DD6DF6D}"/>
                </a:ext>
              </a:extLst>
            </p:cNvPr>
            <p:cNvSpPr/>
            <p:nvPr/>
          </p:nvSpPr>
          <p:spPr>
            <a:xfrm rot="5400000">
              <a:off x="8138745" y="3190795"/>
              <a:ext cx="139200" cy="120000"/>
            </a:xfrm>
            <a:prstGeom prst="triangle">
              <a:avLst>
                <a:gd name="adj" fmla="val 50000"/>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156" name="Google Shape;1356;p182">
            <a:extLst>
              <a:ext uri="{FF2B5EF4-FFF2-40B4-BE49-F238E27FC236}">
                <a16:creationId xmlns:a16="http://schemas.microsoft.com/office/drawing/2014/main" id="{1DFEE344-090E-416C-AC08-1B3596957E57}"/>
              </a:ext>
            </a:extLst>
          </p:cNvPr>
          <p:cNvGrpSpPr/>
          <p:nvPr/>
        </p:nvGrpSpPr>
        <p:grpSpPr>
          <a:xfrm>
            <a:off x="581656" y="2963972"/>
            <a:ext cx="408381" cy="305008"/>
            <a:chOff x="710234" y="918777"/>
            <a:chExt cx="2781885" cy="2077715"/>
          </a:xfrm>
        </p:grpSpPr>
        <p:grpSp>
          <p:nvGrpSpPr>
            <p:cNvPr id="157" name="Google Shape;1357;p182">
              <a:extLst>
                <a:ext uri="{FF2B5EF4-FFF2-40B4-BE49-F238E27FC236}">
                  <a16:creationId xmlns:a16="http://schemas.microsoft.com/office/drawing/2014/main" id="{696E27E2-1CC1-43AB-A2C3-52F56B9499DA}"/>
                </a:ext>
              </a:extLst>
            </p:cNvPr>
            <p:cNvGrpSpPr/>
            <p:nvPr/>
          </p:nvGrpSpPr>
          <p:grpSpPr>
            <a:xfrm>
              <a:off x="710234" y="918777"/>
              <a:ext cx="2781885" cy="2077715"/>
              <a:chOff x="9531457" y="2208508"/>
              <a:chExt cx="503700" cy="376200"/>
            </a:xfrm>
          </p:grpSpPr>
          <p:sp>
            <p:nvSpPr>
              <p:cNvPr id="161" name="Google Shape;1358;p182">
                <a:extLst>
                  <a:ext uri="{FF2B5EF4-FFF2-40B4-BE49-F238E27FC236}">
                    <a16:creationId xmlns:a16="http://schemas.microsoft.com/office/drawing/2014/main" id="{763935FD-697D-466D-A7E1-7B000AAEB729}"/>
                  </a:ext>
                </a:extLst>
              </p:cNvPr>
              <p:cNvSpPr/>
              <p:nvPr/>
            </p:nvSpPr>
            <p:spPr>
              <a:xfrm>
                <a:off x="9531457" y="2208508"/>
                <a:ext cx="503700" cy="3762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nvGrpSpPr>
              <p:cNvPr id="162" name="Google Shape;1359;p182">
                <a:extLst>
                  <a:ext uri="{FF2B5EF4-FFF2-40B4-BE49-F238E27FC236}">
                    <a16:creationId xmlns:a16="http://schemas.microsoft.com/office/drawing/2014/main" id="{9B388BDD-9BD1-4590-992A-937BD5809BC0}"/>
                  </a:ext>
                </a:extLst>
              </p:cNvPr>
              <p:cNvGrpSpPr/>
              <p:nvPr/>
            </p:nvGrpSpPr>
            <p:grpSpPr>
              <a:xfrm>
                <a:off x="9813858" y="2248606"/>
                <a:ext cx="187291" cy="46461"/>
                <a:chOff x="9747337" y="2248545"/>
                <a:chExt cx="249123" cy="61800"/>
              </a:xfrm>
            </p:grpSpPr>
            <p:sp>
              <p:nvSpPr>
                <p:cNvPr id="163" name="Google Shape;1360;p182">
                  <a:extLst>
                    <a:ext uri="{FF2B5EF4-FFF2-40B4-BE49-F238E27FC236}">
                      <a16:creationId xmlns:a16="http://schemas.microsoft.com/office/drawing/2014/main" id="{3F110663-486A-47A3-B68B-985F32306955}"/>
                    </a:ext>
                  </a:extLst>
                </p:cNvPr>
                <p:cNvSpPr/>
                <p:nvPr/>
              </p:nvSpPr>
              <p:spPr>
                <a:xfrm>
                  <a:off x="9934660"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4" name="Google Shape;1361;p182">
                  <a:extLst>
                    <a:ext uri="{FF2B5EF4-FFF2-40B4-BE49-F238E27FC236}">
                      <a16:creationId xmlns:a16="http://schemas.microsoft.com/office/drawing/2014/main" id="{93D85C96-070D-4F46-927C-95232C866EC5}"/>
                    </a:ext>
                  </a:extLst>
                </p:cNvPr>
                <p:cNvSpPr/>
                <p:nvPr/>
              </p:nvSpPr>
              <p:spPr>
                <a:xfrm>
                  <a:off x="9840998"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5" name="Google Shape;1362;p182">
                  <a:extLst>
                    <a:ext uri="{FF2B5EF4-FFF2-40B4-BE49-F238E27FC236}">
                      <a16:creationId xmlns:a16="http://schemas.microsoft.com/office/drawing/2014/main" id="{D44D5C9C-2A1E-44A0-AA95-B290F8009BA7}"/>
                    </a:ext>
                  </a:extLst>
                </p:cNvPr>
                <p:cNvSpPr/>
                <p:nvPr/>
              </p:nvSpPr>
              <p:spPr>
                <a:xfrm>
                  <a:off x="9747337"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grpSp>
        <p:sp>
          <p:nvSpPr>
            <p:cNvPr id="158" name="Google Shape;1363;p182">
              <a:extLst>
                <a:ext uri="{FF2B5EF4-FFF2-40B4-BE49-F238E27FC236}">
                  <a16:creationId xmlns:a16="http://schemas.microsoft.com/office/drawing/2014/main" id="{186DA2D6-0976-4D3B-9A7B-75C4A461FCCC}"/>
                </a:ext>
              </a:extLst>
            </p:cNvPr>
            <p:cNvSpPr/>
            <p:nvPr/>
          </p:nvSpPr>
          <p:spPr>
            <a:xfrm>
              <a:off x="901700" y="16002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59" name="Google Shape;1364;p182">
              <a:extLst>
                <a:ext uri="{FF2B5EF4-FFF2-40B4-BE49-F238E27FC236}">
                  <a16:creationId xmlns:a16="http://schemas.microsoft.com/office/drawing/2014/main" id="{D7CB568E-FF46-4447-85E8-02B4D54179B8}"/>
                </a:ext>
              </a:extLst>
            </p:cNvPr>
            <p:cNvSpPr/>
            <p:nvPr/>
          </p:nvSpPr>
          <p:spPr>
            <a:xfrm>
              <a:off x="901700" y="20574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0" name="Google Shape;1365;p182">
              <a:extLst>
                <a:ext uri="{FF2B5EF4-FFF2-40B4-BE49-F238E27FC236}">
                  <a16:creationId xmlns:a16="http://schemas.microsoft.com/office/drawing/2014/main" id="{9BFDD835-0D42-4612-AAF8-2D4B6967BDC8}"/>
                </a:ext>
              </a:extLst>
            </p:cNvPr>
            <p:cNvSpPr/>
            <p:nvPr/>
          </p:nvSpPr>
          <p:spPr>
            <a:xfrm>
              <a:off x="901700" y="25019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sp>
        <p:nvSpPr>
          <p:cNvPr id="166" name="Google Shape;1366;p182">
            <a:extLst>
              <a:ext uri="{FF2B5EF4-FFF2-40B4-BE49-F238E27FC236}">
                <a16:creationId xmlns:a16="http://schemas.microsoft.com/office/drawing/2014/main" id="{812B7F20-00E8-49E0-A09C-4733C4FD16DD}"/>
              </a:ext>
            </a:extLst>
          </p:cNvPr>
          <p:cNvSpPr txBox="1"/>
          <p:nvPr/>
        </p:nvSpPr>
        <p:spPr>
          <a:xfrm>
            <a:off x="219505" y="2281667"/>
            <a:ext cx="1152400" cy="406000"/>
          </a:xfrm>
          <a:prstGeom prst="rect">
            <a:avLst/>
          </a:prstGeom>
          <a:noFill/>
          <a:ln>
            <a:noFill/>
          </a:ln>
        </p:spPr>
        <p:txBody>
          <a:bodyPr spcFirstLastPara="1" wrap="square" lIns="89600" tIns="44800" rIns="89600" bIns="44800" anchor="t" anchorCtr="0">
            <a:noAutofit/>
          </a:bodyPr>
          <a:lstStyle/>
          <a:p>
            <a:pPr algn="ctr"/>
            <a:r>
              <a:rPr lang="en" sz="1000">
                <a:solidFill>
                  <a:srgbClr val="000000"/>
                </a:solidFill>
                <a:latin typeface="Quattrocento Sans"/>
                <a:ea typeface="Quattrocento Sans"/>
                <a:cs typeface="Quattrocento Sans"/>
                <a:sym typeface="Quattrocento Sans"/>
              </a:rPr>
              <a:t>Sensors and IoT</a:t>
            </a:r>
            <a:endParaRPr sz="1372">
              <a:solidFill>
                <a:srgbClr val="000000"/>
              </a:solidFill>
              <a:latin typeface="Arial"/>
              <a:ea typeface="Arial"/>
              <a:cs typeface="Arial"/>
              <a:sym typeface="Arial"/>
            </a:endParaRPr>
          </a:p>
          <a:p>
            <a:pPr algn="ctr"/>
            <a:r>
              <a:rPr lang="en" sz="1000">
                <a:solidFill>
                  <a:srgbClr val="000000"/>
                </a:solidFill>
                <a:latin typeface="Quattrocento Sans"/>
                <a:ea typeface="Quattrocento Sans"/>
                <a:cs typeface="Quattrocento Sans"/>
                <a:sym typeface="Quattrocento Sans"/>
              </a:rPr>
              <a:t>(unstructured)</a:t>
            </a:r>
            <a:endParaRPr sz="1372">
              <a:solidFill>
                <a:srgbClr val="000000"/>
              </a:solidFill>
              <a:latin typeface="Arial"/>
              <a:ea typeface="Arial"/>
              <a:cs typeface="Arial"/>
              <a:sym typeface="Arial"/>
            </a:endParaRPr>
          </a:p>
        </p:txBody>
      </p:sp>
      <p:grpSp>
        <p:nvGrpSpPr>
          <p:cNvPr id="167" name="Google Shape;1367;p182">
            <a:extLst>
              <a:ext uri="{FF2B5EF4-FFF2-40B4-BE49-F238E27FC236}">
                <a16:creationId xmlns:a16="http://schemas.microsoft.com/office/drawing/2014/main" id="{7CA29968-8C1F-4048-B92C-7F22BE9724A5}"/>
              </a:ext>
            </a:extLst>
          </p:cNvPr>
          <p:cNvGrpSpPr/>
          <p:nvPr/>
        </p:nvGrpSpPr>
        <p:grpSpPr>
          <a:xfrm>
            <a:off x="595406" y="1821229"/>
            <a:ext cx="413797" cy="462379"/>
            <a:chOff x="4633352" y="465695"/>
            <a:chExt cx="743704" cy="831019"/>
          </a:xfrm>
        </p:grpSpPr>
        <p:sp>
          <p:nvSpPr>
            <p:cNvPr id="168" name="Google Shape;1368;p182">
              <a:extLst>
                <a:ext uri="{FF2B5EF4-FFF2-40B4-BE49-F238E27FC236}">
                  <a16:creationId xmlns:a16="http://schemas.microsoft.com/office/drawing/2014/main" id="{B4ED44F7-118C-405C-BCDD-8B54CA14E436}"/>
                </a:ext>
              </a:extLst>
            </p:cNvPr>
            <p:cNvSpPr/>
            <p:nvPr/>
          </p:nvSpPr>
          <p:spPr>
            <a:xfrm>
              <a:off x="4723400" y="646446"/>
              <a:ext cx="469500" cy="4695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69" name="Google Shape;1369;p182">
              <a:extLst>
                <a:ext uri="{FF2B5EF4-FFF2-40B4-BE49-F238E27FC236}">
                  <a16:creationId xmlns:a16="http://schemas.microsoft.com/office/drawing/2014/main" id="{6AEE339F-FA8A-4C06-A72B-609CC2B82652}"/>
                </a:ext>
              </a:extLst>
            </p:cNvPr>
            <p:cNvSpPr/>
            <p:nvPr/>
          </p:nvSpPr>
          <p:spPr>
            <a:xfrm>
              <a:off x="4996580" y="46569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0" name="Google Shape;1370;p182">
              <a:extLst>
                <a:ext uri="{FF2B5EF4-FFF2-40B4-BE49-F238E27FC236}">
                  <a16:creationId xmlns:a16="http://schemas.microsoft.com/office/drawing/2014/main" id="{1AA697C5-DB06-4BE3-9342-ECDA33B2D1DA}"/>
                </a:ext>
              </a:extLst>
            </p:cNvPr>
            <p:cNvSpPr/>
            <p:nvPr/>
          </p:nvSpPr>
          <p:spPr>
            <a:xfrm>
              <a:off x="4772896" y="46569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1" name="Google Shape;1371;p182">
              <a:extLst>
                <a:ext uri="{FF2B5EF4-FFF2-40B4-BE49-F238E27FC236}">
                  <a16:creationId xmlns:a16="http://schemas.microsoft.com/office/drawing/2014/main" id="{977B99C3-FD0E-4742-A7C0-20B48586BBE6}"/>
                </a:ext>
              </a:extLst>
            </p:cNvPr>
            <p:cNvSpPr/>
            <p:nvPr/>
          </p:nvSpPr>
          <p:spPr>
            <a:xfrm>
              <a:off x="4633352" y="579688"/>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2" name="Google Shape;1372;p182">
              <a:extLst>
                <a:ext uri="{FF2B5EF4-FFF2-40B4-BE49-F238E27FC236}">
                  <a16:creationId xmlns:a16="http://schemas.microsoft.com/office/drawing/2014/main" id="{7C742046-515E-4CF7-A030-6F479BEB9FE0}"/>
                </a:ext>
              </a:extLst>
            </p:cNvPr>
            <p:cNvSpPr/>
            <p:nvPr/>
          </p:nvSpPr>
          <p:spPr>
            <a:xfrm>
              <a:off x="4643631" y="1036997"/>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3" name="Google Shape;1373;p182">
              <a:extLst>
                <a:ext uri="{FF2B5EF4-FFF2-40B4-BE49-F238E27FC236}">
                  <a16:creationId xmlns:a16="http://schemas.microsoft.com/office/drawing/2014/main" id="{B7C9FD60-3052-4A9A-86C9-A7727F62CD7E}"/>
                </a:ext>
              </a:extLst>
            </p:cNvPr>
            <p:cNvSpPr/>
            <p:nvPr/>
          </p:nvSpPr>
          <p:spPr>
            <a:xfrm>
              <a:off x="4996580" y="1147614"/>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4" name="Google Shape;1374;p182">
              <a:extLst>
                <a:ext uri="{FF2B5EF4-FFF2-40B4-BE49-F238E27FC236}">
                  <a16:creationId xmlns:a16="http://schemas.microsoft.com/office/drawing/2014/main" id="{E0A8458D-356F-4823-AF12-4B288D0298C4}"/>
                </a:ext>
              </a:extLst>
            </p:cNvPr>
            <p:cNvSpPr/>
            <p:nvPr/>
          </p:nvSpPr>
          <p:spPr>
            <a:xfrm>
              <a:off x="5227956" y="92487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5" name="Google Shape;1375;p182">
              <a:extLst>
                <a:ext uri="{FF2B5EF4-FFF2-40B4-BE49-F238E27FC236}">
                  <a16:creationId xmlns:a16="http://schemas.microsoft.com/office/drawing/2014/main" id="{EEF3C607-F2EA-4F87-8EC1-4F45F3177DCC}"/>
                </a:ext>
              </a:extLst>
            </p:cNvPr>
            <p:cNvSpPr/>
            <p:nvPr/>
          </p:nvSpPr>
          <p:spPr>
            <a:xfrm>
              <a:off x="5227956" y="694322"/>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grpSp>
      <p:sp>
        <p:nvSpPr>
          <p:cNvPr id="176" name="Google Shape;1376;p182">
            <a:extLst>
              <a:ext uri="{FF2B5EF4-FFF2-40B4-BE49-F238E27FC236}">
                <a16:creationId xmlns:a16="http://schemas.microsoft.com/office/drawing/2014/main" id="{FB9414BA-8A07-4098-9EF6-5213A5E9859C}"/>
              </a:ext>
            </a:extLst>
          </p:cNvPr>
          <p:cNvSpPr/>
          <p:nvPr/>
        </p:nvSpPr>
        <p:spPr>
          <a:xfrm>
            <a:off x="2021169" y="3727737"/>
            <a:ext cx="1286000" cy="586800"/>
          </a:xfrm>
          <a:prstGeom prst="rect">
            <a:avLst/>
          </a:prstGeom>
          <a:noFill/>
          <a:ln>
            <a:noFill/>
          </a:ln>
        </p:spPr>
        <p:txBody>
          <a:bodyPr spcFirstLastPara="1" wrap="square" lIns="89600" tIns="44800" rIns="89600" bIns="44800" anchor="t" anchorCtr="0">
            <a:noAutofit/>
          </a:bodyPr>
          <a:lstStyle/>
          <a:p>
            <a:pPr algn="ctr"/>
            <a:r>
              <a:rPr lang="en" sz="1051">
                <a:solidFill>
                  <a:srgbClr val="000000"/>
                </a:solidFill>
                <a:latin typeface="Quattrocento Sans"/>
                <a:ea typeface="Quattrocento Sans"/>
                <a:cs typeface="Quattrocento Sans"/>
                <a:sym typeface="Quattrocento Sans"/>
              </a:rPr>
              <a:t>Azure Event Hub</a:t>
            </a:r>
            <a:endParaRPr sz="1372">
              <a:solidFill>
                <a:srgbClr val="000000"/>
              </a:solidFill>
              <a:latin typeface="Arial"/>
              <a:ea typeface="Arial"/>
              <a:cs typeface="Arial"/>
              <a:sym typeface="Arial"/>
            </a:endParaRPr>
          </a:p>
          <a:p>
            <a:pPr algn="ctr"/>
            <a:r>
              <a:rPr lang="en" sz="1051">
                <a:solidFill>
                  <a:srgbClr val="000000"/>
                </a:solidFill>
                <a:latin typeface="Quattrocento Sans"/>
                <a:ea typeface="Quattrocento Sans"/>
                <a:cs typeface="Quattrocento Sans"/>
                <a:sym typeface="Quattrocento Sans"/>
              </a:rPr>
              <a:t>Azure IoT Hub</a:t>
            </a:r>
            <a:endParaRPr sz="1372">
              <a:solidFill>
                <a:srgbClr val="000000"/>
              </a:solidFill>
              <a:latin typeface="Arial"/>
              <a:ea typeface="Arial"/>
              <a:cs typeface="Arial"/>
              <a:sym typeface="Arial"/>
            </a:endParaRPr>
          </a:p>
          <a:p>
            <a:pPr algn="ctr"/>
            <a:r>
              <a:rPr lang="en" sz="1051">
                <a:solidFill>
                  <a:srgbClr val="000000"/>
                </a:solidFill>
                <a:latin typeface="Quattrocento Sans"/>
                <a:ea typeface="Quattrocento Sans"/>
                <a:cs typeface="Quattrocento Sans"/>
                <a:sym typeface="Quattrocento Sans"/>
              </a:rPr>
              <a:t>Kafka</a:t>
            </a:r>
            <a:endParaRPr sz="1372">
              <a:solidFill>
                <a:srgbClr val="000000"/>
              </a:solidFill>
              <a:latin typeface="Arial"/>
              <a:ea typeface="Arial"/>
              <a:cs typeface="Arial"/>
              <a:sym typeface="Arial"/>
            </a:endParaRPr>
          </a:p>
        </p:txBody>
      </p:sp>
      <p:grpSp>
        <p:nvGrpSpPr>
          <p:cNvPr id="177" name="Google Shape;1377;p182">
            <a:extLst>
              <a:ext uri="{FF2B5EF4-FFF2-40B4-BE49-F238E27FC236}">
                <a16:creationId xmlns:a16="http://schemas.microsoft.com/office/drawing/2014/main" id="{21B74391-24C6-4FD3-B58C-7082E59BC429}"/>
              </a:ext>
            </a:extLst>
          </p:cNvPr>
          <p:cNvGrpSpPr/>
          <p:nvPr/>
        </p:nvGrpSpPr>
        <p:grpSpPr>
          <a:xfrm>
            <a:off x="2538177" y="3142561"/>
            <a:ext cx="318348" cy="540851"/>
            <a:chOff x="10668000" y="1393825"/>
            <a:chExt cx="526950" cy="895250"/>
          </a:xfrm>
        </p:grpSpPr>
        <p:sp>
          <p:nvSpPr>
            <p:cNvPr id="178" name="Google Shape;1378;p182">
              <a:extLst>
                <a:ext uri="{FF2B5EF4-FFF2-40B4-BE49-F238E27FC236}">
                  <a16:creationId xmlns:a16="http://schemas.microsoft.com/office/drawing/2014/main" id="{723ABFFE-AD88-46E8-ABCD-F4256256E9EF}"/>
                </a:ext>
              </a:extLst>
            </p:cNvPr>
            <p:cNvSpPr/>
            <p:nvPr/>
          </p:nvSpPr>
          <p:spPr>
            <a:xfrm>
              <a:off x="10690225" y="139382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79" name="Google Shape;1379;p182">
              <a:extLst>
                <a:ext uri="{FF2B5EF4-FFF2-40B4-BE49-F238E27FC236}">
                  <a16:creationId xmlns:a16="http://schemas.microsoft.com/office/drawing/2014/main" id="{199728D2-BB5B-41B2-AEDF-C1A4C9BFA7C7}"/>
                </a:ext>
              </a:extLst>
            </p:cNvPr>
            <p:cNvSpPr/>
            <p:nvPr/>
          </p:nvSpPr>
          <p:spPr>
            <a:xfrm>
              <a:off x="10690225" y="208597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0" name="Google Shape;1380;p182">
              <a:extLst>
                <a:ext uri="{FF2B5EF4-FFF2-40B4-BE49-F238E27FC236}">
                  <a16:creationId xmlns:a16="http://schemas.microsoft.com/office/drawing/2014/main" id="{8180E881-ADA9-4789-B3B1-E9146A86A344}"/>
                </a:ext>
              </a:extLst>
            </p:cNvPr>
            <p:cNvSpPr/>
            <p:nvPr/>
          </p:nvSpPr>
          <p:spPr>
            <a:xfrm>
              <a:off x="10991850" y="1911350"/>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1" name="Google Shape;1381;p182">
              <a:extLst>
                <a:ext uri="{FF2B5EF4-FFF2-40B4-BE49-F238E27FC236}">
                  <a16:creationId xmlns:a16="http://schemas.microsoft.com/office/drawing/2014/main" id="{A4C9006E-4A28-4F31-9860-5AFC013520E9}"/>
                </a:ext>
              </a:extLst>
            </p:cNvPr>
            <p:cNvSpPr/>
            <p:nvPr/>
          </p:nvSpPr>
          <p:spPr>
            <a:xfrm>
              <a:off x="10991850" y="156527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2" name="Google Shape;1382;p182">
              <a:extLst>
                <a:ext uri="{FF2B5EF4-FFF2-40B4-BE49-F238E27FC236}">
                  <a16:creationId xmlns:a16="http://schemas.microsoft.com/office/drawing/2014/main" id="{85086687-1350-4827-A238-A46E1E1C10B0}"/>
                </a:ext>
              </a:extLst>
            </p:cNvPr>
            <p:cNvSpPr/>
            <p:nvPr/>
          </p:nvSpPr>
          <p:spPr>
            <a:xfrm>
              <a:off x="10668000" y="1717675"/>
              <a:ext cx="247500" cy="2475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cxnSp>
          <p:nvCxnSpPr>
            <p:cNvPr id="183" name="Google Shape;1383;p182">
              <a:extLst>
                <a:ext uri="{FF2B5EF4-FFF2-40B4-BE49-F238E27FC236}">
                  <a16:creationId xmlns:a16="http://schemas.microsoft.com/office/drawing/2014/main" id="{04C3D9B3-C8E4-411C-AC2A-3626A4314B7F}"/>
                </a:ext>
              </a:extLst>
            </p:cNvPr>
            <p:cNvCxnSpPr/>
            <p:nvPr/>
          </p:nvCxnSpPr>
          <p:spPr>
            <a:xfrm>
              <a:off x="10791825" y="1597025"/>
              <a:ext cx="0" cy="120600"/>
            </a:xfrm>
            <a:prstGeom prst="straightConnector1">
              <a:avLst/>
            </a:prstGeom>
            <a:noFill/>
            <a:ln w="19050" cap="flat" cmpd="sng">
              <a:solidFill>
                <a:srgbClr val="7A7A87"/>
              </a:solidFill>
              <a:prstDash val="solid"/>
              <a:round/>
              <a:headEnd type="none" w="sm" len="sm"/>
              <a:tailEnd type="none" w="sm" len="sm"/>
            </a:ln>
          </p:spPr>
        </p:cxnSp>
        <p:cxnSp>
          <p:nvCxnSpPr>
            <p:cNvPr id="184" name="Google Shape;1384;p182">
              <a:extLst>
                <a:ext uri="{FF2B5EF4-FFF2-40B4-BE49-F238E27FC236}">
                  <a16:creationId xmlns:a16="http://schemas.microsoft.com/office/drawing/2014/main" id="{CEDDFADD-3608-462C-B309-F21295DC146B}"/>
                </a:ext>
              </a:extLst>
            </p:cNvPr>
            <p:cNvCxnSpPr/>
            <p:nvPr/>
          </p:nvCxnSpPr>
          <p:spPr>
            <a:xfrm>
              <a:off x="10791825" y="1966190"/>
              <a:ext cx="0" cy="120600"/>
            </a:xfrm>
            <a:prstGeom prst="straightConnector1">
              <a:avLst/>
            </a:prstGeom>
            <a:noFill/>
            <a:ln w="19050" cap="flat" cmpd="sng">
              <a:solidFill>
                <a:srgbClr val="7A7A87"/>
              </a:solidFill>
              <a:prstDash val="solid"/>
              <a:round/>
              <a:headEnd type="none" w="sm" len="sm"/>
              <a:tailEnd type="none" w="sm" len="sm"/>
            </a:ln>
          </p:spPr>
        </p:cxnSp>
        <p:cxnSp>
          <p:nvCxnSpPr>
            <p:cNvPr id="185" name="Google Shape;1385;p182">
              <a:extLst>
                <a:ext uri="{FF2B5EF4-FFF2-40B4-BE49-F238E27FC236}">
                  <a16:creationId xmlns:a16="http://schemas.microsoft.com/office/drawing/2014/main" id="{8DF19606-5CB0-4447-A526-D211DE4862BE}"/>
                </a:ext>
              </a:extLst>
            </p:cNvPr>
            <p:cNvCxnSpPr/>
            <p:nvPr/>
          </p:nvCxnSpPr>
          <p:spPr>
            <a:xfrm flipH="1">
              <a:off x="10895847" y="1717148"/>
              <a:ext cx="109200" cy="61500"/>
            </a:xfrm>
            <a:prstGeom prst="straightConnector1">
              <a:avLst/>
            </a:prstGeom>
            <a:noFill/>
            <a:ln w="19050" cap="flat" cmpd="sng">
              <a:solidFill>
                <a:srgbClr val="7A7A87"/>
              </a:solidFill>
              <a:prstDash val="solid"/>
              <a:round/>
              <a:headEnd type="none" w="sm" len="sm"/>
              <a:tailEnd type="none" w="sm" len="sm"/>
            </a:ln>
          </p:spPr>
        </p:cxnSp>
        <p:cxnSp>
          <p:nvCxnSpPr>
            <p:cNvPr id="186" name="Google Shape;1386;p182">
              <a:extLst>
                <a:ext uri="{FF2B5EF4-FFF2-40B4-BE49-F238E27FC236}">
                  <a16:creationId xmlns:a16="http://schemas.microsoft.com/office/drawing/2014/main" id="{9501678B-69EB-40BE-9431-940CB36E302F}"/>
                </a:ext>
              </a:extLst>
            </p:cNvPr>
            <p:cNvCxnSpPr/>
            <p:nvPr/>
          </p:nvCxnSpPr>
          <p:spPr>
            <a:xfrm>
              <a:off x="10905558" y="1903102"/>
              <a:ext cx="101100" cy="57000"/>
            </a:xfrm>
            <a:prstGeom prst="straightConnector1">
              <a:avLst/>
            </a:prstGeom>
            <a:noFill/>
            <a:ln w="19050" cap="flat" cmpd="sng">
              <a:solidFill>
                <a:srgbClr val="7A7A87"/>
              </a:solidFill>
              <a:prstDash val="solid"/>
              <a:round/>
              <a:headEnd type="none" w="sm" len="sm"/>
              <a:tailEnd type="none" w="sm" len="sm"/>
            </a:ln>
          </p:spPr>
        </p:cxnSp>
      </p:grpSp>
      <p:cxnSp>
        <p:nvCxnSpPr>
          <p:cNvPr id="187" name="Google Shape;1387;p182">
            <a:extLst>
              <a:ext uri="{FF2B5EF4-FFF2-40B4-BE49-F238E27FC236}">
                <a16:creationId xmlns:a16="http://schemas.microsoft.com/office/drawing/2014/main" id="{84821C1C-CFA4-4DD6-BB61-F63B9C9D80A0}"/>
              </a:ext>
            </a:extLst>
          </p:cNvPr>
          <p:cNvCxnSpPr/>
          <p:nvPr/>
        </p:nvCxnSpPr>
        <p:spPr>
          <a:xfrm rot="-5400000" flipH="1">
            <a:off x="1535516" y="2536357"/>
            <a:ext cx="1316400" cy="435200"/>
          </a:xfrm>
          <a:prstGeom prst="bentConnector3">
            <a:avLst>
              <a:gd name="adj1" fmla="val 99923"/>
            </a:avLst>
          </a:prstGeom>
          <a:noFill/>
          <a:ln w="19050" cap="flat" cmpd="sng">
            <a:solidFill>
              <a:srgbClr val="9999A2"/>
            </a:solidFill>
            <a:prstDash val="dash"/>
            <a:round/>
            <a:headEnd type="none" w="sm" len="sm"/>
            <a:tailEnd type="triangle" w="med" len="med"/>
          </a:ln>
        </p:spPr>
      </p:cxnSp>
      <p:cxnSp>
        <p:nvCxnSpPr>
          <p:cNvPr id="188" name="Google Shape;1388;p182">
            <a:extLst>
              <a:ext uri="{FF2B5EF4-FFF2-40B4-BE49-F238E27FC236}">
                <a16:creationId xmlns:a16="http://schemas.microsoft.com/office/drawing/2014/main" id="{F43D72EF-4008-4E9B-87E8-257BF6DD8CC1}"/>
              </a:ext>
            </a:extLst>
          </p:cNvPr>
          <p:cNvCxnSpPr/>
          <p:nvPr/>
        </p:nvCxnSpPr>
        <p:spPr>
          <a:xfrm>
            <a:off x="1604193" y="2084673"/>
            <a:ext cx="372000" cy="0"/>
          </a:xfrm>
          <a:prstGeom prst="straightConnector1">
            <a:avLst/>
          </a:prstGeom>
          <a:noFill/>
          <a:ln w="19050" cap="flat" cmpd="sng">
            <a:solidFill>
              <a:srgbClr val="7A7A87"/>
            </a:solidFill>
            <a:prstDash val="dash"/>
            <a:round/>
            <a:headEnd type="none" w="sm" len="sm"/>
            <a:tailEnd type="none" w="sm" len="sm"/>
          </a:ln>
        </p:spPr>
      </p:cxnSp>
      <p:sp>
        <p:nvSpPr>
          <p:cNvPr id="189" name="Google Shape;1389;p182">
            <a:extLst>
              <a:ext uri="{FF2B5EF4-FFF2-40B4-BE49-F238E27FC236}">
                <a16:creationId xmlns:a16="http://schemas.microsoft.com/office/drawing/2014/main" id="{8C1DC1DB-A62E-417E-8E33-3C834D238F31}"/>
              </a:ext>
            </a:extLst>
          </p:cNvPr>
          <p:cNvSpPr/>
          <p:nvPr/>
        </p:nvSpPr>
        <p:spPr>
          <a:xfrm>
            <a:off x="3518041" y="4606569"/>
            <a:ext cx="525699" cy="454463"/>
          </a:xfrm>
          <a:custGeom>
            <a:avLst/>
            <a:gdLst/>
            <a:ahLst/>
            <a:cxnLst/>
            <a:rect l="l" t="t" r="r" b="b"/>
            <a:pathLst>
              <a:path w="4638512" h="4009962" extrusionOk="0">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rgbClr val="9999A2"/>
          </a:solidFill>
          <a:ln>
            <a:noFill/>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sp>
        <p:nvSpPr>
          <p:cNvPr id="190" name="Google Shape;1390;p182">
            <a:extLst>
              <a:ext uri="{FF2B5EF4-FFF2-40B4-BE49-F238E27FC236}">
                <a16:creationId xmlns:a16="http://schemas.microsoft.com/office/drawing/2014/main" id="{3192F619-5F97-49CC-B456-878DB5FFA05D}"/>
              </a:ext>
            </a:extLst>
          </p:cNvPr>
          <p:cNvSpPr/>
          <p:nvPr/>
        </p:nvSpPr>
        <p:spPr>
          <a:xfrm>
            <a:off x="3321860" y="5075960"/>
            <a:ext cx="890000" cy="2648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Raw Format</a:t>
            </a:r>
            <a:endParaRPr sz="1372">
              <a:solidFill>
                <a:srgbClr val="000000"/>
              </a:solidFill>
              <a:latin typeface="Arial"/>
              <a:ea typeface="Arial"/>
              <a:cs typeface="Arial"/>
              <a:sym typeface="Arial"/>
            </a:endParaRPr>
          </a:p>
        </p:txBody>
      </p:sp>
      <p:cxnSp>
        <p:nvCxnSpPr>
          <p:cNvPr id="191" name="Google Shape;1391;p182">
            <a:extLst>
              <a:ext uri="{FF2B5EF4-FFF2-40B4-BE49-F238E27FC236}">
                <a16:creationId xmlns:a16="http://schemas.microsoft.com/office/drawing/2014/main" id="{0648B546-0D9A-4B7B-8550-E150211FFC6E}"/>
              </a:ext>
            </a:extLst>
          </p:cNvPr>
          <p:cNvCxnSpPr/>
          <p:nvPr/>
        </p:nvCxnSpPr>
        <p:spPr>
          <a:xfrm>
            <a:off x="2936815" y="5193204"/>
            <a:ext cx="482800" cy="0"/>
          </a:xfrm>
          <a:prstGeom prst="straightConnector1">
            <a:avLst/>
          </a:prstGeom>
          <a:noFill/>
          <a:ln w="19050" cap="flat" cmpd="sng">
            <a:solidFill>
              <a:srgbClr val="9999A2"/>
            </a:solidFill>
            <a:prstDash val="dash"/>
            <a:round/>
            <a:headEnd type="none" w="sm" len="sm"/>
            <a:tailEnd type="triangle" w="med" len="med"/>
          </a:ln>
        </p:spPr>
      </p:cxnSp>
      <p:sp>
        <p:nvSpPr>
          <p:cNvPr id="192" name="Google Shape;1392;p182">
            <a:extLst>
              <a:ext uri="{FF2B5EF4-FFF2-40B4-BE49-F238E27FC236}">
                <a16:creationId xmlns:a16="http://schemas.microsoft.com/office/drawing/2014/main" id="{BC40C8C4-C062-4684-B67C-5DC7E7420827}"/>
              </a:ext>
            </a:extLst>
          </p:cNvPr>
          <p:cNvSpPr/>
          <p:nvPr/>
        </p:nvSpPr>
        <p:spPr>
          <a:xfrm>
            <a:off x="1976116" y="1122557"/>
            <a:ext cx="2063200" cy="8388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1</a:t>
            </a:r>
            <a:endParaRPr sz="1372" dirty="0">
              <a:solidFill>
                <a:srgbClr val="000000"/>
              </a:solidFill>
              <a:latin typeface="Arial"/>
              <a:ea typeface="Arial"/>
              <a:cs typeface="Arial"/>
              <a:sym typeface="Arial"/>
            </a:endParaRPr>
          </a:p>
          <a:p>
            <a:pPr>
              <a:spcBef>
                <a:spcPts val="300"/>
              </a:spcBef>
            </a:pPr>
            <a:endParaRPr sz="400" b="1"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Load raw data to</a:t>
            </a:r>
            <a:br>
              <a:rPr lang="en" sz="1200" dirty="0">
                <a:solidFill>
                  <a:srgbClr val="000000"/>
                </a:solidFill>
                <a:latin typeface="Quattrocento Sans"/>
                <a:ea typeface="Quattrocento Sans"/>
                <a:cs typeface="Quattrocento Sans"/>
                <a:sym typeface="Quattrocento Sans"/>
              </a:rPr>
            </a:br>
            <a:r>
              <a:rPr lang="en" sz="1200" dirty="0">
                <a:solidFill>
                  <a:srgbClr val="000000"/>
                </a:solidFill>
                <a:latin typeface="Quattrocento Sans"/>
                <a:ea typeface="Quattrocento Sans"/>
                <a:cs typeface="Quattrocento Sans"/>
                <a:sym typeface="Quattrocento Sans"/>
              </a:rPr>
              <a:t>Azure Data Lake Storage</a:t>
            </a:r>
            <a:endParaRPr sz="1372" dirty="0">
              <a:solidFill>
                <a:srgbClr val="000000"/>
              </a:solidFill>
              <a:latin typeface="Arial"/>
              <a:ea typeface="Arial"/>
              <a:cs typeface="Arial"/>
              <a:sym typeface="Arial"/>
            </a:endParaRPr>
          </a:p>
        </p:txBody>
      </p:sp>
      <p:sp>
        <p:nvSpPr>
          <p:cNvPr id="193" name="Google Shape;1393;p182">
            <a:extLst>
              <a:ext uri="{FF2B5EF4-FFF2-40B4-BE49-F238E27FC236}">
                <a16:creationId xmlns:a16="http://schemas.microsoft.com/office/drawing/2014/main" id="{37CC83B4-7BDA-4A95-9B41-4491EDBAA02D}"/>
              </a:ext>
            </a:extLst>
          </p:cNvPr>
          <p:cNvSpPr/>
          <p:nvPr/>
        </p:nvSpPr>
        <p:spPr>
          <a:xfrm>
            <a:off x="10062800" y="2685194"/>
            <a:ext cx="460307" cy="426269"/>
          </a:xfrm>
          <a:custGeom>
            <a:avLst/>
            <a:gdLst/>
            <a:ahLst/>
            <a:cxnLst/>
            <a:rect l="l" t="t" r="r" b="b"/>
            <a:pathLst>
              <a:path w="4761797" h="4409679" extrusionOk="0">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noFill/>
          <a:ln w="1270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94" name="Google Shape;1394;p182">
            <a:extLst>
              <a:ext uri="{FF2B5EF4-FFF2-40B4-BE49-F238E27FC236}">
                <a16:creationId xmlns:a16="http://schemas.microsoft.com/office/drawing/2014/main" id="{0BF44211-58CE-4E7C-B9A0-20D76DA944FA}"/>
              </a:ext>
            </a:extLst>
          </p:cNvPr>
          <p:cNvSpPr/>
          <p:nvPr/>
        </p:nvSpPr>
        <p:spPr>
          <a:xfrm>
            <a:off x="11062199" y="5087415"/>
            <a:ext cx="778000" cy="2648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Power BI</a:t>
            </a:r>
            <a:endParaRPr sz="1372">
              <a:solidFill>
                <a:srgbClr val="000000"/>
              </a:solidFill>
              <a:latin typeface="Arial"/>
              <a:ea typeface="Arial"/>
              <a:cs typeface="Arial"/>
              <a:sym typeface="Arial"/>
            </a:endParaRPr>
          </a:p>
        </p:txBody>
      </p:sp>
      <p:grpSp>
        <p:nvGrpSpPr>
          <p:cNvPr id="195" name="Google Shape;1395;p182">
            <a:extLst>
              <a:ext uri="{FF2B5EF4-FFF2-40B4-BE49-F238E27FC236}">
                <a16:creationId xmlns:a16="http://schemas.microsoft.com/office/drawing/2014/main" id="{B39FDB03-478D-42A4-B063-C54735754441}"/>
              </a:ext>
            </a:extLst>
          </p:cNvPr>
          <p:cNvGrpSpPr/>
          <p:nvPr/>
        </p:nvGrpSpPr>
        <p:grpSpPr>
          <a:xfrm>
            <a:off x="11229987" y="4700623"/>
            <a:ext cx="450381" cy="342860"/>
            <a:chOff x="2502877" y="2643553"/>
            <a:chExt cx="3651737" cy="2779950"/>
          </a:xfrm>
        </p:grpSpPr>
        <p:cxnSp>
          <p:nvCxnSpPr>
            <p:cNvPr id="196" name="Google Shape;1396;p182">
              <a:extLst>
                <a:ext uri="{FF2B5EF4-FFF2-40B4-BE49-F238E27FC236}">
                  <a16:creationId xmlns:a16="http://schemas.microsoft.com/office/drawing/2014/main" id="{4AC7A439-B421-44C4-8722-83F82D229371}"/>
                </a:ext>
              </a:extLst>
            </p:cNvPr>
            <p:cNvCxnSpPr/>
            <p:nvPr/>
          </p:nvCxnSpPr>
          <p:spPr>
            <a:xfrm>
              <a:off x="3303655" y="4505747"/>
              <a:ext cx="0" cy="917700"/>
            </a:xfrm>
            <a:prstGeom prst="straightConnector1">
              <a:avLst/>
            </a:prstGeom>
            <a:noFill/>
            <a:ln w="19050" cap="rnd" cmpd="sng">
              <a:solidFill>
                <a:srgbClr val="7A7A87"/>
              </a:solidFill>
              <a:prstDash val="solid"/>
              <a:round/>
              <a:headEnd type="none" w="sm" len="sm"/>
              <a:tailEnd type="none" w="sm" len="sm"/>
            </a:ln>
          </p:spPr>
        </p:cxnSp>
        <p:cxnSp>
          <p:nvCxnSpPr>
            <p:cNvPr id="197" name="Google Shape;1397;p182">
              <a:extLst>
                <a:ext uri="{FF2B5EF4-FFF2-40B4-BE49-F238E27FC236}">
                  <a16:creationId xmlns:a16="http://schemas.microsoft.com/office/drawing/2014/main" id="{A9A568EA-D0F5-4230-947A-01F702759BE1}"/>
                </a:ext>
              </a:extLst>
            </p:cNvPr>
            <p:cNvCxnSpPr/>
            <p:nvPr/>
          </p:nvCxnSpPr>
          <p:spPr>
            <a:xfrm>
              <a:off x="3983069" y="3734649"/>
              <a:ext cx="0" cy="1688700"/>
            </a:xfrm>
            <a:prstGeom prst="straightConnector1">
              <a:avLst/>
            </a:prstGeom>
            <a:noFill/>
            <a:ln w="19050" cap="rnd" cmpd="sng">
              <a:solidFill>
                <a:srgbClr val="7A7A87"/>
              </a:solidFill>
              <a:prstDash val="solid"/>
              <a:round/>
              <a:headEnd type="none" w="sm" len="sm"/>
              <a:tailEnd type="none" w="sm" len="sm"/>
            </a:ln>
          </p:spPr>
        </p:cxnSp>
        <p:cxnSp>
          <p:nvCxnSpPr>
            <p:cNvPr id="198" name="Google Shape;1398;p182">
              <a:extLst>
                <a:ext uri="{FF2B5EF4-FFF2-40B4-BE49-F238E27FC236}">
                  <a16:creationId xmlns:a16="http://schemas.microsoft.com/office/drawing/2014/main" id="{A61AED3F-DA00-4839-8DA8-522008B9D06D}"/>
                </a:ext>
              </a:extLst>
            </p:cNvPr>
            <p:cNvCxnSpPr/>
            <p:nvPr/>
          </p:nvCxnSpPr>
          <p:spPr>
            <a:xfrm>
              <a:off x="4662482" y="4051603"/>
              <a:ext cx="0" cy="1371900"/>
            </a:xfrm>
            <a:prstGeom prst="straightConnector1">
              <a:avLst/>
            </a:prstGeom>
            <a:noFill/>
            <a:ln w="19050" cap="rnd" cmpd="sng">
              <a:solidFill>
                <a:srgbClr val="7A7A87"/>
              </a:solidFill>
              <a:prstDash val="solid"/>
              <a:round/>
              <a:headEnd type="none" w="sm" len="sm"/>
              <a:tailEnd type="none" w="sm" len="sm"/>
            </a:ln>
          </p:spPr>
        </p:cxnSp>
        <p:cxnSp>
          <p:nvCxnSpPr>
            <p:cNvPr id="199" name="Google Shape;1399;p182">
              <a:extLst>
                <a:ext uri="{FF2B5EF4-FFF2-40B4-BE49-F238E27FC236}">
                  <a16:creationId xmlns:a16="http://schemas.microsoft.com/office/drawing/2014/main" id="{D8F27C32-4938-4A52-8060-ADC6073870D0}"/>
                </a:ext>
              </a:extLst>
            </p:cNvPr>
            <p:cNvCxnSpPr/>
            <p:nvPr/>
          </p:nvCxnSpPr>
          <p:spPr>
            <a:xfrm>
              <a:off x="5330632" y="3185667"/>
              <a:ext cx="0" cy="2237700"/>
            </a:xfrm>
            <a:prstGeom prst="straightConnector1">
              <a:avLst/>
            </a:prstGeom>
            <a:noFill/>
            <a:ln w="19050" cap="rnd" cmpd="sng">
              <a:solidFill>
                <a:srgbClr val="7A7A87"/>
              </a:solidFill>
              <a:prstDash val="solid"/>
              <a:round/>
              <a:headEnd type="none" w="sm" len="sm"/>
              <a:tailEnd type="none" w="sm" len="sm"/>
            </a:ln>
          </p:spPr>
        </p:cxnSp>
        <p:sp>
          <p:nvSpPr>
            <p:cNvPr id="200" name="Google Shape;1400;p182">
              <a:extLst>
                <a:ext uri="{FF2B5EF4-FFF2-40B4-BE49-F238E27FC236}">
                  <a16:creationId xmlns:a16="http://schemas.microsoft.com/office/drawing/2014/main" id="{C08DF2C6-C3C7-45E5-9DE7-BBA1A9D7218F}"/>
                </a:ext>
              </a:extLst>
            </p:cNvPr>
            <p:cNvSpPr/>
            <p:nvPr/>
          </p:nvSpPr>
          <p:spPr>
            <a:xfrm>
              <a:off x="2502877" y="2643553"/>
              <a:ext cx="3651737" cy="2288931"/>
            </a:xfrm>
            <a:custGeom>
              <a:avLst/>
              <a:gdLst/>
              <a:ahLst/>
              <a:cxnLst/>
              <a:rect l="l" t="t" r="r" b="b"/>
              <a:pathLst>
                <a:path w="3651737" h="2288931" extrusionOk="0">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201" name="Google Shape;1401;p182">
            <a:extLst>
              <a:ext uri="{FF2B5EF4-FFF2-40B4-BE49-F238E27FC236}">
                <a16:creationId xmlns:a16="http://schemas.microsoft.com/office/drawing/2014/main" id="{E8972341-79F1-47D5-A064-FCBC7B39DD33}"/>
              </a:ext>
            </a:extLst>
          </p:cNvPr>
          <p:cNvGrpSpPr/>
          <p:nvPr/>
        </p:nvGrpSpPr>
        <p:grpSpPr>
          <a:xfrm>
            <a:off x="11072605" y="2754550"/>
            <a:ext cx="626151" cy="378205"/>
            <a:chOff x="3604308" y="4850892"/>
            <a:chExt cx="394799" cy="230838"/>
          </a:xfrm>
        </p:grpSpPr>
        <p:sp>
          <p:nvSpPr>
            <p:cNvPr id="202" name="Google Shape;1402;p182">
              <a:extLst>
                <a:ext uri="{FF2B5EF4-FFF2-40B4-BE49-F238E27FC236}">
                  <a16:creationId xmlns:a16="http://schemas.microsoft.com/office/drawing/2014/main" id="{DE4087BB-154D-47BE-A04C-A2DDD6348119}"/>
                </a:ext>
              </a:extLst>
            </p:cNvPr>
            <p:cNvSpPr/>
            <p:nvPr/>
          </p:nvSpPr>
          <p:spPr>
            <a:xfrm>
              <a:off x="3649456" y="4976835"/>
              <a:ext cx="54314" cy="101840"/>
            </a:xfrm>
            <a:custGeom>
              <a:avLst/>
              <a:gdLst/>
              <a:ahLst/>
              <a:cxnLst/>
              <a:rect l="l" t="t" r="r" b="b"/>
              <a:pathLst>
                <a:path w="54314" h="101840" extrusionOk="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sp>
          <p:nvSpPr>
            <p:cNvPr id="203" name="Google Shape;1403;p182">
              <a:extLst>
                <a:ext uri="{FF2B5EF4-FFF2-40B4-BE49-F238E27FC236}">
                  <a16:creationId xmlns:a16="http://schemas.microsoft.com/office/drawing/2014/main" id="{243ADA33-9353-4D14-B0ED-311871D9F4DE}"/>
                </a:ext>
              </a:extLst>
            </p:cNvPr>
            <p:cNvSpPr/>
            <p:nvPr/>
          </p:nvSpPr>
          <p:spPr>
            <a:xfrm>
              <a:off x="3604308" y="4850892"/>
              <a:ext cx="307558" cy="230838"/>
            </a:xfrm>
            <a:custGeom>
              <a:avLst/>
              <a:gdLst/>
              <a:ahLst/>
              <a:cxnLst/>
              <a:rect l="l" t="t" r="r" b="b"/>
              <a:pathLst>
                <a:path w="307558" h="230838" extrusionOk="0">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sp>
          <p:nvSpPr>
            <p:cNvPr id="204" name="Google Shape;1404;p182">
              <a:extLst>
                <a:ext uri="{FF2B5EF4-FFF2-40B4-BE49-F238E27FC236}">
                  <a16:creationId xmlns:a16="http://schemas.microsoft.com/office/drawing/2014/main" id="{7DCDF006-A328-48CE-9F76-1073BDF1E857}"/>
                </a:ext>
              </a:extLst>
            </p:cNvPr>
            <p:cNvSpPr/>
            <p:nvPr/>
          </p:nvSpPr>
          <p:spPr>
            <a:xfrm>
              <a:off x="3809006" y="4950356"/>
              <a:ext cx="190101" cy="128997"/>
            </a:xfrm>
            <a:custGeom>
              <a:avLst/>
              <a:gdLst/>
              <a:ahLst/>
              <a:cxnLst/>
              <a:rect l="l" t="t" r="r" b="b"/>
              <a:pathLst>
                <a:path w="190101" h="128997" extrusionOk="0">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grpSp>
      <p:sp>
        <p:nvSpPr>
          <p:cNvPr id="205" name="Google Shape;1405;p182">
            <a:extLst>
              <a:ext uri="{FF2B5EF4-FFF2-40B4-BE49-F238E27FC236}">
                <a16:creationId xmlns:a16="http://schemas.microsoft.com/office/drawing/2014/main" id="{B4277EE3-78A7-4CA4-9ED6-55434E8B8780}"/>
              </a:ext>
            </a:extLst>
          </p:cNvPr>
          <p:cNvSpPr/>
          <p:nvPr/>
        </p:nvSpPr>
        <p:spPr>
          <a:xfrm>
            <a:off x="9676809" y="5140253"/>
            <a:ext cx="1257200" cy="4292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Azure Synapse Data Warehouse</a:t>
            </a:r>
            <a:endParaRPr sz="1372">
              <a:solidFill>
                <a:srgbClr val="000000"/>
              </a:solidFill>
              <a:latin typeface="Arial"/>
              <a:ea typeface="Arial"/>
              <a:cs typeface="Arial"/>
              <a:sym typeface="Arial"/>
            </a:endParaRPr>
          </a:p>
        </p:txBody>
      </p:sp>
      <p:pic>
        <p:nvPicPr>
          <p:cNvPr id="206" name="Google Shape;1406;p182">
            <a:extLst>
              <a:ext uri="{FF2B5EF4-FFF2-40B4-BE49-F238E27FC236}">
                <a16:creationId xmlns:a16="http://schemas.microsoft.com/office/drawing/2014/main" id="{0D1127D5-3E65-4338-99AE-018D980F2A1B}"/>
              </a:ext>
            </a:extLst>
          </p:cNvPr>
          <p:cNvPicPr preferRelativeResize="0"/>
          <p:nvPr/>
        </p:nvPicPr>
        <p:blipFill rotWithShape="1">
          <a:blip r:embed="rId5">
            <a:alphaModFix/>
          </a:blip>
          <a:srcRect/>
          <a:stretch/>
        </p:blipFill>
        <p:spPr>
          <a:xfrm>
            <a:off x="10047232" y="4583264"/>
            <a:ext cx="486233" cy="486233"/>
          </a:xfrm>
          <a:prstGeom prst="rect">
            <a:avLst/>
          </a:prstGeom>
          <a:noFill/>
          <a:ln>
            <a:noFill/>
          </a:ln>
        </p:spPr>
      </p:pic>
      <p:pic>
        <p:nvPicPr>
          <p:cNvPr id="212" name="Graphic 31">
            <a:extLst>
              <a:ext uri="{FF2B5EF4-FFF2-40B4-BE49-F238E27FC236}">
                <a16:creationId xmlns:a16="http://schemas.microsoft.com/office/drawing/2014/main" id="{2117F41C-8DE7-4251-9D40-EA078752F4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02474" y="3204839"/>
            <a:ext cx="667281" cy="667281"/>
          </a:xfrm>
          <a:prstGeom prst="rect">
            <a:avLst/>
          </a:prstGeom>
        </p:spPr>
      </p:pic>
      <p:pic>
        <p:nvPicPr>
          <p:cNvPr id="214" name="Graphic 31">
            <a:extLst>
              <a:ext uri="{FF2B5EF4-FFF2-40B4-BE49-F238E27FC236}">
                <a16:creationId xmlns:a16="http://schemas.microsoft.com/office/drawing/2014/main" id="{23AAB983-F322-42B3-81EA-21B942FE48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1526" y="3246140"/>
            <a:ext cx="667281" cy="667281"/>
          </a:xfrm>
          <a:prstGeom prst="rect">
            <a:avLst/>
          </a:prstGeom>
        </p:spPr>
      </p:pic>
      <p:pic>
        <p:nvPicPr>
          <p:cNvPr id="216" name="Graphic 31">
            <a:extLst>
              <a:ext uri="{FF2B5EF4-FFF2-40B4-BE49-F238E27FC236}">
                <a16:creationId xmlns:a16="http://schemas.microsoft.com/office/drawing/2014/main" id="{53CEF0C5-D925-4C67-88F8-9A6CB9E00C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8059" y="3237265"/>
            <a:ext cx="667281" cy="667281"/>
          </a:xfrm>
          <a:prstGeom prst="rect">
            <a:avLst/>
          </a:prstGeom>
        </p:spPr>
      </p:pic>
      <p:cxnSp>
        <p:nvCxnSpPr>
          <p:cNvPr id="228" name="Google Shape;1266;p182">
            <a:extLst>
              <a:ext uri="{FF2B5EF4-FFF2-40B4-BE49-F238E27FC236}">
                <a16:creationId xmlns:a16="http://schemas.microsoft.com/office/drawing/2014/main" id="{FEFA73F8-0A0B-49B0-B970-040DB8EF2551}"/>
              </a:ext>
            </a:extLst>
          </p:cNvPr>
          <p:cNvCxnSpPr>
            <a:cxnSpLocks/>
            <a:endCxn id="216" idx="1"/>
          </p:cNvCxnSpPr>
          <p:nvPr/>
        </p:nvCxnSpPr>
        <p:spPr>
          <a:xfrm rot="5400000" flipH="1" flipV="1">
            <a:off x="7400322" y="4064323"/>
            <a:ext cx="1281153" cy="294321"/>
          </a:xfrm>
          <a:prstGeom prst="bentConnector2">
            <a:avLst/>
          </a:prstGeom>
          <a:noFill/>
          <a:ln w="12700" cap="flat" cmpd="sng">
            <a:solidFill>
              <a:schemeClr val="dk2"/>
            </a:solidFill>
            <a:prstDash val="solid"/>
            <a:round/>
            <a:headEnd type="none" w="sm" len="sm"/>
            <a:tailEnd type="triangle" w="med" len="med"/>
          </a:ln>
        </p:spPr>
      </p:cxnSp>
      <p:cxnSp>
        <p:nvCxnSpPr>
          <p:cNvPr id="230" name="Google Shape;1297;p182">
            <a:extLst>
              <a:ext uri="{FF2B5EF4-FFF2-40B4-BE49-F238E27FC236}">
                <a16:creationId xmlns:a16="http://schemas.microsoft.com/office/drawing/2014/main" id="{84FBE627-570C-4E87-83AC-8918BF932886}"/>
              </a:ext>
            </a:extLst>
          </p:cNvPr>
          <p:cNvCxnSpPr>
            <a:cxnSpLocks/>
          </p:cNvCxnSpPr>
          <p:nvPr/>
        </p:nvCxnSpPr>
        <p:spPr>
          <a:xfrm>
            <a:off x="7569449" y="4843193"/>
            <a:ext cx="324289" cy="0"/>
          </a:xfrm>
          <a:prstGeom prst="straightConnector1">
            <a:avLst/>
          </a:prstGeom>
          <a:noFill/>
          <a:ln w="1270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6000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47-EE1B-45D4-A08E-B47BA92C36AF}"/>
              </a:ext>
            </a:extLst>
          </p:cNvPr>
          <p:cNvSpPr>
            <a:spLocks noGrp="1"/>
          </p:cNvSpPr>
          <p:nvPr>
            <p:ph type="title"/>
          </p:nvPr>
        </p:nvSpPr>
        <p:spPr/>
        <p:txBody>
          <a:bodyPr>
            <a:normAutofit fontScale="90000"/>
          </a:bodyPr>
          <a:lstStyle/>
          <a:p>
            <a:r>
              <a:rPr lang="en-US" dirty="0"/>
              <a:t>Who is… </a:t>
            </a:r>
            <a:r>
              <a:rPr lang="en-US" dirty="0">
                <a:solidFill>
                  <a:srgbClr val="F67132"/>
                </a:solidFill>
              </a:rPr>
              <a:t>Teaching this Course?</a:t>
            </a:r>
          </a:p>
        </p:txBody>
      </p:sp>
      <p:sp>
        <p:nvSpPr>
          <p:cNvPr id="3" name="Content Placeholder 2">
            <a:extLst>
              <a:ext uri="{FF2B5EF4-FFF2-40B4-BE49-F238E27FC236}">
                <a16:creationId xmlns:a16="http://schemas.microsoft.com/office/drawing/2014/main" id="{956DE3F1-3723-44D4-B7C8-FE2476F8FCBC}"/>
              </a:ext>
            </a:extLst>
          </p:cNvPr>
          <p:cNvSpPr>
            <a:spLocks noGrp="1"/>
          </p:cNvSpPr>
          <p:nvPr>
            <p:ph idx="1"/>
          </p:nvPr>
        </p:nvSpPr>
        <p:spPr>
          <a:xfrm>
            <a:off x="425800" y="1189703"/>
            <a:ext cx="11451567" cy="4987260"/>
          </a:xfrm>
        </p:spPr>
        <p:txBody>
          <a:bodyPr>
            <a:normAutofit fontScale="92500" lnSpcReduction="10000"/>
          </a:bodyPr>
          <a:lstStyle/>
          <a:p>
            <a:r>
              <a:rPr lang="en-US" sz="2400" b="1" dirty="0"/>
              <a:t>Jon Tupitza @ Microsoft</a:t>
            </a:r>
            <a:r>
              <a:rPr lang="en-US" sz="2400" dirty="0"/>
              <a:t>: </a:t>
            </a:r>
            <a:r>
              <a:rPr lang="en-US" sz="2400" dirty="0">
                <a:solidFill>
                  <a:srgbClr val="F67132"/>
                </a:solidFill>
              </a:rPr>
              <a:t>Sr. Cloud Solution Architect for Data, AI &amp; Analytics</a:t>
            </a:r>
          </a:p>
          <a:p>
            <a:pPr lvl="1"/>
            <a:r>
              <a:rPr lang="en-US" sz="2000" dirty="0"/>
              <a:t>Lead Enterprise Data Science Program (EDSP) for Retail &amp; Consumer Goods OU</a:t>
            </a:r>
          </a:p>
          <a:p>
            <a:pPr lvl="1"/>
            <a:r>
              <a:rPr lang="en-US" sz="2000" dirty="0"/>
              <a:t>Mentor &amp; Courseware developer for EDSP Mentoring Program – Certification Proctor</a:t>
            </a:r>
            <a:endParaRPr lang="en-US" sz="2400" dirty="0"/>
          </a:p>
          <a:p>
            <a:r>
              <a:rPr lang="en-US" sz="2400" dirty="0"/>
              <a:t>MS Data Analytics – 2018</a:t>
            </a:r>
          </a:p>
          <a:p>
            <a:r>
              <a:rPr lang="en-US" sz="2400" dirty="0"/>
              <a:t>More Industry Certifications than I can remember </a:t>
            </a:r>
            <a:r>
              <a:rPr lang="en-US" sz="2400" dirty="0">
                <a:solidFill>
                  <a:srgbClr val="F67132"/>
                </a:solidFill>
              </a:rPr>
              <a:t>– see LinkedIn</a:t>
            </a:r>
            <a:r>
              <a:rPr lang="en-US" sz="2400" dirty="0"/>
              <a:t> </a:t>
            </a:r>
            <a:r>
              <a:rPr lang="en-US" sz="2400" dirty="0">
                <a:solidFill>
                  <a:srgbClr val="F67132"/>
                </a:solidFill>
              </a:rPr>
              <a:t>(MCP since 1999)</a:t>
            </a:r>
          </a:p>
          <a:p>
            <a:r>
              <a:rPr lang="en-US" sz="2400" dirty="0"/>
              <a:t>Microsoft Guy: </a:t>
            </a:r>
            <a:r>
              <a:rPr lang="en-US" sz="2400" dirty="0">
                <a:solidFill>
                  <a:srgbClr val="F67132"/>
                </a:solidFill>
              </a:rPr>
              <a:t>25+ yrs. Focusing on Microsoft technologies</a:t>
            </a:r>
            <a:endParaRPr lang="en-US" dirty="0">
              <a:solidFill>
                <a:srgbClr val="F67132"/>
              </a:solidFill>
            </a:endParaRPr>
          </a:p>
          <a:p>
            <a:pPr lvl="1"/>
            <a:r>
              <a:rPr lang="en-US" dirty="0"/>
              <a:t>Software Engineering &amp; Architecture</a:t>
            </a:r>
          </a:p>
          <a:p>
            <a:pPr lvl="1"/>
            <a:r>
              <a:rPr lang="en-US" dirty="0"/>
              <a:t>Data Platform Architect – Data Engineer – Business Intelligence – Data Science</a:t>
            </a:r>
          </a:p>
          <a:p>
            <a:r>
              <a:rPr lang="en-US" sz="2400" dirty="0"/>
              <a:t>PubSec/National Security SME: </a:t>
            </a:r>
            <a:r>
              <a:rPr lang="en-US" sz="2400" dirty="0">
                <a:solidFill>
                  <a:srgbClr val="F67132"/>
                </a:solidFill>
              </a:rPr>
              <a:t>22 yrs. Supporting DoD (Army, DARPA), IC (NGA, FBI) </a:t>
            </a:r>
          </a:p>
          <a:p>
            <a:r>
              <a:rPr lang="en-US" sz="2400" dirty="0"/>
              <a:t>Past @ Buchanan-Edwards: </a:t>
            </a:r>
            <a:r>
              <a:rPr lang="en-US" sz="2400" dirty="0">
                <a:solidFill>
                  <a:srgbClr val="F67132"/>
                </a:solidFill>
              </a:rPr>
              <a:t>CTO/Solution Architect – Practice Lead: Predictive Analytics</a:t>
            </a:r>
          </a:p>
          <a:p>
            <a:r>
              <a:rPr lang="en-US" sz="2400" dirty="0"/>
              <a:t>Past @ Microsoft Consulting: </a:t>
            </a:r>
            <a:r>
              <a:rPr lang="en-US" sz="2400" dirty="0">
                <a:solidFill>
                  <a:srgbClr val="F67132"/>
                </a:solidFill>
              </a:rPr>
              <a:t>Sr. Consultant specializing in SQL Server &amp; Business Intelligence</a:t>
            </a:r>
          </a:p>
          <a:p>
            <a:r>
              <a:rPr lang="en-US" sz="2400" dirty="0"/>
              <a:t>Past @ Avanade: </a:t>
            </a:r>
            <a:r>
              <a:rPr lang="en-US" sz="2400" dirty="0">
                <a:solidFill>
                  <a:srgbClr val="F67132"/>
                </a:solidFill>
              </a:rPr>
              <a:t>Principal Solution Developer (.NET)</a:t>
            </a:r>
          </a:p>
          <a:p>
            <a:r>
              <a:rPr lang="en-US" sz="2400" dirty="0"/>
              <a:t>Past @ Microsoft Partners: </a:t>
            </a:r>
            <a:r>
              <a:rPr lang="en-US" sz="2400" dirty="0">
                <a:solidFill>
                  <a:srgbClr val="F67132"/>
                </a:solidFill>
              </a:rPr>
              <a:t>Data Scientist, Data Warehouse Architect, Software Architect</a:t>
            </a:r>
          </a:p>
        </p:txBody>
      </p:sp>
    </p:spTree>
    <p:extLst>
      <p:ext uri="{BB962C8B-B14F-4D97-AF65-F5344CB8AC3E}">
        <p14:creationId xmlns:p14="http://schemas.microsoft.com/office/powerpoint/2010/main" val="292237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ADB-630E-4C42-8D1D-F8FF5EF9D6B6}"/>
              </a:ext>
            </a:extLst>
          </p:cNvPr>
          <p:cNvSpPr>
            <a:spLocks noGrp="1"/>
          </p:cNvSpPr>
          <p:nvPr>
            <p:ph type="ctrTitle"/>
          </p:nvPr>
        </p:nvSpPr>
        <p:spPr/>
        <p:txBody>
          <a:bodyPr/>
          <a:lstStyle/>
          <a:p>
            <a:r>
              <a:rPr lang="en-US" sz="7200" dirty="0"/>
              <a:t>Q</a:t>
            </a:r>
            <a:r>
              <a:rPr lang="en-US" dirty="0"/>
              <a:t> &amp; </a:t>
            </a:r>
            <a:r>
              <a:rPr lang="en-US" sz="7200" dirty="0"/>
              <a:t>A</a:t>
            </a:r>
            <a:endParaRPr lang="en-US" dirty="0"/>
          </a:p>
        </p:txBody>
      </p:sp>
      <p:sp>
        <p:nvSpPr>
          <p:cNvPr id="3" name="Subtitle 2">
            <a:extLst>
              <a:ext uri="{FF2B5EF4-FFF2-40B4-BE49-F238E27FC236}">
                <a16:creationId xmlns:a16="http://schemas.microsoft.com/office/drawing/2014/main" id="{EC4F43B4-E64A-4ED0-A883-31B6FF1E8BAB}"/>
              </a:ext>
            </a:extLst>
          </p:cNvPr>
          <p:cNvSpPr>
            <a:spLocks noGrp="1"/>
          </p:cNvSpPr>
          <p:nvPr>
            <p:ph type="subTitle" idx="1"/>
          </p:nvPr>
        </p:nvSpPr>
        <p:spPr/>
        <p:txBody>
          <a:bodyPr/>
          <a:lstStyle/>
          <a:p>
            <a:r>
              <a:rPr lang="en-US" dirty="0"/>
              <a:t>A Survey of Data Management Systems</a:t>
            </a:r>
          </a:p>
        </p:txBody>
      </p:sp>
    </p:spTree>
    <p:extLst>
      <p:ext uri="{BB962C8B-B14F-4D97-AF65-F5344CB8AC3E}">
        <p14:creationId xmlns:p14="http://schemas.microsoft.com/office/powerpoint/2010/main" val="399554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47-EE1B-45D4-A08E-B47BA92C36AF}"/>
              </a:ext>
            </a:extLst>
          </p:cNvPr>
          <p:cNvSpPr>
            <a:spLocks noGrp="1"/>
          </p:cNvSpPr>
          <p:nvPr>
            <p:ph type="title"/>
          </p:nvPr>
        </p:nvSpPr>
        <p:spPr/>
        <p:txBody>
          <a:bodyPr>
            <a:normAutofit fontScale="90000"/>
          </a:bodyPr>
          <a:lstStyle/>
          <a:p>
            <a:r>
              <a:rPr lang="en-US" dirty="0"/>
              <a:t>Who am I </a:t>
            </a:r>
            <a:r>
              <a:rPr lang="en-US" dirty="0">
                <a:solidFill>
                  <a:srgbClr val="F67132"/>
                </a:solidFill>
              </a:rPr>
              <a:t>?</a:t>
            </a:r>
          </a:p>
        </p:txBody>
      </p:sp>
      <p:sp>
        <p:nvSpPr>
          <p:cNvPr id="3" name="Content Placeholder 2">
            <a:extLst>
              <a:ext uri="{FF2B5EF4-FFF2-40B4-BE49-F238E27FC236}">
                <a16:creationId xmlns:a16="http://schemas.microsoft.com/office/drawing/2014/main" id="{956DE3F1-3723-44D4-B7C8-FE2476F8FCBC}"/>
              </a:ext>
            </a:extLst>
          </p:cNvPr>
          <p:cNvSpPr>
            <a:spLocks noGrp="1"/>
          </p:cNvSpPr>
          <p:nvPr>
            <p:ph idx="1"/>
          </p:nvPr>
        </p:nvSpPr>
        <p:spPr>
          <a:xfrm>
            <a:off x="425800" y="1160207"/>
            <a:ext cx="11451567" cy="4987260"/>
          </a:xfrm>
        </p:spPr>
        <p:txBody>
          <a:bodyPr>
            <a:normAutofit fontScale="92500"/>
          </a:bodyPr>
          <a:lstStyle/>
          <a:p>
            <a:r>
              <a:rPr lang="en-US" sz="2400" b="1" dirty="0"/>
              <a:t>Love to Teach: </a:t>
            </a:r>
            <a:r>
              <a:rPr lang="en-US" sz="2400" dirty="0"/>
              <a:t>Born to be a Professor… </a:t>
            </a:r>
            <a:r>
              <a:rPr lang="en-US" sz="2400" i="1" dirty="0">
                <a:solidFill>
                  <a:srgbClr val="F67132"/>
                </a:solidFill>
              </a:rPr>
              <a:t>no kidding – it’s been my life’s goal</a:t>
            </a:r>
          </a:p>
          <a:p>
            <a:pPr lvl="1"/>
            <a:r>
              <a:rPr lang="en-US" sz="2000" dirty="0"/>
              <a:t>Wanted to be interesting (and financially secure) so I’ve done lots of other professional stuff first</a:t>
            </a:r>
          </a:p>
          <a:p>
            <a:r>
              <a:rPr lang="en-US" sz="2400" dirty="0"/>
              <a:t>Philadelphia area (Valley Forge) native… </a:t>
            </a:r>
            <a:r>
              <a:rPr lang="en-US" sz="2400" i="1" dirty="0">
                <a:solidFill>
                  <a:srgbClr val="F67132"/>
                </a:solidFill>
              </a:rPr>
              <a:t>Where they throw snowballs @ Santa</a:t>
            </a:r>
          </a:p>
          <a:p>
            <a:r>
              <a:rPr lang="en-US" sz="2400" dirty="0"/>
              <a:t>Recent Transplant from DC Metro area – Alexandria, VA </a:t>
            </a:r>
            <a:r>
              <a:rPr lang="en-US" sz="2400" i="1" dirty="0">
                <a:solidFill>
                  <a:srgbClr val="F67132"/>
                </a:solidFill>
              </a:rPr>
              <a:t>(Mt. Vernon)</a:t>
            </a:r>
          </a:p>
          <a:p>
            <a:r>
              <a:rPr lang="en-US" sz="2400" dirty="0"/>
              <a:t>2 Kids and 1 Wife… </a:t>
            </a:r>
            <a:r>
              <a:rPr lang="en-US" sz="2400" i="1" dirty="0">
                <a:solidFill>
                  <a:srgbClr val="F67132"/>
                </a:solidFill>
              </a:rPr>
              <a:t>of 32 yrs.</a:t>
            </a:r>
          </a:p>
          <a:p>
            <a:pPr lvl="1"/>
            <a:r>
              <a:rPr lang="en-US" sz="2000" dirty="0"/>
              <a:t>Wife (</a:t>
            </a:r>
            <a:r>
              <a:rPr lang="en-US" sz="2000" dirty="0">
                <a:solidFill>
                  <a:srgbClr val="F67132"/>
                </a:solidFill>
              </a:rPr>
              <a:t>Karen</a:t>
            </a:r>
            <a:r>
              <a:rPr lang="en-US" sz="2000" dirty="0"/>
              <a:t>): CFP, MS Financial Planning – VP of Wealth Mgmt. &amp; Trust… </a:t>
            </a:r>
            <a:r>
              <a:rPr lang="en-US" sz="2000" i="1" dirty="0">
                <a:solidFill>
                  <a:srgbClr val="F67132"/>
                </a:solidFill>
              </a:rPr>
              <a:t>Plans my financial future</a:t>
            </a:r>
            <a:endParaRPr lang="en-US" sz="2000" dirty="0">
              <a:solidFill>
                <a:srgbClr val="F67132"/>
              </a:solidFill>
            </a:endParaRPr>
          </a:p>
          <a:p>
            <a:pPr lvl="1"/>
            <a:r>
              <a:rPr lang="en-US" sz="2000" dirty="0"/>
              <a:t>Daughter (</a:t>
            </a:r>
            <a:r>
              <a:rPr lang="en-US" sz="2000" dirty="0">
                <a:solidFill>
                  <a:srgbClr val="F67132"/>
                </a:solidFill>
              </a:rPr>
              <a:t>Jill</a:t>
            </a:r>
            <a:r>
              <a:rPr lang="en-US" sz="2000" dirty="0"/>
              <a:t>): UVA Alum 2016 – PhD Candidate @ LSU (Oceanography &amp; Coastal Sciences)</a:t>
            </a:r>
          </a:p>
          <a:p>
            <a:pPr lvl="1"/>
            <a:r>
              <a:rPr lang="en-US" sz="2000" dirty="0"/>
              <a:t>Son (</a:t>
            </a:r>
            <a:r>
              <a:rPr lang="en-US" sz="2000" dirty="0">
                <a:solidFill>
                  <a:srgbClr val="F67132"/>
                </a:solidFill>
              </a:rPr>
              <a:t>Jake</a:t>
            </a:r>
            <a:r>
              <a:rPr lang="en-US" sz="2000" dirty="0"/>
              <a:t>): VaTech Alum 2019 – Eagle Scout, Baseball, Musician – Works in the Clean Energy sector</a:t>
            </a:r>
          </a:p>
          <a:p>
            <a:r>
              <a:rPr lang="en-US" sz="2400" dirty="0"/>
              <a:t>Transitioned from an Earlier Career in Advertising… </a:t>
            </a:r>
            <a:r>
              <a:rPr lang="en-US" sz="2400" i="1" dirty="0">
                <a:solidFill>
                  <a:srgbClr val="F67132"/>
                </a:solidFill>
              </a:rPr>
              <a:t>Art Director &amp; Agency Computer Wiz (Mac)</a:t>
            </a:r>
          </a:p>
          <a:p>
            <a:r>
              <a:rPr lang="en-US" sz="2400" dirty="0"/>
              <a:t>BFA Degree (Fine Art)… </a:t>
            </a:r>
            <a:r>
              <a:rPr lang="en-US" sz="2400" i="1" dirty="0">
                <a:solidFill>
                  <a:srgbClr val="F67132"/>
                </a:solidFill>
              </a:rPr>
              <a:t>from a long line of artists and craftsmen</a:t>
            </a:r>
          </a:p>
          <a:p>
            <a:r>
              <a:rPr lang="en-US" sz="2400" dirty="0"/>
              <a:t>41+ yrs. studying &amp; 28 yrs. teaching Okinawan &amp; Japanese Martial Arts</a:t>
            </a:r>
          </a:p>
          <a:p>
            <a:pPr lvl="1"/>
            <a:r>
              <a:rPr lang="en-US" sz="2000" dirty="0"/>
              <a:t>9</a:t>
            </a:r>
            <a:r>
              <a:rPr lang="en-US" sz="2000" baseline="30000" dirty="0"/>
              <a:t>th</a:t>
            </a:r>
            <a:r>
              <a:rPr lang="en-US" sz="2000" dirty="0"/>
              <a:t> Dan – Hanshi – Shoshinkan-ha Shorinken Karate/Kobudo &amp; Itto-Ryu Kenjutsu</a:t>
            </a:r>
          </a:p>
          <a:p>
            <a:pPr lvl="1"/>
            <a:r>
              <a:rPr lang="en-US" sz="2000" dirty="0"/>
              <a:t>5</a:t>
            </a:r>
            <a:r>
              <a:rPr lang="en-US" sz="2000" baseline="30000" dirty="0"/>
              <a:t>th</a:t>
            </a:r>
            <a:r>
              <a:rPr lang="en-US" sz="2000" dirty="0"/>
              <a:t> Dan – Kyoshi – Classical Judo</a:t>
            </a:r>
          </a:p>
        </p:txBody>
      </p:sp>
    </p:spTree>
    <p:extLst>
      <p:ext uri="{BB962C8B-B14F-4D97-AF65-F5344CB8AC3E}">
        <p14:creationId xmlns:p14="http://schemas.microsoft.com/office/powerpoint/2010/main" val="331201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6201-FA82-48F4-879A-ABB272E950DF}"/>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graphicFrame>
        <p:nvGraphicFramePr>
          <p:cNvPr id="5" name="Content Placeholder 4">
            <a:extLst>
              <a:ext uri="{FF2B5EF4-FFF2-40B4-BE49-F238E27FC236}">
                <a16:creationId xmlns:a16="http://schemas.microsoft.com/office/drawing/2014/main" id="{051ABF74-EE20-4138-A9BF-8882B102008D}"/>
              </a:ext>
            </a:extLst>
          </p:cNvPr>
          <p:cNvGraphicFramePr>
            <a:graphicFrameLocks noGrp="1"/>
          </p:cNvGraphicFramePr>
          <p:nvPr>
            <p:ph idx="1"/>
            <p:extLst>
              <p:ext uri="{D42A27DB-BD31-4B8C-83A1-F6EECF244321}">
                <p14:modId xmlns:p14="http://schemas.microsoft.com/office/powerpoint/2010/main" val="1374951393"/>
              </p:ext>
            </p:extLst>
          </p:nvPr>
        </p:nvGraphicFramePr>
        <p:xfrm>
          <a:off x="425802" y="1514168"/>
          <a:ext cx="11178526" cy="4407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06FFC94B-6D5F-4BE0-AD00-3A48887B67A7}"/>
              </a:ext>
            </a:extLst>
          </p:cNvPr>
          <p:cNvSpPr/>
          <p:nvPr/>
        </p:nvSpPr>
        <p:spPr>
          <a:xfrm>
            <a:off x="646665" y="1295364"/>
            <a:ext cx="1270625"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youtube (1).png" descr="youtube (1).png">
            <a:extLst>
              <a:ext uri="{FF2B5EF4-FFF2-40B4-BE49-F238E27FC236}">
                <a16:creationId xmlns:a16="http://schemas.microsoft.com/office/drawing/2014/main" id="{E1BF8F48-9828-4594-BB9D-A0C2160082B7}"/>
              </a:ext>
            </a:extLst>
          </p:cNvPr>
          <p:cNvPicPr>
            <a:picLocks noChangeAspect="1"/>
          </p:cNvPicPr>
          <p:nvPr/>
        </p:nvPicPr>
        <p:blipFill>
          <a:blip r:embed="rId7"/>
          <a:stretch>
            <a:fillRect/>
          </a:stretch>
        </p:blipFill>
        <p:spPr>
          <a:xfrm>
            <a:off x="735159" y="1221798"/>
            <a:ext cx="1103476" cy="1103475"/>
          </a:xfrm>
          <a:prstGeom prst="rect">
            <a:avLst/>
          </a:prstGeom>
          <a:ln w="12700">
            <a:miter lim="400000"/>
          </a:ln>
        </p:spPr>
      </p:pic>
      <p:sp>
        <p:nvSpPr>
          <p:cNvPr id="14" name="Rectangle: Rounded Corners 13">
            <a:extLst>
              <a:ext uri="{FF2B5EF4-FFF2-40B4-BE49-F238E27FC236}">
                <a16:creationId xmlns:a16="http://schemas.microsoft.com/office/drawing/2014/main" id="{EEF479F0-F599-4C62-8161-B8863DA4F735}"/>
              </a:ext>
            </a:extLst>
          </p:cNvPr>
          <p:cNvSpPr/>
          <p:nvPr/>
        </p:nvSpPr>
        <p:spPr>
          <a:xfrm>
            <a:off x="3168643" y="1310116"/>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F0E1769-E511-460E-B192-74D97E703012}"/>
              </a:ext>
            </a:extLst>
          </p:cNvPr>
          <p:cNvSpPr/>
          <p:nvPr/>
        </p:nvSpPr>
        <p:spPr>
          <a:xfrm>
            <a:off x="5710282" y="1315036"/>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63D5876-A46B-4BEC-8852-E33A41A29790}"/>
              </a:ext>
            </a:extLst>
          </p:cNvPr>
          <p:cNvSpPr/>
          <p:nvPr/>
        </p:nvSpPr>
        <p:spPr>
          <a:xfrm>
            <a:off x="9421963" y="1329788"/>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201811.png" descr="201811.png">
            <a:extLst>
              <a:ext uri="{FF2B5EF4-FFF2-40B4-BE49-F238E27FC236}">
                <a16:creationId xmlns:a16="http://schemas.microsoft.com/office/drawing/2014/main" id="{49F84EC5-E583-431E-85D0-E72129612795}"/>
              </a:ext>
            </a:extLst>
          </p:cNvPr>
          <p:cNvPicPr>
            <a:picLocks noChangeAspect="1"/>
          </p:cNvPicPr>
          <p:nvPr/>
        </p:nvPicPr>
        <p:blipFill>
          <a:blip r:embed="rId8"/>
          <a:stretch>
            <a:fillRect/>
          </a:stretch>
        </p:blipFill>
        <p:spPr>
          <a:xfrm>
            <a:off x="5941467" y="1386348"/>
            <a:ext cx="813296" cy="813297"/>
          </a:xfrm>
          <a:prstGeom prst="rect">
            <a:avLst/>
          </a:prstGeom>
          <a:ln w="12700">
            <a:miter lim="400000"/>
          </a:ln>
        </p:spPr>
      </p:pic>
      <p:pic>
        <p:nvPicPr>
          <p:cNvPr id="9" name="images.png" descr="images.png">
            <a:extLst>
              <a:ext uri="{FF2B5EF4-FFF2-40B4-BE49-F238E27FC236}">
                <a16:creationId xmlns:a16="http://schemas.microsoft.com/office/drawing/2014/main" id="{C6AF1A6B-B050-4F59-B071-1A06DFF7A693}"/>
              </a:ext>
            </a:extLst>
          </p:cNvPr>
          <p:cNvPicPr>
            <a:picLocks noChangeAspect="1"/>
          </p:cNvPicPr>
          <p:nvPr/>
        </p:nvPicPr>
        <p:blipFill>
          <a:blip r:embed="rId9"/>
          <a:stretch>
            <a:fillRect/>
          </a:stretch>
        </p:blipFill>
        <p:spPr>
          <a:xfrm>
            <a:off x="9637597" y="1386348"/>
            <a:ext cx="832963" cy="832962"/>
          </a:xfrm>
          <a:prstGeom prst="rect">
            <a:avLst/>
          </a:prstGeom>
          <a:ln w="12700">
            <a:miter lim="400000"/>
          </a:ln>
        </p:spPr>
      </p:pic>
      <p:pic>
        <p:nvPicPr>
          <p:cNvPr id="7" name="download.jpg" descr="download.jpg">
            <a:extLst>
              <a:ext uri="{FF2B5EF4-FFF2-40B4-BE49-F238E27FC236}">
                <a16:creationId xmlns:a16="http://schemas.microsoft.com/office/drawing/2014/main" id="{0B471E19-7147-45BC-A0FF-817108047CA5}"/>
              </a:ext>
            </a:extLst>
          </p:cNvPr>
          <p:cNvPicPr>
            <a:picLocks noChangeAspect="1"/>
          </p:cNvPicPr>
          <p:nvPr/>
        </p:nvPicPr>
        <p:blipFill rotWithShape="1">
          <a:blip r:embed="rId10"/>
          <a:srcRect l="5985" t="5101" b="785"/>
          <a:stretch/>
        </p:blipFill>
        <p:spPr>
          <a:xfrm>
            <a:off x="3362631" y="1333477"/>
            <a:ext cx="884904" cy="885833"/>
          </a:xfrm>
          <a:prstGeom prst="rect">
            <a:avLst/>
          </a:prstGeom>
          <a:ln w="12700">
            <a:miter lim="400000"/>
          </a:ln>
        </p:spPr>
      </p:pic>
    </p:spTree>
    <p:extLst>
      <p:ext uri="{BB962C8B-B14F-4D97-AF65-F5344CB8AC3E}">
        <p14:creationId xmlns:p14="http://schemas.microsoft.com/office/powerpoint/2010/main" val="384517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lstStyle/>
          <a:p>
            <a:r>
              <a:rPr lang="en-US" b="1" dirty="0"/>
              <a:t>Labs</a:t>
            </a:r>
          </a:p>
          <a:p>
            <a:pPr lvl="1"/>
            <a:r>
              <a:rPr lang="en-US" dirty="0"/>
              <a:t>Frequent Hands-On Labs</a:t>
            </a:r>
          </a:p>
          <a:p>
            <a:pPr lvl="1"/>
            <a:r>
              <a:rPr lang="en-US" dirty="0"/>
              <a:t>AWS, Azure, OCI, GCP (Amazon, Microsoft, Oracle, Google)</a:t>
            </a:r>
          </a:p>
          <a:p>
            <a:pPr lvl="1"/>
            <a:r>
              <a:rPr lang="en-US" dirty="0"/>
              <a:t>1 Per Week (More Available)</a:t>
            </a:r>
          </a:p>
          <a:p>
            <a:pPr lvl="1"/>
            <a:r>
              <a:rPr lang="en-US" dirty="0"/>
              <a:t>Begin on Thursdays and Have Completed by Friday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Projects</a:t>
            </a:r>
          </a:p>
          <a:p>
            <a:pPr lvl="1"/>
            <a:r>
              <a:rPr lang="en-US" dirty="0"/>
              <a:t>Concrete Examples of Implementation (Two in total)</a:t>
            </a:r>
          </a:p>
          <a:p>
            <a:pPr lvl="1"/>
            <a:r>
              <a:rPr lang="en-US" dirty="0"/>
              <a:t>Released long before they’re due</a:t>
            </a:r>
          </a:p>
          <a:p>
            <a:pPr lvl="1"/>
            <a:r>
              <a:rPr lang="en-US" dirty="0"/>
              <a:t>Detailed Instructions will be in Collab</a:t>
            </a:r>
          </a:p>
          <a:p>
            <a:pPr lvl="1"/>
            <a:r>
              <a:rPr lang="en-US" dirty="0"/>
              <a:t>No Time Limits!</a:t>
            </a:r>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FBC-59DC-44DB-8782-83DB77BA8C17}"/>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graphicFrame>
        <p:nvGraphicFramePr>
          <p:cNvPr id="5" name="Table 5">
            <a:extLst>
              <a:ext uri="{FF2B5EF4-FFF2-40B4-BE49-F238E27FC236}">
                <a16:creationId xmlns:a16="http://schemas.microsoft.com/office/drawing/2014/main" id="{CBC9F5E4-60F6-4FFA-9820-7FA24FB9D119}"/>
              </a:ext>
            </a:extLst>
          </p:cNvPr>
          <p:cNvGraphicFramePr>
            <a:graphicFrameLocks noGrp="1"/>
          </p:cNvGraphicFramePr>
          <p:nvPr>
            <p:ph idx="1"/>
            <p:extLst>
              <p:ext uri="{D42A27DB-BD31-4B8C-83A1-F6EECF244321}">
                <p14:modId xmlns:p14="http://schemas.microsoft.com/office/powerpoint/2010/main" val="1356842032"/>
              </p:ext>
            </p:extLst>
          </p:nvPr>
        </p:nvGraphicFramePr>
        <p:xfrm>
          <a:off x="629268" y="1796793"/>
          <a:ext cx="8524568" cy="2595880"/>
        </p:xfrm>
        <a:graphic>
          <a:graphicData uri="http://schemas.openxmlformats.org/drawingml/2006/table">
            <a:tbl>
              <a:tblPr firstRow="1" bandRow="1">
                <a:tableStyleId>{7E9639D4-E3E2-4D34-9284-5A2195B3D0D7}</a:tableStyleId>
              </a:tblPr>
              <a:tblGrid>
                <a:gridCol w="3559277">
                  <a:extLst>
                    <a:ext uri="{9D8B030D-6E8A-4147-A177-3AD203B41FA5}">
                      <a16:colId xmlns:a16="http://schemas.microsoft.com/office/drawing/2014/main" val="3297620239"/>
                    </a:ext>
                  </a:extLst>
                </a:gridCol>
                <a:gridCol w="1966452">
                  <a:extLst>
                    <a:ext uri="{9D8B030D-6E8A-4147-A177-3AD203B41FA5}">
                      <a16:colId xmlns:a16="http://schemas.microsoft.com/office/drawing/2014/main" val="2752223772"/>
                    </a:ext>
                  </a:extLst>
                </a:gridCol>
                <a:gridCol w="2998839">
                  <a:extLst>
                    <a:ext uri="{9D8B030D-6E8A-4147-A177-3AD203B41FA5}">
                      <a16:colId xmlns:a16="http://schemas.microsoft.com/office/drawing/2014/main" val="36547543"/>
                    </a:ext>
                  </a:extLst>
                </a:gridCol>
              </a:tblGrid>
              <a:tr h="370840">
                <a:tc>
                  <a:txBody>
                    <a:bodyPr/>
                    <a:lstStyle/>
                    <a:p>
                      <a:r>
                        <a:rPr lang="en-US" dirty="0"/>
                        <a:t>Component</a:t>
                      </a:r>
                    </a:p>
                  </a:txBody>
                  <a:tcPr>
                    <a:solidFill>
                      <a:srgbClr val="24323E"/>
                    </a:solidFill>
                  </a:tcPr>
                </a:tc>
                <a:tc>
                  <a:txBody>
                    <a:bodyPr/>
                    <a:lstStyle/>
                    <a:p>
                      <a:r>
                        <a:rPr lang="en-US" dirty="0"/>
                        <a:t>Weight</a:t>
                      </a:r>
                    </a:p>
                  </a:txBody>
                  <a:tcPr>
                    <a:solidFill>
                      <a:srgbClr val="24323E"/>
                    </a:solidFill>
                  </a:tcPr>
                </a:tc>
                <a:tc>
                  <a:txBody>
                    <a:bodyPr/>
                    <a:lstStyle/>
                    <a:p>
                      <a:r>
                        <a:rPr lang="en-US" dirty="0"/>
                        <a:t>Frequency</a:t>
                      </a:r>
                    </a:p>
                  </a:txBody>
                  <a:tcPr>
                    <a:solidFill>
                      <a:srgbClr val="24323E"/>
                    </a:solidFill>
                  </a:tcPr>
                </a:tc>
                <a:extLst>
                  <a:ext uri="{0D108BD9-81ED-4DB2-BD59-A6C34878D82A}">
                    <a16:rowId xmlns:a16="http://schemas.microsoft.com/office/drawing/2014/main" val="2102181369"/>
                  </a:ext>
                </a:extLst>
              </a:tr>
              <a:tr h="370840">
                <a:tc>
                  <a:txBody>
                    <a:bodyPr/>
                    <a:lstStyle/>
                    <a:p>
                      <a:r>
                        <a:rPr lang="en-US" dirty="0"/>
                        <a:t>Student Survey</a:t>
                      </a:r>
                    </a:p>
                  </a:txBody>
                  <a:tcPr/>
                </a:tc>
                <a:tc>
                  <a:txBody>
                    <a:bodyPr/>
                    <a:lstStyle/>
                    <a:p>
                      <a:endParaRPr lang="en-US" dirty="0"/>
                    </a:p>
                  </a:txBody>
                  <a:tcPr/>
                </a:tc>
                <a:tc>
                  <a:txBody>
                    <a:bodyPr/>
                    <a:lstStyle/>
                    <a:p>
                      <a:r>
                        <a:rPr lang="en-US" dirty="0"/>
                        <a:t>First Week</a:t>
                      </a:r>
                    </a:p>
                  </a:txBody>
                  <a:tcPr/>
                </a:tc>
                <a:extLst>
                  <a:ext uri="{0D108BD9-81ED-4DB2-BD59-A6C34878D82A}">
                    <a16:rowId xmlns:a16="http://schemas.microsoft.com/office/drawing/2014/main" val="2545306590"/>
                  </a:ext>
                </a:extLst>
              </a:tr>
              <a:tr h="370840">
                <a:tc>
                  <a:txBody>
                    <a:bodyPr/>
                    <a:lstStyle/>
                    <a:p>
                      <a:r>
                        <a:rPr lang="en-US" dirty="0"/>
                        <a:t>Lectures / Readings / Material</a:t>
                      </a:r>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r>
                        <a:rPr lang="en-US" dirty="0"/>
                        <a:t>Weekly</a:t>
                      </a:r>
                    </a:p>
                  </a:txBody>
                  <a:tcPr>
                    <a:solidFill>
                      <a:schemeClr val="accent2">
                        <a:lumMod val="20000"/>
                        <a:lumOff val="80000"/>
                      </a:schemeClr>
                    </a:solidFill>
                  </a:tcPr>
                </a:tc>
                <a:extLst>
                  <a:ext uri="{0D108BD9-81ED-4DB2-BD59-A6C34878D82A}">
                    <a16:rowId xmlns:a16="http://schemas.microsoft.com/office/drawing/2014/main" val="1794390063"/>
                  </a:ext>
                </a:extLst>
              </a:tr>
              <a:tr h="370840">
                <a:tc>
                  <a:txBody>
                    <a:bodyPr/>
                    <a:lstStyle/>
                    <a:p>
                      <a:r>
                        <a:rPr lang="en-US" dirty="0"/>
                        <a:t>Engaged Discussion</a:t>
                      </a:r>
                    </a:p>
                  </a:txBody>
                  <a:tcPr/>
                </a:tc>
                <a:tc>
                  <a:txBody>
                    <a:bodyPr/>
                    <a:lstStyle/>
                    <a:p>
                      <a:r>
                        <a:rPr lang="en-US" dirty="0"/>
                        <a:t>5%</a:t>
                      </a:r>
                    </a:p>
                  </a:txBody>
                  <a:tcPr/>
                </a:tc>
                <a:tc>
                  <a:txBody>
                    <a:bodyPr/>
                    <a:lstStyle/>
                    <a:p>
                      <a:r>
                        <a:rPr lang="en-US" dirty="0"/>
                        <a:t>Weekly</a:t>
                      </a:r>
                    </a:p>
                  </a:txBody>
                  <a:tcPr/>
                </a:tc>
                <a:extLst>
                  <a:ext uri="{0D108BD9-81ED-4DB2-BD59-A6C34878D82A}">
                    <a16:rowId xmlns:a16="http://schemas.microsoft.com/office/drawing/2014/main" val="1150832630"/>
                  </a:ext>
                </a:extLst>
              </a:tr>
              <a:tr h="370840">
                <a:tc>
                  <a:txBody>
                    <a:bodyPr/>
                    <a:lstStyle/>
                    <a:p>
                      <a:r>
                        <a:rPr lang="en-US" dirty="0"/>
                        <a:t>Quiz</a:t>
                      </a:r>
                    </a:p>
                  </a:txBody>
                  <a:tcPr>
                    <a:solidFill>
                      <a:schemeClr val="accent2">
                        <a:lumMod val="20000"/>
                        <a:lumOff val="80000"/>
                      </a:schemeClr>
                    </a:solidFill>
                  </a:tcPr>
                </a:tc>
                <a:tc>
                  <a:txBody>
                    <a:bodyPr/>
                    <a:lstStyle/>
                    <a:p>
                      <a:r>
                        <a:rPr lang="en-US" dirty="0"/>
                        <a:t>15%</a:t>
                      </a:r>
                    </a:p>
                  </a:txBody>
                  <a:tcPr>
                    <a:solidFill>
                      <a:schemeClr val="accent2">
                        <a:lumMod val="20000"/>
                        <a:lumOff val="80000"/>
                      </a:schemeClr>
                    </a:solidFill>
                  </a:tcPr>
                </a:tc>
                <a:tc>
                  <a:txBody>
                    <a:bodyPr/>
                    <a:lstStyle/>
                    <a:p>
                      <a:r>
                        <a:rPr lang="en-US" dirty="0"/>
                        <a:t>3 or 4</a:t>
                      </a:r>
                    </a:p>
                  </a:txBody>
                  <a:tcPr>
                    <a:solidFill>
                      <a:schemeClr val="accent2">
                        <a:lumMod val="20000"/>
                        <a:lumOff val="80000"/>
                      </a:schemeClr>
                    </a:solidFill>
                  </a:tcPr>
                </a:tc>
                <a:extLst>
                  <a:ext uri="{0D108BD9-81ED-4DB2-BD59-A6C34878D82A}">
                    <a16:rowId xmlns:a16="http://schemas.microsoft.com/office/drawing/2014/main" val="1862373622"/>
                  </a:ext>
                </a:extLst>
              </a:tr>
              <a:tr h="370840">
                <a:tc>
                  <a:txBody>
                    <a:bodyPr/>
                    <a:lstStyle/>
                    <a:p>
                      <a:r>
                        <a:rPr lang="en-US" dirty="0"/>
                        <a:t>Labs</a:t>
                      </a:r>
                    </a:p>
                  </a:txBody>
                  <a:tcPr/>
                </a:tc>
                <a:tc>
                  <a:txBody>
                    <a:bodyPr/>
                    <a:lstStyle/>
                    <a:p>
                      <a:r>
                        <a:rPr lang="en-US" dirty="0"/>
                        <a:t>30%</a:t>
                      </a:r>
                    </a:p>
                  </a:txBody>
                  <a:tcPr/>
                </a:tc>
                <a:tc>
                  <a:txBody>
                    <a:bodyPr/>
                    <a:lstStyle/>
                    <a:p>
                      <a:r>
                        <a:rPr lang="en-US" dirty="0"/>
                        <a:t>Weekly</a:t>
                      </a:r>
                    </a:p>
                  </a:txBody>
                  <a:tcPr/>
                </a:tc>
                <a:extLst>
                  <a:ext uri="{0D108BD9-81ED-4DB2-BD59-A6C34878D82A}">
                    <a16:rowId xmlns:a16="http://schemas.microsoft.com/office/drawing/2014/main" val="4162584810"/>
                  </a:ext>
                </a:extLst>
              </a:tr>
              <a:tr h="370840">
                <a:tc>
                  <a:txBody>
                    <a:bodyPr/>
                    <a:lstStyle/>
                    <a:p>
                      <a:r>
                        <a:rPr lang="en-US" dirty="0"/>
                        <a:t>Data Projects</a:t>
                      </a:r>
                    </a:p>
                  </a:txBody>
                  <a:tcPr>
                    <a:solidFill>
                      <a:schemeClr val="accent2">
                        <a:lumMod val="20000"/>
                        <a:lumOff val="80000"/>
                      </a:schemeClr>
                    </a:solidFill>
                  </a:tcPr>
                </a:tc>
                <a:tc>
                  <a:txBody>
                    <a:bodyPr/>
                    <a:lstStyle/>
                    <a:p>
                      <a:r>
                        <a:rPr lang="en-US" dirty="0"/>
                        <a:t>50%</a:t>
                      </a:r>
                    </a:p>
                  </a:txBody>
                  <a:tcPr>
                    <a:solidFill>
                      <a:schemeClr val="accent2">
                        <a:lumMod val="20000"/>
                        <a:lumOff val="80000"/>
                      </a:schemeClr>
                    </a:solidFill>
                  </a:tcPr>
                </a:tc>
                <a:tc>
                  <a:txBody>
                    <a:bodyPr/>
                    <a:lstStyle/>
                    <a:p>
                      <a:r>
                        <a:rPr lang="en-US" dirty="0"/>
                        <a:t>2 projects (25% each)</a:t>
                      </a:r>
                    </a:p>
                  </a:txBody>
                  <a:tcPr>
                    <a:solidFill>
                      <a:schemeClr val="accent2">
                        <a:lumMod val="20000"/>
                        <a:lumOff val="80000"/>
                      </a:schemeClr>
                    </a:solidFill>
                  </a:tcPr>
                </a:tc>
                <a:extLst>
                  <a:ext uri="{0D108BD9-81ED-4DB2-BD59-A6C34878D82A}">
                    <a16:rowId xmlns:a16="http://schemas.microsoft.com/office/drawing/2014/main" val="3853450428"/>
                  </a:ext>
                </a:extLst>
              </a:tr>
            </a:tbl>
          </a:graphicData>
        </a:graphic>
      </p:graphicFrame>
    </p:spTree>
    <p:extLst>
      <p:ext uri="{BB962C8B-B14F-4D97-AF65-F5344CB8AC3E}">
        <p14:creationId xmlns:p14="http://schemas.microsoft.com/office/powerpoint/2010/main" val="327839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lstStyle/>
          <a:p>
            <a:r>
              <a:rPr lang="en-US" dirty="0"/>
              <a:t>We will be </a:t>
            </a:r>
            <a:r>
              <a:rPr lang="en-US" dirty="0">
                <a:solidFill>
                  <a:srgbClr val="F67132"/>
                </a:solidFill>
              </a:rPr>
              <a:t>IN-PERSON </a:t>
            </a:r>
            <a:r>
              <a:rPr lang="en-US" dirty="0"/>
              <a:t>on Tuesdays… </a:t>
            </a:r>
          </a:p>
          <a:p>
            <a:r>
              <a:rPr lang="en-US" dirty="0"/>
              <a:t>Thursdays we may be on Zoom for Hands-on Labs</a:t>
            </a:r>
          </a:p>
          <a:p>
            <a:pPr lvl="1"/>
            <a:r>
              <a:rPr lang="en-US" dirty="0"/>
              <a:t>Sometimes we’ll do them in groups</a:t>
            </a:r>
          </a:p>
          <a:p>
            <a:pPr lvl="1"/>
            <a:r>
              <a:rPr lang="en-US" dirty="0"/>
              <a:t>…And sometimes you’ll do them alone </a:t>
            </a:r>
            <a:br>
              <a:rPr lang="en-US" dirty="0"/>
            </a:br>
            <a:endParaRPr lang="en-US" dirty="0"/>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 </a:t>
            </a:r>
            <a:r>
              <a:rPr lang="en-US" dirty="0">
                <a:hlinkClick r:id="rId2"/>
              </a:rPr>
              <a:t>https://jasonwnc.github.io/ds3002/</a:t>
            </a:r>
            <a:endParaRPr lang="en-US" dirty="0"/>
          </a:p>
          <a:p>
            <a:r>
              <a:rPr lang="en-US" dirty="0"/>
              <a:t>Quizzes, Projects and Grades will be released on Collab</a:t>
            </a:r>
          </a:p>
          <a:p>
            <a:r>
              <a:rPr lang="en-US" dirty="0"/>
              <a:t>You can DM me on Discord with Questions or to Set-up Office Hours</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6023</TotalTime>
  <Words>2685</Words>
  <Application>Microsoft Office PowerPoint</Application>
  <PresentationFormat>Widescreen</PresentationFormat>
  <Paragraphs>389</Paragraphs>
  <Slides>30</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Quattrocento Sans</vt:lpstr>
      <vt:lpstr>Segoe UI</vt:lpstr>
      <vt:lpstr>Times New Roman</vt:lpstr>
      <vt:lpstr>Wingdings</vt:lpstr>
      <vt:lpstr>Office Theme</vt:lpstr>
      <vt:lpstr>DS-3002: Data Systems</vt:lpstr>
      <vt:lpstr>PowerPoint Presentation</vt:lpstr>
      <vt:lpstr>Who is… Teaching this Course?</vt:lpstr>
      <vt:lpstr>Who am I ?</vt:lpstr>
      <vt:lpstr>Class Mechanics: Course Content</vt:lpstr>
      <vt:lpstr>Class Mechanics: Course Content</vt:lpstr>
      <vt:lpstr>Class Mechanics: Grading</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SQL versus NoSQL Databases</vt:lpstr>
      <vt:lpstr>Onward to Data Science</vt:lpstr>
      <vt:lpstr>The Data Science: Hierarchy of Needs</vt:lpstr>
      <vt:lpstr>CRISP-DM: Cross-Industry Standard Process-Data Mining</vt:lpstr>
      <vt:lpstr>Data Engineering… for Data Science</vt:lpstr>
      <vt:lpstr>Data Engineering… for Data Science</vt:lpstr>
      <vt:lpstr>Design Pattern: Modern Data Warehousing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Jon Tupitza</cp:lastModifiedBy>
  <cp:revision>219</cp:revision>
  <dcterms:created xsi:type="dcterms:W3CDTF">2022-01-15T18:00:49Z</dcterms:created>
  <dcterms:modified xsi:type="dcterms:W3CDTF">2022-01-19T22:28:56Z</dcterms:modified>
</cp:coreProperties>
</file>