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67" r:id="rId4"/>
    <p:sldId id="261" r:id="rId5"/>
    <p:sldId id="263" r:id="rId6"/>
    <p:sldId id="288" r:id="rId7"/>
    <p:sldId id="289" r:id="rId8"/>
    <p:sldId id="290" r:id="rId9"/>
    <p:sldId id="28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60" r:id="rId1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9807"/>
    <a:srgbClr val="FF7A02"/>
    <a:srgbClr val="0492D2"/>
    <a:srgbClr val="C40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602BE5-090D-4124-B6C9-A669EA161A2B}" v="2" dt="2025-02-04T03:47:28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7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Vicente" userId="e50a423b7efbc0eb" providerId="LiveId" clId="{B5602BE5-090D-4124-B6C9-A669EA161A2B}"/>
    <pc:docChg chg="custSel addSld delSld modSld">
      <pc:chgData name="Kevin Vicente" userId="e50a423b7efbc0eb" providerId="LiveId" clId="{B5602BE5-090D-4124-B6C9-A669EA161A2B}" dt="2025-02-04T04:01:44.699" v="68" actId="14100"/>
      <pc:docMkLst>
        <pc:docMk/>
      </pc:docMkLst>
      <pc:sldChg chg="modSp mod">
        <pc:chgData name="Kevin Vicente" userId="e50a423b7efbc0eb" providerId="LiveId" clId="{B5602BE5-090D-4124-B6C9-A669EA161A2B}" dt="2025-02-04T04:01:44.699" v="68" actId="14100"/>
        <pc:sldMkLst>
          <pc:docMk/>
          <pc:sldMk cId="390571235" sldId="290"/>
        </pc:sldMkLst>
        <pc:picChg chg="mod">
          <ac:chgData name="Kevin Vicente" userId="e50a423b7efbc0eb" providerId="LiveId" clId="{B5602BE5-090D-4124-B6C9-A669EA161A2B}" dt="2025-02-04T04:01:44.699" v="68" actId="14100"/>
          <ac:picMkLst>
            <pc:docMk/>
            <pc:sldMk cId="390571235" sldId="290"/>
            <ac:picMk id="3" creationId="{A9FAE3F9-3F48-771B-73EB-9B8AEFC36E5C}"/>
          </ac:picMkLst>
        </pc:picChg>
      </pc:sldChg>
      <pc:sldChg chg="addSp delSp modSp mod">
        <pc:chgData name="Kevin Vicente" userId="e50a423b7efbc0eb" providerId="LiveId" clId="{B5602BE5-090D-4124-B6C9-A669EA161A2B}" dt="2025-02-04T04:01:24.794" v="67" actId="1076"/>
        <pc:sldMkLst>
          <pc:docMk/>
          <pc:sldMk cId="1258060240" sldId="293"/>
        </pc:sldMkLst>
        <pc:picChg chg="add mod">
          <ac:chgData name="Kevin Vicente" userId="e50a423b7efbc0eb" providerId="LiveId" clId="{B5602BE5-090D-4124-B6C9-A669EA161A2B}" dt="2025-02-04T03:59:21.135" v="50" actId="1076"/>
          <ac:picMkLst>
            <pc:docMk/>
            <pc:sldMk cId="1258060240" sldId="293"/>
            <ac:picMk id="4" creationId="{EB054ED7-C806-136C-E101-EF28AAD93555}"/>
          </ac:picMkLst>
        </pc:picChg>
        <pc:picChg chg="add mod">
          <ac:chgData name="Kevin Vicente" userId="e50a423b7efbc0eb" providerId="LiveId" clId="{B5602BE5-090D-4124-B6C9-A669EA161A2B}" dt="2025-02-04T03:59:53.978" v="56" actId="1076"/>
          <ac:picMkLst>
            <pc:docMk/>
            <pc:sldMk cId="1258060240" sldId="293"/>
            <ac:picMk id="8" creationId="{889A125F-422C-D9DD-07BA-AEC8A440F919}"/>
          </ac:picMkLst>
        </pc:picChg>
        <pc:picChg chg="del">
          <ac:chgData name="Kevin Vicente" userId="e50a423b7efbc0eb" providerId="LiveId" clId="{B5602BE5-090D-4124-B6C9-A669EA161A2B}" dt="2025-02-04T03:58:44.866" v="42" actId="478"/>
          <ac:picMkLst>
            <pc:docMk/>
            <pc:sldMk cId="1258060240" sldId="293"/>
            <ac:picMk id="9" creationId="{855DA5B5-F7BB-AB13-5670-C61D4CD505A8}"/>
          </ac:picMkLst>
        </pc:picChg>
        <pc:picChg chg="del">
          <ac:chgData name="Kevin Vicente" userId="e50a423b7efbc0eb" providerId="LiveId" clId="{B5602BE5-090D-4124-B6C9-A669EA161A2B}" dt="2025-02-04T03:58:46.214" v="43" actId="478"/>
          <ac:picMkLst>
            <pc:docMk/>
            <pc:sldMk cId="1258060240" sldId="293"/>
            <ac:picMk id="11" creationId="{59CE8F56-A3AA-A1A0-C5CF-A9B3F21032CA}"/>
          </ac:picMkLst>
        </pc:picChg>
        <pc:picChg chg="add mod">
          <ac:chgData name="Kevin Vicente" userId="e50a423b7efbc0eb" providerId="LiveId" clId="{B5602BE5-090D-4124-B6C9-A669EA161A2B}" dt="2025-02-04T04:00:47.614" v="60" actId="14100"/>
          <ac:picMkLst>
            <pc:docMk/>
            <pc:sldMk cId="1258060240" sldId="293"/>
            <ac:picMk id="12" creationId="{FD798E8A-DE3C-A62F-972D-424DC84DEC21}"/>
          </ac:picMkLst>
        </pc:picChg>
        <pc:picChg chg="del">
          <ac:chgData name="Kevin Vicente" userId="e50a423b7efbc0eb" providerId="LiveId" clId="{B5602BE5-090D-4124-B6C9-A669EA161A2B}" dt="2025-02-04T03:58:47.418" v="44" actId="478"/>
          <ac:picMkLst>
            <pc:docMk/>
            <pc:sldMk cId="1258060240" sldId="293"/>
            <ac:picMk id="13" creationId="{80A05A8F-213F-58FA-3A45-3424C2310CAD}"/>
          </ac:picMkLst>
        </pc:picChg>
        <pc:picChg chg="del">
          <ac:chgData name="Kevin Vicente" userId="e50a423b7efbc0eb" providerId="LiveId" clId="{B5602BE5-090D-4124-B6C9-A669EA161A2B}" dt="2025-02-04T03:58:48.081" v="45" actId="478"/>
          <ac:picMkLst>
            <pc:docMk/>
            <pc:sldMk cId="1258060240" sldId="293"/>
            <ac:picMk id="15" creationId="{A14D830A-750E-0B0F-DAA9-660262044C3F}"/>
          </ac:picMkLst>
        </pc:picChg>
        <pc:picChg chg="add mod">
          <ac:chgData name="Kevin Vicente" userId="e50a423b7efbc0eb" providerId="LiveId" clId="{B5602BE5-090D-4124-B6C9-A669EA161A2B}" dt="2025-02-04T04:01:24.794" v="67" actId="1076"/>
          <ac:picMkLst>
            <pc:docMk/>
            <pc:sldMk cId="1258060240" sldId="293"/>
            <ac:picMk id="16" creationId="{7C85E146-0713-BEA1-6E27-D0B450471587}"/>
          </ac:picMkLst>
        </pc:picChg>
      </pc:sldChg>
      <pc:sldChg chg="addSp delSp modSp add del mod">
        <pc:chgData name="Kevin Vicente" userId="e50a423b7efbc0eb" providerId="LiveId" clId="{B5602BE5-090D-4124-B6C9-A669EA161A2B}" dt="2025-02-04T03:49:45.720" v="41" actId="47"/>
        <pc:sldMkLst>
          <pc:docMk/>
          <pc:sldMk cId="275789851" sldId="297"/>
        </pc:sldMkLst>
        <pc:spChg chg="mod">
          <ac:chgData name="Kevin Vicente" userId="e50a423b7efbc0eb" providerId="LiveId" clId="{B5602BE5-090D-4124-B6C9-A669EA161A2B}" dt="2025-02-04T03:47:10.789" v="25" actId="20577"/>
          <ac:spMkLst>
            <pc:docMk/>
            <pc:sldMk cId="275789851" sldId="297"/>
            <ac:spMk id="3" creationId="{EDA85047-8C22-75A0-D4CE-8796A6E5108E}"/>
          </ac:spMkLst>
        </pc:spChg>
        <pc:spChg chg="mod">
          <ac:chgData name="Kevin Vicente" userId="e50a423b7efbc0eb" providerId="LiveId" clId="{B5602BE5-090D-4124-B6C9-A669EA161A2B}" dt="2025-02-04T03:47:02.059" v="13" actId="20577"/>
          <ac:spMkLst>
            <pc:docMk/>
            <pc:sldMk cId="275789851" sldId="297"/>
            <ac:spMk id="7" creationId="{D498CFC3-3418-8751-D8E3-61321CBFD096}"/>
          </ac:spMkLst>
        </pc:spChg>
        <pc:spChg chg="del">
          <ac:chgData name="Kevin Vicente" userId="e50a423b7efbc0eb" providerId="LiveId" clId="{B5602BE5-090D-4124-B6C9-A669EA161A2B}" dt="2025-02-04T03:47:14.955" v="28" actId="478"/>
          <ac:spMkLst>
            <pc:docMk/>
            <pc:sldMk cId="275789851" sldId="297"/>
            <ac:spMk id="9" creationId="{17194894-E36D-3E05-775D-AF63572B2095}"/>
          </ac:spMkLst>
        </pc:spChg>
        <pc:picChg chg="add mod">
          <ac:chgData name="Kevin Vicente" userId="e50a423b7efbc0eb" providerId="LiveId" clId="{B5602BE5-090D-4124-B6C9-A669EA161A2B}" dt="2025-02-04T03:48:40.651" v="40" actId="1076"/>
          <ac:picMkLst>
            <pc:docMk/>
            <pc:sldMk cId="275789851" sldId="297"/>
            <ac:picMk id="2" creationId="{22ACB8E4-8FD9-7FB7-1F4F-B8FD0D0CEE9A}"/>
          </ac:picMkLst>
        </pc:picChg>
        <pc:picChg chg="del">
          <ac:chgData name="Kevin Vicente" userId="e50a423b7efbc0eb" providerId="LiveId" clId="{B5602BE5-090D-4124-B6C9-A669EA161A2B}" dt="2025-02-04T03:47:13.063" v="26" actId="478"/>
          <ac:picMkLst>
            <pc:docMk/>
            <pc:sldMk cId="275789851" sldId="297"/>
            <ac:picMk id="5" creationId="{8C8AD972-C842-1D4F-EF91-5B1DEC3A66A0}"/>
          </ac:picMkLst>
        </pc:picChg>
        <pc:picChg chg="del">
          <ac:chgData name="Kevin Vicente" userId="e50a423b7efbc0eb" providerId="LiveId" clId="{B5602BE5-090D-4124-B6C9-A669EA161A2B}" dt="2025-02-04T03:47:13.676" v="27" actId="478"/>
          <ac:picMkLst>
            <pc:docMk/>
            <pc:sldMk cId="275789851" sldId="297"/>
            <ac:picMk id="8" creationId="{E71081D5-096E-F70F-21FF-1D25E6FBCF5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645C0-0030-3A4F-AC87-AA7E15384AB9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9B5C5-C7D3-7D4A-9831-7FEA362E93C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BC4A6-58CE-1A42-AEBC-3C083FC98C1B}" type="datetimeFigureOut">
              <a:rPr lang="es-EC" smtClean="0"/>
              <a:t>3/2/2025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56A32-C3AE-EA4D-B481-059ABDF01A91}" type="slidenum">
              <a:rPr lang="es-EC" smtClean="0"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56A32-C3AE-EA4D-B481-059ABDF01A91}" type="slidenum">
              <a:rPr lang="es-EC" smtClean="0"/>
              <a:t>1</a:t>
            </a:fld>
            <a:endParaRPr lang="es-EC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EC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GRACIAS</a:t>
            </a:r>
            <a:endParaRPr lang="es-EC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75736" y="3961233"/>
            <a:ext cx="8843210" cy="1625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s-EC" altLang="es-ES" sz="2200" dirty="0">
                <a:solidFill>
                  <a:schemeClr val="bg1"/>
                </a:solidFill>
                <a:latin typeface="Avenir Medium" panose="02000503020000020003" pitchFamily="2" charset="0"/>
              </a:rPr>
              <a:t>Integrantes</a:t>
            </a:r>
            <a:r>
              <a:rPr lang="es-ES" sz="2200" dirty="0">
                <a:solidFill>
                  <a:schemeClr val="bg1"/>
                </a:solidFill>
                <a:latin typeface="Avenir Medium" panose="02000503020000020003" pitchFamily="2" charset="0"/>
              </a:rPr>
              <a:t>: VICENTE ABAD KEVIN CRISTOPHER</a:t>
            </a:r>
            <a:br>
              <a:rPr lang="es-ES" sz="2200" dirty="0">
                <a:solidFill>
                  <a:schemeClr val="bg1"/>
                </a:solidFill>
                <a:latin typeface="Avenir Medium" panose="02000503020000020003" pitchFamily="2" charset="0"/>
              </a:rPr>
            </a:br>
            <a:r>
              <a:rPr lang="es-ES" sz="2200" dirty="0">
                <a:solidFill>
                  <a:schemeClr val="bg1"/>
                </a:solidFill>
                <a:latin typeface="Avenir Medium" panose="02000503020000020003" pitchFamily="2" charset="0"/>
              </a:rPr>
              <a:t>	        ALAO HUIRACOCHA BRYAN JOAQUIN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s-ES" sz="2200" dirty="0">
                <a:solidFill>
                  <a:schemeClr val="bg1"/>
                </a:solidFill>
                <a:latin typeface="Avenir Book" panose="02000503020000020003" pitchFamily="2" charset="0"/>
              </a:rPr>
              <a:t>	       CUEVA VALDIVIESO JUAN SEBASTIAN</a:t>
            </a:r>
            <a:br>
              <a:rPr lang="es-ES" sz="2200" dirty="0">
                <a:solidFill>
                  <a:schemeClr val="bg1"/>
                </a:solidFill>
                <a:latin typeface="Avenir Book" panose="02000503020000020003" pitchFamily="2" charset="0"/>
              </a:rPr>
            </a:br>
            <a:r>
              <a:rPr lang="es-ES_tradnl" sz="2200" b="1" dirty="0">
                <a:solidFill>
                  <a:schemeClr val="bg1"/>
                </a:solidFill>
                <a:latin typeface="Avenir Book" panose="02000503020000020003" pitchFamily="2" charset="0"/>
              </a:rPr>
              <a:t>03/02/2025</a:t>
            </a:r>
            <a:endParaRPr lang="es-ES" sz="2200" b="1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477978" y="5108028"/>
            <a:ext cx="2887574" cy="912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Medium" panose="02000503020000020003" pitchFamily="2" charset="0"/>
              </a:rPr>
              <a:t>Prácticum </a:t>
            </a:r>
            <a:r>
              <a:rPr lang="es-EC" alt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Medium" panose="02000503020000020003" pitchFamily="2" charset="0"/>
              </a:rPr>
              <a:t>1</a:t>
            </a: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Medium" panose="02000503020000020003" pitchFamily="2" charset="0"/>
              </a:rPr>
              <a:t>.</a:t>
            </a:r>
            <a:r>
              <a:rPr lang="es-EC" alt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Medium" panose="02000503020000020003" pitchFamily="2" charset="0"/>
              </a:rPr>
              <a:t>1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7651531" y="4107415"/>
            <a:ext cx="4540469" cy="100061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Avenir Black" panose="02000503020000020003" pitchFamily="2" charset="0"/>
              </a:rPr>
              <a:t>Carrera de </a:t>
            </a:r>
            <a:r>
              <a:rPr lang="es-EC" altLang="es-ES" sz="2800" b="1" dirty="0">
                <a:solidFill>
                  <a:schemeClr val="accent1">
                    <a:lumMod val="75000"/>
                  </a:schemeClr>
                </a:solidFill>
                <a:latin typeface="Avenir Black" panose="02000503020000020003" pitchFamily="2" charset="0"/>
              </a:rPr>
              <a:t>Computación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28136" y="1554649"/>
            <a:ext cx="7574636" cy="1494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venir Medium" panose="02000503020000020003" pitchFamily="2" charset="0"/>
              </a:rPr>
              <a:t>Desarrollo de una base de datos a partir de un DataSet propuesto aplicando conocimientos de Fundamentos de Bases de Datos y Programación Funcional y Reactiva.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2B35E-5335-6556-2929-C379E747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C7FC7-412E-B82A-ECAF-EEF5EF32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latin typeface="Avenir Book" panose="02000503020000020003" pitchFamily="2" charset="0"/>
              </a:rPr>
              <a:t>Figura del modelado lógico final.</a:t>
            </a:r>
          </a:p>
        </p:txBody>
      </p:sp>
      <p:sp>
        <p:nvSpPr>
          <p:cNvPr id="6" name="Google Shape;347;p4">
            <a:extLst>
              <a:ext uri="{FF2B5EF4-FFF2-40B4-BE49-F238E27FC236}">
                <a16:creationId xmlns:a16="http://schemas.microsoft.com/office/drawing/2014/main" id="{44CA4060-C7E5-AE8F-F0FB-AC646BBF0949}"/>
              </a:ext>
            </a:extLst>
          </p:cNvPr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348;p4">
            <a:extLst>
              <a:ext uri="{FF2B5EF4-FFF2-40B4-BE49-F238E27FC236}">
                <a16:creationId xmlns:a16="http://schemas.microsoft.com/office/drawing/2014/main" id="{60B28A6D-D726-1633-6550-8C173C4057C2}"/>
              </a:ext>
            </a:extLst>
          </p:cNvPr>
          <p:cNvSpPr txBox="1"/>
          <p:nvPr/>
        </p:nvSpPr>
        <p:spPr>
          <a:xfrm>
            <a:off x="720725" y="528955"/>
            <a:ext cx="6494780" cy="6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C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Modelado Lógico</a:t>
            </a:r>
            <a:endParaRPr sz="3600" b="1" dirty="0"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1C91AB34-3422-8CCB-964D-17E35154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606" y="2359742"/>
            <a:ext cx="6676089" cy="388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2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0043-D031-6041-05EF-26797C41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019CD3-4E3A-04C2-32AB-A1A144B4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latin typeface="Avenir Book" panose="02000503020000020003" pitchFamily="2" charset="0"/>
              </a:rPr>
              <a:t>Explicación del proceso de creación de la base de datos</a:t>
            </a:r>
            <a:r>
              <a:rPr lang="en-US" dirty="0">
                <a:latin typeface="Avenir Book" panose="02000503020000020003" pitchFamily="2" charset="0"/>
              </a:rPr>
              <a:t>.</a:t>
            </a:r>
            <a:endParaRPr lang="es-EC" dirty="0">
              <a:latin typeface="Avenir Book" panose="02000503020000020003" pitchFamily="2" charset="0"/>
            </a:endParaRPr>
          </a:p>
        </p:txBody>
      </p:sp>
      <p:sp>
        <p:nvSpPr>
          <p:cNvPr id="6" name="Google Shape;347;p4">
            <a:extLst>
              <a:ext uri="{FF2B5EF4-FFF2-40B4-BE49-F238E27FC236}">
                <a16:creationId xmlns:a16="http://schemas.microsoft.com/office/drawing/2014/main" id="{84A8D92A-402A-C826-0A99-6D261CC9D4CB}"/>
              </a:ext>
            </a:extLst>
          </p:cNvPr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348;p4">
            <a:extLst>
              <a:ext uri="{FF2B5EF4-FFF2-40B4-BE49-F238E27FC236}">
                <a16:creationId xmlns:a16="http://schemas.microsoft.com/office/drawing/2014/main" id="{ADCEB8AA-5AA0-4C29-D35A-DC657C053B24}"/>
              </a:ext>
            </a:extLst>
          </p:cNvPr>
          <p:cNvSpPr txBox="1"/>
          <p:nvPr/>
        </p:nvSpPr>
        <p:spPr>
          <a:xfrm>
            <a:off x="720725" y="528955"/>
            <a:ext cx="6494780" cy="6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C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Modelado Físico</a:t>
            </a:r>
            <a:endParaRPr sz="3600" b="1" dirty="0"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E88FD9-E752-BAD7-D719-CFE50DA16D09}"/>
              </a:ext>
            </a:extLst>
          </p:cNvPr>
          <p:cNvSpPr txBox="1"/>
          <p:nvPr/>
        </p:nvSpPr>
        <p:spPr>
          <a:xfrm>
            <a:off x="1093077" y="2381011"/>
            <a:ext cx="10931775" cy="361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C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Movies</a:t>
            </a:r>
            <a:r>
              <a:rPr lang="es-EC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Contiene los datos principales de cada película, como título, fecha de estreno, presupuesto, recaudación, idioma original, votaciones y popularidad.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C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</a:t>
            </a:r>
            <a:r>
              <a:rPr lang="es-EC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Almacena palabras clave asociadas a las películas, útiles para clasificaciones y búsquedas.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C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Spoken_Languages</a:t>
            </a:r>
            <a:r>
              <a:rPr lang="es-EC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Guarda los idiomas hablados en las películas con su código ISO.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C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Production_Companies</a:t>
            </a:r>
            <a:r>
              <a:rPr lang="es-EC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Registra las compañías productoras de las películas.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C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Genres</a:t>
            </a:r>
            <a:r>
              <a:rPr lang="es-EC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Define los distintos géneros cinematográficos, como acción, drama, comedia, etc.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C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Production_Countries</a:t>
            </a:r>
            <a:r>
              <a:rPr lang="es-EC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Lista los países donde se ha producido cada película.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C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_Cast</a:t>
            </a:r>
            <a:r>
              <a:rPr lang="es-EC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Contiene información sobre los actores que participan en las películas, incluyendo el personaje que interpretan.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C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Crew</a:t>
            </a:r>
            <a:r>
              <a:rPr lang="es-EC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Registra al equipo técnico de las películas, con detalles como departamento, cargo y género.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C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Ratings</a:t>
            </a:r>
            <a:r>
              <a:rPr lang="es-EC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Almacena las calificaciones dadas por los usuarios a las películas.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C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Belongs_To_Collection</a:t>
            </a:r>
            <a:r>
              <a:rPr lang="es-EC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Agrupa películas dentro de una misma colección, como sagas o franquicias.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1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B6C94-745C-C40C-DBDF-6CDFE6287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98423-19DC-A89A-8F66-70CC446C2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 panose="02000503020000020003" pitchFamily="2" charset="0"/>
              </a:rPr>
              <a:t>Presentacion de las tablas</a:t>
            </a:r>
            <a:endParaRPr lang="es-EC" dirty="0">
              <a:latin typeface="Avenir Book" panose="02000503020000020003" pitchFamily="2" charset="0"/>
            </a:endParaRPr>
          </a:p>
        </p:txBody>
      </p:sp>
      <p:sp>
        <p:nvSpPr>
          <p:cNvPr id="6" name="Google Shape;347;p4">
            <a:extLst>
              <a:ext uri="{FF2B5EF4-FFF2-40B4-BE49-F238E27FC236}">
                <a16:creationId xmlns:a16="http://schemas.microsoft.com/office/drawing/2014/main" id="{1170B0A4-EDCC-3290-FB16-4FBD4BFBB38D}"/>
              </a:ext>
            </a:extLst>
          </p:cNvPr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348;p4">
            <a:extLst>
              <a:ext uri="{FF2B5EF4-FFF2-40B4-BE49-F238E27FC236}">
                <a16:creationId xmlns:a16="http://schemas.microsoft.com/office/drawing/2014/main" id="{E67C87B0-AB63-E78E-5AE5-7505753EFD3A}"/>
              </a:ext>
            </a:extLst>
          </p:cNvPr>
          <p:cNvSpPr txBox="1"/>
          <p:nvPr/>
        </p:nvSpPr>
        <p:spPr>
          <a:xfrm>
            <a:off x="720725" y="528955"/>
            <a:ext cx="6494780" cy="6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C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Modelado Físico</a:t>
            </a:r>
            <a:endParaRPr sz="3600" b="1" dirty="0"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046ADC8-56CF-3056-407F-E41B17D5A085}"/>
              </a:ext>
            </a:extLst>
          </p:cNvPr>
          <p:cNvCxnSpPr/>
          <p:nvPr/>
        </p:nvCxnSpPr>
        <p:spPr>
          <a:xfrm>
            <a:off x="2868788" y="2251587"/>
            <a:ext cx="0" cy="3844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B9367C2-B9A0-CE7D-8CCC-BE4AD3B36395}"/>
              </a:ext>
            </a:extLst>
          </p:cNvPr>
          <p:cNvCxnSpPr/>
          <p:nvPr/>
        </p:nvCxnSpPr>
        <p:spPr>
          <a:xfrm>
            <a:off x="5302272" y="2251586"/>
            <a:ext cx="0" cy="3844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88C3C1F-E1E5-1E36-FCB3-A7D5F08DFE7F}"/>
              </a:ext>
            </a:extLst>
          </p:cNvPr>
          <p:cNvCxnSpPr>
            <a:cxnSpLocks/>
          </p:cNvCxnSpPr>
          <p:nvPr/>
        </p:nvCxnSpPr>
        <p:spPr>
          <a:xfrm>
            <a:off x="7799665" y="2251587"/>
            <a:ext cx="0" cy="2831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B054ED7-C806-136C-E101-EF28AAD9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11" y="2322647"/>
            <a:ext cx="2068482" cy="35420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89A125F-422C-D9DD-07BA-AEC8A440F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529" y="2322647"/>
            <a:ext cx="1954747" cy="371926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D798E8A-DE3C-A62F-972D-424DC84DE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011" y="2251586"/>
            <a:ext cx="1769916" cy="379032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C85E146-0713-BEA1-6E27-D0B450471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489" y="2251586"/>
            <a:ext cx="3759049" cy="24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6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B200-30D9-AAC0-6034-E0E0E6CFF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7A229-7E7C-1B5E-8147-AD28456F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latin typeface="Avenir Book" panose="02000503020000020003" pitchFamily="2" charset="0"/>
              </a:rPr>
              <a:t>Análisis exploratorio de Datos</a:t>
            </a:r>
          </a:p>
        </p:txBody>
      </p:sp>
      <p:sp>
        <p:nvSpPr>
          <p:cNvPr id="6" name="Google Shape;347;p4">
            <a:extLst>
              <a:ext uri="{FF2B5EF4-FFF2-40B4-BE49-F238E27FC236}">
                <a16:creationId xmlns:a16="http://schemas.microsoft.com/office/drawing/2014/main" id="{4B2841CF-BABF-B09C-6130-956110296E87}"/>
              </a:ext>
            </a:extLst>
          </p:cNvPr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348;p4">
            <a:extLst>
              <a:ext uri="{FF2B5EF4-FFF2-40B4-BE49-F238E27FC236}">
                <a16:creationId xmlns:a16="http://schemas.microsoft.com/office/drawing/2014/main" id="{A42DE619-E525-DFBF-3F81-2AFFEE670020}"/>
              </a:ext>
            </a:extLst>
          </p:cNvPr>
          <p:cNvSpPr txBox="1"/>
          <p:nvPr/>
        </p:nvSpPr>
        <p:spPr>
          <a:xfrm>
            <a:off x="720725" y="528955"/>
            <a:ext cx="9052540" cy="6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C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Dominio: Programación Funcional y Reactiva</a:t>
            </a:r>
            <a:endParaRPr sz="3600" b="1" dirty="0"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B74C5A-F762-D924-C611-8EA529BB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2645"/>
            <a:ext cx="3802626" cy="392067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F4C3EC7-84DF-1F7A-3F1A-E0F5576C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429" y="2332645"/>
            <a:ext cx="4093048" cy="39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7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65137-2490-34E2-F302-7B2020101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F8D28-A15C-F9C1-AC99-BBB9D171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latin typeface="Avenir Book" panose="02000503020000020003" pitchFamily="2" charset="0"/>
              </a:rPr>
              <a:t>Resultados de estadística descriptiva </a:t>
            </a:r>
          </a:p>
        </p:txBody>
      </p:sp>
      <p:sp>
        <p:nvSpPr>
          <p:cNvPr id="6" name="Google Shape;347;p4">
            <a:extLst>
              <a:ext uri="{FF2B5EF4-FFF2-40B4-BE49-F238E27FC236}">
                <a16:creationId xmlns:a16="http://schemas.microsoft.com/office/drawing/2014/main" id="{44C3EA79-06A1-B4E5-7A7A-4F1537C7CB4C}"/>
              </a:ext>
            </a:extLst>
          </p:cNvPr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348;p4">
            <a:extLst>
              <a:ext uri="{FF2B5EF4-FFF2-40B4-BE49-F238E27FC236}">
                <a16:creationId xmlns:a16="http://schemas.microsoft.com/office/drawing/2014/main" id="{286D4029-7CB6-E65E-9205-F439C24DA513}"/>
              </a:ext>
            </a:extLst>
          </p:cNvPr>
          <p:cNvSpPr txBox="1"/>
          <p:nvPr/>
        </p:nvSpPr>
        <p:spPr>
          <a:xfrm>
            <a:off x="720724" y="528955"/>
            <a:ext cx="8944385" cy="6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S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Dominio: Programación Funcional y Reactiva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20352BDA-B063-F5A4-E145-560F0CFA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64" y="2822099"/>
            <a:ext cx="5400040" cy="235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D85035F-5451-D47D-1E5C-C6D4ECADF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697" y="2300271"/>
            <a:ext cx="3957811" cy="34217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D6F0BDD3-3F26-10A5-FA77-7D0C8FDF37FF}"/>
              </a:ext>
            </a:extLst>
          </p:cNvPr>
          <p:cNvSpPr/>
          <p:nvPr/>
        </p:nvSpPr>
        <p:spPr>
          <a:xfrm>
            <a:off x="6607562" y="3824748"/>
            <a:ext cx="405577" cy="2753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C613F-E43E-66CD-6428-66789CA76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472AC-76B0-33B3-7112-EA6E29255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latin typeface="Avenir Book" panose="02000503020000020003" pitchFamily="2" charset="0"/>
              </a:rPr>
              <a:t>Resultados de estadística descriptiva </a:t>
            </a:r>
          </a:p>
        </p:txBody>
      </p:sp>
      <p:sp>
        <p:nvSpPr>
          <p:cNvPr id="6" name="Google Shape;347;p4">
            <a:extLst>
              <a:ext uri="{FF2B5EF4-FFF2-40B4-BE49-F238E27FC236}">
                <a16:creationId xmlns:a16="http://schemas.microsoft.com/office/drawing/2014/main" id="{C6909491-1FD2-5751-0807-7162585E33A2}"/>
              </a:ext>
            </a:extLst>
          </p:cNvPr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348;p4">
            <a:extLst>
              <a:ext uri="{FF2B5EF4-FFF2-40B4-BE49-F238E27FC236}">
                <a16:creationId xmlns:a16="http://schemas.microsoft.com/office/drawing/2014/main" id="{E34EC70A-F5CF-CE17-EB7C-E612BD32A93A}"/>
              </a:ext>
            </a:extLst>
          </p:cNvPr>
          <p:cNvSpPr txBox="1"/>
          <p:nvPr/>
        </p:nvSpPr>
        <p:spPr>
          <a:xfrm>
            <a:off x="720724" y="528955"/>
            <a:ext cx="8944385" cy="6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S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Dominio: Programación Funcional y Reactiva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38809EB-7C96-583C-8113-BADF0A04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877" y="2351724"/>
            <a:ext cx="4029018" cy="382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B433F133-A818-7B58-20B8-310030BCA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40" y="2351289"/>
            <a:ext cx="5028991" cy="32324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6A6BD11-AF6F-D30D-EE31-1F20695C00D5}"/>
              </a:ext>
            </a:extLst>
          </p:cNvPr>
          <p:cNvSpPr/>
          <p:nvPr/>
        </p:nvSpPr>
        <p:spPr>
          <a:xfrm>
            <a:off x="5470479" y="3830280"/>
            <a:ext cx="405577" cy="2753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3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67A35-4567-6969-AD14-69FE0E8B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LIMPIEZA CSV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3293D-B829-A0E7-536C-C22AEBE4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ACBEC-9F0A-DCCF-E75F-7A6971E4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5" y="1825625"/>
            <a:ext cx="6716062" cy="20767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4276663-305C-F832-55A8-E590E0CC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127" y="4001294"/>
            <a:ext cx="582058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7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F8ADA-48A5-5242-65F9-C14E0A69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LIMPIEZA CSV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3AD49-3027-508C-45F9-AB08EE909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369AE3-03AC-1C72-630F-CA7698C2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43" y="1825625"/>
            <a:ext cx="91186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0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452018"/>
            <a:ext cx="10515600" cy="1325563"/>
          </a:xfrm>
        </p:spPr>
        <p:txBody>
          <a:bodyPr/>
          <a:lstStyle/>
          <a:p>
            <a:r>
              <a:rPr lang="es-EC" dirty="0">
                <a:solidFill>
                  <a:schemeClr val="accent4"/>
                </a:solidFill>
                <a:latin typeface="Avenir Book" panose="02000503020000020003" pitchFamily="2" charset="0"/>
              </a:rPr>
              <a:t>¡Gracias por su atención!</a:t>
            </a:r>
          </a:p>
        </p:txBody>
      </p:sp>
      <p:sp>
        <p:nvSpPr>
          <p:cNvPr id="4" name="Título 1"/>
          <p:cNvSpPr txBox="1"/>
          <p:nvPr/>
        </p:nvSpPr>
        <p:spPr>
          <a:xfrm>
            <a:off x="838200" y="144065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dirty="0">
                <a:latin typeface="Avenir Book" panose="02000503020000020003" pitchFamily="2" charset="0"/>
              </a:rPr>
              <a:t>¿Preguntas?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09;p3"/>
          <p:cNvSpPr txBox="1"/>
          <p:nvPr/>
        </p:nvSpPr>
        <p:spPr>
          <a:xfrm>
            <a:off x="544068" y="625839"/>
            <a:ext cx="4700594" cy="59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PE" sz="3600" b="1" i="0" u="none" strike="noStrike" cap="none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Agenda</a:t>
            </a:r>
            <a:endParaRPr sz="3600" b="1" i="0" u="none" strike="noStrike" cap="none" dirty="0"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47;p4"/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264309" y="2674107"/>
            <a:ext cx="3920945" cy="1523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279936" y="2256230"/>
            <a:ext cx="1678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Problemática</a:t>
            </a:r>
            <a:endParaRPr lang="en-US" altLang="es-PE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66" name="TextBox 68"/>
          <p:cNvSpPr txBox="1"/>
          <p:nvPr/>
        </p:nvSpPr>
        <p:spPr>
          <a:xfrm>
            <a:off x="723900" y="2226665"/>
            <a:ext cx="52770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id-ID" sz="2400" b="1" dirty="0">
                <a:solidFill>
                  <a:srgbClr val="00206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7" name="Line 2"/>
          <p:cNvSpPr>
            <a:spLocks noChangeShapeType="1"/>
          </p:cNvSpPr>
          <p:nvPr/>
        </p:nvSpPr>
        <p:spPr bwMode="auto">
          <a:xfrm>
            <a:off x="1278761" y="3526402"/>
            <a:ext cx="3920945" cy="1523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294388" y="3108525"/>
            <a:ext cx="1289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Objetivos</a:t>
            </a:r>
            <a:endParaRPr lang="en-US" altLang="es-PE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8351" y="3078960"/>
            <a:ext cx="52771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id-ID" sz="2400" b="1" dirty="0">
                <a:solidFill>
                  <a:srgbClr val="00206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70" name="Line 2"/>
          <p:cNvSpPr>
            <a:spLocks noChangeShapeType="1"/>
          </p:cNvSpPr>
          <p:nvPr/>
        </p:nvSpPr>
        <p:spPr bwMode="auto">
          <a:xfrm>
            <a:off x="1278761" y="4386089"/>
            <a:ext cx="3920945" cy="1523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1294388" y="3968212"/>
            <a:ext cx="15776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Justificación</a:t>
            </a:r>
            <a:endParaRPr lang="en-US" altLang="es-PE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72" name="TextBox 68"/>
          <p:cNvSpPr txBox="1"/>
          <p:nvPr/>
        </p:nvSpPr>
        <p:spPr>
          <a:xfrm>
            <a:off x="738351" y="3938647"/>
            <a:ext cx="52771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id-ID" sz="2400" b="1" dirty="0">
                <a:solidFill>
                  <a:srgbClr val="00206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73" name="Line 2"/>
          <p:cNvSpPr>
            <a:spLocks noChangeShapeType="1"/>
          </p:cNvSpPr>
          <p:nvPr/>
        </p:nvSpPr>
        <p:spPr bwMode="auto">
          <a:xfrm>
            <a:off x="1278761" y="5242770"/>
            <a:ext cx="3920945" cy="1523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1294388" y="4824893"/>
            <a:ext cx="1807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000" dirty="0">
                <a:latin typeface="Avenir Book" panose="02000503020000020003" pitchFamily="2" charset="0"/>
                <a:cs typeface="Arial" panose="020B0604020202020204" pitchFamily="34" charset="0"/>
              </a:rPr>
              <a:t>Marco </a:t>
            </a:r>
            <a:r>
              <a:rPr lang="en-US" altLang="es-PE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Teórico</a:t>
            </a:r>
            <a:endParaRPr lang="en-US" altLang="es-PE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75" name="TextBox 68"/>
          <p:cNvSpPr txBox="1"/>
          <p:nvPr/>
        </p:nvSpPr>
        <p:spPr>
          <a:xfrm>
            <a:off x="738351" y="4795328"/>
            <a:ext cx="52771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id-ID" sz="2400" b="1" dirty="0">
                <a:solidFill>
                  <a:srgbClr val="00206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76" name="Line 2"/>
          <p:cNvSpPr>
            <a:spLocks noChangeShapeType="1"/>
          </p:cNvSpPr>
          <p:nvPr/>
        </p:nvSpPr>
        <p:spPr bwMode="auto">
          <a:xfrm>
            <a:off x="6763409" y="2703672"/>
            <a:ext cx="3920945" cy="1523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6"/>
          <p:cNvSpPr txBox="1">
            <a:spLocks noChangeArrowheads="1"/>
          </p:cNvSpPr>
          <p:nvPr/>
        </p:nvSpPr>
        <p:spPr bwMode="auto">
          <a:xfrm>
            <a:off x="6779036" y="2285795"/>
            <a:ext cx="16658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Metodología</a:t>
            </a:r>
            <a:endParaRPr lang="en-US" altLang="es-PE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78" name="TextBox 68"/>
          <p:cNvSpPr txBox="1"/>
          <p:nvPr/>
        </p:nvSpPr>
        <p:spPr>
          <a:xfrm>
            <a:off x="6222999" y="2256230"/>
            <a:ext cx="52771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id-ID" sz="2400" b="1" dirty="0">
                <a:solidFill>
                  <a:srgbClr val="00206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79" name="Line 2"/>
          <p:cNvSpPr>
            <a:spLocks noChangeShapeType="1"/>
          </p:cNvSpPr>
          <p:nvPr/>
        </p:nvSpPr>
        <p:spPr bwMode="auto">
          <a:xfrm>
            <a:off x="6777861" y="3555967"/>
            <a:ext cx="3920945" cy="1523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6793488" y="3138090"/>
            <a:ext cx="26869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Análisis</a:t>
            </a:r>
            <a:r>
              <a:rPr lang="en-US" altLang="es-PE" sz="2000" dirty="0">
                <a:latin typeface="Avenir Book" panose="02000503020000020003" pitchFamily="2" charset="0"/>
                <a:cs typeface="Arial" panose="020B0604020202020204" pitchFamily="34" charset="0"/>
              </a:rPr>
              <a:t> de la </a:t>
            </a:r>
            <a:r>
              <a:rPr lang="en-US" altLang="es-PE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solución</a:t>
            </a:r>
            <a:endParaRPr lang="en-US" altLang="es-PE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81" name="TextBox 68"/>
          <p:cNvSpPr txBox="1"/>
          <p:nvPr/>
        </p:nvSpPr>
        <p:spPr>
          <a:xfrm>
            <a:off x="6237451" y="3108525"/>
            <a:ext cx="52771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id-ID" sz="2400" b="1" dirty="0">
                <a:solidFill>
                  <a:srgbClr val="00206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82" name="Line 2"/>
          <p:cNvSpPr>
            <a:spLocks noChangeShapeType="1"/>
          </p:cNvSpPr>
          <p:nvPr/>
        </p:nvSpPr>
        <p:spPr bwMode="auto">
          <a:xfrm>
            <a:off x="6777861" y="4415654"/>
            <a:ext cx="3920945" cy="1523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6793488" y="3997777"/>
            <a:ext cx="26324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Diseño</a:t>
            </a:r>
            <a:r>
              <a:rPr lang="en-US" altLang="es-PE" sz="2000" dirty="0">
                <a:latin typeface="Avenir Book" panose="02000503020000020003" pitchFamily="2" charset="0"/>
                <a:cs typeface="Arial" panose="020B0604020202020204" pitchFamily="34" charset="0"/>
              </a:rPr>
              <a:t> de la </a:t>
            </a:r>
            <a:r>
              <a:rPr lang="en-US" altLang="es-PE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solución</a:t>
            </a:r>
            <a:endParaRPr lang="en-US" altLang="es-PE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84" name="TextBox 68"/>
          <p:cNvSpPr txBox="1"/>
          <p:nvPr/>
        </p:nvSpPr>
        <p:spPr>
          <a:xfrm>
            <a:off x="6237451" y="3968212"/>
            <a:ext cx="52771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id-ID" sz="2400" b="1" dirty="0">
                <a:solidFill>
                  <a:srgbClr val="00206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07</a:t>
            </a:r>
          </a:p>
        </p:txBody>
      </p:sp>
      <p:sp>
        <p:nvSpPr>
          <p:cNvPr id="85" name="Line 2"/>
          <p:cNvSpPr>
            <a:spLocks noChangeShapeType="1"/>
          </p:cNvSpPr>
          <p:nvPr/>
        </p:nvSpPr>
        <p:spPr bwMode="auto">
          <a:xfrm>
            <a:off x="6777861" y="5272335"/>
            <a:ext cx="3920945" cy="1523"/>
          </a:xfrm>
          <a:prstGeom prst="line">
            <a:avLst/>
          </a:prstGeom>
          <a:noFill/>
          <a:ln w="19050">
            <a:solidFill>
              <a:srgbClr val="002060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6793488" y="4854458"/>
            <a:ext cx="3001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s-PE" sz="2000" dirty="0">
                <a:latin typeface="Avenir Book" panose="02000503020000020003" pitchFamily="2" charset="0"/>
                <a:cs typeface="Arial" panose="020B0604020202020204" pitchFamily="34" charset="0"/>
              </a:rPr>
              <a:t>Desarrollo de la </a:t>
            </a:r>
            <a:r>
              <a:rPr lang="en-US" altLang="es-PE" sz="2000" dirty="0" err="1">
                <a:latin typeface="Avenir Book" panose="02000503020000020003" pitchFamily="2" charset="0"/>
                <a:cs typeface="Arial" panose="020B0604020202020204" pitchFamily="34" charset="0"/>
              </a:rPr>
              <a:t>solución</a:t>
            </a:r>
            <a:endParaRPr lang="en-US" altLang="es-PE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87" name="TextBox 68"/>
          <p:cNvSpPr txBox="1"/>
          <p:nvPr/>
        </p:nvSpPr>
        <p:spPr>
          <a:xfrm>
            <a:off x="6237451" y="4824893"/>
            <a:ext cx="52771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id-ID" sz="2400" b="1" dirty="0">
                <a:solidFill>
                  <a:srgbClr val="00206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upo 114"/>
          <p:cNvGrpSpPr/>
          <p:nvPr/>
        </p:nvGrpSpPr>
        <p:grpSpPr>
          <a:xfrm>
            <a:off x="408593" y="2046841"/>
            <a:ext cx="4315486" cy="1073903"/>
            <a:chOff x="408593" y="2046841"/>
            <a:chExt cx="4315486" cy="1073903"/>
          </a:xfrm>
        </p:grpSpPr>
        <p:sp>
          <p:nvSpPr>
            <p:cNvPr id="87" name="Google Shape;305;p3"/>
            <p:cNvSpPr/>
            <p:nvPr/>
          </p:nvSpPr>
          <p:spPr>
            <a:xfrm rot="16200000" flipH="1">
              <a:off x="1883125" y="572309"/>
              <a:ext cx="1073903" cy="4022968"/>
            </a:xfrm>
            <a:prstGeom prst="roundRect">
              <a:avLst>
                <a:gd name="adj" fmla="val 50000"/>
              </a:avLst>
            </a:prstGeom>
            <a:solidFill>
              <a:srgbClr val="C4006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 panose="020F050202020403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306;p3"/>
            <p:cNvSpPr/>
            <p:nvPr/>
          </p:nvSpPr>
          <p:spPr>
            <a:xfrm flipH="1">
              <a:off x="4160568" y="2305391"/>
              <a:ext cx="563511" cy="56351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 panose="020F050202020403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415940" y="3878046"/>
            <a:ext cx="4254659" cy="1073903"/>
            <a:chOff x="415940" y="3878046"/>
            <a:chExt cx="4254659" cy="1073903"/>
          </a:xfrm>
        </p:grpSpPr>
        <p:sp>
          <p:nvSpPr>
            <p:cNvPr id="44" name="Google Shape;290;p3"/>
            <p:cNvSpPr/>
            <p:nvPr/>
          </p:nvSpPr>
          <p:spPr>
            <a:xfrm rot="-5400000" flipH="1">
              <a:off x="1890472" y="2403514"/>
              <a:ext cx="1073903" cy="402296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 panose="020F0502020204030204"/>
                <a:buNone/>
              </a:pPr>
              <a:endParaRPr sz="2400" b="0" i="0" u="none" strike="noStrike" cap="none" dirty="0">
                <a:solidFill>
                  <a:srgbClr val="FFFFFF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5" name="Google Shape;291;p3"/>
            <p:cNvSpPr/>
            <p:nvPr/>
          </p:nvSpPr>
          <p:spPr>
            <a:xfrm flipH="1">
              <a:off x="4107088" y="4158331"/>
              <a:ext cx="563511" cy="56351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 panose="020F050202020403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7" name="Grupo 116"/>
          <p:cNvGrpSpPr/>
          <p:nvPr/>
        </p:nvGrpSpPr>
        <p:grpSpPr>
          <a:xfrm>
            <a:off x="7303156" y="2045122"/>
            <a:ext cx="4180763" cy="1073903"/>
            <a:chOff x="7303156" y="2045122"/>
            <a:chExt cx="4180763" cy="1073903"/>
          </a:xfrm>
        </p:grpSpPr>
        <p:sp>
          <p:nvSpPr>
            <p:cNvPr id="47" name="Google Shape;293;p3"/>
            <p:cNvSpPr/>
            <p:nvPr/>
          </p:nvSpPr>
          <p:spPr>
            <a:xfrm rot="-5400000" flipH="1">
              <a:off x="8935483" y="570590"/>
              <a:ext cx="1073903" cy="4022968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 panose="020F0502020204030204"/>
                <a:buNone/>
              </a:pPr>
              <a:endParaRPr sz="2400" b="0" i="0" u="none" strike="noStrike" cap="none">
                <a:ln>
                  <a:solidFill>
                    <a:schemeClr val="tx1"/>
                  </a:solidFill>
                </a:ln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8" name="Google Shape;294;p3"/>
            <p:cNvSpPr/>
            <p:nvPr/>
          </p:nvSpPr>
          <p:spPr>
            <a:xfrm flipH="1">
              <a:off x="7303156" y="2314725"/>
              <a:ext cx="563511" cy="56351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 panose="020F050202020403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7402812" y="3878047"/>
            <a:ext cx="4180763" cy="1073903"/>
            <a:chOff x="7402812" y="3878047"/>
            <a:chExt cx="4180763" cy="1073903"/>
          </a:xfrm>
        </p:grpSpPr>
        <p:sp>
          <p:nvSpPr>
            <p:cNvPr id="50" name="Google Shape;296;p3"/>
            <p:cNvSpPr/>
            <p:nvPr/>
          </p:nvSpPr>
          <p:spPr>
            <a:xfrm rot="-5400000" flipH="1">
              <a:off x="9035139" y="2403515"/>
              <a:ext cx="1073903" cy="4022968"/>
            </a:xfrm>
            <a:prstGeom prst="roundRect">
              <a:avLst>
                <a:gd name="adj" fmla="val 50000"/>
              </a:avLst>
            </a:prstGeom>
            <a:solidFill>
              <a:srgbClr val="6D98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 panose="020F0502020204030204"/>
                <a:buNone/>
              </a:pPr>
              <a:endParaRPr sz="2400" b="0" i="0" u="none" strike="noStrike" cap="none">
                <a:solidFill>
                  <a:schemeClr val="bg1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51" name="Google Shape;297;p3"/>
            <p:cNvSpPr/>
            <p:nvPr/>
          </p:nvSpPr>
          <p:spPr>
            <a:xfrm flipH="1">
              <a:off x="7402812" y="4147650"/>
              <a:ext cx="563511" cy="56351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 panose="020F050202020403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4" name="Google Shape;300;p3"/>
          <p:cNvSpPr txBox="1"/>
          <p:nvPr/>
        </p:nvSpPr>
        <p:spPr>
          <a:xfrm flipH="1">
            <a:off x="7941636" y="2316444"/>
            <a:ext cx="33646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Uso de funciones de orden superior</a:t>
            </a:r>
            <a:endParaRPr lang="es-ES" sz="1400" b="0" i="0" u="none" strike="noStrike" cap="none" dirty="0"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62" name="Google Shape;309;p3"/>
          <p:cNvSpPr txBox="1"/>
          <p:nvPr/>
        </p:nvSpPr>
        <p:spPr>
          <a:xfrm>
            <a:off x="415939" y="145159"/>
            <a:ext cx="8138795" cy="59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C" altLang="es-PE" sz="3600" b="1" i="0" u="none" strike="noStrike" cap="none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Proyecto Integrador - Conocimientos Específicos</a:t>
            </a:r>
          </a:p>
        </p:txBody>
      </p:sp>
      <p:sp>
        <p:nvSpPr>
          <p:cNvPr id="64" name="Google Shape;311;p3"/>
          <p:cNvSpPr/>
          <p:nvPr/>
        </p:nvSpPr>
        <p:spPr>
          <a:xfrm flipH="1">
            <a:off x="5203735" y="2655650"/>
            <a:ext cx="1632181" cy="16321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1" name="Google Shape;318;p3"/>
          <p:cNvCxnSpPr>
            <a:stCxn id="64" idx="6"/>
            <a:endCxn id="99" idx="2"/>
          </p:cNvCxnSpPr>
          <p:nvPr/>
        </p:nvCxnSpPr>
        <p:spPr>
          <a:xfrm flipH="1" flipV="1">
            <a:off x="4724079" y="2587147"/>
            <a:ext cx="479656" cy="884594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" name="Google Shape;319;p3"/>
          <p:cNvCxnSpPr>
            <a:stCxn id="64" idx="2"/>
          </p:cNvCxnSpPr>
          <p:nvPr/>
        </p:nvCxnSpPr>
        <p:spPr>
          <a:xfrm flipV="1">
            <a:off x="6835916" y="2590643"/>
            <a:ext cx="609686" cy="881098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" name="Google Shape;320;p3"/>
          <p:cNvCxnSpPr>
            <a:stCxn id="64" idx="2"/>
          </p:cNvCxnSpPr>
          <p:nvPr/>
        </p:nvCxnSpPr>
        <p:spPr>
          <a:xfrm>
            <a:off x="6835916" y="3471741"/>
            <a:ext cx="709342" cy="937972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" name="Google Shape;347;p4"/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0" name="Google Shape;308;p3"/>
          <p:cNvSpPr txBox="1"/>
          <p:nvPr/>
        </p:nvSpPr>
        <p:spPr>
          <a:xfrm flipH="1">
            <a:off x="742275" y="2286339"/>
            <a:ext cx="33646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>
                <a:solidFill>
                  <a:schemeClr val="lt1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Diseño y modelado de la base de datos, como el esquema relacional</a:t>
            </a:r>
            <a:r>
              <a:rPr lang="es-PE" sz="1400" b="0" i="0" u="none" strike="noStrike" cap="none" dirty="0">
                <a:solidFill>
                  <a:schemeClr val="lt1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dirty="0">
              <a:latin typeface="Avenir Book" panose="02000503020000020003" pitchFamily="2" charset="0"/>
            </a:endParaRPr>
          </a:p>
        </p:txBody>
      </p:sp>
      <p:cxnSp>
        <p:nvCxnSpPr>
          <p:cNvPr id="105" name="Google Shape;320;p3"/>
          <p:cNvCxnSpPr>
            <a:stCxn id="64" idx="6"/>
            <a:endCxn id="45" idx="2"/>
          </p:cNvCxnSpPr>
          <p:nvPr/>
        </p:nvCxnSpPr>
        <p:spPr>
          <a:xfrm flipH="1">
            <a:off x="4670599" y="3471741"/>
            <a:ext cx="533136" cy="968346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026" name="Picture 2" descr="Vector illustration of a lightbulb made up of colorful jigsaw puzzle pieces cut out on transparent png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65" y="2448910"/>
            <a:ext cx="1733398" cy="19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08;p3"/>
          <p:cNvSpPr txBox="1"/>
          <p:nvPr/>
        </p:nvSpPr>
        <p:spPr>
          <a:xfrm flipH="1">
            <a:off x="650835" y="4164034"/>
            <a:ext cx="33646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 dirty="0">
                <a:solidFill>
                  <a:schemeClr val="lt1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Utilización de SQL para creación, modificación y consultas de datos 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3" name="Google Shape;300;p3"/>
          <p:cNvSpPr txBox="1"/>
          <p:nvPr/>
        </p:nvSpPr>
        <p:spPr>
          <a:xfrm flipH="1">
            <a:off x="8057841" y="3985859"/>
            <a:ext cx="336465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Nuevos paradigmas de programación funcional haciendo uso de: </a:t>
            </a:r>
            <a:r>
              <a:rPr lang="es-MX" sz="1400" dirty="0" err="1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map</a:t>
            </a:r>
            <a:r>
              <a:rPr lang="es-MX" sz="1400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s-MX" sz="1400" dirty="0" err="1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filter</a:t>
            </a:r>
            <a:r>
              <a:rPr lang="es-MX" sz="1400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 y </a:t>
            </a:r>
            <a:r>
              <a:rPr lang="es-MX" sz="1400" dirty="0" err="1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order</a:t>
            </a:r>
            <a:r>
              <a:rPr lang="es-MX" sz="1400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s-MX" sz="1400" dirty="0" err="1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by</a:t>
            </a:r>
            <a:endParaRPr lang="es-ES" sz="1400" b="0" i="0" u="none" strike="noStrike" cap="none" dirty="0"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329;p4"/>
          <p:cNvSpPr/>
          <p:nvPr/>
        </p:nvSpPr>
        <p:spPr>
          <a:xfrm rot="-5400000" flipH="1">
            <a:off x="8940327" y="764456"/>
            <a:ext cx="1073903" cy="4022968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chemeClr val="accent1">
                  <a:lumMod val="50000"/>
                </a:schemeClr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" name="Google Shape;330;p4"/>
          <p:cNvSpPr/>
          <p:nvPr/>
        </p:nvSpPr>
        <p:spPr>
          <a:xfrm flipH="1">
            <a:off x="7308000" y="2508591"/>
            <a:ext cx="563511" cy="5635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Google Shape;331;p4"/>
          <p:cNvSpPr txBox="1"/>
          <p:nvPr/>
        </p:nvSpPr>
        <p:spPr>
          <a:xfrm flipH="1">
            <a:off x="7208345" y="2505417"/>
            <a:ext cx="650613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67"/>
              <a:buFont typeface="Arial" panose="020B0604020202020204"/>
              <a:buNone/>
            </a:pPr>
            <a:r>
              <a:rPr lang="es-PE" sz="2665" b="1" i="0" u="none" strike="noStrike" cap="none">
                <a:solidFill>
                  <a:srgbClr val="0070C0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02</a:t>
            </a:r>
            <a:endParaRPr sz="2665" b="1" i="0" u="none" strike="noStrike" cap="none">
              <a:solidFill>
                <a:srgbClr val="0070C0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" name="Google Shape;332;p4"/>
          <p:cNvSpPr/>
          <p:nvPr/>
        </p:nvSpPr>
        <p:spPr>
          <a:xfrm rot="-5400000" flipH="1">
            <a:off x="8922627" y="2054016"/>
            <a:ext cx="1073903" cy="402296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333;p4"/>
          <p:cNvSpPr/>
          <p:nvPr/>
        </p:nvSpPr>
        <p:spPr>
          <a:xfrm flipH="1">
            <a:off x="7290300" y="3798151"/>
            <a:ext cx="563511" cy="5635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" name="Google Shape;334;p4"/>
          <p:cNvSpPr txBox="1"/>
          <p:nvPr/>
        </p:nvSpPr>
        <p:spPr>
          <a:xfrm flipH="1">
            <a:off x="7190645" y="3822687"/>
            <a:ext cx="650613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67"/>
              <a:buFont typeface="Arial" panose="020B0604020202020204"/>
              <a:buNone/>
            </a:pPr>
            <a:r>
              <a:rPr lang="es-PE" sz="2665" b="1" i="0" u="none" strike="noStrike" cap="none">
                <a:solidFill>
                  <a:srgbClr val="002060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03</a:t>
            </a:r>
            <a:endParaRPr sz="2665" b="1" i="0" u="none" strike="noStrike" cap="none">
              <a:solidFill>
                <a:srgbClr val="002060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" name="Google Shape;335;p4"/>
          <p:cNvSpPr/>
          <p:nvPr/>
        </p:nvSpPr>
        <p:spPr>
          <a:xfrm rot="-5400000" flipH="1">
            <a:off x="8940327" y="3379890"/>
            <a:ext cx="1073903" cy="4022968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336;p4"/>
          <p:cNvSpPr/>
          <p:nvPr/>
        </p:nvSpPr>
        <p:spPr>
          <a:xfrm flipH="1">
            <a:off x="7308000" y="5124025"/>
            <a:ext cx="563511" cy="5635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337;p4"/>
          <p:cNvSpPr txBox="1"/>
          <p:nvPr/>
        </p:nvSpPr>
        <p:spPr>
          <a:xfrm flipH="1">
            <a:off x="7208345" y="5134706"/>
            <a:ext cx="650613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667"/>
              <a:buFont typeface="Arial" panose="020B0604020202020204"/>
              <a:buNone/>
            </a:pPr>
            <a:r>
              <a:rPr lang="es-PE" sz="2665" b="1" i="0" u="none" strike="noStrike" cap="none">
                <a:solidFill>
                  <a:srgbClr val="0070C0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04</a:t>
            </a:r>
            <a:endParaRPr sz="2665" b="1" i="0" u="none" strike="noStrike" cap="none">
              <a:solidFill>
                <a:srgbClr val="0070C0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338;p4"/>
          <p:cNvSpPr txBox="1"/>
          <p:nvPr/>
        </p:nvSpPr>
        <p:spPr>
          <a:xfrm flipH="1">
            <a:off x="7956679" y="2505417"/>
            <a:ext cx="33646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Se puede usar para recomendaciones de películas mas populares 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53" name="Google Shape;339;p4"/>
          <p:cNvSpPr txBox="1"/>
          <p:nvPr/>
        </p:nvSpPr>
        <p:spPr>
          <a:xfrm flipH="1">
            <a:off x="7953244" y="3822687"/>
            <a:ext cx="33646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>
                <a:solidFill>
                  <a:schemeClr val="lt1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Mantener una organización de las películas 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54" name="Google Shape;340;p4"/>
          <p:cNvSpPr txBox="1"/>
          <p:nvPr/>
        </p:nvSpPr>
        <p:spPr>
          <a:xfrm flipH="1">
            <a:off x="7953244" y="5134929"/>
            <a:ext cx="336465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Contribuir con un orden y/o registro de las películas lanzadas o reproducidas.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56" name="Google Shape;342;p4"/>
          <p:cNvSpPr txBox="1"/>
          <p:nvPr/>
        </p:nvSpPr>
        <p:spPr>
          <a:xfrm flipH="1">
            <a:off x="7515951" y="339568"/>
            <a:ext cx="3797544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altLang="es-PE" sz="20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Características del DataSet</a:t>
            </a:r>
          </a:p>
        </p:txBody>
      </p:sp>
      <p:sp>
        <p:nvSpPr>
          <p:cNvPr id="57" name="Google Shape;343;p4"/>
          <p:cNvSpPr/>
          <p:nvPr/>
        </p:nvSpPr>
        <p:spPr>
          <a:xfrm rot="-5400000" flipH="1">
            <a:off x="8922627" y="-539925"/>
            <a:ext cx="1073903" cy="4022968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344;p4"/>
          <p:cNvSpPr/>
          <p:nvPr/>
        </p:nvSpPr>
        <p:spPr>
          <a:xfrm flipH="1">
            <a:off x="7290300" y="1204210"/>
            <a:ext cx="563511" cy="56351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rgbClr val="FFFFFF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345;p4"/>
          <p:cNvSpPr txBox="1"/>
          <p:nvPr/>
        </p:nvSpPr>
        <p:spPr>
          <a:xfrm flipH="1">
            <a:off x="7190645" y="1214891"/>
            <a:ext cx="650613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667"/>
              <a:buFont typeface="Arial" panose="020B0604020202020204"/>
              <a:buNone/>
            </a:pPr>
            <a:r>
              <a:rPr lang="es-PE" sz="2665" b="1" i="0" u="none" strike="noStrike" cap="none">
                <a:solidFill>
                  <a:srgbClr val="002060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  <a:endParaRPr sz="2665" b="1" i="0" u="none" strike="noStrike" cap="none">
              <a:solidFill>
                <a:srgbClr val="002060"/>
              </a:solidFill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346;p4"/>
          <p:cNvSpPr txBox="1"/>
          <p:nvPr/>
        </p:nvSpPr>
        <p:spPr>
          <a:xfrm flipH="1">
            <a:off x="7871511" y="1168331"/>
            <a:ext cx="336465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lt1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Gran volumen de datos para pruebas de análisis estadísticos.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>
                <a:solidFill>
                  <a:schemeClr val="lt1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dirty="0">
              <a:latin typeface="Avenir Book" panose="02000503020000020003" pitchFamily="2" charset="0"/>
            </a:endParaRPr>
          </a:p>
        </p:txBody>
      </p:sp>
      <p:sp>
        <p:nvSpPr>
          <p:cNvPr id="61" name="Google Shape;347;p4"/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348;p4"/>
          <p:cNvSpPr txBox="1"/>
          <p:nvPr/>
        </p:nvSpPr>
        <p:spPr>
          <a:xfrm>
            <a:off x="720937" y="529226"/>
            <a:ext cx="3924635" cy="62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C" altLang="es-PE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Dataset de Estudio</a:t>
            </a:r>
          </a:p>
        </p:txBody>
      </p:sp>
      <p:grpSp>
        <p:nvGrpSpPr>
          <p:cNvPr id="63" name="Google Shape;349;p4"/>
          <p:cNvGrpSpPr/>
          <p:nvPr/>
        </p:nvGrpSpPr>
        <p:grpSpPr>
          <a:xfrm>
            <a:off x="4747248" y="2612909"/>
            <a:ext cx="1632181" cy="1632181"/>
            <a:chOff x="4448748" y="3060629"/>
            <a:chExt cx="1632181" cy="1632181"/>
          </a:xfrm>
        </p:grpSpPr>
        <p:sp>
          <p:nvSpPr>
            <p:cNvPr id="64" name="Google Shape;350;p4"/>
            <p:cNvSpPr/>
            <p:nvPr/>
          </p:nvSpPr>
          <p:spPr>
            <a:xfrm flipH="1">
              <a:off x="4448748" y="3060629"/>
              <a:ext cx="1632181" cy="1632181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 panose="020F0502020204030204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grpSp>
          <p:nvGrpSpPr>
            <p:cNvPr id="65" name="Google Shape;351;p4"/>
            <p:cNvGrpSpPr/>
            <p:nvPr/>
          </p:nvGrpSpPr>
          <p:grpSpPr>
            <a:xfrm rot="2700000" flipH="1">
              <a:off x="5051055" y="3363160"/>
              <a:ext cx="515216" cy="1097284"/>
              <a:chOff x="6777274" y="1831284"/>
              <a:chExt cx="552841" cy="1177414"/>
            </a:xfrm>
          </p:grpSpPr>
          <p:grpSp>
            <p:nvGrpSpPr>
              <p:cNvPr id="66" name="Google Shape;352;p4"/>
              <p:cNvGrpSpPr/>
              <p:nvPr/>
            </p:nvGrpSpPr>
            <p:grpSpPr>
              <a:xfrm>
                <a:off x="6939980" y="1831284"/>
                <a:ext cx="385719" cy="718117"/>
                <a:chOff x="6783521" y="1654812"/>
                <a:chExt cx="726841" cy="1353205"/>
              </a:xfrm>
            </p:grpSpPr>
            <p:sp>
              <p:nvSpPr>
                <p:cNvPr id="68" name="Google Shape;353;p4"/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 extrusionOk="0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 panose="020F0502020204030204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venir Book" panose="02000503020000020003" pitchFamily="2" charset="0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  <p:sp>
              <p:nvSpPr>
                <p:cNvPr id="69" name="Google Shape;354;p4"/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 extrusionOk="0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2400"/>
                    <a:buFont typeface="Calibri" panose="020F0502020204030204"/>
                    <a:buNone/>
                  </a:pPr>
                  <a:endParaRPr sz="2400" b="0" i="0" u="none" strike="noStrike" cap="none">
                    <a:solidFill>
                      <a:srgbClr val="FFFFFF"/>
                    </a:solidFill>
                    <a:latin typeface="Avenir Book" panose="02000503020000020003" pitchFamily="2" charset="0"/>
                    <a:ea typeface="Arial" panose="020B0604020202020204"/>
                    <a:cs typeface="Arial" panose="020B0604020202020204"/>
                    <a:sym typeface="Arial" panose="020B0604020202020204"/>
                  </a:endParaRPr>
                </a:p>
              </p:txBody>
            </p:sp>
          </p:grpSp>
          <p:sp>
            <p:nvSpPr>
              <p:cNvPr id="67" name="Google Shape;355;p4"/>
              <p:cNvSpPr/>
              <p:nvPr/>
            </p:nvSpPr>
            <p:spPr>
              <a:xfrm>
                <a:off x="6777274" y="2572267"/>
                <a:ext cx="552841" cy="436431"/>
              </a:xfrm>
              <a:custGeom>
                <a:avLst/>
                <a:gdLst/>
                <a:ahLst/>
                <a:cxnLst/>
                <a:rect l="l" t="t" r="r" b="b"/>
                <a:pathLst>
                  <a:path w="935319" h="738371" extrusionOk="0">
                    <a:moveTo>
                      <a:pt x="570246" y="5904"/>
                    </a:moveTo>
                    <a:cubicBezTo>
                      <a:pt x="462283" y="64891"/>
                      <a:pt x="426421" y="317189"/>
                      <a:pt x="649701" y="474399"/>
                    </a:cubicBezTo>
                    <a:cubicBezTo>
                      <a:pt x="593836" y="327977"/>
                      <a:pt x="630970" y="255746"/>
                      <a:pt x="667057" y="182470"/>
                    </a:cubicBezTo>
                    <a:cubicBezTo>
                      <a:pt x="667659" y="219721"/>
                      <a:pt x="629598" y="299814"/>
                      <a:pt x="723199" y="346469"/>
                    </a:cubicBezTo>
                    <a:cubicBezTo>
                      <a:pt x="679394" y="206128"/>
                      <a:pt x="864427" y="161920"/>
                      <a:pt x="670152" y="6949"/>
                    </a:cubicBezTo>
                    <a:cubicBezTo>
                      <a:pt x="951156" y="47548"/>
                      <a:pt x="868526" y="190548"/>
                      <a:pt x="935319" y="334595"/>
                    </a:cubicBezTo>
                    <a:cubicBezTo>
                      <a:pt x="886447" y="343095"/>
                      <a:pt x="815632" y="212619"/>
                      <a:pt x="831546" y="274410"/>
                    </a:cubicBezTo>
                    <a:cubicBezTo>
                      <a:pt x="915063" y="518579"/>
                      <a:pt x="665249" y="525551"/>
                      <a:pt x="744586" y="738371"/>
                    </a:cubicBezTo>
                    <a:cubicBezTo>
                      <a:pt x="498005" y="724435"/>
                      <a:pt x="570128" y="495242"/>
                      <a:pt x="454164" y="439509"/>
                    </a:cubicBezTo>
                    <a:cubicBezTo>
                      <a:pt x="422689" y="433882"/>
                      <a:pt x="384944" y="459601"/>
                      <a:pt x="454829" y="574141"/>
                    </a:cubicBezTo>
                    <a:cubicBezTo>
                      <a:pt x="47812" y="270832"/>
                      <a:pt x="333584" y="22904"/>
                      <a:pt x="570246" y="5904"/>
                    </a:cubicBezTo>
                    <a:close/>
                    <a:moveTo>
                      <a:pt x="0" y="0"/>
                    </a:moveTo>
                    <a:lnTo>
                      <a:pt x="9284" y="0"/>
                    </a:lnTo>
                    <a:lnTo>
                      <a:pt x="746" y="590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Calibri" panose="020F0502020204030204"/>
                  <a:buNone/>
                </a:pPr>
                <a:endParaRPr sz="2400" b="0" i="0" u="none" strike="noStrike" cap="none">
                  <a:solidFill>
                    <a:srgbClr val="FFFFFF"/>
                  </a:solidFill>
                  <a:latin typeface="Avenir Book" panose="02000503020000020003" pitchFamily="2" charset="0"/>
                  <a:ea typeface="Arial" panose="020B0604020202020204"/>
                  <a:cs typeface="Arial" panose="020B0604020202020204"/>
                  <a:sym typeface="Arial" panose="020B0604020202020204"/>
                </a:endParaRPr>
              </a:p>
            </p:txBody>
          </p:sp>
        </p:grpSp>
      </p:grpSp>
      <p:cxnSp>
        <p:nvCxnSpPr>
          <p:cNvPr id="70" name="Google Shape;356;p4"/>
          <p:cNvCxnSpPr>
            <a:stCxn id="64" idx="1"/>
            <a:endCxn id="59" idx="3"/>
          </p:cNvCxnSpPr>
          <p:nvPr/>
        </p:nvCxnSpPr>
        <p:spPr>
          <a:xfrm flipV="1">
            <a:off x="6140402" y="1466274"/>
            <a:ext cx="1050243" cy="1385662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1" name="Google Shape;357;p4"/>
          <p:cNvCxnSpPr/>
          <p:nvPr/>
        </p:nvCxnSpPr>
        <p:spPr>
          <a:xfrm rot="10800000" flipH="1">
            <a:off x="6179015" y="2935014"/>
            <a:ext cx="1011630" cy="593534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" name="Google Shape;358;p4"/>
          <p:cNvCxnSpPr>
            <a:stCxn id="64" idx="2"/>
          </p:cNvCxnSpPr>
          <p:nvPr/>
        </p:nvCxnSpPr>
        <p:spPr>
          <a:xfrm>
            <a:off x="6379429" y="3429000"/>
            <a:ext cx="811216" cy="532746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" name="Google Shape;359;p4"/>
          <p:cNvCxnSpPr>
            <a:stCxn id="64" idx="3"/>
          </p:cNvCxnSpPr>
          <p:nvPr/>
        </p:nvCxnSpPr>
        <p:spPr>
          <a:xfrm>
            <a:off x="6140402" y="4006063"/>
            <a:ext cx="1011600" cy="10461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" name="Google Shape;360;p4"/>
          <p:cNvSpPr txBox="1"/>
          <p:nvPr/>
        </p:nvSpPr>
        <p:spPr>
          <a:xfrm flipH="1">
            <a:off x="762719" y="2195946"/>
            <a:ext cx="307234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pi_movies_complete</a:t>
            </a:r>
            <a:endParaRPr lang="es-EC" altLang="es-PE" sz="2000" dirty="0">
              <a:latin typeface="Avenir Medium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361;p4"/>
          <p:cNvSpPr txBox="1"/>
          <p:nvPr/>
        </p:nvSpPr>
        <p:spPr>
          <a:xfrm>
            <a:off x="108222" y="2593456"/>
            <a:ext cx="4196396" cy="3668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228600" algn="just" fontAlgn="base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s-EC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listado de datos dentro del </a:t>
            </a:r>
            <a:r>
              <a:rPr lang="es-EC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s-EC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 lleva de nombre “</a:t>
            </a:r>
            <a:r>
              <a:rPr lang="es-EC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pi_movies_complete</a:t>
            </a:r>
            <a:r>
              <a:rPr lang="es-EC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”, podemos encontrar un cumulo de películas con su nombre, actores, fecha de lanzamiento, etc. Este nos ayuda a mantener una organización y un almacenamiento de las películas estrenadas y/o proyectadas, ya sea en un cine o página de reproducción de películas. </a:t>
            </a:r>
            <a:endParaRPr lang="es-EC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8"/>
          <p:cNvSpPr/>
          <p:nvPr/>
        </p:nvSpPr>
        <p:spPr>
          <a:xfrm>
            <a:off x="1100958" y="1676454"/>
            <a:ext cx="951407" cy="432893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C" altLang="es-CO" sz="1800" b="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Entidades Claves Identificadas</a:t>
            </a:r>
          </a:p>
        </p:txBody>
      </p:sp>
      <p:sp>
        <p:nvSpPr>
          <p:cNvPr id="5" name="Rectángulo: esquinas redondeadas 9"/>
          <p:cNvSpPr/>
          <p:nvPr/>
        </p:nvSpPr>
        <p:spPr>
          <a:xfrm>
            <a:off x="2479949" y="1499527"/>
            <a:ext cx="2647393" cy="7911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altLang="es-PE" dirty="0">
                <a:solidFill>
                  <a:schemeClr val="bg1"/>
                </a:solidFill>
                <a:latin typeface="Avenir Book" panose="02000503020000020003" pitchFamily="2" charset="0"/>
              </a:rPr>
              <a:t>PELICULA</a:t>
            </a:r>
            <a:endParaRPr lang="es-PE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Rectángulo: esquinas redondeadas 11"/>
          <p:cNvSpPr/>
          <p:nvPr/>
        </p:nvSpPr>
        <p:spPr>
          <a:xfrm>
            <a:off x="2473703" y="2737766"/>
            <a:ext cx="2647393" cy="79114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PE" dirty="0" err="1">
                <a:solidFill>
                  <a:schemeClr val="bg1"/>
                </a:solidFill>
                <a:latin typeface="Avenir Book" panose="02000503020000020003" pitchFamily="2" charset="0"/>
              </a:rPr>
              <a:t>belongs_to_collection</a:t>
            </a:r>
            <a:endParaRPr lang="es-PE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Rectángulo: esquinas redondeadas 12"/>
          <p:cNvSpPr/>
          <p:nvPr/>
        </p:nvSpPr>
        <p:spPr>
          <a:xfrm>
            <a:off x="2473703" y="3976005"/>
            <a:ext cx="2647393" cy="7911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PE" dirty="0" err="1">
                <a:solidFill>
                  <a:schemeClr val="bg1"/>
                </a:solidFill>
                <a:latin typeface="Avenir Book" panose="02000503020000020003" pitchFamily="2" charset="0"/>
              </a:rPr>
              <a:t>genres</a:t>
            </a:r>
            <a:endParaRPr lang="es-PE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8" name="Rectángulo: esquinas redondeadas 13"/>
          <p:cNvSpPr/>
          <p:nvPr/>
        </p:nvSpPr>
        <p:spPr>
          <a:xfrm>
            <a:off x="2473703" y="5214243"/>
            <a:ext cx="2647393" cy="79114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PE" dirty="0" err="1">
                <a:solidFill>
                  <a:schemeClr val="bg1"/>
                </a:solidFill>
                <a:latin typeface="Avenir Book" panose="02000503020000020003" pitchFamily="2" charset="0"/>
              </a:rPr>
              <a:t>production_companies</a:t>
            </a:r>
            <a:endParaRPr lang="es-PE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Rectángulo: esquinas redondeadas 14"/>
          <p:cNvSpPr/>
          <p:nvPr/>
        </p:nvSpPr>
        <p:spPr>
          <a:xfrm>
            <a:off x="6287954" y="1169291"/>
            <a:ext cx="5567162" cy="1440267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R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epresenta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la información de cada película, y sus atributos son: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adult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belongs_to_collection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budget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genres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homepage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id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imdb_id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original_language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original_title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overview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popularity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poster_path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production_companies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production_countries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release_date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revenue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runtime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spoken_languages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status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tagline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title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video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vote_average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vote_count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keywords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cast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crew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ratings 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 </a:t>
            </a:r>
            <a:endParaRPr lang="es-ES" sz="1400" dirty="0">
              <a:solidFill>
                <a:schemeClr val="tx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15"/>
          <p:cNvSpPr/>
          <p:nvPr/>
        </p:nvSpPr>
        <p:spPr>
          <a:xfrm>
            <a:off x="6685804" y="2737766"/>
            <a:ext cx="4405238" cy="791149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R</a:t>
            </a:r>
            <a:r>
              <a:rPr lang="es-EC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epresenta</a:t>
            </a:r>
            <a:r>
              <a:rPr lang="es-EC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si la película esta dentro de una colección y sus atributos son: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id name </a:t>
            </a:r>
            <a:r>
              <a:rPr lang="en-U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poster_path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backdrop_path</a:t>
            </a:r>
            <a:endParaRPr lang="es-ES" sz="1400" dirty="0">
              <a:solidFill>
                <a:schemeClr val="tx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1" name="Rectángulo: esquinas redondeadas 16"/>
          <p:cNvSpPr/>
          <p:nvPr/>
        </p:nvSpPr>
        <p:spPr>
          <a:xfrm>
            <a:off x="6685804" y="3976005"/>
            <a:ext cx="4405238" cy="791149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Representa que géneros es la película y sus atributos son: id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name</a:t>
            </a:r>
            <a:endParaRPr lang="es-ES" sz="1400" dirty="0">
              <a:solidFill>
                <a:schemeClr val="tx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2" name="Rectángulo: esquinas redondeadas 17"/>
          <p:cNvSpPr/>
          <p:nvPr/>
        </p:nvSpPr>
        <p:spPr>
          <a:xfrm>
            <a:off x="6685804" y="5214243"/>
            <a:ext cx="4405238" cy="791149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Representa las compañías que están relacionadas a la </a:t>
            </a:r>
            <a:r>
              <a:rPr 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pelicuala</a:t>
            </a:r>
            <a:r>
              <a:rPr 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y sus atributos son: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id name</a:t>
            </a:r>
            <a:endParaRPr lang="es-ES" sz="1400" dirty="0">
              <a:solidFill>
                <a:schemeClr val="tx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cxnSp>
        <p:nvCxnSpPr>
          <p:cNvPr id="13" name="Conector recto 12"/>
          <p:cNvCxnSpPr>
            <a:cxnSpLocks/>
            <a:stCxn id="5" idx="3"/>
            <a:endCxn id="9" idx="1"/>
          </p:cNvCxnSpPr>
          <p:nvPr/>
        </p:nvCxnSpPr>
        <p:spPr>
          <a:xfrm flipV="1">
            <a:off x="5127342" y="1889425"/>
            <a:ext cx="1160612" cy="567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110552" y="3191788"/>
            <a:ext cx="15362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5103813" y="4416172"/>
            <a:ext cx="15362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5134700" y="5668265"/>
            <a:ext cx="15362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47;p4"/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348;p4"/>
          <p:cNvSpPr txBox="1"/>
          <p:nvPr/>
        </p:nvSpPr>
        <p:spPr>
          <a:xfrm>
            <a:off x="720937" y="529226"/>
            <a:ext cx="5006648" cy="62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C" altLang="es-PE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Mapa Conceptual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8"/>
          <p:cNvSpPr/>
          <p:nvPr/>
        </p:nvSpPr>
        <p:spPr>
          <a:xfrm>
            <a:off x="1100958" y="1676454"/>
            <a:ext cx="951407" cy="432893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C" altLang="es-CO" sz="1800" b="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Entidades Claves Identificadas</a:t>
            </a:r>
          </a:p>
        </p:txBody>
      </p:sp>
      <p:sp>
        <p:nvSpPr>
          <p:cNvPr id="5" name="Rectángulo: esquinas redondeadas 9"/>
          <p:cNvSpPr/>
          <p:nvPr/>
        </p:nvSpPr>
        <p:spPr>
          <a:xfrm>
            <a:off x="2479949" y="1499527"/>
            <a:ext cx="2647393" cy="7911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PE" dirty="0" err="1">
                <a:solidFill>
                  <a:schemeClr val="bg1"/>
                </a:solidFill>
                <a:latin typeface="Avenir Book" panose="02000503020000020003" pitchFamily="2" charset="0"/>
              </a:rPr>
              <a:t>production_countries</a:t>
            </a:r>
            <a:endParaRPr lang="es-PE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Rectángulo: esquinas redondeadas 11"/>
          <p:cNvSpPr/>
          <p:nvPr/>
        </p:nvSpPr>
        <p:spPr>
          <a:xfrm>
            <a:off x="2473703" y="2737766"/>
            <a:ext cx="2647393" cy="79114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PE" dirty="0" err="1">
                <a:solidFill>
                  <a:schemeClr val="bg1"/>
                </a:solidFill>
                <a:latin typeface="Avenir Book" panose="02000503020000020003" pitchFamily="2" charset="0"/>
              </a:rPr>
              <a:t>spoken_languages</a:t>
            </a:r>
            <a:endParaRPr lang="es-EC" altLang="es-PE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7" name="Rectángulo: esquinas redondeadas 12"/>
          <p:cNvSpPr/>
          <p:nvPr/>
        </p:nvSpPr>
        <p:spPr>
          <a:xfrm>
            <a:off x="2473703" y="3976005"/>
            <a:ext cx="2647393" cy="7911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PE" dirty="0" err="1">
                <a:solidFill>
                  <a:schemeClr val="bg1"/>
                </a:solidFill>
                <a:latin typeface="Avenir Book" panose="02000503020000020003" pitchFamily="2" charset="0"/>
              </a:rPr>
              <a:t>keywords</a:t>
            </a:r>
            <a:endParaRPr lang="es-EC" altLang="es-PE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8" name="Rectángulo: esquinas redondeadas 13"/>
          <p:cNvSpPr/>
          <p:nvPr/>
        </p:nvSpPr>
        <p:spPr>
          <a:xfrm>
            <a:off x="2473703" y="5214243"/>
            <a:ext cx="2647393" cy="79114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PE" dirty="0" err="1">
                <a:solidFill>
                  <a:schemeClr val="bg1"/>
                </a:solidFill>
                <a:latin typeface="Avenir Book" panose="02000503020000020003" pitchFamily="2" charset="0"/>
              </a:rPr>
              <a:t>cast</a:t>
            </a:r>
            <a:endParaRPr lang="es-EC" altLang="es-PE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Rectángulo: esquinas redondeadas 14"/>
          <p:cNvSpPr/>
          <p:nvPr/>
        </p:nvSpPr>
        <p:spPr>
          <a:xfrm>
            <a:off x="6685803" y="1499527"/>
            <a:ext cx="4405239" cy="791149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Representa los países de producción de la película y sus atributos son: iso_3166_1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name</a:t>
            </a:r>
            <a:endParaRPr lang="es-EC" altLang="es-ES" sz="1400" dirty="0">
              <a:solidFill>
                <a:schemeClr val="tx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15"/>
          <p:cNvSpPr/>
          <p:nvPr/>
        </p:nvSpPr>
        <p:spPr>
          <a:xfrm>
            <a:off x="6685804" y="2737766"/>
            <a:ext cx="4405238" cy="791149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Representa los lenguajes hablados u doblados de la película y sus atributos son: iso_639_1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name</a:t>
            </a:r>
            <a:endParaRPr lang="es-ES" sz="1400" dirty="0">
              <a:solidFill>
                <a:schemeClr val="tx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1" name="Rectángulo: esquinas redondeadas 16"/>
          <p:cNvSpPr/>
          <p:nvPr/>
        </p:nvSpPr>
        <p:spPr>
          <a:xfrm>
            <a:off x="6685804" y="3976005"/>
            <a:ext cx="4405238" cy="791149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Representa a las palabras clave de la película y sus atributos son: id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name</a:t>
            </a:r>
            <a:endParaRPr lang="es-ES" sz="1400" dirty="0">
              <a:solidFill>
                <a:schemeClr val="tx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12" name="Rectángulo: esquinas redondeadas 17"/>
          <p:cNvSpPr/>
          <p:nvPr/>
        </p:nvSpPr>
        <p:spPr>
          <a:xfrm>
            <a:off x="6685804" y="5214243"/>
            <a:ext cx="4405238" cy="791149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Representa a las personas que estuvieron en el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cast</a:t>
            </a:r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, junto con su rol y sus atributos son: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cast_id</a:t>
            </a:r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credit_id</a:t>
            </a:r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gender</a:t>
            </a:r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id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name</a:t>
            </a:r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order</a:t>
            </a:r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profile_path</a:t>
            </a:r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</a:t>
            </a:r>
            <a:endParaRPr lang="es-ES" sz="1400" dirty="0">
              <a:solidFill>
                <a:schemeClr val="tx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cxnSp>
        <p:nvCxnSpPr>
          <p:cNvPr id="13" name="Conector recto 12"/>
          <p:cNvCxnSpPr>
            <a:stCxn id="5" idx="3"/>
            <a:endCxn id="9" idx="1"/>
          </p:cNvCxnSpPr>
          <p:nvPr/>
        </p:nvCxnSpPr>
        <p:spPr>
          <a:xfrm>
            <a:off x="5127342" y="1895102"/>
            <a:ext cx="155846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5110552" y="3191788"/>
            <a:ext cx="15362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5103813" y="4416172"/>
            <a:ext cx="15362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5134700" y="5668265"/>
            <a:ext cx="15362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47;p4"/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348;p4"/>
          <p:cNvSpPr txBox="1"/>
          <p:nvPr/>
        </p:nvSpPr>
        <p:spPr>
          <a:xfrm>
            <a:off x="720937" y="529226"/>
            <a:ext cx="5006648" cy="62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C" altLang="es-PE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Mapa Conceptual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EECE2-0938-DDE7-20BE-C06AD0871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8">
            <a:extLst>
              <a:ext uri="{FF2B5EF4-FFF2-40B4-BE49-F238E27FC236}">
                <a16:creationId xmlns:a16="http://schemas.microsoft.com/office/drawing/2014/main" id="{F7B6B0C5-230E-175C-7650-892E41DEA7F5}"/>
              </a:ext>
            </a:extLst>
          </p:cNvPr>
          <p:cNvSpPr/>
          <p:nvPr/>
        </p:nvSpPr>
        <p:spPr>
          <a:xfrm>
            <a:off x="1100958" y="1676454"/>
            <a:ext cx="951407" cy="432893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EC" altLang="es-CO" sz="1800" b="0" dirty="0">
                <a:solidFill>
                  <a:schemeClr val="bg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Entidades Claves Identificadas</a:t>
            </a:r>
          </a:p>
        </p:txBody>
      </p:sp>
      <p:sp>
        <p:nvSpPr>
          <p:cNvPr id="5" name="Rectángulo: esquinas redondeadas 9">
            <a:extLst>
              <a:ext uri="{FF2B5EF4-FFF2-40B4-BE49-F238E27FC236}">
                <a16:creationId xmlns:a16="http://schemas.microsoft.com/office/drawing/2014/main" id="{DFD0595A-14B4-F2B6-3806-1150341C2992}"/>
              </a:ext>
            </a:extLst>
          </p:cNvPr>
          <p:cNvSpPr/>
          <p:nvPr/>
        </p:nvSpPr>
        <p:spPr>
          <a:xfrm>
            <a:off x="2439630" y="2782895"/>
            <a:ext cx="2647393" cy="79114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PE" dirty="0" err="1">
                <a:solidFill>
                  <a:schemeClr val="bg1"/>
                </a:solidFill>
                <a:latin typeface="Avenir Book" panose="02000503020000020003" pitchFamily="2" charset="0"/>
              </a:rPr>
              <a:t>crew</a:t>
            </a:r>
            <a:endParaRPr lang="es-PE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6" name="Rectángulo: esquinas redondeadas 11">
            <a:extLst>
              <a:ext uri="{FF2B5EF4-FFF2-40B4-BE49-F238E27FC236}">
                <a16:creationId xmlns:a16="http://schemas.microsoft.com/office/drawing/2014/main" id="{725ECF65-0C5C-6C17-F3B4-DB49643C8FEE}"/>
              </a:ext>
            </a:extLst>
          </p:cNvPr>
          <p:cNvSpPr/>
          <p:nvPr/>
        </p:nvSpPr>
        <p:spPr>
          <a:xfrm>
            <a:off x="2433384" y="4021134"/>
            <a:ext cx="2647393" cy="79114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PE" dirty="0">
                <a:solidFill>
                  <a:schemeClr val="bg1"/>
                </a:solidFill>
                <a:latin typeface="Avenir Book" panose="02000503020000020003" pitchFamily="2" charset="0"/>
              </a:rPr>
              <a:t>ratings</a:t>
            </a:r>
          </a:p>
        </p:txBody>
      </p:sp>
      <p:sp>
        <p:nvSpPr>
          <p:cNvPr id="9" name="Rectángulo: esquinas redondeadas 14">
            <a:extLst>
              <a:ext uri="{FF2B5EF4-FFF2-40B4-BE49-F238E27FC236}">
                <a16:creationId xmlns:a16="http://schemas.microsoft.com/office/drawing/2014/main" id="{6B1A4EF1-FB20-C181-239C-39041B5F9FD0}"/>
              </a:ext>
            </a:extLst>
          </p:cNvPr>
          <p:cNvSpPr/>
          <p:nvPr/>
        </p:nvSpPr>
        <p:spPr>
          <a:xfrm>
            <a:off x="6645484" y="2782895"/>
            <a:ext cx="4405239" cy="791149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Representa a las personas que participaron en la película y sus atributos son: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credit_id</a:t>
            </a:r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department</a:t>
            </a:r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gender</a:t>
            </a:r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id Director </a:t>
            </a:r>
            <a:r>
              <a:rPr lang="es-EC" altLang="es-ES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profile_path</a:t>
            </a:r>
            <a:r>
              <a:rPr lang="es-EC" altLang="es-ES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ángulo: esquinas redondeadas 15">
            <a:extLst>
              <a:ext uri="{FF2B5EF4-FFF2-40B4-BE49-F238E27FC236}">
                <a16:creationId xmlns:a16="http://schemas.microsoft.com/office/drawing/2014/main" id="{6A585B38-542C-F036-20A8-D9B2A1EDCB9E}"/>
              </a:ext>
            </a:extLst>
          </p:cNvPr>
          <p:cNvSpPr/>
          <p:nvPr/>
        </p:nvSpPr>
        <p:spPr>
          <a:xfrm>
            <a:off x="6645485" y="4021134"/>
            <a:ext cx="4405238" cy="791149"/>
          </a:xfrm>
          <a:prstGeom prst="round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Representa a las personas que dieron su votación a la película y sus atributos son: </a:t>
            </a:r>
            <a:r>
              <a:rPr lang="es-MX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userId</a:t>
            </a:r>
            <a:r>
              <a:rPr lang="es-MX" sz="1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 </a:t>
            </a:r>
            <a:r>
              <a:rPr lang="es-MX" sz="1400" dirty="0" err="1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  <a:sym typeface="+mn-ea"/>
              </a:rPr>
              <a:t>timestamp</a:t>
            </a:r>
            <a:endParaRPr lang="es-ES" sz="1400" dirty="0">
              <a:solidFill>
                <a:schemeClr val="tx1"/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B989EDC-96F9-6D61-28C5-F0412861F690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087023" y="3178470"/>
            <a:ext cx="1558461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DB3E8C3-C8FF-7845-2932-8AC3FC0D8943}"/>
              </a:ext>
            </a:extLst>
          </p:cNvPr>
          <p:cNvCxnSpPr/>
          <p:nvPr/>
        </p:nvCxnSpPr>
        <p:spPr>
          <a:xfrm>
            <a:off x="5070233" y="4475156"/>
            <a:ext cx="153625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347;p4">
            <a:extLst>
              <a:ext uri="{FF2B5EF4-FFF2-40B4-BE49-F238E27FC236}">
                <a16:creationId xmlns:a16="http://schemas.microsoft.com/office/drawing/2014/main" id="{E9717F2B-8DE6-6EBE-A269-F133E7CF3CE3}"/>
              </a:ext>
            </a:extLst>
          </p:cNvPr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348;p4">
            <a:extLst>
              <a:ext uri="{FF2B5EF4-FFF2-40B4-BE49-F238E27FC236}">
                <a16:creationId xmlns:a16="http://schemas.microsoft.com/office/drawing/2014/main" id="{8179659A-A23F-C714-BB1A-427DAB403F35}"/>
              </a:ext>
            </a:extLst>
          </p:cNvPr>
          <p:cNvSpPr txBox="1"/>
          <p:nvPr/>
        </p:nvSpPr>
        <p:spPr>
          <a:xfrm>
            <a:off x="720937" y="529226"/>
            <a:ext cx="5006648" cy="62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C" altLang="es-PE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Mapa Conceptual</a:t>
            </a:r>
          </a:p>
        </p:txBody>
      </p:sp>
    </p:spTree>
    <p:extLst>
      <p:ext uri="{BB962C8B-B14F-4D97-AF65-F5344CB8AC3E}">
        <p14:creationId xmlns:p14="http://schemas.microsoft.com/office/powerpoint/2010/main" val="19695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4"/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348;p4"/>
          <p:cNvSpPr txBox="1"/>
          <p:nvPr/>
        </p:nvSpPr>
        <p:spPr>
          <a:xfrm>
            <a:off x="720725" y="218122"/>
            <a:ext cx="6891020" cy="6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C" altLang="es-PE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Mapa Conceptual - Esquema Relacional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A9FAE3F9-3F48-771B-73EB-9B8AEFC3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21" y="1622752"/>
            <a:ext cx="8452772" cy="43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>
                <a:latin typeface="Avenir Book" panose="02000503020000020003" pitchFamily="2" charset="0"/>
              </a:rPr>
              <a:t>Colocar la tabla con formato de diccionario de datos</a:t>
            </a:r>
          </a:p>
        </p:txBody>
      </p:sp>
      <p:sp>
        <p:nvSpPr>
          <p:cNvPr id="6" name="Google Shape;347;p4"/>
          <p:cNvSpPr/>
          <p:nvPr/>
        </p:nvSpPr>
        <p:spPr>
          <a:xfrm>
            <a:off x="0" y="1433020"/>
            <a:ext cx="1576552" cy="6650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 Book" panose="02000503020000020003" pitchFamily="2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348;p4"/>
          <p:cNvSpPr txBox="1"/>
          <p:nvPr/>
        </p:nvSpPr>
        <p:spPr>
          <a:xfrm>
            <a:off x="720725" y="528955"/>
            <a:ext cx="6494780" cy="62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 panose="020B0604020202020204"/>
              <a:buNone/>
            </a:pPr>
            <a:r>
              <a:rPr lang="es-EC" altLang="es-PE" sz="3600" b="1" dirty="0">
                <a:latin typeface="Avenir Book" panose="02000503020000020003" pitchFamily="2" charset="0"/>
                <a:ea typeface="Arial" panose="020B0604020202020204"/>
                <a:cs typeface="Arial" panose="020B0604020202020204"/>
                <a:sym typeface="Arial" panose="020B0604020202020204"/>
              </a:rPr>
              <a:t>Mapa Conceptual - Dicionario de Datos</a:t>
            </a:r>
            <a:endParaRPr sz="3600" b="1" dirty="0">
              <a:latin typeface="Avenir Book" panose="02000503020000020003" pitchFamily="2" charset="0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6CFBFC-0B53-F4B3-48CE-D34EBD1C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22" y="2345077"/>
            <a:ext cx="3743703" cy="39084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67D6B6-BCEB-E215-9E0F-0C7DF66B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747" y="2358143"/>
            <a:ext cx="3110290" cy="39440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85D99AC-8B90-1537-C339-818C4EA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959" y="2358143"/>
            <a:ext cx="3724841" cy="2029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799</Words>
  <Application>Microsoft Office PowerPoint</Application>
  <PresentationFormat>Panorámica</PresentationFormat>
  <Paragraphs>99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Avenir Black</vt:lpstr>
      <vt:lpstr>Avenir Book</vt:lpstr>
      <vt:lpstr>Avenir Medium</vt:lpstr>
      <vt:lpstr>Calibri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LIMPIEZA CSV</vt:lpstr>
      <vt:lpstr>LIMPIEZA CSV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JUAN SEBASTIAN CUEVA VALDIVIESO</cp:lastModifiedBy>
  <cp:revision>22</cp:revision>
  <dcterms:created xsi:type="dcterms:W3CDTF">2022-04-18T16:36:00Z</dcterms:created>
  <dcterms:modified xsi:type="dcterms:W3CDTF">2025-02-04T04:45:49Z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B7FA0C3CB6E04F83B90EB55E4DE505EA_12</vt:lpwstr>
  </property>
  <property fmtid="{D5CDD505-2E9C-101B-9397-08002B2CF9AE}" pid="3" name="KSOProductBuildVer">
    <vt:lpwstr>1033-12.2.0.19307</vt:lpwstr>
  </property>
</Properties>
</file>