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9456" r:id="rId5"/>
    <p:sldId id="9457" r:id="rId6"/>
    <p:sldId id="9458" r:id="rId7"/>
    <p:sldId id="9511" r:id="rId8"/>
    <p:sldId id="9512" r:id="rId9"/>
    <p:sldId id="9513" r:id="rId10"/>
    <p:sldId id="9514" r:id="rId11"/>
    <p:sldId id="9515" r:id="rId12"/>
    <p:sldId id="9516" r:id="rId13"/>
    <p:sldId id="9520" r:id="rId14"/>
    <p:sldId id="9518" r:id="rId15"/>
    <p:sldId id="9519" r:id="rId16"/>
    <p:sldId id="9534" r:id="rId17"/>
    <p:sldId id="9535" r:id="rId18"/>
    <p:sldId id="9537" r:id="rId19"/>
    <p:sldId id="9481" r:id="rId20"/>
    <p:sldId id="9509" r:id="rId21"/>
    <p:sldId id="9521" r:id="rId22"/>
    <p:sldId id="9510" r:id="rId23"/>
    <p:sldId id="9522" r:id="rId24"/>
    <p:sldId id="9523" r:id="rId25"/>
    <p:sldId id="9524" r:id="rId26"/>
    <p:sldId id="9525" r:id="rId27"/>
    <p:sldId id="9526" r:id="rId28"/>
    <p:sldId id="9527" r:id="rId29"/>
    <p:sldId id="9485" r:id="rId30"/>
    <p:sldId id="9486" r:id="rId31"/>
    <p:sldId id="9477" r:id="rId32"/>
    <p:sldId id="9528" r:id="rId33"/>
    <p:sldId id="9529" r:id="rId34"/>
    <p:sldId id="9530" r:id="rId35"/>
    <p:sldId id="9531" r:id="rId36"/>
    <p:sldId id="9487" r:id="rId37"/>
    <p:sldId id="274" r:id="rId38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3C6"/>
    <a:srgbClr val="FFEA4F"/>
    <a:srgbClr val="061121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48"/>
    <p:restoredTop sz="94558"/>
  </p:normalViewPr>
  <p:slideViewPr>
    <p:cSldViewPr>
      <p:cViewPr varScale="1">
        <p:scale>
          <a:sx n="86" d="100"/>
          <a:sy n="86" d="100"/>
        </p:scale>
        <p:origin x="834" y="78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sample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5656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7FFC89B-AC34-6789-8302-F8DDC457F582}"/>
              </a:ext>
            </a:extLst>
          </p:cNvPr>
          <p:cNvSpPr txBox="1"/>
          <p:nvPr/>
        </p:nvSpPr>
        <p:spPr>
          <a:xfrm>
            <a:off x="260314" y="1015980"/>
            <a:ext cx="10744200" cy="2232205"/>
          </a:xfrm>
          <a:prstGeom prst="rect">
            <a:avLst/>
          </a:prstGeom>
        </p:spPr>
        <p:txBody>
          <a:bodyPr vert="horz" wrap="square" lIns="0" tIns="79557" rIns="0" bIns="0" rtlCol="0">
            <a:spAutoFit/>
          </a:bodyPr>
          <a:lstStyle/>
          <a:p>
            <a:pPr marL="393265" indent="-378255">
              <a:spcBef>
                <a:spcPts val="626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Remuestrea el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reemplazamiento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93265" marR="1422210" indent="-378255">
              <a:lnSpc>
                <a:spcPts val="2813"/>
              </a:lnSpc>
              <a:spcBef>
                <a:spcPts val="863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primer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indica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 hay reemplazamiento</a:t>
            </a:r>
          </a:p>
          <a:p>
            <a:pPr marL="393265" marR="1422210" indent="-378255">
              <a:lnSpc>
                <a:spcPts val="2813"/>
              </a:lnSpc>
              <a:spcBef>
                <a:spcPts val="863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segundo parámetro indica la fracción de datos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aproximados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que se seleccionan.</a:t>
            </a:r>
          </a:p>
          <a:p>
            <a:pPr marL="393265" marR="1422210" indent="-378255">
              <a:lnSpc>
                <a:spcPts val="2813"/>
              </a:lnSpc>
              <a:spcBef>
                <a:spcPts val="863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589C608-7024-4331-D0AE-E182254415FD}"/>
              </a:ext>
            </a:extLst>
          </p:cNvPr>
          <p:cNvSpPr txBox="1"/>
          <p:nvPr/>
        </p:nvSpPr>
        <p:spPr>
          <a:xfrm>
            <a:off x="813580" y="5185663"/>
            <a:ext cx="9100983" cy="1791981"/>
          </a:xfrm>
          <a:prstGeom prst="rect">
            <a:avLst/>
          </a:prstGeom>
        </p:spPr>
        <p:txBody>
          <a:bodyPr vert="horz" wrap="square" lIns="0" tIns="94567" rIns="0" bIns="0" rtlCol="0">
            <a:spAutoFit/>
          </a:bodyPr>
          <a:lstStyle/>
          <a:p>
            <a:pPr marL="393265" indent="-378255">
              <a:spcBef>
                <a:spcPts val="745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1,4,6,9</a:t>
            </a:r>
            <a:r>
              <a:rPr sz="2400" b="1" spc="-6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(aleatorio)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632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distinto</a:t>
            </a:r>
          </a:p>
          <a:p>
            <a:pPr marL="393265" marR="6004" indent="-378255">
              <a:lnSpc>
                <a:spcPct val="88300"/>
              </a:lnSpc>
              <a:spcBef>
                <a:spcPts val="875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b="1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útil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hay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número de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demasiado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elevado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400" b="1" spc="-70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88300"/>
              </a:lnSpc>
              <a:spcBef>
                <a:spcPts val="875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 menos en 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depuración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D571725-9EB1-9790-C00F-62BCFDCB5DF9}"/>
              </a:ext>
            </a:extLst>
          </p:cNvPr>
          <p:cNvSpPr txBox="1"/>
          <p:nvPr/>
        </p:nvSpPr>
        <p:spPr>
          <a:xfrm>
            <a:off x="302244" y="3187700"/>
            <a:ext cx="10054605" cy="138767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sc.parallelize([1,2,3,4,5,6,7,8,9,10])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lang="es-ES" sz="2400" b="1" spc="-6" dirty="0">
                <a:latin typeface="Courier New"/>
                <a:cs typeface="Courier New"/>
              </a:rPr>
              <a:t>muestra </a:t>
            </a:r>
            <a:r>
              <a:rPr sz="2400" b="1">
                <a:latin typeface="Courier New"/>
                <a:cs typeface="Courier New"/>
              </a:rPr>
              <a:t>=</a:t>
            </a:r>
            <a:r>
              <a:rPr sz="2400" b="1" spc="12">
                <a:latin typeface="Courier New"/>
                <a:cs typeface="Courier New"/>
              </a:rPr>
              <a:t> </a:t>
            </a:r>
            <a:r>
              <a:rPr sz="2400" b="1" spc="-6">
                <a:latin typeface="Courier New"/>
                <a:cs typeface="Courier New"/>
              </a:rPr>
              <a:t>numeros.sample(</a:t>
            </a:r>
            <a:r>
              <a:rPr lang="es-ES" sz="2400" b="1" spc="-6" dirty="0">
                <a:latin typeface="Courier New"/>
                <a:cs typeface="Courier New"/>
              </a:rPr>
              <a:t>False</a:t>
            </a:r>
            <a:r>
              <a:rPr sz="2400" b="1" spc="-6">
                <a:latin typeface="Courier New"/>
                <a:cs typeface="Courier New"/>
              </a:rPr>
              <a:t>,</a:t>
            </a:r>
            <a:r>
              <a:rPr sz="2400" b="1">
                <a:latin typeface="Courier New"/>
                <a:cs typeface="Courier New"/>
              </a:rPr>
              <a:t> </a:t>
            </a:r>
            <a:r>
              <a:rPr lang="es-ES" sz="2400" b="1" spc="-6" dirty="0">
                <a:latin typeface="Courier New"/>
                <a:cs typeface="Courier New"/>
              </a:rPr>
              <a:t>0.5</a:t>
            </a:r>
            <a:r>
              <a:rPr sz="2400" b="1" spc="-6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935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union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5656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6525A58-F010-A523-2344-E7664C88A80A}"/>
              </a:ext>
            </a:extLst>
          </p:cNvPr>
          <p:cNvSpPr txBox="1"/>
          <p:nvPr/>
        </p:nvSpPr>
        <p:spPr>
          <a:xfrm>
            <a:off x="321917" y="1672290"/>
            <a:ext cx="4015361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Une dos RDDs en uno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DA35975-6E17-21E9-7B51-616F89ED2287}"/>
              </a:ext>
            </a:extLst>
          </p:cNvPr>
          <p:cNvSpPr txBox="1"/>
          <p:nvPr/>
        </p:nvSpPr>
        <p:spPr>
          <a:xfrm>
            <a:off x="623080" y="5661799"/>
            <a:ext cx="8628869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12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[2,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6,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10, 1,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5,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7,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9]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8409BE7-1A52-757C-4081-792DC94CF855}"/>
              </a:ext>
            </a:extLst>
          </p:cNvPr>
          <p:cNvSpPr txBox="1"/>
          <p:nvPr/>
        </p:nvSpPr>
        <p:spPr>
          <a:xfrm>
            <a:off x="813580" y="2612353"/>
            <a:ext cx="8247870" cy="210582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800" b="1" spc="-6" dirty="0">
                <a:latin typeface="Courier New"/>
                <a:cs typeface="Courier New"/>
              </a:rPr>
              <a:t>pares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6" dirty="0">
                <a:latin typeface="Courier New"/>
                <a:cs typeface="Courier New"/>
              </a:rPr>
              <a:t> sc.parallelize([2,4,6,8,10])</a:t>
            </a:r>
            <a:endParaRPr sz="2800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sz="2800" b="1" spc="-6" dirty="0">
                <a:latin typeface="Courier New"/>
                <a:cs typeface="Courier New"/>
              </a:rPr>
              <a:t>impares</a:t>
            </a:r>
            <a:r>
              <a:rPr sz="2800" b="1" spc="6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sc.parallelize([1,3,5,7,9])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sz="2800" b="1" spc="-6" dirty="0">
                <a:latin typeface="Courier New"/>
                <a:cs typeface="Courier New"/>
              </a:rPr>
              <a:t>numeros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6" dirty="0">
                <a:latin typeface="Courier New"/>
                <a:cs typeface="Courier New"/>
              </a:rPr>
              <a:t> pares.union(impares)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10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2202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union</a:t>
            </a:r>
            <a:r>
              <a:rPr lang="es-ES" dirty="0"/>
              <a:t>()”: ejemplo de uso sencillo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8985250" cy="119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105491D2-657A-EF1B-72B9-1FE29215E8DB}"/>
              </a:ext>
            </a:extLst>
          </p:cNvPr>
          <p:cNvGrpSpPr/>
          <p:nvPr/>
        </p:nvGrpSpPr>
        <p:grpSpPr>
          <a:xfrm>
            <a:off x="272762" y="4645503"/>
            <a:ext cx="3573446" cy="1490862"/>
            <a:chOff x="200025" y="3292221"/>
            <a:chExt cx="3023362" cy="1261364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F286E6D9-CF3F-F874-D12F-B1A307C0FBBB}"/>
                </a:ext>
              </a:extLst>
            </p:cNvPr>
            <p:cNvSpPr/>
            <p:nvPr/>
          </p:nvSpPr>
          <p:spPr>
            <a:xfrm>
              <a:off x="200025" y="3545205"/>
              <a:ext cx="1224915" cy="1008380"/>
            </a:xfrm>
            <a:custGeom>
              <a:avLst/>
              <a:gdLst/>
              <a:ahLst/>
              <a:cxnLst/>
              <a:rect l="l" t="t" r="r" b="b"/>
              <a:pathLst>
                <a:path w="1224915" h="1008379">
                  <a:moveTo>
                    <a:pt x="1056513" y="0"/>
                  </a:moveTo>
                  <a:lnTo>
                    <a:pt x="168021" y="0"/>
                  </a:lnTo>
                  <a:lnTo>
                    <a:pt x="123353" y="5998"/>
                  </a:lnTo>
                  <a:lnTo>
                    <a:pt x="83216" y="22930"/>
                  </a:lnTo>
                  <a:lnTo>
                    <a:pt x="49210" y="49196"/>
                  </a:lnTo>
                  <a:lnTo>
                    <a:pt x="22939" y="83199"/>
                  </a:lnTo>
                  <a:lnTo>
                    <a:pt x="6001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6001" y="884772"/>
                  </a:lnTo>
                  <a:lnTo>
                    <a:pt x="22939" y="924909"/>
                  </a:lnTo>
                  <a:lnTo>
                    <a:pt x="49210" y="958915"/>
                  </a:lnTo>
                  <a:lnTo>
                    <a:pt x="83216" y="985186"/>
                  </a:lnTo>
                  <a:lnTo>
                    <a:pt x="123353" y="1002124"/>
                  </a:lnTo>
                  <a:lnTo>
                    <a:pt x="168021" y="1008126"/>
                  </a:lnTo>
                  <a:lnTo>
                    <a:pt x="1056513" y="1008126"/>
                  </a:lnTo>
                  <a:lnTo>
                    <a:pt x="1101194" y="1002124"/>
                  </a:lnTo>
                  <a:lnTo>
                    <a:pt x="1141334" y="985186"/>
                  </a:lnTo>
                  <a:lnTo>
                    <a:pt x="1175337" y="958915"/>
                  </a:lnTo>
                  <a:lnTo>
                    <a:pt x="1201603" y="924909"/>
                  </a:lnTo>
                  <a:lnTo>
                    <a:pt x="1218535" y="884772"/>
                  </a:lnTo>
                  <a:lnTo>
                    <a:pt x="1224534" y="840105"/>
                  </a:lnTo>
                  <a:lnTo>
                    <a:pt x="1224534" y="168021"/>
                  </a:lnTo>
                  <a:lnTo>
                    <a:pt x="1218535" y="123339"/>
                  </a:lnTo>
                  <a:lnTo>
                    <a:pt x="1201603" y="83199"/>
                  </a:lnTo>
                  <a:lnTo>
                    <a:pt x="1175337" y="49196"/>
                  </a:lnTo>
                  <a:lnTo>
                    <a:pt x="1141334" y="22930"/>
                  </a:lnTo>
                  <a:lnTo>
                    <a:pt x="1101194" y="5998"/>
                  </a:lnTo>
                  <a:lnTo>
                    <a:pt x="105651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A3DC3347-A385-BAB1-1C40-ED01CB4973AC}"/>
                </a:ext>
              </a:extLst>
            </p:cNvPr>
            <p:cNvSpPr/>
            <p:nvPr/>
          </p:nvSpPr>
          <p:spPr>
            <a:xfrm>
              <a:off x="200025" y="3545205"/>
              <a:ext cx="1224915" cy="1008380"/>
            </a:xfrm>
            <a:custGeom>
              <a:avLst/>
              <a:gdLst/>
              <a:ahLst/>
              <a:cxnLst/>
              <a:rect l="l" t="t" r="r" b="b"/>
              <a:pathLst>
                <a:path w="1224915" h="1008379">
                  <a:moveTo>
                    <a:pt x="0" y="168021"/>
                  </a:moveTo>
                  <a:lnTo>
                    <a:pt x="6001" y="123339"/>
                  </a:lnTo>
                  <a:lnTo>
                    <a:pt x="22939" y="83199"/>
                  </a:lnTo>
                  <a:lnTo>
                    <a:pt x="49210" y="49196"/>
                  </a:lnTo>
                  <a:lnTo>
                    <a:pt x="83216" y="22930"/>
                  </a:lnTo>
                  <a:lnTo>
                    <a:pt x="123353" y="5998"/>
                  </a:lnTo>
                  <a:lnTo>
                    <a:pt x="168021" y="0"/>
                  </a:lnTo>
                  <a:lnTo>
                    <a:pt x="1056513" y="0"/>
                  </a:lnTo>
                  <a:lnTo>
                    <a:pt x="1101194" y="5998"/>
                  </a:lnTo>
                  <a:lnTo>
                    <a:pt x="1141334" y="22930"/>
                  </a:lnTo>
                  <a:lnTo>
                    <a:pt x="1175337" y="49196"/>
                  </a:lnTo>
                  <a:lnTo>
                    <a:pt x="1201603" y="83199"/>
                  </a:lnTo>
                  <a:lnTo>
                    <a:pt x="1218535" y="123339"/>
                  </a:lnTo>
                  <a:lnTo>
                    <a:pt x="1224534" y="168021"/>
                  </a:lnTo>
                  <a:lnTo>
                    <a:pt x="1224534" y="840105"/>
                  </a:lnTo>
                  <a:lnTo>
                    <a:pt x="1218535" y="884772"/>
                  </a:lnTo>
                  <a:lnTo>
                    <a:pt x="1201603" y="924909"/>
                  </a:lnTo>
                  <a:lnTo>
                    <a:pt x="1175337" y="958915"/>
                  </a:lnTo>
                  <a:lnTo>
                    <a:pt x="1141334" y="985186"/>
                  </a:lnTo>
                  <a:lnTo>
                    <a:pt x="1101194" y="1002124"/>
                  </a:lnTo>
                  <a:lnTo>
                    <a:pt x="1056513" y="1008126"/>
                  </a:lnTo>
                  <a:lnTo>
                    <a:pt x="168021" y="1008126"/>
                  </a:lnTo>
                  <a:lnTo>
                    <a:pt x="123353" y="1002124"/>
                  </a:lnTo>
                  <a:lnTo>
                    <a:pt x="83216" y="985186"/>
                  </a:lnTo>
                  <a:lnTo>
                    <a:pt x="49210" y="958915"/>
                  </a:lnTo>
                  <a:lnTo>
                    <a:pt x="22939" y="924909"/>
                  </a:lnTo>
                  <a:lnTo>
                    <a:pt x="6001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5AD7BE3F-F601-C968-B301-7BEFCA2DC3FB}"/>
                </a:ext>
              </a:extLst>
            </p:cNvPr>
            <p:cNvSpPr/>
            <p:nvPr/>
          </p:nvSpPr>
          <p:spPr>
            <a:xfrm>
              <a:off x="1450213" y="3404489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5" h="342900">
                  <a:moveTo>
                    <a:pt x="300481" y="0"/>
                  </a:moveTo>
                  <a:lnTo>
                    <a:pt x="329438" y="65912"/>
                  </a:lnTo>
                  <a:lnTo>
                    <a:pt x="0" y="211074"/>
                  </a:lnTo>
                  <a:lnTo>
                    <a:pt x="58039" y="342900"/>
                  </a:lnTo>
                  <a:lnTo>
                    <a:pt x="387476" y="197739"/>
                  </a:lnTo>
                  <a:lnTo>
                    <a:pt x="416560" y="263652"/>
                  </a:lnTo>
                  <a:lnTo>
                    <a:pt x="490347" y="73787"/>
                  </a:lnTo>
                  <a:lnTo>
                    <a:pt x="30048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0798169F-FB8F-EC6C-CE7D-06605927B7FA}"/>
                </a:ext>
              </a:extLst>
            </p:cNvPr>
            <p:cNvSpPr/>
            <p:nvPr/>
          </p:nvSpPr>
          <p:spPr>
            <a:xfrm>
              <a:off x="1450213" y="3404489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5" h="342900">
                  <a:moveTo>
                    <a:pt x="0" y="211074"/>
                  </a:moveTo>
                  <a:lnTo>
                    <a:pt x="329438" y="65912"/>
                  </a:lnTo>
                  <a:lnTo>
                    <a:pt x="300481" y="0"/>
                  </a:lnTo>
                  <a:lnTo>
                    <a:pt x="490347" y="73787"/>
                  </a:lnTo>
                  <a:lnTo>
                    <a:pt x="416560" y="263652"/>
                  </a:lnTo>
                  <a:lnTo>
                    <a:pt x="387476" y="197739"/>
                  </a:lnTo>
                  <a:lnTo>
                    <a:pt x="58039" y="342900"/>
                  </a:lnTo>
                  <a:lnTo>
                    <a:pt x="0" y="21107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4E88D5C-C40C-7309-1950-6832D4C5F5F8}"/>
                </a:ext>
              </a:extLst>
            </p:cNvPr>
            <p:cNvSpPr/>
            <p:nvPr/>
          </p:nvSpPr>
          <p:spPr>
            <a:xfrm>
              <a:off x="1999107" y="32922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80" h="547370">
                  <a:moveTo>
                    <a:pt x="1132586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48"/>
                  </a:lnTo>
                  <a:lnTo>
                    <a:pt x="26685" y="520430"/>
                  </a:lnTo>
                  <a:lnTo>
                    <a:pt x="55667" y="539958"/>
                  </a:lnTo>
                  <a:lnTo>
                    <a:pt x="91186" y="547115"/>
                  </a:lnTo>
                  <a:lnTo>
                    <a:pt x="1132586" y="547115"/>
                  </a:lnTo>
                  <a:lnTo>
                    <a:pt x="1168104" y="539958"/>
                  </a:lnTo>
                  <a:lnTo>
                    <a:pt x="1197086" y="520430"/>
                  </a:lnTo>
                  <a:lnTo>
                    <a:pt x="1216614" y="491448"/>
                  </a:lnTo>
                  <a:lnTo>
                    <a:pt x="1223772" y="455929"/>
                  </a:lnTo>
                  <a:lnTo>
                    <a:pt x="1223772" y="91185"/>
                  </a:lnTo>
                  <a:lnTo>
                    <a:pt x="1216614" y="55667"/>
                  </a:lnTo>
                  <a:lnTo>
                    <a:pt x="1197086" y="26685"/>
                  </a:lnTo>
                  <a:lnTo>
                    <a:pt x="1168104" y="7157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96582F90-DDD0-6D35-B163-E7C93A77AFED}"/>
                </a:ext>
              </a:extLst>
            </p:cNvPr>
            <p:cNvSpPr/>
            <p:nvPr/>
          </p:nvSpPr>
          <p:spPr>
            <a:xfrm>
              <a:off x="1999107" y="32922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80" h="547370">
                  <a:moveTo>
                    <a:pt x="0" y="91185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132586" y="0"/>
                  </a:lnTo>
                  <a:lnTo>
                    <a:pt x="1168104" y="7157"/>
                  </a:lnTo>
                  <a:lnTo>
                    <a:pt x="1197086" y="26685"/>
                  </a:lnTo>
                  <a:lnTo>
                    <a:pt x="1216614" y="55667"/>
                  </a:lnTo>
                  <a:lnTo>
                    <a:pt x="1223772" y="91185"/>
                  </a:lnTo>
                  <a:lnTo>
                    <a:pt x="1223772" y="455929"/>
                  </a:lnTo>
                  <a:lnTo>
                    <a:pt x="1216614" y="491448"/>
                  </a:lnTo>
                  <a:lnTo>
                    <a:pt x="1197086" y="520430"/>
                  </a:lnTo>
                  <a:lnTo>
                    <a:pt x="1168104" y="539958"/>
                  </a:lnTo>
                  <a:lnTo>
                    <a:pt x="1132586" y="547115"/>
                  </a:lnTo>
                  <a:lnTo>
                    <a:pt x="91186" y="547115"/>
                  </a:lnTo>
                  <a:lnTo>
                    <a:pt x="55667" y="539958"/>
                  </a:lnTo>
                  <a:lnTo>
                    <a:pt x="26685" y="520430"/>
                  </a:lnTo>
                  <a:lnTo>
                    <a:pt x="7157" y="491448"/>
                  </a:lnTo>
                  <a:lnTo>
                    <a:pt x="0" y="455929"/>
                  </a:lnTo>
                  <a:lnTo>
                    <a:pt x="0" y="911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F5BDCD93-9E3B-D741-1369-A1F556E55F59}"/>
              </a:ext>
            </a:extLst>
          </p:cNvPr>
          <p:cNvGrpSpPr/>
          <p:nvPr/>
        </p:nvGrpSpPr>
        <p:grpSpPr>
          <a:xfrm>
            <a:off x="119785" y="1329938"/>
            <a:ext cx="10569030" cy="2543562"/>
            <a:chOff x="101346" y="765048"/>
            <a:chExt cx="8942070" cy="215201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1640260-5E89-1421-F7FA-83ABA721C6BD}"/>
                </a:ext>
              </a:extLst>
            </p:cNvPr>
            <p:cNvSpPr/>
            <p:nvPr/>
          </p:nvSpPr>
          <p:spPr>
            <a:xfrm>
              <a:off x="107823" y="771525"/>
              <a:ext cx="8929370" cy="2139315"/>
            </a:xfrm>
            <a:custGeom>
              <a:avLst/>
              <a:gdLst/>
              <a:ahLst/>
              <a:cxnLst/>
              <a:rect l="l" t="t" r="r" b="b"/>
              <a:pathLst>
                <a:path w="8929370" h="2139315">
                  <a:moveTo>
                    <a:pt x="8929116" y="0"/>
                  </a:moveTo>
                  <a:lnTo>
                    <a:pt x="0" y="0"/>
                  </a:lnTo>
                  <a:lnTo>
                    <a:pt x="0" y="2138934"/>
                  </a:lnTo>
                  <a:lnTo>
                    <a:pt x="8929116" y="2138934"/>
                  </a:lnTo>
                  <a:lnTo>
                    <a:pt x="89291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5E3D875-4ED0-FBC0-23EE-30F5C72AE432}"/>
                </a:ext>
              </a:extLst>
            </p:cNvPr>
            <p:cNvSpPr/>
            <p:nvPr/>
          </p:nvSpPr>
          <p:spPr>
            <a:xfrm>
              <a:off x="107823" y="771525"/>
              <a:ext cx="8929370" cy="2139315"/>
            </a:xfrm>
            <a:custGeom>
              <a:avLst/>
              <a:gdLst/>
              <a:ahLst/>
              <a:cxnLst/>
              <a:rect l="l" t="t" r="r" b="b"/>
              <a:pathLst>
                <a:path w="8929370" h="2139315">
                  <a:moveTo>
                    <a:pt x="0" y="2138934"/>
                  </a:moveTo>
                  <a:lnTo>
                    <a:pt x="8929116" y="2138934"/>
                  </a:lnTo>
                  <a:lnTo>
                    <a:pt x="8929116" y="0"/>
                  </a:lnTo>
                  <a:lnTo>
                    <a:pt x="0" y="0"/>
                  </a:lnTo>
                  <a:lnTo>
                    <a:pt x="0" y="213893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19A1C7C8-17B6-507F-9704-7D4B6890116B}"/>
              </a:ext>
            </a:extLst>
          </p:cNvPr>
          <p:cNvSpPr/>
          <p:nvPr/>
        </p:nvSpPr>
        <p:spPr>
          <a:xfrm>
            <a:off x="6209324" y="5401738"/>
            <a:ext cx="379771" cy="90815"/>
          </a:xfrm>
          <a:custGeom>
            <a:avLst/>
            <a:gdLst/>
            <a:ahLst/>
            <a:cxnLst/>
            <a:rect l="l" t="t" r="r" b="b"/>
            <a:pathLst>
              <a:path w="321310" h="76835">
                <a:moveTo>
                  <a:pt x="310913" y="31483"/>
                </a:moveTo>
                <a:lnTo>
                  <a:pt x="257555" y="31483"/>
                </a:lnTo>
                <a:lnTo>
                  <a:pt x="257809" y="44183"/>
                </a:lnTo>
                <a:lnTo>
                  <a:pt x="245131" y="44485"/>
                </a:lnTo>
                <a:lnTo>
                  <a:pt x="245871" y="76225"/>
                </a:lnTo>
                <a:lnTo>
                  <a:pt x="321182" y="36321"/>
                </a:lnTo>
                <a:lnTo>
                  <a:pt x="310913" y="31483"/>
                </a:lnTo>
                <a:close/>
              </a:path>
              <a:path w="321310" h="76835">
                <a:moveTo>
                  <a:pt x="244835" y="31786"/>
                </a:moveTo>
                <a:lnTo>
                  <a:pt x="0" y="37630"/>
                </a:lnTo>
                <a:lnTo>
                  <a:pt x="253" y="50317"/>
                </a:lnTo>
                <a:lnTo>
                  <a:pt x="245131" y="44485"/>
                </a:lnTo>
                <a:lnTo>
                  <a:pt x="244835" y="31786"/>
                </a:lnTo>
                <a:close/>
              </a:path>
              <a:path w="321310" h="76835">
                <a:moveTo>
                  <a:pt x="257555" y="31483"/>
                </a:moveTo>
                <a:lnTo>
                  <a:pt x="244835" y="31786"/>
                </a:lnTo>
                <a:lnTo>
                  <a:pt x="245131" y="44485"/>
                </a:lnTo>
                <a:lnTo>
                  <a:pt x="257809" y="44183"/>
                </a:lnTo>
                <a:lnTo>
                  <a:pt x="257555" y="31483"/>
                </a:lnTo>
                <a:close/>
              </a:path>
              <a:path w="321310" h="76835">
                <a:moveTo>
                  <a:pt x="244093" y="0"/>
                </a:moveTo>
                <a:lnTo>
                  <a:pt x="244835" y="31786"/>
                </a:lnTo>
                <a:lnTo>
                  <a:pt x="257555" y="31483"/>
                </a:lnTo>
                <a:lnTo>
                  <a:pt x="310913" y="31483"/>
                </a:lnTo>
                <a:lnTo>
                  <a:pt x="244093" y="0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58DAF39-FEBF-2F34-3161-B0A7AE873071}"/>
              </a:ext>
            </a:extLst>
          </p:cNvPr>
          <p:cNvSpPr txBox="1"/>
          <p:nvPr/>
        </p:nvSpPr>
        <p:spPr>
          <a:xfrm>
            <a:off x="6872795" y="5267693"/>
            <a:ext cx="3728657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spc="-6" dirty="0">
                <a:latin typeface="Arial MT"/>
                <a:cs typeface="Arial MT"/>
              </a:rPr>
              <a:t>['I:</a:t>
            </a:r>
            <a:r>
              <a:rPr sz="2127" spc="-12" dirty="0">
                <a:latin typeface="Arial MT"/>
                <a:cs typeface="Arial MT"/>
              </a:rPr>
              <a:t> </a:t>
            </a:r>
            <a:r>
              <a:rPr sz="2127" spc="-35" dirty="0">
                <a:latin typeface="Arial MT"/>
                <a:cs typeface="Arial MT"/>
              </a:rPr>
              <a:t>i11',</a:t>
            </a:r>
            <a:r>
              <a:rPr sz="2127" spc="-30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'I:</a:t>
            </a:r>
            <a:r>
              <a:rPr sz="2127" spc="-24" dirty="0">
                <a:latin typeface="Arial MT"/>
                <a:cs typeface="Arial MT"/>
              </a:rPr>
              <a:t> </a:t>
            </a:r>
            <a:r>
              <a:rPr sz="2127" spc="-35" dirty="0">
                <a:latin typeface="Arial MT"/>
                <a:cs typeface="Arial MT"/>
              </a:rPr>
              <a:t>i11',</a:t>
            </a:r>
            <a:r>
              <a:rPr sz="2127" spc="-30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'E:</a:t>
            </a:r>
            <a:r>
              <a:rPr sz="2127" spc="-24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e21',</a:t>
            </a:r>
            <a:r>
              <a:rPr sz="2127" spc="-18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'E:</a:t>
            </a:r>
            <a:r>
              <a:rPr sz="2127" spc="-24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e45']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34E787F-F6BC-14E0-8399-6C553DF0DCEF}"/>
              </a:ext>
            </a:extLst>
          </p:cNvPr>
          <p:cNvSpPr txBox="1"/>
          <p:nvPr/>
        </p:nvSpPr>
        <p:spPr>
          <a:xfrm>
            <a:off x="390278" y="4516638"/>
            <a:ext cx="1168581" cy="1245195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log</a:t>
            </a:r>
          </a:p>
          <a:p>
            <a:pPr marL="51034" algn="ctr">
              <a:spcBef>
                <a:spcPts val="751"/>
              </a:spcBef>
            </a:pPr>
            <a:r>
              <a:rPr sz="1418" b="1" spc="-6" dirty="0">
                <a:latin typeface="Courier New"/>
                <a:cs typeface="Courier New"/>
              </a:rPr>
              <a:t>['E:</a:t>
            </a:r>
            <a:r>
              <a:rPr sz="1418" b="1" spc="-7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e21',</a:t>
            </a:r>
            <a:endParaRPr sz="1418" dirty="0">
              <a:latin typeface="Courier New"/>
              <a:cs typeface="Courier New"/>
            </a:endParaRPr>
          </a:p>
          <a:p>
            <a:pPr marL="50284" algn="ctr"/>
            <a:r>
              <a:rPr sz="1418" b="1" dirty="0">
                <a:latin typeface="Courier New"/>
                <a:cs typeface="Courier New"/>
              </a:rPr>
              <a:t>'I:</a:t>
            </a:r>
            <a:r>
              <a:rPr sz="1418" b="1" spc="-7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i11',</a:t>
            </a:r>
            <a:endParaRPr sz="1418" dirty="0">
              <a:latin typeface="Courier New"/>
              <a:cs typeface="Courier New"/>
            </a:endParaRPr>
          </a:p>
          <a:p>
            <a:pPr marL="51785" algn="ctr"/>
            <a:r>
              <a:rPr sz="1418" b="1" spc="-6" dirty="0">
                <a:latin typeface="Courier New"/>
                <a:cs typeface="Courier New"/>
              </a:rPr>
              <a:t>...]</a:t>
            </a:r>
            <a:endParaRPr sz="1418" dirty="0">
              <a:latin typeface="Courier New"/>
              <a:cs typeface="Courier New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FDAAA5D-F681-1E6F-B288-FB876C56607F}"/>
              </a:ext>
            </a:extLst>
          </p:cNvPr>
          <p:cNvSpPr txBox="1"/>
          <p:nvPr/>
        </p:nvSpPr>
        <p:spPr>
          <a:xfrm>
            <a:off x="2479466" y="4200733"/>
            <a:ext cx="1201606" cy="1000529"/>
          </a:xfrm>
          <a:prstGeom prst="rect">
            <a:avLst/>
          </a:prstGeom>
        </p:spPr>
        <p:txBody>
          <a:bodyPr vert="horz" wrap="square" lIns="0" tIns="145604" rIns="0" bIns="0" rtlCol="0">
            <a:spAutoFit/>
          </a:bodyPr>
          <a:lstStyle/>
          <a:p>
            <a:pPr marL="15010">
              <a:spcBef>
                <a:spcPts val="1146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100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info</a:t>
            </a:r>
            <a:endParaRPr sz="2127" dirty="0">
              <a:latin typeface="Arial MT"/>
              <a:cs typeface="Arial MT"/>
            </a:endParaRPr>
          </a:p>
          <a:p>
            <a:pPr marL="189878" marR="21765" indent="271683">
              <a:spcBef>
                <a:spcPts val="686"/>
              </a:spcBef>
            </a:pPr>
            <a:r>
              <a:rPr sz="1418" b="1" spc="-6" dirty="0">
                <a:latin typeface="Courier New"/>
                <a:cs typeface="Courier New"/>
              </a:rPr>
              <a:t>['I: </a:t>
            </a:r>
            <a:r>
              <a:rPr sz="1418" b="1" dirty="0">
                <a:latin typeface="Courier New"/>
                <a:cs typeface="Courier New"/>
              </a:rPr>
              <a:t> </a:t>
            </a:r>
            <a:r>
              <a:rPr sz="1418" b="1" spc="6" dirty="0">
                <a:latin typeface="Courier New"/>
                <a:cs typeface="Courier New"/>
              </a:rPr>
              <a:t>i1</a:t>
            </a:r>
            <a:r>
              <a:rPr sz="1418" b="1" spc="-6" dirty="0">
                <a:latin typeface="Courier New"/>
                <a:cs typeface="Courier New"/>
              </a:rPr>
              <a:t>1</a:t>
            </a:r>
            <a:r>
              <a:rPr sz="1418" b="1" spc="6" dirty="0">
                <a:latin typeface="Courier New"/>
                <a:cs typeface="Courier New"/>
              </a:rPr>
              <a:t>',...]</a:t>
            </a:r>
            <a:endParaRPr sz="1418" dirty="0">
              <a:latin typeface="Courier New"/>
              <a:cs typeface="Courier New"/>
            </a:endParaRPr>
          </a:p>
        </p:txBody>
      </p:sp>
      <p:grpSp>
        <p:nvGrpSpPr>
          <p:cNvPr id="23" name="object 27">
            <a:extLst>
              <a:ext uri="{FF2B5EF4-FFF2-40B4-BE49-F238E27FC236}">
                <a16:creationId xmlns:a16="http://schemas.microsoft.com/office/drawing/2014/main" id="{66F8D9A8-6C89-054B-82F2-26DE7D23E21D}"/>
              </a:ext>
            </a:extLst>
          </p:cNvPr>
          <p:cNvGrpSpPr/>
          <p:nvPr/>
        </p:nvGrpSpPr>
        <p:grpSpPr>
          <a:xfrm>
            <a:off x="3902781" y="5209152"/>
            <a:ext cx="2193813" cy="895388"/>
            <a:chOff x="3302000" y="3701796"/>
            <a:chExt cx="1856105" cy="757555"/>
          </a:xfrm>
        </p:grpSpPr>
        <p:sp>
          <p:nvSpPr>
            <p:cNvPr id="24" name="object 28">
              <a:extLst>
                <a:ext uri="{FF2B5EF4-FFF2-40B4-BE49-F238E27FC236}">
                  <a16:creationId xmlns:a16="http://schemas.microsoft.com/office/drawing/2014/main" id="{24AC55AD-071B-8687-A39C-F69F9507CD82}"/>
                </a:ext>
              </a:extLst>
            </p:cNvPr>
            <p:cNvSpPr/>
            <p:nvPr/>
          </p:nvSpPr>
          <p:spPr>
            <a:xfrm>
              <a:off x="3311525" y="4106837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4" h="342900">
                  <a:moveTo>
                    <a:pt x="300482" y="0"/>
                  </a:moveTo>
                  <a:lnTo>
                    <a:pt x="329564" y="65900"/>
                  </a:lnTo>
                  <a:lnTo>
                    <a:pt x="0" y="211023"/>
                  </a:lnTo>
                  <a:lnTo>
                    <a:pt x="58038" y="342823"/>
                  </a:lnTo>
                  <a:lnTo>
                    <a:pt x="387603" y="197700"/>
                  </a:lnTo>
                  <a:lnTo>
                    <a:pt x="416560" y="263588"/>
                  </a:lnTo>
                  <a:lnTo>
                    <a:pt x="490347" y="73748"/>
                  </a:lnTo>
                  <a:lnTo>
                    <a:pt x="300482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5" name="object 29">
              <a:extLst>
                <a:ext uri="{FF2B5EF4-FFF2-40B4-BE49-F238E27FC236}">
                  <a16:creationId xmlns:a16="http://schemas.microsoft.com/office/drawing/2014/main" id="{1B978809-F18E-9D3C-84AD-BBF5CD69FBDA}"/>
                </a:ext>
              </a:extLst>
            </p:cNvPr>
            <p:cNvSpPr/>
            <p:nvPr/>
          </p:nvSpPr>
          <p:spPr>
            <a:xfrm>
              <a:off x="3311525" y="4106837"/>
              <a:ext cx="490855" cy="342900"/>
            </a:xfrm>
            <a:custGeom>
              <a:avLst/>
              <a:gdLst/>
              <a:ahLst/>
              <a:cxnLst/>
              <a:rect l="l" t="t" r="r" b="b"/>
              <a:pathLst>
                <a:path w="490854" h="342900">
                  <a:moveTo>
                    <a:pt x="0" y="211023"/>
                  </a:moveTo>
                  <a:lnTo>
                    <a:pt x="329564" y="65900"/>
                  </a:lnTo>
                  <a:lnTo>
                    <a:pt x="300482" y="0"/>
                  </a:lnTo>
                  <a:lnTo>
                    <a:pt x="490347" y="73748"/>
                  </a:lnTo>
                  <a:lnTo>
                    <a:pt x="416560" y="263588"/>
                  </a:lnTo>
                  <a:lnTo>
                    <a:pt x="387603" y="197700"/>
                  </a:lnTo>
                  <a:lnTo>
                    <a:pt x="58038" y="342823"/>
                  </a:lnTo>
                  <a:lnTo>
                    <a:pt x="0" y="211023"/>
                  </a:lnTo>
                  <a:close/>
                </a:path>
              </a:pathLst>
            </a:custGeom>
            <a:ln w="19049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F420FB33-AFC5-E63C-1E0F-4EFFDF844257}"/>
                </a:ext>
              </a:extLst>
            </p:cNvPr>
            <p:cNvSpPr/>
            <p:nvPr/>
          </p:nvSpPr>
          <p:spPr>
            <a:xfrm>
              <a:off x="3924680" y="37113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79" h="547370">
                  <a:moveTo>
                    <a:pt x="1132586" y="0"/>
                  </a:moveTo>
                  <a:lnTo>
                    <a:pt x="91186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21"/>
                  </a:lnTo>
                  <a:lnTo>
                    <a:pt x="26685" y="520406"/>
                  </a:lnTo>
                  <a:lnTo>
                    <a:pt x="55667" y="539949"/>
                  </a:lnTo>
                  <a:lnTo>
                    <a:pt x="91186" y="547115"/>
                  </a:lnTo>
                  <a:lnTo>
                    <a:pt x="1132586" y="547115"/>
                  </a:lnTo>
                  <a:lnTo>
                    <a:pt x="1168104" y="539949"/>
                  </a:lnTo>
                  <a:lnTo>
                    <a:pt x="1197086" y="520406"/>
                  </a:lnTo>
                  <a:lnTo>
                    <a:pt x="1216614" y="491421"/>
                  </a:lnTo>
                  <a:lnTo>
                    <a:pt x="1223772" y="455929"/>
                  </a:lnTo>
                  <a:lnTo>
                    <a:pt x="1223772" y="91185"/>
                  </a:lnTo>
                  <a:lnTo>
                    <a:pt x="1216614" y="55667"/>
                  </a:lnTo>
                  <a:lnTo>
                    <a:pt x="1197086" y="26685"/>
                  </a:lnTo>
                  <a:lnTo>
                    <a:pt x="1168104" y="7157"/>
                  </a:lnTo>
                  <a:lnTo>
                    <a:pt x="113258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7" name="object 31">
              <a:extLst>
                <a:ext uri="{FF2B5EF4-FFF2-40B4-BE49-F238E27FC236}">
                  <a16:creationId xmlns:a16="http://schemas.microsoft.com/office/drawing/2014/main" id="{B8D36883-354C-C485-3444-10DE9402AC1A}"/>
                </a:ext>
              </a:extLst>
            </p:cNvPr>
            <p:cNvSpPr/>
            <p:nvPr/>
          </p:nvSpPr>
          <p:spPr>
            <a:xfrm>
              <a:off x="3924680" y="3711321"/>
              <a:ext cx="1224280" cy="547370"/>
            </a:xfrm>
            <a:custGeom>
              <a:avLst/>
              <a:gdLst/>
              <a:ahLst/>
              <a:cxnLst/>
              <a:rect l="l" t="t" r="r" b="b"/>
              <a:pathLst>
                <a:path w="1224279" h="547370">
                  <a:moveTo>
                    <a:pt x="0" y="91185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6" y="0"/>
                  </a:lnTo>
                  <a:lnTo>
                    <a:pt x="1132586" y="0"/>
                  </a:lnTo>
                  <a:lnTo>
                    <a:pt x="1168104" y="7157"/>
                  </a:lnTo>
                  <a:lnTo>
                    <a:pt x="1197086" y="26685"/>
                  </a:lnTo>
                  <a:lnTo>
                    <a:pt x="1216614" y="55667"/>
                  </a:lnTo>
                  <a:lnTo>
                    <a:pt x="1223772" y="91185"/>
                  </a:lnTo>
                  <a:lnTo>
                    <a:pt x="1223772" y="455929"/>
                  </a:lnTo>
                  <a:lnTo>
                    <a:pt x="1216614" y="491421"/>
                  </a:lnTo>
                  <a:lnTo>
                    <a:pt x="1197086" y="520406"/>
                  </a:lnTo>
                  <a:lnTo>
                    <a:pt x="1168104" y="539949"/>
                  </a:lnTo>
                  <a:lnTo>
                    <a:pt x="1132586" y="547115"/>
                  </a:lnTo>
                  <a:lnTo>
                    <a:pt x="91186" y="547115"/>
                  </a:lnTo>
                  <a:lnTo>
                    <a:pt x="55667" y="539949"/>
                  </a:lnTo>
                  <a:lnTo>
                    <a:pt x="26685" y="520406"/>
                  </a:lnTo>
                  <a:lnTo>
                    <a:pt x="7157" y="491421"/>
                  </a:lnTo>
                  <a:lnTo>
                    <a:pt x="0" y="455929"/>
                  </a:lnTo>
                  <a:lnTo>
                    <a:pt x="0" y="911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8" name="object 33">
            <a:extLst>
              <a:ext uri="{FF2B5EF4-FFF2-40B4-BE49-F238E27FC236}">
                <a16:creationId xmlns:a16="http://schemas.microsoft.com/office/drawing/2014/main" id="{84199B80-4291-4AEF-E8CD-DBB3A0CAFB08}"/>
              </a:ext>
            </a:extLst>
          </p:cNvPr>
          <p:cNvGrpSpPr/>
          <p:nvPr/>
        </p:nvGrpSpPr>
        <p:grpSpPr>
          <a:xfrm>
            <a:off x="3900828" y="4852797"/>
            <a:ext cx="610935" cy="410542"/>
            <a:chOff x="3300348" y="3400297"/>
            <a:chExt cx="516890" cy="347345"/>
          </a:xfrm>
        </p:grpSpPr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7EB14D55-A09A-A59C-0FD3-D3F02BD7D25C}"/>
                </a:ext>
              </a:extLst>
            </p:cNvPr>
            <p:cNvSpPr/>
            <p:nvPr/>
          </p:nvSpPr>
          <p:spPr>
            <a:xfrm>
              <a:off x="3309873" y="3409822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0" y="135000"/>
                  </a:lnTo>
                  <a:lnTo>
                    <a:pt x="337438" y="260603"/>
                  </a:lnTo>
                  <a:lnTo>
                    <a:pt x="312292" y="328040"/>
                  </a:lnTo>
                  <a:lnTo>
                    <a:pt x="497459" y="243331"/>
                  </a:lnTo>
                  <a:lnTo>
                    <a:pt x="412750" y="58165"/>
                  </a:lnTo>
                  <a:lnTo>
                    <a:pt x="387730" y="125602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6E5D5417-C1F7-CC5C-DDBB-1FBEB8D65B63}"/>
                </a:ext>
              </a:extLst>
            </p:cNvPr>
            <p:cNvSpPr/>
            <p:nvPr/>
          </p:nvSpPr>
          <p:spPr>
            <a:xfrm>
              <a:off x="3309873" y="3409822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387730" y="125602"/>
                  </a:lnTo>
                  <a:lnTo>
                    <a:pt x="412750" y="58165"/>
                  </a:lnTo>
                  <a:lnTo>
                    <a:pt x="497459" y="243331"/>
                  </a:lnTo>
                  <a:lnTo>
                    <a:pt x="312292" y="328040"/>
                  </a:lnTo>
                  <a:lnTo>
                    <a:pt x="337438" y="260603"/>
                  </a:lnTo>
                  <a:lnTo>
                    <a:pt x="0" y="135000"/>
                  </a:lnTo>
                  <a:lnTo>
                    <a:pt x="50291" y="0"/>
                  </a:lnTo>
                </a:path>
              </a:pathLst>
            </a:custGeom>
            <a:ln w="19049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1" name="object 14">
            <a:extLst>
              <a:ext uri="{FF2B5EF4-FFF2-40B4-BE49-F238E27FC236}">
                <a16:creationId xmlns:a16="http://schemas.microsoft.com/office/drawing/2014/main" id="{B50148B6-592F-B19C-D219-6EBA169CB0B2}"/>
              </a:ext>
            </a:extLst>
          </p:cNvPr>
          <p:cNvSpPr txBox="1"/>
          <p:nvPr/>
        </p:nvSpPr>
        <p:spPr>
          <a:xfrm>
            <a:off x="220056" y="1329938"/>
            <a:ext cx="10340867" cy="269084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15010">
              <a:spcBef>
                <a:spcPts val="112"/>
              </a:spcBef>
            </a:pPr>
            <a:r>
              <a:rPr sz="1655" b="1" spc="-6" dirty="0">
                <a:latin typeface="Courier New"/>
                <a:cs typeface="Courier New"/>
              </a:rPr>
              <a:t>log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=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sc.parallelize(['E: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e21',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'I: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i11',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'W: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w12',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'I: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i11',</a:t>
            </a:r>
            <a:r>
              <a:rPr sz="1655" b="1" spc="-6" dirty="0">
                <a:latin typeface="Courier New"/>
                <a:cs typeface="Courier New"/>
              </a:rPr>
              <a:t> 'W: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w13',</a:t>
            </a:r>
            <a:r>
              <a:rPr sz="1655" b="1" spc="6" dirty="0">
                <a:latin typeface="Courier New"/>
                <a:cs typeface="Courier New"/>
              </a:rPr>
              <a:t> </a:t>
            </a:r>
            <a:r>
              <a:rPr sz="1655" b="1" spc="-6" dirty="0">
                <a:latin typeface="Courier New"/>
                <a:cs typeface="Courier New"/>
              </a:rPr>
              <a:t>'E:</a:t>
            </a:r>
            <a:r>
              <a:rPr sz="1655" b="1" dirty="0">
                <a:latin typeface="Courier New"/>
                <a:cs typeface="Courier New"/>
              </a:rPr>
              <a:t> </a:t>
            </a:r>
            <a:r>
              <a:rPr sz="1655" b="1" spc="-12" dirty="0">
                <a:latin typeface="Courier New"/>
                <a:cs typeface="Courier New"/>
              </a:rPr>
              <a:t>e45'])</a:t>
            </a:r>
            <a:endParaRPr sz="1655" dirty="0">
              <a:latin typeface="Courier New"/>
              <a:cs typeface="Courier New"/>
            </a:endParaRPr>
          </a:p>
        </p:txBody>
      </p:sp>
      <p:graphicFrame>
        <p:nvGraphicFramePr>
          <p:cNvPr id="32" name="object 15">
            <a:extLst>
              <a:ext uri="{FF2B5EF4-FFF2-40B4-BE49-F238E27FC236}">
                <a16:creationId xmlns:a16="http://schemas.microsoft.com/office/drawing/2014/main" id="{0FDFDF09-A556-8333-45AE-BBD642FA2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49336"/>
              </p:ext>
            </p:extLst>
          </p:nvPr>
        </p:nvGraphicFramePr>
        <p:xfrm>
          <a:off x="197540" y="2094053"/>
          <a:ext cx="7111310" cy="952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082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info</a:t>
                      </a:r>
                      <a:r>
                        <a:rPr sz="17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log.filter(lambda</a:t>
                      </a:r>
                      <a:r>
                        <a:rPr lang="es-ES" sz="17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: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5"/>
                        </a:lnSpc>
                      </a:pP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[0]=='I')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errs</a:t>
                      </a:r>
                      <a:r>
                        <a:rPr sz="17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" dirty="0">
                          <a:latin typeface="Courier New"/>
                          <a:cs typeface="Courier New"/>
                        </a:rPr>
                        <a:t>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log.filter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(lambda </a:t>
                      </a: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: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10" dirty="0" err="1">
                          <a:latin typeface="Courier New"/>
                          <a:cs typeface="Courier New"/>
                        </a:rPr>
                        <a:t>elemento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[0]=='E')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10" dirty="0">
                          <a:latin typeface="Courier New"/>
                          <a:cs typeface="Courier New"/>
                        </a:rPr>
                        <a:t>inferr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info.union(errs)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4017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16">
            <a:extLst>
              <a:ext uri="{FF2B5EF4-FFF2-40B4-BE49-F238E27FC236}">
                <a16:creationId xmlns:a16="http://schemas.microsoft.com/office/drawing/2014/main" id="{36409FF7-A6FC-AE4B-3C24-CC593426FA56}"/>
              </a:ext>
            </a:extLst>
          </p:cNvPr>
          <p:cNvSpPr txBox="1"/>
          <p:nvPr/>
        </p:nvSpPr>
        <p:spPr>
          <a:xfrm>
            <a:off x="220056" y="3473765"/>
            <a:ext cx="3183530" cy="269084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15010">
              <a:spcBef>
                <a:spcPts val="112"/>
              </a:spcBef>
            </a:pPr>
            <a:r>
              <a:rPr sz="1655" b="1" spc="-12" dirty="0" err="1">
                <a:latin typeface="Courier New"/>
                <a:cs typeface="Courier New"/>
              </a:rPr>
              <a:t>inferr.collect</a:t>
            </a:r>
            <a:r>
              <a:rPr sz="1655" b="1" spc="-12" dirty="0">
                <a:latin typeface="Courier New"/>
                <a:cs typeface="Courier New"/>
              </a:rPr>
              <a:t>()</a:t>
            </a:r>
            <a:endParaRPr sz="1655" dirty="0">
              <a:latin typeface="Courier New"/>
              <a:cs typeface="Courier New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A371151B-19CF-B3A0-C42A-0B7A479981B9}"/>
              </a:ext>
            </a:extLst>
          </p:cNvPr>
          <p:cNvGrpSpPr/>
          <p:nvPr/>
        </p:nvGrpSpPr>
        <p:grpSpPr>
          <a:xfrm>
            <a:off x="1677446" y="5729302"/>
            <a:ext cx="2121762" cy="709255"/>
            <a:chOff x="1419225" y="4141876"/>
            <a:chExt cx="1795145" cy="600075"/>
          </a:xfrm>
        </p:grpSpPr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9142AA1C-AE53-588C-E7B1-4C42BD804D6D}"/>
                </a:ext>
              </a:extLst>
            </p:cNvPr>
            <p:cNvSpPr/>
            <p:nvPr/>
          </p:nvSpPr>
          <p:spPr>
            <a:xfrm>
              <a:off x="1428750" y="4151401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0" y="134962"/>
                  </a:lnTo>
                  <a:lnTo>
                    <a:pt x="337438" y="260591"/>
                  </a:lnTo>
                  <a:lnTo>
                    <a:pt x="312293" y="328079"/>
                  </a:lnTo>
                  <a:lnTo>
                    <a:pt x="497586" y="243357"/>
                  </a:lnTo>
                  <a:lnTo>
                    <a:pt x="412750" y="58140"/>
                  </a:lnTo>
                  <a:lnTo>
                    <a:pt x="387731" y="125628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27B97080-2CC6-297A-2CA5-DF7124147506}"/>
                </a:ext>
              </a:extLst>
            </p:cNvPr>
            <p:cNvSpPr/>
            <p:nvPr/>
          </p:nvSpPr>
          <p:spPr>
            <a:xfrm>
              <a:off x="1428750" y="4151401"/>
              <a:ext cx="497840" cy="328295"/>
            </a:xfrm>
            <a:custGeom>
              <a:avLst/>
              <a:gdLst/>
              <a:ahLst/>
              <a:cxnLst/>
              <a:rect l="l" t="t" r="r" b="b"/>
              <a:pathLst>
                <a:path w="497839" h="328295">
                  <a:moveTo>
                    <a:pt x="50291" y="0"/>
                  </a:moveTo>
                  <a:lnTo>
                    <a:pt x="387731" y="125628"/>
                  </a:lnTo>
                  <a:lnTo>
                    <a:pt x="412750" y="58140"/>
                  </a:lnTo>
                  <a:lnTo>
                    <a:pt x="497586" y="243357"/>
                  </a:lnTo>
                  <a:lnTo>
                    <a:pt x="312293" y="328079"/>
                  </a:lnTo>
                  <a:lnTo>
                    <a:pt x="337438" y="260591"/>
                  </a:lnTo>
                  <a:lnTo>
                    <a:pt x="0" y="134962"/>
                  </a:lnTo>
                  <a:lnTo>
                    <a:pt x="50291" y="0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50E8B174-0539-55F4-66BD-3941F2070F5E}"/>
                </a:ext>
              </a:extLst>
            </p:cNvPr>
            <p:cNvSpPr/>
            <p:nvPr/>
          </p:nvSpPr>
          <p:spPr>
            <a:xfrm>
              <a:off x="1980056" y="4185284"/>
              <a:ext cx="1224915" cy="547370"/>
            </a:xfrm>
            <a:custGeom>
              <a:avLst/>
              <a:gdLst/>
              <a:ahLst/>
              <a:cxnLst/>
              <a:rect l="l" t="t" r="r" b="b"/>
              <a:pathLst>
                <a:path w="1224914" h="547370">
                  <a:moveTo>
                    <a:pt x="1133348" y="0"/>
                  </a:moveTo>
                  <a:lnTo>
                    <a:pt x="91186" y="0"/>
                  </a:lnTo>
                  <a:lnTo>
                    <a:pt x="55667" y="7166"/>
                  </a:lnTo>
                  <a:lnTo>
                    <a:pt x="26685" y="26709"/>
                  </a:lnTo>
                  <a:lnTo>
                    <a:pt x="7157" y="55694"/>
                  </a:lnTo>
                  <a:lnTo>
                    <a:pt x="0" y="91185"/>
                  </a:lnTo>
                  <a:lnTo>
                    <a:pt x="0" y="455929"/>
                  </a:lnTo>
                  <a:lnTo>
                    <a:pt x="7157" y="491421"/>
                  </a:lnTo>
                  <a:lnTo>
                    <a:pt x="26685" y="520406"/>
                  </a:lnTo>
                  <a:lnTo>
                    <a:pt x="55667" y="539949"/>
                  </a:lnTo>
                  <a:lnTo>
                    <a:pt x="91186" y="547115"/>
                  </a:lnTo>
                  <a:lnTo>
                    <a:pt x="1133348" y="547115"/>
                  </a:lnTo>
                  <a:lnTo>
                    <a:pt x="1168866" y="539949"/>
                  </a:lnTo>
                  <a:lnTo>
                    <a:pt x="1197848" y="520406"/>
                  </a:lnTo>
                  <a:lnTo>
                    <a:pt x="1217376" y="491421"/>
                  </a:lnTo>
                  <a:lnTo>
                    <a:pt x="1224534" y="455929"/>
                  </a:lnTo>
                  <a:lnTo>
                    <a:pt x="1224534" y="91185"/>
                  </a:lnTo>
                  <a:lnTo>
                    <a:pt x="1217376" y="55694"/>
                  </a:lnTo>
                  <a:lnTo>
                    <a:pt x="1197848" y="26709"/>
                  </a:lnTo>
                  <a:lnTo>
                    <a:pt x="1168866" y="7166"/>
                  </a:lnTo>
                  <a:lnTo>
                    <a:pt x="1133348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EBA88835-C222-7351-9E03-BB06E14D8192}"/>
                </a:ext>
              </a:extLst>
            </p:cNvPr>
            <p:cNvSpPr/>
            <p:nvPr/>
          </p:nvSpPr>
          <p:spPr>
            <a:xfrm>
              <a:off x="1980056" y="4185284"/>
              <a:ext cx="1224915" cy="547370"/>
            </a:xfrm>
            <a:custGeom>
              <a:avLst/>
              <a:gdLst/>
              <a:ahLst/>
              <a:cxnLst/>
              <a:rect l="l" t="t" r="r" b="b"/>
              <a:pathLst>
                <a:path w="1224914" h="547370">
                  <a:moveTo>
                    <a:pt x="0" y="91185"/>
                  </a:moveTo>
                  <a:lnTo>
                    <a:pt x="7157" y="55694"/>
                  </a:lnTo>
                  <a:lnTo>
                    <a:pt x="26685" y="26709"/>
                  </a:lnTo>
                  <a:lnTo>
                    <a:pt x="55667" y="7166"/>
                  </a:lnTo>
                  <a:lnTo>
                    <a:pt x="91186" y="0"/>
                  </a:lnTo>
                  <a:lnTo>
                    <a:pt x="1133348" y="0"/>
                  </a:lnTo>
                  <a:lnTo>
                    <a:pt x="1168866" y="7166"/>
                  </a:lnTo>
                  <a:lnTo>
                    <a:pt x="1197848" y="26709"/>
                  </a:lnTo>
                  <a:lnTo>
                    <a:pt x="1217376" y="55694"/>
                  </a:lnTo>
                  <a:lnTo>
                    <a:pt x="1224534" y="91185"/>
                  </a:lnTo>
                  <a:lnTo>
                    <a:pt x="1224534" y="455929"/>
                  </a:lnTo>
                  <a:lnTo>
                    <a:pt x="1217376" y="491421"/>
                  </a:lnTo>
                  <a:lnTo>
                    <a:pt x="1197848" y="520406"/>
                  </a:lnTo>
                  <a:lnTo>
                    <a:pt x="1168866" y="539949"/>
                  </a:lnTo>
                  <a:lnTo>
                    <a:pt x="1133348" y="547115"/>
                  </a:lnTo>
                  <a:lnTo>
                    <a:pt x="91186" y="547115"/>
                  </a:lnTo>
                  <a:lnTo>
                    <a:pt x="55667" y="539949"/>
                  </a:lnTo>
                  <a:lnTo>
                    <a:pt x="26685" y="520406"/>
                  </a:lnTo>
                  <a:lnTo>
                    <a:pt x="7157" y="491421"/>
                  </a:lnTo>
                  <a:lnTo>
                    <a:pt x="0" y="455929"/>
                  </a:lnTo>
                  <a:lnTo>
                    <a:pt x="0" y="911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9" name="object 32">
            <a:extLst>
              <a:ext uri="{FF2B5EF4-FFF2-40B4-BE49-F238E27FC236}">
                <a16:creationId xmlns:a16="http://schemas.microsoft.com/office/drawing/2014/main" id="{13A305CE-1B3E-C646-7268-CF9FC0BE3F47}"/>
              </a:ext>
            </a:extLst>
          </p:cNvPr>
          <p:cNvSpPr txBox="1"/>
          <p:nvPr/>
        </p:nvSpPr>
        <p:spPr>
          <a:xfrm>
            <a:off x="4646110" y="4696387"/>
            <a:ext cx="1381734" cy="1000528"/>
          </a:xfrm>
          <a:prstGeom prst="rect">
            <a:avLst/>
          </a:prstGeom>
        </p:spPr>
        <p:txBody>
          <a:bodyPr vert="horz" wrap="square" lIns="0" tIns="145603" rIns="0" bIns="0" rtlCol="0">
            <a:spAutoFit/>
          </a:bodyPr>
          <a:lstStyle/>
          <a:p>
            <a:pPr marL="15010">
              <a:spcBef>
                <a:spcPts val="1145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inferr</a:t>
            </a:r>
            <a:endParaRPr sz="2127">
              <a:latin typeface="Arial MT"/>
              <a:cs typeface="Arial MT"/>
            </a:endParaRPr>
          </a:p>
          <a:p>
            <a:pPr marL="299452" marR="92312" indent="271683">
              <a:spcBef>
                <a:spcPts val="686"/>
              </a:spcBef>
            </a:pPr>
            <a:r>
              <a:rPr sz="1418" b="1" spc="-6" dirty="0">
                <a:latin typeface="Courier New"/>
                <a:cs typeface="Courier New"/>
              </a:rPr>
              <a:t>['I: </a:t>
            </a:r>
            <a:r>
              <a:rPr sz="1418" b="1" dirty="0">
                <a:latin typeface="Courier New"/>
                <a:cs typeface="Courier New"/>
              </a:rPr>
              <a:t> </a:t>
            </a:r>
            <a:r>
              <a:rPr sz="1418" b="1" spc="6" dirty="0">
                <a:latin typeface="Courier New"/>
                <a:cs typeface="Courier New"/>
              </a:rPr>
              <a:t>i1</a:t>
            </a:r>
            <a:r>
              <a:rPr sz="1418" b="1" spc="-6" dirty="0">
                <a:latin typeface="Courier New"/>
                <a:cs typeface="Courier New"/>
              </a:rPr>
              <a:t>1</a:t>
            </a:r>
            <a:r>
              <a:rPr sz="1418" b="1" spc="6" dirty="0">
                <a:latin typeface="Courier New"/>
                <a:cs typeface="Courier New"/>
              </a:rPr>
              <a:t>','E.]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C91DC3AC-00C5-9571-9BC7-F90463FCF570}"/>
              </a:ext>
            </a:extLst>
          </p:cNvPr>
          <p:cNvSpPr txBox="1"/>
          <p:nvPr/>
        </p:nvSpPr>
        <p:spPr>
          <a:xfrm>
            <a:off x="2457250" y="5256585"/>
            <a:ext cx="1232377" cy="1000528"/>
          </a:xfrm>
          <a:prstGeom prst="rect">
            <a:avLst/>
          </a:prstGeom>
        </p:spPr>
        <p:txBody>
          <a:bodyPr vert="horz" wrap="square" lIns="0" tIns="145603" rIns="0" bIns="0" rtlCol="0">
            <a:spAutoFit/>
          </a:bodyPr>
          <a:lstStyle/>
          <a:p>
            <a:pPr marL="15010">
              <a:spcBef>
                <a:spcPts val="1145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100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errs</a:t>
            </a:r>
          </a:p>
          <a:p>
            <a:pPr marL="189878" marR="54036" indent="271683">
              <a:spcBef>
                <a:spcPts val="686"/>
              </a:spcBef>
            </a:pPr>
            <a:r>
              <a:rPr sz="1418" b="1" spc="-6" dirty="0">
                <a:latin typeface="Courier New"/>
                <a:cs typeface="Courier New"/>
              </a:rPr>
              <a:t>['E: </a:t>
            </a:r>
            <a:r>
              <a:rPr sz="1418" b="1" dirty="0">
                <a:latin typeface="Courier New"/>
                <a:cs typeface="Courier New"/>
              </a:rPr>
              <a:t> e1</a:t>
            </a:r>
            <a:r>
              <a:rPr sz="1418" b="1" spc="-6" dirty="0">
                <a:latin typeface="Courier New"/>
                <a:cs typeface="Courier New"/>
              </a:rPr>
              <a:t>2</a:t>
            </a:r>
            <a:r>
              <a:rPr sz="1418" b="1" dirty="0">
                <a:latin typeface="Courier New"/>
                <a:cs typeface="Courier New"/>
              </a:rPr>
              <a:t>',...]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294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Concepto de DAG (Direct </a:t>
            </a:r>
            <a:r>
              <a:rPr lang="es-ES" dirty="0" err="1"/>
              <a:t>Acyclic</a:t>
            </a:r>
            <a:r>
              <a:rPr lang="es-ES" dirty="0"/>
              <a:t> </a:t>
            </a:r>
            <a:r>
              <a:rPr lang="es-ES" dirty="0" err="1"/>
              <a:t>Graph</a:t>
            </a:r>
            <a:r>
              <a:rPr lang="es-ES" dirty="0"/>
              <a:t>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28668"/>
            <a:ext cx="7156450" cy="135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uadroTexto 33">
            <a:extLst>
              <a:ext uri="{FF2B5EF4-FFF2-40B4-BE49-F238E27FC236}">
                <a16:creationId xmlns:a16="http://schemas.microsoft.com/office/drawing/2014/main" id="{820330CD-F737-3BA8-3A52-457EFACB672E}"/>
              </a:ext>
            </a:extLst>
          </p:cNvPr>
          <p:cNvSpPr txBox="1"/>
          <p:nvPr/>
        </p:nvSpPr>
        <p:spPr>
          <a:xfrm>
            <a:off x="188876" y="1221402"/>
            <a:ext cx="10450012" cy="547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Spark “construye” o “planifica” sus operaciones (p. ejplo. sobre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como un grafo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acíclico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dirigido (DAG). 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Su planificador DAG y el optimizador de consultas construyen un grafo computacional eficiente, que se puede descomponer en tareas que se ejecutan en paralelo entre los workers del clúster.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Podemos utilizar las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para escribir tu aplicación Spark (Java, R, Scala, SQL o Python) y Spark la convierte en el mismo DAG. 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código se ejecuta en las JVM de los workers del clúster (llevamos el programa a los datos, inversa clásico)</a:t>
            </a:r>
          </a:p>
        </p:txBody>
      </p:sp>
    </p:spTree>
    <p:extLst>
      <p:ext uri="{BB962C8B-B14F-4D97-AF65-F5344CB8AC3E}">
        <p14:creationId xmlns:p14="http://schemas.microsoft.com/office/powerpoint/2010/main" val="35809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SPARK: Jobs, Stages, Task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0228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26867A75-C16B-6365-3EF8-43C7C8AD2E85}"/>
              </a:ext>
            </a:extLst>
          </p:cNvPr>
          <p:cNvSpPr txBox="1"/>
          <p:nvPr/>
        </p:nvSpPr>
        <p:spPr>
          <a:xfrm>
            <a:off x="188876" y="1015980"/>
            <a:ext cx="1045001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Job: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Una computación (operación) paralela que consiste en múltiples tareas que se generan en respuesta a una acción de Spark (por ejemplo,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()).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Cada trabajo (Job) se divide en conjuntos más pequeños de tareas llamadas fases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) que dependen unas de otras.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Task: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Unidad más sencilla de trabajo o ejecución que se enviará a un executor de Spark.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74BE15-E0B5-BAE9-C9D1-3F05FE148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380" y="4406900"/>
            <a:ext cx="9215502" cy="261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19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Ejemplo DAG (operaciones clave-valor)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28668"/>
            <a:ext cx="7156450" cy="135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EB5035-EFE2-B4AE-DE8E-919CCA03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23" y="1163309"/>
            <a:ext cx="7328027" cy="59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2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1656233"/>
            <a:ext cx="73914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2. RDDs: Acciones</a:t>
            </a:r>
          </a:p>
        </p:txBody>
      </p:sp>
    </p:spTree>
    <p:extLst>
      <p:ext uri="{BB962C8B-B14F-4D97-AF65-F5344CB8AC3E}">
        <p14:creationId xmlns:p14="http://schemas.microsoft.com/office/powerpoint/2010/main" val="7721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1178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B3EEC6C-53D1-77DF-6A18-4500F78D23C3}"/>
              </a:ext>
            </a:extLst>
          </p:cNvPr>
          <p:cNvSpPr txBox="1"/>
          <p:nvPr/>
        </p:nvSpPr>
        <p:spPr>
          <a:xfrm>
            <a:off x="374650" y="1411508"/>
            <a:ext cx="9428968" cy="247395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un resultado</a:t>
            </a:r>
          </a:p>
          <a:p>
            <a:pPr marL="393265" marR="6004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Desencadena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necesarios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requerido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Ejecuta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receta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2E22211-0E1A-EBC1-E38A-566BC8E9C2A7}"/>
              </a:ext>
            </a:extLst>
          </p:cNvPr>
          <p:cNvSpPr txBox="1"/>
          <p:nvPr/>
        </p:nvSpPr>
        <p:spPr>
          <a:xfrm>
            <a:off x="611311" y="5092700"/>
            <a:ext cx="9585078" cy="94999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>
                <a:latin typeface="Courier New"/>
                <a:cs typeface="Courier New"/>
              </a:rPr>
              <a:t>rdd</a:t>
            </a:r>
            <a:r>
              <a:rPr lang="es-ES" sz="1891" b="1" spc="-6" dirty="0">
                <a:latin typeface="Courier New"/>
                <a:cs typeface="Courier New"/>
              </a:rPr>
              <a:t>2</a:t>
            </a:r>
            <a:r>
              <a:rPr sz="1891" b="1" spc="53">
                <a:latin typeface="Courier New"/>
                <a:cs typeface="Courier New"/>
              </a:rPr>
              <a:t> </a:t>
            </a:r>
            <a:r>
              <a:rPr sz="1891" b="1">
                <a:latin typeface="Courier New"/>
                <a:cs typeface="Courier New"/>
              </a:rPr>
              <a:t>=</a:t>
            </a:r>
            <a:r>
              <a:rPr sz="1891" b="1" spc="65">
                <a:latin typeface="Courier New"/>
                <a:cs typeface="Courier New"/>
              </a:rPr>
              <a:t> </a:t>
            </a:r>
            <a:r>
              <a:rPr lang="es-ES" sz="1891" b="1" spc="-6" dirty="0">
                <a:latin typeface="Courier New"/>
                <a:cs typeface="Courier New"/>
              </a:rPr>
              <a:t>rdd1</a:t>
            </a:r>
            <a:r>
              <a:rPr sz="1891" b="1" spc="-6">
                <a:latin typeface="Courier New"/>
                <a:cs typeface="Courier New"/>
              </a:rPr>
              <a:t>.flatMap</a:t>
            </a:r>
            <a:r>
              <a:rPr sz="1891" b="1" spc="-6" dirty="0">
                <a:latin typeface="Courier New"/>
                <a:cs typeface="Courier New"/>
              </a:rPr>
              <a:t>(...).</a:t>
            </a:r>
            <a:r>
              <a:rPr sz="1891" b="1" spc="-6">
                <a:latin typeface="Courier New"/>
                <a:cs typeface="Courier New"/>
              </a:rPr>
              <a:t>filter(...)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>
                <a:latin typeface="Courier New"/>
                <a:cs typeface="Courier New"/>
              </a:rPr>
              <a:t>rint</a:t>
            </a:r>
            <a:r>
              <a:rPr lang="es-ES" sz="1891" b="1" spc="-35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rdd.count()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3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556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C00561-C4D3-31DD-E2F1-4A2BCC0F5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07422"/>
              </p:ext>
            </p:extLst>
          </p:nvPr>
        </p:nvGraphicFramePr>
        <p:xfrm>
          <a:off x="121154" y="1832275"/>
          <a:ext cx="10554020" cy="42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Acción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número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Agrega 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func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take(n)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primeros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collect()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7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todos los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takeOrdered(n[,key=func])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 ascendente.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Opcionalmente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especificar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ordenación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count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35A28BA-49DB-EE1A-87C1-252D35147FF3}"/>
              </a:ext>
            </a:extLst>
          </p:cNvPr>
          <p:cNvGrpSpPr/>
          <p:nvPr/>
        </p:nvGrpSpPr>
        <p:grpSpPr>
          <a:xfrm>
            <a:off x="720963" y="2349500"/>
            <a:ext cx="9874787" cy="1988917"/>
            <a:chOff x="609980" y="1609724"/>
            <a:chExt cx="8354696" cy="16827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303102F-B4DC-4B01-6073-902E86DFE6EF}"/>
                </a:ext>
              </a:extLst>
            </p:cNvPr>
            <p:cNvSpPr/>
            <p:nvPr/>
          </p:nvSpPr>
          <p:spPr>
            <a:xfrm>
              <a:off x="609981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8354568" y="0"/>
                  </a:moveTo>
                  <a:lnTo>
                    <a:pt x="0" y="0"/>
                  </a:lnTo>
                  <a:lnTo>
                    <a:pt x="0" y="1466088"/>
                  </a:lnTo>
                  <a:lnTo>
                    <a:pt x="0" y="1682496"/>
                  </a:lnTo>
                  <a:lnTo>
                    <a:pt x="8354568" y="1682496"/>
                  </a:lnTo>
                  <a:lnTo>
                    <a:pt x="8354568" y="1466088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326D98A-B23A-BA48-5B5F-58304D09BF87}"/>
                </a:ext>
              </a:extLst>
            </p:cNvPr>
            <p:cNvSpPr/>
            <p:nvPr/>
          </p:nvSpPr>
          <p:spPr>
            <a:xfrm>
              <a:off x="609980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0" y="1682495"/>
                  </a:moveTo>
                  <a:lnTo>
                    <a:pt x="8354568" y="1682495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78076370-FD1E-1B0A-7AE2-AEEEED57C114}"/>
              </a:ext>
            </a:extLst>
          </p:cNvPr>
          <p:cNvSpPr txBox="1"/>
          <p:nvPr/>
        </p:nvSpPr>
        <p:spPr>
          <a:xfrm>
            <a:off x="688942" y="1516046"/>
            <a:ext cx="8990353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3697277-8D90-BFFD-53DD-25903F451F72}"/>
              </a:ext>
            </a:extLst>
          </p:cNvPr>
          <p:cNvSpPr txBox="1"/>
          <p:nvPr/>
        </p:nvSpPr>
        <p:spPr>
          <a:xfrm>
            <a:off x="813580" y="2359559"/>
            <a:ext cx="7833331" cy="111680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sc.parallelize([1,2,3,4,5,6,7,8,9,10])</a:t>
            </a:r>
            <a:endParaRPr sz="189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>
              <a:latin typeface="Courier New"/>
              <a:cs typeface="Courier New"/>
            </a:endParaRPr>
          </a:p>
          <a:p>
            <a:pPr marL="15010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pares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numeros.filter(lambda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elemento%2==0)</a:t>
            </a:r>
            <a:endParaRPr sz="1891">
              <a:latin typeface="Courier New"/>
              <a:cs typeface="Courier New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42D9D46-D911-3492-0D03-8EE52629ACDE}"/>
              </a:ext>
            </a:extLst>
          </p:cNvPr>
          <p:cNvSpPr txBox="1"/>
          <p:nvPr/>
        </p:nvSpPr>
        <p:spPr>
          <a:xfrm>
            <a:off x="813580" y="3932979"/>
            <a:ext cx="2777729" cy="30613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891" b="1" spc="-6">
                <a:latin typeface="Courier New"/>
                <a:cs typeface="Courier New"/>
              </a:rPr>
              <a:t>pares.count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endParaRPr sz="1891">
              <a:latin typeface="Courier New"/>
              <a:cs typeface="Courier New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F737915D-E957-0421-FAB1-E9F6A82A805C}"/>
              </a:ext>
            </a:extLst>
          </p:cNvPr>
          <p:cNvGrpSpPr/>
          <p:nvPr/>
        </p:nvGrpSpPr>
        <p:grpSpPr>
          <a:xfrm>
            <a:off x="2755062" y="5224462"/>
            <a:ext cx="3696384" cy="1223372"/>
            <a:chOff x="2330957" y="3714750"/>
            <a:chExt cx="3127375" cy="103505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AB31E16-3C2F-A403-072A-4F7AD0D89F35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5"/>
                  </a:lnTo>
                  <a:lnTo>
                    <a:pt x="168020" y="1008125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CB571C1-46AB-1A7C-B111-0932B0374BC7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DB185AF-6122-336B-E33C-CE4682A9A161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6443A07-0CCA-92DB-5504-E8653BCFB3F0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C01522BB-7251-4F2E-0A28-B87F8C720983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AF862FC-116C-1115-E067-2C67888A800B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5"/>
                  </a:lnTo>
                  <a:lnTo>
                    <a:pt x="1055751" y="1008125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5A381A18-7E21-0D53-F5DC-B623B4EBB1A0}"/>
              </a:ext>
            </a:extLst>
          </p:cNvPr>
          <p:cNvSpPr txBox="1"/>
          <p:nvPr/>
        </p:nvSpPr>
        <p:spPr>
          <a:xfrm>
            <a:off x="4960734" y="4849195"/>
            <a:ext cx="1442528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pares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7CBCE53-963E-D392-84FC-ECB3EC862470}"/>
              </a:ext>
            </a:extLst>
          </p:cNvPr>
          <p:cNvSpPr/>
          <p:nvPr/>
        </p:nvSpPr>
        <p:spPr>
          <a:xfrm>
            <a:off x="260314" y="3915190"/>
            <a:ext cx="425553" cy="342244"/>
          </a:xfrm>
          <a:custGeom>
            <a:avLst/>
            <a:gdLst/>
            <a:ahLst/>
            <a:cxnLst/>
            <a:rect l="l" t="t" r="r" b="b"/>
            <a:pathLst>
              <a:path w="360045" h="289560">
                <a:moveTo>
                  <a:pt x="0" y="72389"/>
                </a:moveTo>
                <a:lnTo>
                  <a:pt x="214883" y="72389"/>
                </a:lnTo>
                <a:lnTo>
                  <a:pt x="214883" y="0"/>
                </a:lnTo>
                <a:lnTo>
                  <a:pt x="359664" y="144779"/>
                </a:lnTo>
                <a:lnTo>
                  <a:pt x="214883" y="289559"/>
                </a:lnTo>
                <a:lnTo>
                  <a:pt x="214883" y="217169"/>
                </a:lnTo>
                <a:lnTo>
                  <a:pt x="0" y="217169"/>
                </a:lnTo>
                <a:lnTo>
                  <a:pt x="0" y="72389"/>
                </a:lnTo>
                <a:close/>
              </a:path>
            </a:pathLst>
          </a:custGeom>
          <a:solidFill>
            <a:srgbClr val="00B050"/>
          </a:solidFill>
          <a:ln w="19049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7156614-28DE-172E-C70A-BDF44625D5C0}"/>
              </a:ext>
            </a:extLst>
          </p:cNvPr>
          <p:cNvSpPr txBox="1"/>
          <p:nvPr/>
        </p:nvSpPr>
        <p:spPr>
          <a:xfrm>
            <a:off x="2453948" y="4840188"/>
            <a:ext cx="1818546" cy="90713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numeros</a:t>
            </a:r>
            <a:endParaRPr sz="2127">
              <a:latin typeface="Arial MT"/>
              <a:cs typeface="Arial MT"/>
            </a:endParaRPr>
          </a:p>
          <a:p>
            <a:pPr marL="586144">
              <a:spcBef>
                <a:spcPts val="1005"/>
              </a:spcBef>
            </a:pPr>
            <a:r>
              <a:rPr sz="1418" b="1" dirty="0">
                <a:latin typeface="Courier New"/>
                <a:cs typeface="Courier New"/>
              </a:rPr>
              <a:t>[1,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2,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3,</a:t>
            </a:r>
            <a:endParaRPr sz="1418">
              <a:latin typeface="Courier New"/>
              <a:cs typeface="Courier New"/>
            </a:endParaRPr>
          </a:p>
          <a:p>
            <a:pPr marL="640933"/>
            <a:r>
              <a:rPr sz="1418" b="1" dirty="0">
                <a:latin typeface="Courier New"/>
                <a:cs typeface="Courier New"/>
              </a:rPr>
              <a:t>4,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5,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6,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C75F418-CD1F-EE2A-CFE1-252169C92778}"/>
              </a:ext>
            </a:extLst>
          </p:cNvPr>
          <p:cNvSpPr txBox="1"/>
          <p:nvPr/>
        </p:nvSpPr>
        <p:spPr>
          <a:xfrm>
            <a:off x="3080193" y="5724619"/>
            <a:ext cx="899141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7,</a:t>
            </a:r>
            <a:r>
              <a:rPr sz="1418" b="1" spc="-53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9,</a:t>
            </a:r>
            <a:endParaRPr sz="1418">
              <a:latin typeface="Courier New"/>
              <a:cs typeface="Courier New"/>
            </a:endParaRPr>
          </a:p>
          <a:p>
            <a:pPr marL="1501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0A88F5D7-B6F0-9A20-E440-1877DAFB0DA8}"/>
              </a:ext>
            </a:extLst>
          </p:cNvPr>
          <p:cNvSpPr txBox="1"/>
          <p:nvPr/>
        </p:nvSpPr>
        <p:spPr>
          <a:xfrm>
            <a:off x="5447982" y="5641759"/>
            <a:ext cx="572658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6,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endParaRPr sz="1418">
              <a:latin typeface="Courier New"/>
              <a:cs typeface="Courier New"/>
            </a:endParaRPr>
          </a:p>
          <a:p>
            <a:pPr marL="2252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EC44FE80-3CDD-39B5-03D5-6F6E5A221D63}"/>
              </a:ext>
            </a:extLst>
          </p:cNvPr>
          <p:cNvSpPr txBox="1"/>
          <p:nvPr/>
        </p:nvSpPr>
        <p:spPr>
          <a:xfrm>
            <a:off x="5393942" y="5425605"/>
            <a:ext cx="681486" cy="2333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[2,</a:t>
            </a:r>
            <a:r>
              <a:rPr sz="1418" b="1" spc="-106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4,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36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903256" y="730228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1C85F04-F4C8-8ECF-1CC2-00382241C82E}"/>
              </a:ext>
            </a:extLst>
          </p:cNvPr>
          <p:cNvSpPr txBox="1"/>
          <p:nvPr/>
        </p:nvSpPr>
        <p:spPr>
          <a:xfrm>
            <a:off x="839093" y="2376239"/>
            <a:ext cx="9441557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RDDs: Transformaciones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alibri"/>
              <a:buAutoNum type="arabicPeriod"/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RDDs: Acciones</a:t>
            </a:r>
            <a:endParaRPr lang="es-E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 práctico: archivo de texto</a:t>
            </a:r>
            <a:r>
              <a:rPr lang="es-MX" sz="3200" b="1" i="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  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E69D4A-BED1-E7CC-4C67-0ABA8E286740}"/>
              </a:ext>
            </a:extLst>
          </p:cNvPr>
          <p:cNvSpPr txBox="1"/>
          <p:nvPr/>
        </p:nvSpPr>
        <p:spPr>
          <a:xfrm>
            <a:off x="527050" y="1206500"/>
            <a:ext cx="823636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 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sz="2400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(expresión 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7B237E-5292-0B80-9E77-60778B53C122}"/>
              </a:ext>
            </a:extLst>
          </p:cNvPr>
          <p:cNvSpPr txBox="1"/>
          <p:nvPr/>
        </p:nvSpPr>
        <p:spPr>
          <a:xfrm>
            <a:off x="374650" y="4254500"/>
            <a:ext cx="9432720" cy="3000608"/>
          </a:xfrm>
          <a:prstGeom prst="rect">
            <a:avLst/>
          </a:prstGeom>
        </p:spPr>
        <p:txBody>
          <a:bodyPr vert="horz" wrap="square" lIns="0" tIns="80307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632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520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</a:p>
          <a:p>
            <a:pPr marL="771521" lvl="1" indent="-324969">
              <a:lnSpc>
                <a:spcPct val="150000"/>
              </a:lnSpc>
              <a:spcBef>
                <a:spcPts val="443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devolver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tipo 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lnSpc>
                <a:spcPct val="150000"/>
              </a:lnSpc>
              <a:spcBef>
                <a:spcPts val="751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Operación debe 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forma que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bien 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400" spc="-60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B1ABB86-53FF-E85C-5C64-ED1C66902D87}"/>
              </a:ext>
            </a:extLst>
          </p:cNvPr>
          <p:cNvSpPr txBox="1"/>
          <p:nvPr/>
        </p:nvSpPr>
        <p:spPr>
          <a:xfrm>
            <a:off x="927435" y="2462479"/>
            <a:ext cx="817107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sz="1891" b="1" spc="-6" dirty="0" err="1">
                <a:latin typeface="Courier New"/>
                <a:cs typeface="Courier New"/>
              </a:rPr>
              <a:t>numeros.reduce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elem1+elem2</a:t>
            </a:r>
            <a:r>
              <a:rPr lang="es-ES" sz="1891" b="1" spc="-6" dirty="0">
                <a:latin typeface="Courier New"/>
                <a:cs typeface="Courier New"/>
              </a:rPr>
              <a:t>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56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“reduce”: otro ejemplo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4038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5C7B373-2FF0-5D83-C7D2-611A182E3836}"/>
              </a:ext>
            </a:extLst>
          </p:cNvPr>
          <p:cNvSpPr txBox="1"/>
          <p:nvPr/>
        </p:nvSpPr>
        <p:spPr>
          <a:xfrm>
            <a:off x="813580" y="4561938"/>
            <a:ext cx="8222108" cy="2224399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“hola-que-tal-bien”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¿Tiene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sentido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operación?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721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todo.</a:t>
            </a:r>
            <a:r>
              <a:rPr sz="2400" spc="-1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Aquí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542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¿Qué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ponemos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elem2+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"-"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elem1?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D2554E4-5179-995F-56AF-047C62784823}"/>
              </a:ext>
            </a:extLst>
          </p:cNvPr>
          <p:cNvSpPr txBox="1"/>
          <p:nvPr/>
        </p:nvSpPr>
        <p:spPr>
          <a:xfrm>
            <a:off x="762394" y="1282700"/>
            <a:ext cx="9305880" cy="269989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palabras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sc.parallelize(['HOLA',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'Que',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'TAL',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'Bien'])</a:t>
            </a:r>
            <a:endParaRPr sz="1891" dirty="0">
              <a:latin typeface="Courier New"/>
              <a:cs typeface="Courier New"/>
            </a:endParaRPr>
          </a:p>
          <a:p>
            <a:pPr marL="107322" marR="371501">
              <a:lnSpc>
                <a:spcPct val="272800"/>
              </a:lnSpc>
              <a:spcBef>
                <a:spcPts val="6"/>
              </a:spcBef>
            </a:pPr>
            <a:r>
              <a:rPr sz="1891" b="1" spc="-6" dirty="0">
                <a:latin typeface="Courier New"/>
                <a:cs typeface="Courier New"/>
              </a:rPr>
              <a:t>pal_minus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palabras.map(lambda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elemento.lower()) </a:t>
            </a:r>
            <a:r>
              <a:rPr sz="1891" b="1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spc="18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pal_minus</a:t>
            </a:r>
            <a:r>
              <a:rPr sz="1891" b="1" spc="-6" dirty="0">
                <a:latin typeface="Courier New"/>
                <a:cs typeface="Courier New"/>
              </a:rPr>
              <a:t>.reduce(lambda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elem1+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"-"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+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elem2)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0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5918653-9CB4-3A80-AFC3-1B3FD2B11538}"/>
              </a:ext>
            </a:extLst>
          </p:cNvPr>
          <p:cNvSpPr txBox="1"/>
          <p:nvPr/>
        </p:nvSpPr>
        <p:spPr>
          <a:xfrm>
            <a:off x="222254" y="1527578"/>
            <a:ext cx="10286995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BD745D3-D28B-890D-061E-2CEB8143C275}"/>
              </a:ext>
            </a:extLst>
          </p:cNvPr>
          <p:cNvSpPr txBox="1"/>
          <p:nvPr/>
        </p:nvSpPr>
        <p:spPr>
          <a:xfrm>
            <a:off x="2355850" y="4794660"/>
            <a:ext cx="4571999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[5,3,2]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EAA49BF-3FD4-1708-CDB6-AAECDD37DDB8}"/>
              </a:ext>
            </a:extLst>
          </p:cNvPr>
          <p:cNvSpPr txBox="1"/>
          <p:nvPr/>
        </p:nvSpPr>
        <p:spPr>
          <a:xfrm>
            <a:off x="1136650" y="2614973"/>
            <a:ext cx="7585654" cy="12022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000" b="1" spc="-6" dirty="0">
                <a:latin typeface="Courier New"/>
                <a:cs typeface="Courier New"/>
              </a:rPr>
              <a:t>numeros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sc.parallelize([5,3,2,1,4])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>
                <a:latin typeface="Courier New"/>
                <a:cs typeface="Courier New"/>
              </a:rPr>
              <a:t>rint</a:t>
            </a:r>
            <a:r>
              <a:rPr lang="es-ES" sz="2000" b="1" spc="-24" dirty="0">
                <a:latin typeface="Courier New"/>
                <a:cs typeface="Courier New"/>
              </a:rPr>
              <a:t>(</a:t>
            </a:r>
            <a:r>
              <a:rPr sz="2000" b="1" spc="-6">
                <a:latin typeface="Courier New"/>
                <a:cs typeface="Courier New"/>
              </a:rPr>
              <a:t>numeros.take(3)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4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collect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0416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411F40A-9E2D-5064-3DC8-4EC663C770DB}"/>
              </a:ext>
            </a:extLst>
          </p:cNvPr>
          <p:cNvSpPr txBox="1"/>
          <p:nvPr/>
        </p:nvSpPr>
        <p:spPr>
          <a:xfrm>
            <a:off x="624145" y="1436258"/>
            <a:ext cx="8806024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D0A97CA-8AC2-5796-92A5-01DCA4B69C9A}"/>
              </a:ext>
            </a:extLst>
          </p:cNvPr>
          <p:cNvSpPr txBox="1"/>
          <p:nvPr/>
        </p:nvSpPr>
        <p:spPr>
          <a:xfrm>
            <a:off x="617504" y="4688559"/>
            <a:ext cx="5786478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[5,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2,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717B9D0-BFE9-1E1F-CD15-78F32B9BE4B7}"/>
              </a:ext>
            </a:extLst>
          </p:cNvPr>
          <p:cNvSpPr txBox="1"/>
          <p:nvPr/>
        </p:nvSpPr>
        <p:spPr>
          <a:xfrm>
            <a:off x="908050" y="2504659"/>
            <a:ext cx="7585654" cy="112665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sc.parallelize([5,3,2,1,4])</a:t>
            </a:r>
            <a:endParaRPr sz="189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>
                <a:latin typeface="Courier New"/>
                <a:cs typeface="Courier New"/>
              </a:rPr>
              <a:t>rint</a:t>
            </a:r>
            <a:r>
              <a:rPr lang="es-ES" sz="1891" b="1" spc="-18" dirty="0">
                <a:latin typeface="Courier New"/>
                <a:cs typeface="Courier New"/>
              </a:rPr>
              <a:t>(</a:t>
            </a:r>
            <a:r>
              <a:rPr sz="1891" b="1" spc="-6">
                <a:latin typeface="Courier New"/>
                <a:cs typeface="Courier New"/>
              </a:rPr>
              <a:t>numeros.collect()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89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956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4B5773A-442B-A33F-813B-630CED022509}"/>
              </a:ext>
            </a:extLst>
          </p:cNvPr>
          <p:cNvSpPr txBox="1"/>
          <p:nvPr/>
        </p:nvSpPr>
        <p:spPr>
          <a:xfrm>
            <a:off x="298453" y="1343843"/>
            <a:ext cx="10509248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ascendente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77132F3-B034-29FC-780E-1682206C56A4}"/>
              </a:ext>
            </a:extLst>
          </p:cNvPr>
          <p:cNvSpPr txBox="1"/>
          <p:nvPr/>
        </p:nvSpPr>
        <p:spPr>
          <a:xfrm>
            <a:off x="831818" y="5854700"/>
            <a:ext cx="9072626" cy="76664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[1,2,3]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8290AF1-D08D-9D44-4343-FD6CCE74711B}"/>
              </a:ext>
            </a:extLst>
          </p:cNvPr>
          <p:cNvSpPr txBox="1"/>
          <p:nvPr/>
        </p:nvSpPr>
        <p:spPr>
          <a:xfrm>
            <a:off x="831818" y="2763087"/>
            <a:ext cx="9082874" cy="19486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sc.parallelize([3,2,1,4,5])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400" b="1" spc="-6" dirty="0">
                <a:latin typeface="Courier New"/>
                <a:cs typeface="Courier New"/>
              </a:rPr>
              <a:t>p</a:t>
            </a:r>
            <a:r>
              <a:rPr sz="2400" b="1" spc="-6">
                <a:latin typeface="Courier New"/>
                <a:cs typeface="Courier New"/>
              </a:rPr>
              <a:t>rint</a:t>
            </a:r>
            <a:r>
              <a:rPr lang="es-ES" sz="2400" b="1" dirty="0">
                <a:latin typeface="Courier New"/>
                <a:cs typeface="Courier New"/>
              </a:rPr>
              <a:t>(</a:t>
            </a:r>
            <a:r>
              <a:rPr sz="2400" b="1" spc="-6">
                <a:latin typeface="Courier New"/>
                <a:cs typeface="Courier New"/>
              </a:rPr>
              <a:t>numeros.takeOrdered(3)</a:t>
            </a:r>
            <a:r>
              <a:rPr lang="es-ES" sz="2400" b="1" spc="-6" dirty="0">
                <a:latin typeface="Courier New"/>
                <a:cs typeface="Courier New"/>
              </a:rPr>
              <a:t>)</a:t>
            </a:r>
          </a:p>
          <a:p>
            <a:pPr marL="106572">
              <a:spcBef>
                <a:spcPts val="1519"/>
              </a:spcBef>
            </a:pP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01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4488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”: cambiar criterio ordenación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8985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55D7D34-FC5C-25BD-3D56-CA4BE9DC9C77}"/>
              </a:ext>
            </a:extLst>
          </p:cNvPr>
          <p:cNvSpPr txBox="1"/>
          <p:nvPr/>
        </p:nvSpPr>
        <p:spPr>
          <a:xfrm>
            <a:off x="160376" y="1301732"/>
            <a:ext cx="1074420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7" dirty="0" err="1"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ordenar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queramos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F543AB4-4281-BEC2-20B8-6E5A94BF5388}"/>
              </a:ext>
            </a:extLst>
          </p:cNvPr>
          <p:cNvSpPr txBox="1"/>
          <p:nvPr/>
        </p:nvSpPr>
        <p:spPr>
          <a:xfrm>
            <a:off x="813580" y="4626641"/>
            <a:ext cx="8604130" cy="1816606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[5,4,3]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¿Cómo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ordenarías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aparezcan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ordenados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impares?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F10817-F630-CC5F-CD95-C829C4B4C275}"/>
              </a:ext>
            </a:extLst>
          </p:cNvPr>
          <p:cNvSpPr txBox="1"/>
          <p:nvPr/>
        </p:nvSpPr>
        <p:spPr>
          <a:xfrm>
            <a:off x="353145" y="2180771"/>
            <a:ext cx="9525000" cy="138692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sc.parallelize([3,2,1,4,5])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400" b="1" spc="-6" dirty="0">
                <a:latin typeface="Courier New"/>
                <a:cs typeface="Courier New"/>
              </a:rPr>
              <a:t>p</a:t>
            </a:r>
            <a:r>
              <a:rPr sz="2400" b="1" spc="-6">
                <a:latin typeface="Courier New"/>
                <a:cs typeface="Courier New"/>
              </a:rPr>
              <a:t>rint</a:t>
            </a:r>
            <a:r>
              <a:rPr lang="es-ES" sz="2400" b="1" spc="18" dirty="0">
                <a:latin typeface="Courier New"/>
                <a:cs typeface="Courier New"/>
              </a:rPr>
              <a:t>(</a:t>
            </a:r>
            <a:r>
              <a:rPr sz="2400" b="1" spc="-6">
                <a:latin typeface="Courier New"/>
                <a:cs typeface="Courier New"/>
              </a:rPr>
              <a:t>numeros.takeOrdered(3</a:t>
            </a:r>
            <a:r>
              <a:rPr sz="2400" b="1" spc="-6" dirty="0">
                <a:latin typeface="Courier New"/>
                <a:cs typeface="Courier New"/>
              </a:rPr>
              <a:t>,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lambda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elem:</a:t>
            </a:r>
            <a:r>
              <a:rPr sz="2400" b="1" spc="24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-</a:t>
            </a:r>
            <a:r>
              <a:rPr sz="2400" b="1" spc="-6">
                <a:latin typeface="Courier New"/>
                <a:cs typeface="Courier New"/>
              </a:rPr>
              <a:t>elem)</a:t>
            </a:r>
            <a:r>
              <a:rPr lang="es-ES" sz="2400" b="1" spc="-6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08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 EJERCICIO PRÁCTICO: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46E3612-E194-8A91-6B7C-B389DF9BAFD7}"/>
              </a:ext>
            </a:extLst>
          </p:cNvPr>
          <p:cNvSpPr/>
          <p:nvPr/>
        </p:nvSpPr>
        <p:spPr>
          <a:xfrm>
            <a:off x="0" y="673100"/>
            <a:ext cx="1289050" cy="270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435100"/>
            <a:ext cx="10363200" cy="446045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800" spc="6" dirty="0">
                <a:solidFill>
                  <a:srgbClr val="22D3C6"/>
                </a:solidFill>
                <a:latin typeface="Arial"/>
                <a:cs typeface="Arial MT"/>
              </a:rPr>
              <a:t>EJERCICIO 1: contar caracteres de un fichero</a:t>
            </a:r>
            <a:endParaRPr sz="2800" dirty="0">
              <a:solidFill>
                <a:srgbClr val="22D3C6"/>
              </a:solidFill>
              <a:latin typeface="Arial"/>
              <a:cs typeface="Arial M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F421C9A-15F3-3061-B410-02D6A152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99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D2A740-E4EE-BEA3-C128-4D32BF5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49" y="1979212"/>
            <a:ext cx="9757775" cy="538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5FEA3E4-C8D5-AE65-BE60-198555F98A17}"/>
              </a:ext>
            </a:extLst>
          </p:cNvPr>
          <p:cNvSpPr txBox="1"/>
          <p:nvPr/>
        </p:nvSpPr>
        <p:spPr>
          <a:xfrm>
            <a:off x="222250" y="1054100"/>
            <a:ext cx="101346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el notebook nos vamos en el menú de arriba a “File”, desplegamos y picamos en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Data”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E80633E-BA4C-670D-8C49-66ADB017719F}"/>
              </a:ext>
            </a:extLst>
          </p:cNvPr>
          <p:cNvSpPr txBox="1"/>
          <p:nvPr/>
        </p:nvSpPr>
        <p:spPr>
          <a:xfrm>
            <a:off x="546066" y="1087418"/>
            <a:ext cx="935837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la nueva ventana podemos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buscar el archivo, o directamente arrastrar al recuadro de fondo gris 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B1CBC6-DA84-84B1-3098-E61D2148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08" y="1968500"/>
            <a:ext cx="8215370" cy="54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06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1732433"/>
            <a:ext cx="80772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 RDDs: Transformaciones</a:t>
            </a:r>
          </a:p>
        </p:txBody>
      </p:sp>
    </p:spTree>
    <p:extLst>
      <p:ext uri="{BB962C8B-B14F-4D97-AF65-F5344CB8AC3E}">
        <p14:creationId xmlns:p14="http://schemas.microsoft.com/office/powerpoint/2010/main" val="18625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450F413-8EC4-C901-5823-376E73B1E5A4}"/>
              </a:ext>
            </a:extLst>
          </p:cNvPr>
          <p:cNvSpPr txBox="1"/>
          <p:nvPr/>
        </p:nvSpPr>
        <p:spPr>
          <a:xfrm>
            <a:off x="298450" y="850739"/>
            <a:ext cx="99822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Una vez subido (tarda según el tamaño del archivo, conexión) le damos al botón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462B0B-EADC-F07A-EEC8-F5E5D29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46" y="1816100"/>
            <a:ext cx="86010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53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0E1F03A-30B8-C209-2C2A-2ABF28E916E1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esta nueva ventana solo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en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en la esquina inferior derecha (resto opciones por defecto las dejamos) y finalmente a 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B24E3D-CA04-CE7B-F929-5CFB8A75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2" y="2033200"/>
            <a:ext cx="83343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32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C323E1E-0DB9-8F5A-5924-B537B79037F2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Volvemos al notebook y en una de las celdas copiamos el contenido. Ya tenemos la ruta del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238A88B-0CD1-94C3-58D7-82E48E8F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6074"/>
          <a:stretch>
            <a:fillRect/>
          </a:stretch>
        </p:blipFill>
        <p:spPr bwMode="auto">
          <a:xfrm>
            <a:off x="0" y="2301864"/>
            <a:ext cx="4202113" cy="462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00C0100B-767C-D3F9-FE12-AB525B32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661" y="2158988"/>
            <a:ext cx="6150039" cy="48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83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contar caracteres de un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79946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76150BB-A60B-DC44-E129-A05A14A95073}"/>
              </a:ext>
            </a:extLst>
          </p:cNvPr>
          <p:cNvSpPr txBox="1"/>
          <p:nvPr/>
        </p:nvSpPr>
        <p:spPr>
          <a:xfrm>
            <a:off x="260314" y="1373170"/>
            <a:ext cx="10358510" cy="282898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/edurf.cld@gmail.com/quijote-1.txt'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sz="1891" b="1" spc="-6" dirty="0">
                <a:latin typeface="Courier New"/>
                <a:cs typeface="Courier New"/>
              </a:rPr>
              <a:t>long_lineas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lineas.map(lambda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len(elemento)) </a:t>
            </a:r>
            <a:r>
              <a:rPr sz="1891" b="1" dirty="0">
                <a:latin typeface="Courier New"/>
                <a:cs typeface="Courier New"/>
              </a:rPr>
              <a:t> </a:t>
            </a:r>
            <a:endParaRPr lang="es-ES" sz="1891" b="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24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long_lineas.reduce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+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elem2)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  <p:grpSp>
        <p:nvGrpSpPr>
          <p:cNvPr id="14" name="object 5">
            <a:extLst>
              <a:ext uri="{FF2B5EF4-FFF2-40B4-BE49-F238E27FC236}">
                <a16:creationId xmlns:a16="http://schemas.microsoft.com/office/drawing/2014/main" id="{B1957971-4901-362F-EAEF-C7ED0C63A2C2}"/>
              </a:ext>
            </a:extLst>
          </p:cNvPr>
          <p:cNvGrpSpPr/>
          <p:nvPr/>
        </p:nvGrpSpPr>
        <p:grpSpPr>
          <a:xfrm>
            <a:off x="694585" y="5316228"/>
            <a:ext cx="1362221" cy="1214365"/>
            <a:chOff x="458723" y="3354323"/>
            <a:chExt cx="1152525" cy="1027430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04062DFE-BFD2-2FBB-9F00-291FD68EA044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44208DF5-0580-5B97-7067-9D937E1AEE32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7113B0C1-D2B3-6E9C-949F-0220AF6E5477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8" name="object 10">
            <a:extLst>
              <a:ext uri="{FF2B5EF4-FFF2-40B4-BE49-F238E27FC236}">
                <a16:creationId xmlns:a16="http://schemas.microsoft.com/office/drawing/2014/main" id="{F6280608-877D-A9AC-7F4E-E0C8BBF865D7}"/>
              </a:ext>
            </a:extLst>
          </p:cNvPr>
          <p:cNvGrpSpPr/>
          <p:nvPr/>
        </p:nvGrpSpPr>
        <p:grpSpPr>
          <a:xfrm>
            <a:off x="2347009" y="5826893"/>
            <a:ext cx="618441" cy="363259"/>
            <a:chOff x="1754885" y="3786378"/>
            <a:chExt cx="523240" cy="307340"/>
          </a:xfrm>
        </p:grpSpPr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4F1BC01E-6DEB-857F-BC61-F69D2789611E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C958E53A-5FBC-7E6B-0687-459000F5E486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1" name="object 13">
            <a:extLst>
              <a:ext uri="{FF2B5EF4-FFF2-40B4-BE49-F238E27FC236}">
                <a16:creationId xmlns:a16="http://schemas.microsoft.com/office/drawing/2014/main" id="{00ECB2F3-AA40-F0AE-EE14-0CABCBB041E4}"/>
              </a:ext>
            </a:extLst>
          </p:cNvPr>
          <p:cNvGrpSpPr/>
          <p:nvPr/>
        </p:nvGrpSpPr>
        <p:grpSpPr>
          <a:xfrm>
            <a:off x="3302725" y="5316228"/>
            <a:ext cx="1469547" cy="1214365"/>
            <a:chOff x="2330957" y="3354323"/>
            <a:chExt cx="1243330" cy="1027430"/>
          </a:xfrm>
        </p:grpSpPr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32735CDF-7DB7-8DD2-4218-5D591880BBC3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43B480F3-9954-4737-63D1-F3135142FE35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5" name="object 16">
            <a:extLst>
              <a:ext uri="{FF2B5EF4-FFF2-40B4-BE49-F238E27FC236}">
                <a16:creationId xmlns:a16="http://schemas.microsoft.com/office/drawing/2014/main" id="{C076790C-3F4A-CEFD-96FC-6EFC9E152039}"/>
              </a:ext>
            </a:extLst>
          </p:cNvPr>
          <p:cNvSpPr txBox="1"/>
          <p:nvPr/>
        </p:nvSpPr>
        <p:spPr>
          <a:xfrm>
            <a:off x="3293118" y="4774642"/>
            <a:ext cx="1472549" cy="1477038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lineas</a:t>
            </a:r>
            <a:endParaRPr sz="2127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r>
              <a:rPr sz="1418" dirty="0">
                <a:latin typeface="Arial MT"/>
                <a:cs typeface="Arial MT"/>
              </a:rPr>
              <a:t>“En </a:t>
            </a:r>
            <a:r>
              <a:rPr sz="1418" spc="-6" dirty="0">
                <a:latin typeface="Arial MT"/>
                <a:cs typeface="Arial MT"/>
              </a:rPr>
              <a:t>un lugar” </a:t>
            </a:r>
            <a:r>
              <a:rPr sz="1418" dirty="0">
                <a:latin typeface="Arial MT"/>
                <a:cs typeface="Arial MT"/>
              </a:rPr>
              <a:t> “de</a:t>
            </a:r>
            <a:r>
              <a:rPr sz="1418" spc="-47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Mancha” </a:t>
            </a:r>
            <a:r>
              <a:rPr sz="1418" spc="-378" dirty="0">
                <a:latin typeface="Arial MT"/>
                <a:cs typeface="Arial MT"/>
              </a:rPr>
              <a:t> </a:t>
            </a:r>
            <a:r>
              <a:rPr sz="1418" dirty="0">
                <a:latin typeface="Arial MT"/>
                <a:cs typeface="Arial MT"/>
              </a:rPr>
              <a:t>“de</a:t>
            </a:r>
            <a:r>
              <a:rPr sz="1418" spc="-24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cuyo</a:t>
            </a:r>
            <a:r>
              <a:rPr sz="1418" spc="-30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no-”</a:t>
            </a:r>
            <a:endParaRPr sz="1418" dirty="0">
              <a:latin typeface="Arial MT"/>
              <a:cs typeface="Arial MT"/>
            </a:endParaRPr>
          </a:p>
          <a:p>
            <a:pPr marR="40527" algn="ctr"/>
            <a:r>
              <a:rPr sz="1418" dirty="0">
                <a:latin typeface="Arial MT"/>
                <a:cs typeface="Arial MT"/>
              </a:rPr>
              <a:t>…</a:t>
            </a:r>
          </a:p>
        </p:txBody>
      </p:sp>
      <p:grpSp>
        <p:nvGrpSpPr>
          <p:cNvPr id="26" name="object 17">
            <a:extLst>
              <a:ext uri="{FF2B5EF4-FFF2-40B4-BE49-F238E27FC236}">
                <a16:creationId xmlns:a16="http://schemas.microsoft.com/office/drawing/2014/main" id="{E8E79793-7FB6-3048-4E33-AE599D954B00}"/>
              </a:ext>
            </a:extLst>
          </p:cNvPr>
          <p:cNvGrpSpPr/>
          <p:nvPr/>
        </p:nvGrpSpPr>
        <p:grpSpPr>
          <a:xfrm>
            <a:off x="4946650" y="5762870"/>
            <a:ext cx="618441" cy="363259"/>
            <a:chOff x="3639311" y="3794759"/>
            <a:chExt cx="523240" cy="307340"/>
          </a:xfrm>
        </p:grpSpPr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E5525485-505E-20AC-FCAC-5E2E06FDF862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06510769-3CA4-899C-6928-4F8F85206FF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9" name="object 20">
            <a:extLst>
              <a:ext uri="{FF2B5EF4-FFF2-40B4-BE49-F238E27FC236}">
                <a16:creationId xmlns:a16="http://schemas.microsoft.com/office/drawing/2014/main" id="{40EB76F6-33A8-6BD4-2E6B-D3D404D18061}"/>
              </a:ext>
            </a:extLst>
          </p:cNvPr>
          <p:cNvGrpSpPr/>
          <p:nvPr/>
        </p:nvGrpSpPr>
        <p:grpSpPr>
          <a:xfrm>
            <a:off x="5834813" y="5326135"/>
            <a:ext cx="1469547" cy="1214365"/>
            <a:chOff x="4215384" y="3362705"/>
            <a:chExt cx="1243330" cy="1027430"/>
          </a:xfrm>
        </p:grpSpPr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3A18CA25-51F3-2C8B-406F-2E5783A6CB6E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54F572DF-85F7-5505-721C-F0A871A2E2D0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0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2" name="object 23">
            <a:extLst>
              <a:ext uri="{FF2B5EF4-FFF2-40B4-BE49-F238E27FC236}">
                <a16:creationId xmlns:a16="http://schemas.microsoft.com/office/drawing/2014/main" id="{A00C633F-13EA-92B9-BE5C-6C3FA6F43A22}"/>
              </a:ext>
            </a:extLst>
          </p:cNvPr>
          <p:cNvSpPr/>
          <p:nvPr/>
        </p:nvSpPr>
        <p:spPr>
          <a:xfrm>
            <a:off x="7519462" y="5963340"/>
            <a:ext cx="759541" cy="90064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77C15962-F784-2974-F968-C9E771B417FF}"/>
              </a:ext>
            </a:extLst>
          </p:cNvPr>
          <p:cNvSpPr txBox="1"/>
          <p:nvPr/>
        </p:nvSpPr>
        <p:spPr>
          <a:xfrm>
            <a:off x="5498573" y="4797158"/>
            <a:ext cx="2133770" cy="1463396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long_lineas</a:t>
            </a:r>
            <a:endParaRPr sz="2127">
              <a:latin typeface="Arial MT"/>
              <a:cs typeface="Arial MT"/>
            </a:endParaRPr>
          </a:p>
          <a:p>
            <a:pPr marR="68296" algn="ctr">
              <a:spcBef>
                <a:spcPts val="756"/>
              </a:spcBef>
            </a:pPr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spc="-12" dirty="0">
                <a:latin typeface="Arial MT"/>
                <a:cs typeface="Arial MT"/>
              </a:rPr>
              <a:t>12</a:t>
            </a:r>
            <a:endParaRPr sz="1418">
              <a:latin typeface="Arial MT"/>
              <a:cs typeface="Arial MT"/>
            </a:endParaRPr>
          </a:p>
          <a:p>
            <a:pPr marR="68296" algn="ctr"/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454542C1-0072-09B2-BD44-8A15957BE456}"/>
              </a:ext>
            </a:extLst>
          </p:cNvPr>
          <p:cNvSpPr txBox="1"/>
          <p:nvPr/>
        </p:nvSpPr>
        <p:spPr>
          <a:xfrm>
            <a:off x="8562855" y="5831396"/>
            <a:ext cx="1336795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2079636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72ED2FD9-7777-1543-EC3B-38235F738C17}"/>
              </a:ext>
            </a:extLst>
          </p:cNvPr>
          <p:cNvSpPr txBox="1"/>
          <p:nvPr/>
        </p:nvSpPr>
        <p:spPr>
          <a:xfrm>
            <a:off x="798160" y="5479845"/>
            <a:ext cx="1110791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</a:pPr>
            <a:r>
              <a:rPr sz="1418" spc="-6" dirty="0">
                <a:latin typeface="Arial MT"/>
                <a:cs typeface="Arial MT"/>
              </a:rPr>
              <a:t>En un lugar </a:t>
            </a:r>
            <a:r>
              <a:rPr sz="1418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de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35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</a:t>
            </a:r>
            <a:endParaRPr sz="1418" dirty="0">
              <a:latin typeface="Arial MT"/>
              <a:cs typeface="Arial MT"/>
            </a:endParaRPr>
          </a:p>
          <a:p>
            <a:pPr marL="15010"/>
            <a:r>
              <a:rPr sz="1418" dirty="0">
                <a:latin typeface="Arial MT"/>
                <a:cs typeface="Arial M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84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filter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413250" cy="261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0991318-C126-D05C-F139-0225B7D0E19C}"/>
              </a:ext>
            </a:extLst>
          </p:cNvPr>
          <p:cNvSpPr txBox="1"/>
          <p:nvPr/>
        </p:nvSpPr>
        <p:spPr>
          <a:xfrm>
            <a:off x="143220" y="4511185"/>
            <a:ext cx="8387659" cy="962515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[1,2,3,4,5]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2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[2,4]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2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1CD5E18-66D1-7518-FB69-6913FB16E345}"/>
              </a:ext>
            </a:extLst>
          </p:cNvPr>
          <p:cNvSpPr txBox="1"/>
          <p:nvPr/>
        </p:nvSpPr>
        <p:spPr>
          <a:xfrm>
            <a:off x="342317" y="5784779"/>
            <a:ext cx="10487038" cy="12129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38478" marR="96815" indent="-324219">
              <a:spcBef>
                <a:spcPts val="118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338478" algn="l"/>
                <a:tab pos="339229" algn="l"/>
                <a:tab pos="4012958" algn="l"/>
              </a:tabLst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Recib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serán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individuales del </a:t>
            </a:r>
            <a:r>
              <a:rPr sz="2400" spc="-6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partida</a:t>
            </a:r>
          </a:p>
          <a:p>
            <a:pPr marL="339229" indent="-324219">
              <a:spcBef>
                <a:spcPts val="709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338478" algn="l"/>
                <a:tab pos="339229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True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 False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 el elemento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 no 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6">
            <a:extLst>
              <a:ext uri="{FF2B5EF4-FFF2-40B4-BE49-F238E27FC236}">
                <a16:creationId xmlns:a16="http://schemas.microsoft.com/office/drawing/2014/main" id="{E680D17A-7309-062E-41F1-BDAA3069A20D}"/>
              </a:ext>
            </a:extLst>
          </p:cNvPr>
          <p:cNvGrpSpPr/>
          <p:nvPr/>
        </p:nvGrpSpPr>
        <p:grpSpPr>
          <a:xfrm>
            <a:off x="700130" y="2377968"/>
            <a:ext cx="8418496" cy="1210613"/>
            <a:chOff x="1109281" y="1465135"/>
            <a:chExt cx="6710045" cy="1024255"/>
          </a:xfrm>
        </p:grpSpPr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D1730648-11AE-6B58-D936-230E525E87F4}"/>
                </a:ext>
              </a:extLst>
            </p:cNvPr>
            <p:cNvSpPr/>
            <p:nvPr/>
          </p:nvSpPr>
          <p:spPr>
            <a:xfrm>
              <a:off x="1115949" y="1471802"/>
              <a:ext cx="6696709" cy="1010919"/>
            </a:xfrm>
            <a:custGeom>
              <a:avLst/>
              <a:gdLst/>
              <a:ahLst/>
              <a:cxnLst/>
              <a:rect l="l" t="t" r="r" b="b"/>
              <a:pathLst>
                <a:path w="6696709" h="1010919">
                  <a:moveTo>
                    <a:pt x="6696456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6696456" y="1010412"/>
                  </a:lnTo>
                  <a:lnTo>
                    <a:pt x="66964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192F220E-D558-C33A-AFE2-3433C66658DC}"/>
                </a:ext>
              </a:extLst>
            </p:cNvPr>
            <p:cNvSpPr/>
            <p:nvPr/>
          </p:nvSpPr>
          <p:spPr>
            <a:xfrm>
              <a:off x="1115949" y="1471802"/>
              <a:ext cx="6696709" cy="1010919"/>
            </a:xfrm>
            <a:custGeom>
              <a:avLst/>
              <a:gdLst/>
              <a:ahLst/>
              <a:cxnLst/>
              <a:rect l="l" t="t" r="r" b="b"/>
              <a:pathLst>
                <a:path w="6696709" h="1010919">
                  <a:moveTo>
                    <a:pt x="0" y="1010412"/>
                  </a:moveTo>
                  <a:lnTo>
                    <a:pt x="6696456" y="1010412"/>
                  </a:lnTo>
                  <a:lnTo>
                    <a:pt x="6696456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F6868BD1-F5B2-F372-0B7B-5349DB2CD951}"/>
              </a:ext>
            </a:extLst>
          </p:cNvPr>
          <p:cNvSpPr txBox="1"/>
          <p:nvPr/>
        </p:nvSpPr>
        <p:spPr>
          <a:xfrm>
            <a:off x="235719" y="1228482"/>
            <a:ext cx="9230076" cy="2340218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marR="6004" indent="-378255">
              <a:spcBef>
                <a:spcPts val="118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Filtra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manteniendo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solo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cumplan </a:t>
            </a:r>
            <a:r>
              <a:rPr sz="2400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spcBef>
                <a:spcPts val="118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3164">
              <a:spcBef>
                <a:spcPts val="786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613164">
              <a:spcBef>
                <a:spcPts val="1519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pares_rdd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numeros.filter(lambda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elemento%2==0)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AB2DF8D0-1005-E761-373D-8F4581767663}"/>
              </a:ext>
            </a:extLst>
          </p:cNvPr>
          <p:cNvSpPr/>
          <p:nvPr/>
        </p:nvSpPr>
        <p:spPr>
          <a:xfrm>
            <a:off x="7544256" y="3638728"/>
            <a:ext cx="3149244" cy="1092028"/>
          </a:xfrm>
          <a:custGeom>
            <a:avLst/>
            <a:gdLst/>
            <a:ahLst/>
            <a:cxnLst/>
            <a:rect l="l" t="t" r="r" b="b"/>
            <a:pathLst>
              <a:path w="2664459" h="923925">
                <a:moveTo>
                  <a:pt x="0" y="923544"/>
                </a:moveTo>
                <a:lnTo>
                  <a:pt x="2663952" y="923544"/>
                </a:lnTo>
                <a:lnTo>
                  <a:pt x="266395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F75DA966-F910-2C5E-FA9C-4CD84EC7F31E}"/>
              </a:ext>
            </a:extLst>
          </p:cNvPr>
          <p:cNvSpPr txBox="1"/>
          <p:nvPr/>
        </p:nvSpPr>
        <p:spPr>
          <a:xfrm>
            <a:off x="7544256" y="3659186"/>
            <a:ext cx="3137235" cy="976820"/>
          </a:xfrm>
          <a:prstGeom prst="rect">
            <a:avLst/>
          </a:prstGeom>
        </p:spPr>
        <p:txBody>
          <a:bodyPr vert="horz" wrap="square" lIns="0" tIns="24017" rIns="0" bIns="0" rtlCol="0">
            <a:spAutoFit/>
          </a:bodyPr>
          <a:lstStyle/>
          <a:p>
            <a:pPr marL="102069" marR="174118">
              <a:lnSpc>
                <a:spcPct val="97100"/>
              </a:lnSpc>
              <a:spcBef>
                <a:spcPts val="189"/>
              </a:spcBef>
            </a:pPr>
            <a:r>
              <a:rPr sz="2127" spc="-6" dirty="0">
                <a:latin typeface="Arial MT"/>
                <a:cs typeface="Arial MT"/>
              </a:rPr>
              <a:t>Función que se aplica a </a:t>
            </a:r>
            <a:r>
              <a:rPr sz="2127" spc="-58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cada elemento para 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filtrarlo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FB23CD7E-0C12-851F-971E-840CBF02FE5C}"/>
              </a:ext>
            </a:extLst>
          </p:cNvPr>
          <p:cNvSpPr/>
          <p:nvPr/>
        </p:nvSpPr>
        <p:spPr>
          <a:xfrm>
            <a:off x="6318250" y="3690494"/>
            <a:ext cx="976446" cy="640206"/>
          </a:xfrm>
          <a:custGeom>
            <a:avLst/>
            <a:gdLst/>
            <a:ahLst/>
            <a:cxnLst/>
            <a:rect l="l" t="t" r="r" b="b"/>
            <a:pathLst>
              <a:path w="826135" h="541655">
                <a:moveTo>
                  <a:pt x="756816" y="508064"/>
                </a:moveTo>
                <a:lnTo>
                  <a:pt x="741172" y="532129"/>
                </a:lnTo>
                <a:lnTo>
                  <a:pt x="825881" y="541654"/>
                </a:lnTo>
                <a:lnTo>
                  <a:pt x="810192" y="514984"/>
                </a:lnTo>
                <a:lnTo>
                  <a:pt x="767461" y="514984"/>
                </a:lnTo>
                <a:lnTo>
                  <a:pt x="756816" y="508064"/>
                </a:lnTo>
                <a:close/>
              </a:path>
              <a:path w="826135" h="541655">
                <a:moveTo>
                  <a:pt x="767128" y="492202"/>
                </a:moveTo>
                <a:lnTo>
                  <a:pt x="756816" y="508064"/>
                </a:lnTo>
                <a:lnTo>
                  <a:pt x="767461" y="514984"/>
                </a:lnTo>
                <a:lnTo>
                  <a:pt x="777748" y="499109"/>
                </a:lnTo>
                <a:lnTo>
                  <a:pt x="767128" y="492202"/>
                </a:lnTo>
                <a:close/>
              </a:path>
              <a:path w="826135" h="541655">
                <a:moveTo>
                  <a:pt x="782701" y="468248"/>
                </a:moveTo>
                <a:lnTo>
                  <a:pt x="767128" y="492202"/>
                </a:lnTo>
                <a:lnTo>
                  <a:pt x="777748" y="499109"/>
                </a:lnTo>
                <a:lnTo>
                  <a:pt x="767461" y="514984"/>
                </a:lnTo>
                <a:lnTo>
                  <a:pt x="810192" y="514984"/>
                </a:lnTo>
                <a:lnTo>
                  <a:pt x="782701" y="468248"/>
                </a:lnTo>
                <a:close/>
              </a:path>
              <a:path w="826135" h="541655">
                <a:moveTo>
                  <a:pt x="10414" y="0"/>
                </a:moveTo>
                <a:lnTo>
                  <a:pt x="0" y="16001"/>
                </a:lnTo>
                <a:lnTo>
                  <a:pt x="756816" y="508064"/>
                </a:lnTo>
                <a:lnTo>
                  <a:pt x="767128" y="492202"/>
                </a:lnTo>
                <a:lnTo>
                  <a:pt x="104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9DC3B5CD-B855-7357-7F18-E14D03B59919}"/>
              </a:ext>
            </a:extLst>
          </p:cNvPr>
          <p:cNvSpPr/>
          <p:nvPr/>
        </p:nvSpPr>
        <p:spPr>
          <a:xfrm>
            <a:off x="4546594" y="3221765"/>
            <a:ext cx="4572032" cy="447981"/>
          </a:xfrm>
          <a:custGeom>
            <a:avLst/>
            <a:gdLst/>
            <a:ahLst/>
            <a:cxnLst/>
            <a:rect l="l" t="t" r="r" b="b"/>
            <a:pathLst>
              <a:path w="3543300" h="288289">
                <a:moveTo>
                  <a:pt x="0" y="144018"/>
                </a:moveTo>
                <a:lnTo>
                  <a:pt x="28545" y="118140"/>
                </a:lnTo>
                <a:lnTo>
                  <a:pt x="85503" y="99705"/>
                </a:lnTo>
                <a:lnTo>
                  <a:pt x="139231" y="87975"/>
                </a:lnTo>
                <a:lnTo>
                  <a:pt x="204834" y="76751"/>
                </a:lnTo>
                <a:lnTo>
                  <a:pt x="281685" y="66085"/>
                </a:lnTo>
                <a:lnTo>
                  <a:pt x="324133" y="60977"/>
                </a:lnTo>
                <a:lnTo>
                  <a:pt x="369159" y="56028"/>
                </a:lnTo>
                <a:lnTo>
                  <a:pt x="416685" y="51244"/>
                </a:lnTo>
                <a:lnTo>
                  <a:pt x="466632" y="46631"/>
                </a:lnTo>
                <a:lnTo>
                  <a:pt x="518922" y="42195"/>
                </a:lnTo>
                <a:lnTo>
                  <a:pt x="573476" y="37944"/>
                </a:lnTo>
                <a:lnTo>
                  <a:pt x="630217" y="33883"/>
                </a:lnTo>
                <a:lnTo>
                  <a:pt x="689067" y="30019"/>
                </a:lnTo>
                <a:lnTo>
                  <a:pt x="749947" y="26358"/>
                </a:lnTo>
                <a:lnTo>
                  <a:pt x="812779" y="22906"/>
                </a:lnTo>
                <a:lnTo>
                  <a:pt x="877485" y="19670"/>
                </a:lnTo>
                <a:lnTo>
                  <a:pt x="943986" y="16657"/>
                </a:lnTo>
                <a:lnTo>
                  <a:pt x="1012205" y="13872"/>
                </a:lnTo>
                <a:lnTo>
                  <a:pt x="1082063" y="11322"/>
                </a:lnTo>
                <a:lnTo>
                  <a:pt x="1153482" y="9014"/>
                </a:lnTo>
                <a:lnTo>
                  <a:pt x="1226385" y="6953"/>
                </a:lnTo>
                <a:lnTo>
                  <a:pt x="1300691" y="5147"/>
                </a:lnTo>
                <a:lnTo>
                  <a:pt x="1376324" y="3600"/>
                </a:lnTo>
                <a:lnTo>
                  <a:pt x="1453206" y="2321"/>
                </a:lnTo>
                <a:lnTo>
                  <a:pt x="1531257" y="1315"/>
                </a:lnTo>
                <a:lnTo>
                  <a:pt x="1610400" y="588"/>
                </a:lnTo>
                <a:lnTo>
                  <a:pt x="1690557" y="148"/>
                </a:lnTo>
                <a:lnTo>
                  <a:pt x="1771650" y="0"/>
                </a:lnTo>
                <a:lnTo>
                  <a:pt x="1852742" y="148"/>
                </a:lnTo>
                <a:lnTo>
                  <a:pt x="1932899" y="588"/>
                </a:lnTo>
                <a:lnTo>
                  <a:pt x="2012042" y="1315"/>
                </a:lnTo>
                <a:lnTo>
                  <a:pt x="2090093" y="2321"/>
                </a:lnTo>
                <a:lnTo>
                  <a:pt x="2166975" y="3600"/>
                </a:lnTo>
                <a:lnTo>
                  <a:pt x="2242608" y="5147"/>
                </a:lnTo>
                <a:lnTo>
                  <a:pt x="2316914" y="6953"/>
                </a:lnTo>
                <a:lnTo>
                  <a:pt x="2389817" y="9014"/>
                </a:lnTo>
                <a:lnTo>
                  <a:pt x="2461236" y="11322"/>
                </a:lnTo>
                <a:lnTo>
                  <a:pt x="2531094" y="13872"/>
                </a:lnTo>
                <a:lnTo>
                  <a:pt x="2599313" y="16657"/>
                </a:lnTo>
                <a:lnTo>
                  <a:pt x="2665814" y="19670"/>
                </a:lnTo>
                <a:lnTo>
                  <a:pt x="2730520" y="22906"/>
                </a:lnTo>
                <a:lnTo>
                  <a:pt x="2793352" y="26358"/>
                </a:lnTo>
                <a:lnTo>
                  <a:pt x="2854232" y="30019"/>
                </a:lnTo>
                <a:lnTo>
                  <a:pt x="2913082" y="33883"/>
                </a:lnTo>
                <a:lnTo>
                  <a:pt x="2969823" y="37944"/>
                </a:lnTo>
                <a:lnTo>
                  <a:pt x="3024378" y="42195"/>
                </a:lnTo>
                <a:lnTo>
                  <a:pt x="3076667" y="46631"/>
                </a:lnTo>
                <a:lnTo>
                  <a:pt x="3126614" y="51244"/>
                </a:lnTo>
                <a:lnTo>
                  <a:pt x="3174140" y="56028"/>
                </a:lnTo>
                <a:lnTo>
                  <a:pt x="3219166" y="60977"/>
                </a:lnTo>
                <a:lnTo>
                  <a:pt x="3261614" y="66085"/>
                </a:lnTo>
                <a:lnTo>
                  <a:pt x="3301407" y="71345"/>
                </a:lnTo>
                <a:lnTo>
                  <a:pt x="3372712" y="82296"/>
                </a:lnTo>
                <a:lnTo>
                  <a:pt x="3432455" y="93780"/>
                </a:lnTo>
                <a:lnTo>
                  <a:pt x="3480011" y="105745"/>
                </a:lnTo>
                <a:lnTo>
                  <a:pt x="3527126" y="124483"/>
                </a:lnTo>
                <a:lnTo>
                  <a:pt x="3543300" y="144018"/>
                </a:lnTo>
                <a:lnTo>
                  <a:pt x="3541476" y="150607"/>
                </a:lnTo>
                <a:lnTo>
                  <a:pt x="3499023" y="176143"/>
                </a:lnTo>
                <a:lnTo>
                  <a:pt x="3457796" y="188330"/>
                </a:lnTo>
                <a:lnTo>
                  <a:pt x="3404068" y="200060"/>
                </a:lnTo>
                <a:lnTo>
                  <a:pt x="3338465" y="211284"/>
                </a:lnTo>
                <a:lnTo>
                  <a:pt x="3261614" y="221950"/>
                </a:lnTo>
                <a:lnTo>
                  <a:pt x="3219166" y="227058"/>
                </a:lnTo>
                <a:lnTo>
                  <a:pt x="3174140" y="232007"/>
                </a:lnTo>
                <a:lnTo>
                  <a:pt x="3126614" y="236791"/>
                </a:lnTo>
                <a:lnTo>
                  <a:pt x="3076667" y="241404"/>
                </a:lnTo>
                <a:lnTo>
                  <a:pt x="3024378" y="245840"/>
                </a:lnTo>
                <a:lnTo>
                  <a:pt x="2969823" y="250091"/>
                </a:lnTo>
                <a:lnTo>
                  <a:pt x="2913082" y="254152"/>
                </a:lnTo>
                <a:lnTo>
                  <a:pt x="2854232" y="258016"/>
                </a:lnTo>
                <a:lnTo>
                  <a:pt x="2793352" y="261677"/>
                </a:lnTo>
                <a:lnTo>
                  <a:pt x="2730520" y="265129"/>
                </a:lnTo>
                <a:lnTo>
                  <a:pt x="2665814" y="268365"/>
                </a:lnTo>
                <a:lnTo>
                  <a:pt x="2599313" y="271378"/>
                </a:lnTo>
                <a:lnTo>
                  <a:pt x="2531094" y="274163"/>
                </a:lnTo>
                <a:lnTo>
                  <a:pt x="2461236" y="276713"/>
                </a:lnTo>
                <a:lnTo>
                  <a:pt x="2389817" y="279021"/>
                </a:lnTo>
                <a:lnTo>
                  <a:pt x="2316914" y="281082"/>
                </a:lnTo>
                <a:lnTo>
                  <a:pt x="2242608" y="282888"/>
                </a:lnTo>
                <a:lnTo>
                  <a:pt x="2166975" y="284435"/>
                </a:lnTo>
                <a:lnTo>
                  <a:pt x="2090093" y="285714"/>
                </a:lnTo>
                <a:lnTo>
                  <a:pt x="2012042" y="286720"/>
                </a:lnTo>
                <a:lnTo>
                  <a:pt x="1932899" y="287447"/>
                </a:lnTo>
                <a:lnTo>
                  <a:pt x="1852742" y="287887"/>
                </a:lnTo>
                <a:lnTo>
                  <a:pt x="1771650" y="288036"/>
                </a:lnTo>
                <a:lnTo>
                  <a:pt x="1690557" y="287887"/>
                </a:lnTo>
                <a:lnTo>
                  <a:pt x="1610400" y="287447"/>
                </a:lnTo>
                <a:lnTo>
                  <a:pt x="1531257" y="286720"/>
                </a:lnTo>
                <a:lnTo>
                  <a:pt x="1453206" y="285714"/>
                </a:lnTo>
                <a:lnTo>
                  <a:pt x="1376324" y="284435"/>
                </a:lnTo>
                <a:lnTo>
                  <a:pt x="1300691" y="282888"/>
                </a:lnTo>
                <a:lnTo>
                  <a:pt x="1226385" y="281082"/>
                </a:lnTo>
                <a:lnTo>
                  <a:pt x="1153482" y="279021"/>
                </a:lnTo>
                <a:lnTo>
                  <a:pt x="1082063" y="276713"/>
                </a:lnTo>
                <a:lnTo>
                  <a:pt x="1012205" y="274163"/>
                </a:lnTo>
                <a:lnTo>
                  <a:pt x="943986" y="271378"/>
                </a:lnTo>
                <a:lnTo>
                  <a:pt x="877485" y="268365"/>
                </a:lnTo>
                <a:lnTo>
                  <a:pt x="812779" y="265129"/>
                </a:lnTo>
                <a:lnTo>
                  <a:pt x="749947" y="261677"/>
                </a:lnTo>
                <a:lnTo>
                  <a:pt x="689067" y="258016"/>
                </a:lnTo>
                <a:lnTo>
                  <a:pt x="630217" y="254152"/>
                </a:lnTo>
                <a:lnTo>
                  <a:pt x="573476" y="250091"/>
                </a:lnTo>
                <a:lnTo>
                  <a:pt x="518921" y="245840"/>
                </a:lnTo>
                <a:lnTo>
                  <a:pt x="466632" y="241404"/>
                </a:lnTo>
                <a:lnTo>
                  <a:pt x="416685" y="236791"/>
                </a:lnTo>
                <a:lnTo>
                  <a:pt x="369159" y="232007"/>
                </a:lnTo>
                <a:lnTo>
                  <a:pt x="324133" y="227058"/>
                </a:lnTo>
                <a:lnTo>
                  <a:pt x="281685" y="221950"/>
                </a:lnTo>
                <a:lnTo>
                  <a:pt x="241892" y="216690"/>
                </a:lnTo>
                <a:lnTo>
                  <a:pt x="170587" y="205739"/>
                </a:lnTo>
                <a:lnTo>
                  <a:pt x="110844" y="194255"/>
                </a:lnTo>
                <a:lnTo>
                  <a:pt x="63288" y="182290"/>
                </a:lnTo>
                <a:lnTo>
                  <a:pt x="16173" y="163552"/>
                </a:lnTo>
                <a:lnTo>
                  <a:pt x="0" y="14401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</p:spTree>
    <p:extLst>
      <p:ext uri="{BB962C8B-B14F-4D97-AF65-F5344CB8AC3E}">
        <p14:creationId xmlns:p14="http://schemas.microsoft.com/office/powerpoint/2010/main" val="38157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cuestiones sobre “</a:t>
            </a:r>
            <a:r>
              <a:rPr lang="es-ES" dirty="0" err="1"/>
              <a:t>filter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44287"/>
            <a:ext cx="7588062" cy="181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object 2">
            <a:extLst>
              <a:ext uri="{FF2B5EF4-FFF2-40B4-BE49-F238E27FC236}">
                <a16:creationId xmlns:a16="http://schemas.microsoft.com/office/drawing/2014/main" id="{75DD0A50-8AA2-E2E9-E3CA-924F19453BB6}"/>
              </a:ext>
            </a:extLst>
          </p:cNvPr>
          <p:cNvGrpSpPr/>
          <p:nvPr/>
        </p:nvGrpSpPr>
        <p:grpSpPr>
          <a:xfrm>
            <a:off x="2127250" y="5697725"/>
            <a:ext cx="4660220" cy="1200855"/>
            <a:chOff x="2340482" y="3724275"/>
            <a:chExt cx="3942842" cy="1016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DEFB9EFC-EC01-81B8-A456-BD312110F8F1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5DB286EA-4F2D-7CF1-F0DC-94ACF48FB703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15D57B96-8A3D-F390-C3C3-1C11CAE73BEF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2FB9B034-EFF6-3B6A-1985-F58AB1CBAEDF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73D38F46-359C-2677-7C18-0C18B51EA6B4}"/>
                </a:ext>
              </a:extLst>
            </p:cNvPr>
            <p:cNvSpPr/>
            <p:nvPr/>
          </p:nvSpPr>
          <p:spPr>
            <a:xfrm>
              <a:off x="4224909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5"/>
                  </a:lnTo>
                  <a:lnTo>
                    <a:pt x="1055751" y="1008125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8BCD970A-D899-86CF-7721-3119CA10E1BC}"/>
                </a:ext>
              </a:extLst>
            </p:cNvPr>
            <p:cNvSpPr/>
            <p:nvPr/>
          </p:nvSpPr>
          <p:spPr>
            <a:xfrm>
              <a:off x="4224909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5"/>
                  </a:lnTo>
                  <a:lnTo>
                    <a:pt x="168020" y="1008125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73F57F5A-EA54-B978-662E-63E6178264CD}"/>
                </a:ext>
              </a:extLst>
            </p:cNvPr>
            <p:cNvSpPr/>
            <p:nvPr/>
          </p:nvSpPr>
          <p:spPr>
            <a:xfrm>
              <a:off x="5640704" y="4262247"/>
              <a:ext cx="642620" cy="76200"/>
            </a:xfrm>
            <a:custGeom>
              <a:avLst/>
              <a:gdLst/>
              <a:ahLst/>
              <a:cxnLst/>
              <a:rect l="l" t="t" r="r" b="b"/>
              <a:pathLst>
                <a:path w="642620" h="76200">
                  <a:moveTo>
                    <a:pt x="565912" y="0"/>
                  </a:moveTo>
                  <a:lnTo>
                    <a:pt x="565912" y="76199"/>
                  </a:lnTo>
                  <a:lnTo>
                    <a:pt x="629412" y="44449"/>
                  </a:lnTo>
                  <a:lnTo>
                    <a:pt x="578612" y="44449"/>
                  </a:lnTo>
                  <a:lnTo>
                    <a:pt x="578612" y="31749"/>
                  </a:lnTo>
                  <a:lnTo>
                    <a:pt x="629412" y="31749"/>
                  </a:lnTo>
                  <a:lnTo>
                    <a:pt x="565912" y="0"/>
                  </a:lnTo>
                  <a:close/>
                </a:path>
                <a:path w="642620" h="76200">
                  <a:moveTo>
                    <a:pt x="56591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565912" y="44449"/>
                  </a:lnTo>
                  <a:lnTo>
                    <a:pt x="565912" y="31749"/>
                  </a:lnTo>
                  <a:close/>
                </a:path>
                <a:path w="642620" h="76200">
                  <a:moveTo>
                    <a:pt x="629412" y="31749"/>
                  </a:moveTo>
                  <a:lnTo>
                    <a:pt x="578612" y="31749"/>
                  </a:lnTo>
                  <a:lnTo>
                    <a:pt x="578612" y="44449"/>
                  </a:lnTo>
                  <a:lnTo>
                    <a:pt x="629412" y="44449"/>
                  </a:lnTo>
                  <a:lnTo>
                    <a:pt x="642112" y="38099"/>
                  </a:lnTo>
                  <a:lnTo>
                    <a:pt x="629412" y="31749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0" name="object 12">
            <a:extLst>
              <a:ext uri="{FF2B5EF4-FFF2-40B4-BE49-F238E27FC236}">
                <a16:creationId xmlns:a16="http://schemas.microsoft.com/office/drawing/2014/main" id="{0DB16F60-E3C9-2119-BE0E-C16C02798AB7}"/>
              </a:ext>
            </a:extLst>
          </p:cNvPr>
          <p:cNvSpPr txBox="1"/>
          <p:nvPr/>
        </p:nvSpPr>
        <p:spPr>
          <a:xfrm>
            <a:off x="180936" y="1101201"/>
            <a:ext cx="8728114" cy="528483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¿Cuál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1EA02186-7151-5DE2-D2A2-EFF70F8E2E84}"/>
              </a:ext>
            </a:extLst>
          </p:cNvPr>
          <p:cNvSpPr txBox="1"/>
          <p:nvPr/>
        </p:nvSpPr>
        <p:spPr>
          <a:xfrm>
            <a:off x="720963" y="2808171"/>
            <a:ext cx="9874785" cy="19055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log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sc.parallelize(['E: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e21',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'W: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w12',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'W: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w13',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'E: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e45'])</a:t>
            </a:r>
            <a:endParaRPr sz="1891" dirty="0">
              <a:latin typeface="Courier New"/>
              <a:cs typeface="Courier New"/>
            </a:endParaRPr>
          </a:p>
          <a:p>
            <a:pPr marL="107322" marR="1955069">
              <a:lnSpc>
                <a:spcPct val="272800"/>
              </a:lnSpc>
              <a:spcBef>
                <a:spcPts val="6"/>
              </a:spcBef>
            </a:pPr>
            <a:r>
              <a:rPr sz="1891" b="1" spc="-6" dirty="0">
                <a:latin typeface="Courier New"/>
                <a:cs typeface="Courier New"/>
              </a:rPr>
              <a:t>errors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log.filter(lambda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elemento[0]=='E</a:t>
            </a:r>
            <a:r>
              <a:rPr sz="1891" b="1" spc="-6">
                <a:latin typeface="Courier New"/>
                <a:cs typeface="Courier New"/>
              </a:rPr>
              <a:t>') </a:t>
            </a:r>
            <a:r>
              <a:rPr sz="1891" b="1" spc="-1116">
                <a:latin typeface="Courier New"/>
                <a:cs typeface="Courier New"/>
              </a:rPr>
              <a:t> </a:t>
            </a:r>
            <a:r>
              <a:rPr sz="1891" b="1" spc="-6">
                <a:latin typeface="Courier New"/>
                <a:cs typeface="Courier New"/>
              </a:rPr>
              <a:t>errors.collect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endParaRPr sz="1891" dirty="0">
              <a:latin typeface="Courier New"/>
              <a:cs typeface="Courier New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67A6C5ED-5FA6-5774-B6F8-7FDBE5701CC4}"/>
              </a:ext>
            </a:extLst>
          </p:cNvPr>
          <p:cNvSpPr txBox="1"/>
          <p:nvPr/>
        </p:nvSpPr>
        <p:spPr>
          <a:xfrm>
            <a:off x="7071322" y="6201334"/>
            <a:ext cx="2095493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['E: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e21',</a:t>
            </a:r>
            <a:r>
              <a:rPr sz="2127" spc="-53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'E:</a:t>
            </a:r>
            <a:r>
              <a:rPr sz="2127" spc="-47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e45']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70704B6-3229-3B71-507F-81B07A7E9DBA}"/>
              </a:ext>
            </a:extLst>
          </p:cNvPr>
          <p:cNvSpPr txBox="1"/>
          <p:nvPr/>
        </p:nvSpPr>
        <p:spPr>
          <a:xfrm>
            <a:off x="2256793" y="5168900"/>
            <a:ext cx="1127302" cy="1439204"/>
          </a:xfrm>
          <a:prstGeom prst="rect">
            <a:avLst/>
          </a:prstGeom>
        </p:spPr>
        <p:txBody>
          <a:bodyPr vert="horz" wrap="square" lIns="0" tIns="147855" rIns="0" bIns="0" rtlCol="0">
            <a:spAutoFit/>
          </a:bodyPr>
          <a:lstStyle/>
          <a:p>
            <a:pPr marL="15010">
              <a:spcBef>
                <a:spcPts val="1164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100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log</a:t>
            </a:r>
            <a:endParaRPr sz="2127" dirty="0">
              <a:latin typeface="Arial MT"/>
              <a:cs typeface="Arial MT"/>
            </a:endParaRPr>
          </a:p>
          <a:p>
            <a:pPr marL="16511">
              <a:spcBef>
                <a:spcPts val="703"/>
              </a:spcBef>
            </a:pPr>
            <a:r>
              <a:rPr sz="1418" b="1" dirty="0">
                <a:latin typeface="Courier New"/>
                <a:cs typeface="Courier New"/>
              </a:rPr>
              <a:t>['E:</a:t>
            </a:r>
            <a:r>
              <a:rPr sz="1418" b="1" spc="-112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e21',</a:t>
            </a:r>
            <a:endParaRPr sz="1418" dirty="0">
              <a:latin typeface="Courier New"/>
              <a:cs typeface="Courier New"/>
            </a:endParaRPr>
          </a:p>
          <a:p>
            <a:pPr marL="70548"/>
            <a:r>
              <a:rPr sz="1418" b="1" dirty="0">
                <a:latin typeface="Courier New"/>
                <a:cs typeface="Courier New"/>
              </a:rPr>
              <a:t>'W:</a:t>
            </a:r>
            <a:r>
              <a:rPr sz="1418" b="1" spc="-118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w12',</a:t>
            </a:r>
            <a:endParaRPr sz="1418" dirty="0">
              <a:latin typeface="Courier New"/>
              <a:cs typeface="Courier New"/>
            </a:endParaRPr>
          </a:p>
          <a:p>
            <a:pPr marL="70548"/>
            <a:r>
              <a:rPr sz="1418" b="1" dirty="0">
                <a:latin typeface="Courier New"/>
                <a:cs typeface="Courier New"/>
              </a:rPr>
              <a:t>'W:</a:t>
            </a:r>
            <a:r>
              <a:rPr sz="1418" b="1" spc="-118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w13',</a:t>
            </a:r>
            <a:endParaRPr sz="1418" dirty="0">
              <a:latin typeface="Courier New"/>
              <a:cs typeface="Courier New"/>
            </a:endParaRPr>
          </a:p>
          <a:p>
            <a:pPr marL="70548"/>
            <a:r>
              <a:rPr sz="1418" b="1" dirty="0">
                <a:latin typeface="Courier New"/>
                <a:cs typeface="Courier New"/>
              </a:rPr>
              <a:t>'E: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e45']</a:t>
            </a:r>
            <a:endParaRPr sz="1418" dirty="0">
              <a:latin typeface="Courier New"/>
              <a:cs typeface="Courier New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6E2A4DE1-DD1D-5ADE-4966-6133C0176CA0}"/>
              </a:ext>
            </a:extLst>
          </p:cNvPr>
          <p:cNvSpPr txBox="1"/>
          <p:nvPr/>
        </p:nvSpPr>
        <p:spPr>
          <a:xfrm>
            <a:off x="4291342" y="5191415"/>
            <a:ext cx="1472549" cy="976336"/>
          </a:xfrm>
          <a:prstGeom prst="rect">
            <a:avLst/>
          </a:prstGeom>
        </p:spPr>
        <p:txBody>
          <a:bodyPr vert="horz" wrap="square" lIns="0" tIns="134345" rIns="0" bIns="0" rtlCol="0">
            <a:spAutoFit/>
          </a:bodyPr>
          <a:lstStyle/>
          <a:p>
            <a:pPr algn="ctr">
              <a:spcBef>
                <a:spcPts val="1057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65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errors</a:t>
            </a:r>
            <a:endParaRPr sz="2127">
              <a:latin typeface="Arial MT"/>
              <a:cs typeface="Arial MT"/>
            </a:endParaRPr>
          </a:p>
          <a:p>
            <a:pPr marL="25517" algn="ctr">
              <a:spcBef>
                <a:spcPts val="632"/>
              </a:spcBef>
            </a:pPr>
            <a:r>
              <a:rPr sz="1418" b="1" spc="-6" dirty="0">
                <a:latin typeface="Courier New"/>
                <a:cs typeface="Courier New"/>
              </a:rPr>
              <a:t>['E:</a:t>
            </a:r>
            <a:r>
              <a:rPr sz="1418" b="1" spc="-59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e21',</a:t>
            </a:r>
            <a:endParaRPr sz="1418">
              <a:latin typeface="Courier New"/>
              <a:cs typeface="Courier New"/>
            </a:endParaRPr>
          </a:p>
          <a:p>
            <a:pPr marL="24767" algn="ctr"/>
            <a:r>
              <a:rPr sz="1418" b="1" dirty="0">
                <a:latin typeface="Courier New"/>
                <a:cs typeface="Courier New"/>
              </a:rPr>
              <a:t>'E:</a:t>
            </a:r>
            <a:r>
              <a:rPr sz="1418" b="1" spc="-7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e45']</a:t>
            </a:r>
            <a:endParaRPr sz="1418">
              <a:latin typeface="Courier New"/>
              <a:cs typeface="Courier New"/>
            </a:endParaRPr>
          </a:p>
        </p:txBody>
      </p:sp>
      <p:grpSp>
        <p:nvGrpSpPr>
          <p:cNvPr id="45" name="object 17">
            <a:extLst>
              <a:ext uri="{FF2B5EF4-FFF2-40B4-BE49-F238E27FC236}">
                <a16:creationId xmlns:a16="http://schemas.microsoft.com/office/drawing/2014/main" id="{EEC858D8-3A09-4525-796D-13FDF8D02E06}"/>
              </a:ext>
            </a:extLst>
          </p:cNvPr>
          <p:cNvGrpSpPr/>
          <p:nvPr/>
        </p:nvGrpSpPr>
        <p:grpSpPr>
          <a:xfrm>
            <a:off x="243174" y="3509033"/>
            <a:ext cx="448069" cy="364760"/>
            <a:chOff x="205740" y="1645920"/>
            <a:chExt cx="379095" cy="308610"/>
          </a:xfrm>
        </p:grpSpPr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2610B92B-C198-17BF-06E1-9A0B28546C1C}"/>
                </a:ext>
              </a:extLst>
            </p:cNvPr>
            <p:cNvSpPr/>
            <p:nvPr/>
          </p:nvSpPr>
          <p:spPr>
            <a:xfrm>
              <a:off x="215265" y="165544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214883" y="0"/>
                  </a:moveTo>
                  <a:lnTo>
                    <a:pt x="214883" y="72389"/>
                  </a:lnTo>
                  <a:lnTo>
                    <a:pt x="0" y="72389"/>
                  </a:lnTo>
                  <a:lnTo>
                    <a:pt x="0" y="217169"/>
                  </a:lnTo>
                  <a:lnTo>
                    <a:pt x="214883" y="217169"/>
                  </a:lnTo>
                  <a:lnTo>
                    <a:pt x="214883" y="289559"/>
                  </a:lnTo>
                  <a:lnTo>
                    <a:pt x="359664" y="144779"/>
                  </a:lnTo>
                  <a:lnTo>
                    <a:pt x="21488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456D7137-0F68-D4A1-48F8-AF3C439A7E93}"/>
                </a:ext>
              </a:extLst>
            </p:cNvPr>
            <p:cNvSpPr/>
            <p:nvPr/>
          </p:nvSpPr>
          <p:spPr>
            <a:xfrm>
              <a:off x="215265" y="1655445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60">
                  <a:moveTo>
                    <a:pt x="0" y="72389"/>
                  </a:moveTo>
                  <a:lnTo>
                    <a:pt x="214883" y="72389"/>
                  </a:lnTo>
                  <a:lnTo>
                    <a:pt x="214883" y="0"/>
                  </a:lnTo>
                  <a:lnTo>
                    <a:pt x="359664" y="144779"/>
                  </a:lnTo>
                  <a:lnTo>
                    <a:pt x="214883" y="289559"/>
                  </a:lnTo>
                  <a:lnTo>
                    <a:pt x="214883" y="217169"/>
                  </a:lnTo>
                  <a:lnTo>
                    <a:pt x="0" y="217169"/>
                  </a:lnTo>
                  <a:lnTo>
                    <a:pt x="0" y="72389"/>
                  </a:lnTo>
                  <a:close/>
                </a:path>
              </a:pathLst>
            </a:custGeom>
            <a:ln w="19049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8" name="object 20">
            <a:extLst>
              <a:ext uri="{FF2B5EF4-FFF2-40B4-BE49-F238E27FC236}">
                <a16:creationId xmlns:a16="http://schemas.microsoft.com/office/drawing/2014/main" id="{50B221A7-B41C-9F30-3BBF-D0BFAE1377C7}"/>
              </a:ext>
            </a:extLst>
          </p:cNvPr>
          <p:cNvSpPr txBox="1"/>
          <p:nvPr/>
        </p:nvSpPr>
        <p:spPr>
          <a:xfrm>
            <a:off x="6162124" y="5350078"/>
            <a:ext cx="3794704" cy="701654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46533" rIns="0" bIns="0" rtlCol="0">
            <a:spAutoFit/>
          </a:bodyPr>
          <a:lstStyle/>
          <a:p>
            <a:pPr marL="155355" marR="147099" indent="315213">
              <a:spcBef>
                <a:spcPts val="366"/>
              </a:spcBef>
            </a:pPr>
            <a:r>
              <a:rPr sz="2127" spc="-6" dirty="0">
                <a:latin typeface="Arial MT"/>
                <a:cs typeface="Arial MT"/>
              </a:rPr>
              <a:t>El RDD de salida es del 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mismo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tipo</a:t>
            </a:r>
            <a:r>
              <a:rPr sz="2127" spc="-12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que</a:t>
            </a:r>
            <a:r>
              <a:rPr sz="2127" spc="6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el</a:t>
            </a:r>
            <a:r>
              <a:rPr sz="2127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de</a:t>
            </a:r>
            <a:r>
              <a:rPr sz="2127" spc="6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entrada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CD69CB03-1CE5-A5A7-2BDC-54543171D156}"/>
              </a:ext>
            </a:extLst>
          </p:cNvPr>
          <p:cNvSpPr txBox="1"/>
          <p:nvPr/>
        </p:nvSpPr>
        <p:spPr>
          <a:xfrm>
            <a:off x="546066" y="1801798"/>
            <a:ext cx="8728114" cy="528483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717484" lvl="1" indent="-379006">
              <a:spcBef>
                <a:spcPts val="845"/>
              </a:spcBef>
              <a:buClr>
                <a:srgbClr val="89B833"/>
              </a:buClr>
              <a:buSzPct val="58333"/>
              <a:buFont typeface="Wingdings"/>
              <a:buChar char=""/>
              <a:tabLst>
                <a:tab pos="716734" algn="l"/>
                <a:tab pos="717484" algn="l"/>
              </a:tabLst>
            </a:pPr>
            <a:r>
              <a:rPr sz="2400" spc="-6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flatMap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8704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BB036F0-D254-8B9D-2135-7FDB65D8F9F6}"/>
              </a:ext>
            </a:extLst>
          </p:cNvPr>
          <p:cNvSpPr txBox="1"/>
          <p:nvPr/>
        </p:nvSpPr>
        <p:spPr>
          <a:xfrm>
            <a:off x="185161" y="1228043"/>
            <a:ext cx="10719415" cy="432596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1AF96A5-CF41-FACA-65CF-0F75830E6F14}"/>
              </a:ext>
            </a:extLst>
          </p:cNvPr>
          <p:cNvSpPr txBox="1"/>
          <p:nvPr/>
        </p:nvSpPr>
        <p:spPr>
          <a:xfrm>
            <a:off x="188876" y="4559300"/>
            <a:ext cx="10665005" cy="2516430"/>
          </a:xfrm>
          <a:prstGeom prst="rect">
            <a:avLst/>
          </a:prstGeom>
        </p:spPr>
        <p:txBody>
          <a:bodyPr vert="horz" wrap="square" lIns="0" tIns="76553" rIns="0" bIns="0" rtlCol="0">
            <a:spAutoFit/>
          </a:bodyPr>
          <a:lstStyle/>
          <a:p>
            <a:pPr marL="393265" indent="-378255">
              <a:spcBef>
                <a:spcPts val="6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10,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20,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3,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40,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5,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50]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602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48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sz="2400" b="1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2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lnSpc>
                <a:spcPts val="2553"/>
              </a:lnSpc>
              <a:spcBef>
                <a:spcPts val="756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  <a:tab pos="4622370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serán elementos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individuales </a:t>
            </a:r>
            <a:r>
              <a:rPr sz="2400" spc="-6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 partida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390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 lista de elementos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CA52D01-0F68-32F0-96E3-894A8A9F284D}"/>
              </a:ext>
            </a:extLst>
          </p:cNvPr>
          <p:cNvSpPr txBox="1"/>
          <p:nvPr/>
        </p:nvSpPr>
        <p:spPr>
          <a:xfrm>
            <a:off x="185161" y="2136158"/>
            <a:ext cx="10444006" cy="2002474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2800" b="1" spc="-6" dirty="0">
                <a:latin typeface="Courier New"/>
                <a:cs typeface="Courier New"/>
              </a:rPr>
              <a:t>numeros</a:t>
            </a:r>
            <a:r>
              <a:rPr sz="2800" b="1" spc="6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6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sc.parallelize([1,2,3,4,5])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sz="2800" b="1" spc="-6" dirty="0">
                <a:latin typeface="Courier New"/>
                <a:cs typeface="Courier New"/>
              </a:rPr>
              <a:t>rdd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30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numeros.flatMap(lambda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elemento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:</a:t>
            </a:r>
            <a:r>
              <a:rPr sz="2800" b="1" spc="12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[elemento,</a:t>
            </a:r>
            <a:r>
              <a:rPr sz="2800" b="1" spc="18" dirty="0">
                <a:latin typeface="Courier New"/>
                <a:cs typeface="Courier New"/>
              </a:rPr>
              <a:t> </a:t>
            </a:r>
            <a:r>
              <a:rPr sz="2800" b="1" spc="-6" dirty="0">
                <a:latin typeface="Courier New"/>
                <a:cs typeface="Courier New"/>
              </a:rPr>
              <a:t>10*elemento])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30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cuestiones sobre “</a:t>
            </a:r>
            <a:r>
              <a:rPr lang="es-ES" dirty="0" err="1"/>
              <a:t>flatMap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45985"/>
            <a:ext cx="8070850" cy="179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63A17CF-381D-9B7F-B789-C42386E79CC7}"/>
              </a:ext>
            </a:extLst>
          </p:cNvPr>
          <p:cNvGrpSpPr/>
          <p:nvPr/>
        </p:nvGrpSpPr>
        <p:grpSpPr>
          <a:xfrm>
            <a:off x="713082" y="2578100"/>
            <a:ext cx="9465744" cy="2366015"/>
            <a:chOff x="713082" y="3074618"/>
            <a:chExt cx="9465744" cy="2366015"/>
          </a:xfrm>
        </p:grpSpPr>
        <p:grpSp>
          <p:nvGrpSpPr>
            <p:cNvPr id="25" name="object 4">
              <a:extLst>
                <a:ext uri="{FF2B5EF4-FFF2-40B4-BE49-F238E27FC236}">
                  <a16:creationId xmlns:a16="http://schemas.microsoft.com/office/drawing/2014/main" id="{6CC8522B-B7A3-6882-2411-3BE77FA1A0D2}"/>
                </a:ext>
              </a:extLst>
            </p:cNvPr>
            <p:cNvGrpSpPr/>
            <p:nvPr/>
          </p:nvGrpSpPr>
          <p:grpSpPr>
            <a:xfrm>
              <a:off x="713082" y="3435955"/>
              <a:ext cx="9465744" cy="2004678"/>
              <a:chOff x="603313" y="1955101"/>
              <a:chExt cx="8008620" cy="1696085"/>
            </a:xfrm>
          </p:grpSpPr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DD3DE425-3AC8-D38F-0244-15416309E8C4}"/>
                  </a:ext>
                </a:extLst>
              </p:cNvPr>
              <p:cNvSpPr/>
              <p:nvPr/>
            </p:nvSpPr>
            <p:spPr>
              <a:xfrm>
                <a:off x="609981" y="1961781"/>
                <a:ext cx="7995284" cy="1682750"/>
              </a:xfrm>
              <a:custGeom>
                <a:avLst/>
                <a:gdLst/>
                <a:ahLst/>
                <a:cxnLst/>
                <a:rect l="l" t="t" r="r" b="b"/>
                <a:pathLst>
                  <a:path w="7995284" h="1682750">
                    <a:moveTo>
                      <a:pt x="7994904" y="0"/>
                    </a:moveTo>
                    <a:lnTo>
                      <a:pt x="0" y="0"/>
                    </a:lnTo>
                    <a:lnTo>
                      <a:pt x="0" y="1053833"/>
                    </a:lnTo>
                    <a:lnTo>
                      <a:pt x="0" y="1682483"/>
                    </a:lnTo>
                    <a:lnTo>
                      <a:pt x="7994904" y="1682483"/>
                    </a:lnTo>
                    <a:lnTo>
                      <a:pt x="7994904" y="1053833"/>
                    </a:lnTo>
                    <a:lnTo>
                      <a:pt x="7994904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7" name="object 6">
                <a:extLst>
                  <a:ext uri="{FF2B5EF4-FFF2-40B4-BE49-F238E27FC236}">
                    <a16:creationId xmlns:a16="http://schemas.microsoft.com/office/drawing/2014/main" id="{C4C07664-7BD8-CFF2-71ED-90F39B765F44}"/>
                  </a:ext>
                </a:extLst>
              </p:cNvPr>
              <p:cNvSpPr/>
              <p:nvPr/>
            </p:nvSpPr>
            <p:spPr>
              <a:xfrm>
                <a:off x="609981" y="1961769"/>
                <a:ext cx="7995284" cy="1682750"/>
              </a:xfrm>
              <a:custGeom>
                <a:avLst/>
                <a:gdLst/>
                <a:ahLst/>
                <a:cxnLst/>
                <a:rect l="l" t="t" r="r" b="b"/>
                <a:pathLst>
                  <a:path w="7995284" h="1682750">
                    <a:moveTo>
                      <a:pt x="0" y="1682495"/>
                    </a:moveTo>
                    <a:lnTo>
                      <a:pt x="7994904" y="1682495"/>
                    </a:lnTo>
                    <a:lnTo>
                      <a:pt x="7994904" y="0"/>
                    </a:lnTo>
                    <a:lnTo>
                      <a:pt x="0" y="0"/>
                    </a:lnTo>
                    <a:lnTo>
                      <a:pt x="0" y="1682495"/>
                    </a:lnTo>
                    <a:close/>
                  </a:path>
                </a:pathLst>
              </a:custGeom>
              <a:ln w="129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80426680-97E1-33F2-A5AE-A08DFADE0395}"/>
                </a:ext>
              </a:extLst>
            </p:cNvPr>
            <p:cNvSpPr txBox="1"/>
            <p:nvPr/>
          </p:nvSpPr>
          <p:spPr>
            <a:xfrm>
              <a:off x="813580" y="3074618"/>
              <a:ext cx="9034186" cy="1560882"/>
            </a:xfrm>
            <a:prstGeom prst="rect">
              <a:avLst/>
            </a:prstGeom>
          </p:spPr>
          <p:txBody>
            <a:bodyPr vert="horz" wrap="square" lIns="0" tIns="157612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1950" dirty="0">
                <a:latin typeface="Arial MT"/>
                <a:cs typeface="Arial MT"/>
              </a:endParaRPr>
            </a:p>
            <a:p>
              <a:pPr marL="15010"/>
              <a:r>
                <a:rPr sz="1891" b="1" spc="-6" dirty="0">
                  <a:latin typeface="Courier New"/>
                  <a:cs typeface="Courier New"/>
                </a:rPr>
                <a:t>lineas</a:t>
              </a:r>
              <a:r>
                <a:rPr sz="1891" b="1" spc="6" dirty="0">
                  <a:latin typeface="Courier New"/>
                  <a:cs typeface="Courier New"/>
                </a:rPr>
                <a:t> </a:t>
              </a:r>
              <a:r>
                <a:rPr sz="1891" b="1" dirty="0">
                  <a:latin typeface="Courier New"/>
                  <a:cs typeface="Courier New"/>
                </a:rPr>
                <a:t>=</a:t>
              </a:r>
              <a:r>
                <a:rPr sz="1891" b="1" spc="6" dirty="0">
                  <a:latin typeface="Courier New"/>
                  <a:cs typeface="Courier New"/>
                </a:rPr>
                <a:t> </a:t>
              </a:r>
              <a:r>
                <a:rPr sz="1891" b="1" spc="-6" dirty="0">
                  <a:latin typeface="Courier New"/>
                  <a:cs typeface="Courier New"/>
                </a:rPr>
                <a:t>sc.parallelize(['',</a:t>
              </a:r>
              <a:r>
                <a:rPr sz="1891" b="1" spc="6" dirty="0">
                  <a:latin typeface="Courier New"/>
                  <a:cs typeface="Courier New"/>
                </a:rPr>
                <a:t> </a:t>
              </a:r>
              <a:r>
                <a:rPr sz="1891" b="1" dirty="0">
                  <a:latin typeface="Courier New"/>
                  <a:cs typeface="Courier New"/>
                </a:rPr>
                <a:t>'a', 'a </a:t>
              </a:r>
              <a:r>
                <a:rPr sz="1891" b="1" spc="-6" dirty="0">
                  <a:latin typeface="Courier New"/>
                  <a:cs typeface="Courier New"/>
                </a:rPr>
                <a:t>b',</a:t>
              </a:r>
              <a:r>
                <a:rPr sz="1891" b="1" spc="6" dirty="0">
                  <a:latin typeface="Courier New"/>
                  <a:cs typeface="Courier New"/>
                </a:rPr>
                <a:t> </a:t>
              </a:r>
              <a:r>
                <a:rPr sz="1891" b="1" dirty="0">
                  <a:latin typeface="Courier New"/>
                  <a:cs typeface="Courier New"/>
                </a:rPr>
                <a:t>'a b </a:t>
              </a:r>
              <a:r>
                <a:rPr sz="1891" b="1" spc="-6" dirty="0">
                  <a:latin typeface="Courier New"/>
                  <a:cs typeface="Courier New"/>
                </a:rPr>
                <a:t>c'])</a:t>
              </a:r>
              <a:endParaRPr sz="1891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2127" dirty="0">
                <a:latin typeface="Courier New"/>
                <a:cs typeface="Courier New"/>
              </a:endParaRPr>
            </a:p>
            <a:p>
              <a:pPr marL="15010">
                <a:spcBef>
                  <a:spcPts val="1525"/>
                </a:spcBef>
              </a:pPr>
              <a:r>
                <a:rPr sz="1891" b="1" spc="-6" dirty="0">
                  <a:latin typeface="Courier New"/>
                  <a:cs typeface="Courier New"/>
                </a:rPr>
                <a:t>palabras</a:t>
              </a:r>
              <a:r>
                <a:rPr sz="1891" b="1" spc="24" dirty="0">
                  <a:latin typeface="Courier New"/>
                  <a:cs typeface="Courier New"/>
                </a:rPr>
                <a:t> </a:t>
              </a:r>
              <a:r>
                <a:rPr sz="1891" b="1" dirty="0">
                  <a:latin typeface="Courier New"/>
                  <a:cs typeface="Courier New"/>
                </a:rPr>
                <a:t>=</a:t>
              </a:r>
              <a:r>
                <a:rPr sz="1891" b="1" spc="18" dirty="0">
                  <a:latin typeface="Courier New"/>
                  <a:cs typeface="Courier New"/>
                </a:rPr>
                <a:t> </a:t>
              </a:r>
              <a:r>
                <a:rPr sz="1891" b="1" spc="-6" dirty="0" err="1">
                  <a:latin typeface="Courier New"/>
                  <a:cs typeface="Courier New"/>
                </a:rPr>
                <a:t>lineas.flatMap</a:t>
              </a:r>
              <a:r>
                <a:rPr sz="1891" b="1" spc="-6" dirty="0">
                  <a:latin typeface="Courier New"/>
                  <a:cs typeface="Courier New"/>
                </a:rPr>
                <a:t>(lambda</a:t>
              </a:r>
              <a:r>
                <a:rPr sz="1891" b="1" spc="24" dirty="0">
                  <a:latin typeface="Courier New"/>
                  <a:cs typeface="Courier New"/>
                </a:rPr>
                <a:t> </a:t>
              </a:r>
              <a:r>
                <a:rPr sz="1891" b="1" spc="-6" dirty="0" err="1">
                  <a:latin typeface="Courier New"/>
                  <a:cs typeface="Courier New"/>
                </a:rPr>
                <a:t>elemento</a:t>
              </a:r>
              <a:r>
                <a:rPr sz="1891" b="1" spc="-6" dirty="0">
                  <a:latin typeface="Courier New"/>
                  <a:cs typeface="Courier New"/>
                </a:rPr>
                <a:t>:</a:t>
              </a:r>
              <a:r>
                <a:rPr sz="1891" b="1" spc="30" dirty="0">
                  <a:latin typeface="Courier New"/>
                  <a:cs typeface="Courier New"/>
                </a:rPr>
                <a:t> </a:t>
              </a:r>
              <a:r>
                <a:rPr sz="1891" b="1" spc="-6" dirty="0" err="1">
                  <a:latin typeface="Courier New"/>
                  <a:cs typeface="Courier New"/>
                </a:rPr>
                <a:t>elemento.split</a:t>
              </a:r>
              <a:r>
                <a:rPr sz="1891" b="1" spc="-6" dirty="0">
                  <a:latin typeface="Courier New"/>
                  <a:cs typeface="Courier New"/>
                </a:rPr>
                <a:t>())</a:t>
              </a:r>
              <a:endParaRPr sz="1891" dirty="0">
                <a:latin typeface="Courier New"/>
                <a:cs typeface="Courier New"/>
              </a:endParaRPr>
            </a:p>
          </p:txBody>
        </p:sp>
      </p:grpSp>
      <p:grpSp>
        <p:nvGrpSpPr>
          <p:cNvPr id="29" name="object 9">
            <a:extLst>
              <a:ext uri="{FF2B5EF4-FFF2-40B4-BE49-F238E27FC236}">
                <a16:creationId xmlns:a16="http://schemas.microsoft.com/office/drawing/2014/main" id="{1A93DC6D-0A41-D5A3-D5B7-131770ABF019}"/>
              </a:ext>
            </a:extLst>
          </p:cNvPr>
          <p:cNvGrpSpPr/>
          <p:nvPr/>
        </p:nvGrpSpPr>
        <p:grpSpPr>
          <a:xfrm>
            <a:off x="2012676" y="5931858"/>
            <a:ext cx="1469547" cy="759541"/>
            <a:chOff x="2330957" y="4066794"/>
            <a:chExt cx="1243330" cy="642620"/>
          </a:xfrm>
        </p:grpSpPr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9A2E298D-1FB3-EA1C-EA39-47E5B9411EFF}"/>
                </a:ext>
              </a:extLst>
            </p:cNvPr>
            <p:cNvSpPr/>
            <p:nvPr/>
          </p:nvSpPr>
          <p:spPr>
            <a:xfrm>
              <a:off x="2340482" y="4076319"/>
              <a:ext cx="1224280" cy="623570"/>
            </a:xfrm>
            <a:custGeom>
              <a:avLst/>
              <a:gdLst/>
              <a:ahLst/>
              <a:cxnLst/>
              <a:rect l="l" t="t" r="r" b="b"/>
              <a:pathLst>
                <a:path w="1224279" h="623570">
                  <a:moveTo>
                    <a:pt x="1119886" y="0"/>
                  </a:moveTo>
                  <a:lnTo>
                    <a:pt x="103886" y="0"/>
                  </a:lnTo>
                  <a:lnTo>
                    <a:pt x="63436" y="8163"/>
                  </a:lnTo>
                  <a:lnTo>
                    <a:pt x="30416" y="30426"/>
                  </a:lnTo>
                  <a:lnTo>
                    <a:pt x="8159" y="63447"/>
                  </a:lnTo>
                  <a:lnTo>
                    <a:pt x="0" y="103885"/>
                  </a:lnTo>
                  <a:lnTo>
                    <a:pt x="0" y="519429"/>
                  </a:lnTo>
                  <a:lnTo>
                    <a:pt x="8159" y="559868"/>
                  </a:lnTo>
                  <a:lnTo>
                    <a:pt x="30416" y="592889"/>
                  </a:lnTo>
                  <a:lnTo>
                    <a:pt x="63436" y="615152"/>
                  </a:lnTo>
                  <a:lnTo>
                    <a:pt x="103886" y="623315"/>
                  </a:lnTo>
                  <a:lnTo>
                    <a:pt x="1119886" y="623315"/>
                  </a:lnTo>
                  <a:lnTo>
                    <a:pt x="1160335" y="615152"/>
                  </a:lnTo>
                  <a:lnTo>
                    <a:pt x="1193355" y="592889"/>
                  </a:lnTo>
                  <a:lnTo>
                    <a:pt x="1215612" y="559868"/>
                  </a:lnTo>
                  <a:lnTo>
                    <a:pt x="1223771" y="519429"/>
                  </a:lnTo>
                  <a:lnTo>
                    <a:pt x="1223771" y="103885"/>
                  </a:lnTo>
                  <a:lnTo>
                    <a:pt x="1215612" y="63447"/>
                  </a:lnTo>
                  <a:lnTo>
                    <a:pt x="1193355" y="30426"/>
                  </a:lnTo>
                  <a:lnTo>
                    <a:pt x="1160335" y="8163"/>
                  </a:lnTo>
                  <a:lnTo>
                    <a:pt x="1119886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1DB5782D-A975-A22C-2CFB-F857E1F48735}"/>
                </a:ext>
              </a:extLst>
            </p:cNvPr>
            <p:cNvSpPr/>
            <p:nvPr/>
          </p:nvSpPr>
          <p:spPr>
            <a:xfrm>
              <a:off x="2340482" y="4076319"/>
              <a:ext cx="1224280" cy="623570"/>
            </a:xfrm>
            <a:custGeom>
              <a:avLst/>
              <a:gdLst/>
              <a:ahLst/>
              <a:cxnLst/>
              <a:rect l="l" t="t" r="r" b="b"/>
              <a:pathLst>
                <a:path w="1224279" h="623570">
                  <a:moveTo>
                    <a:pt x="0" y="103885"/>
                  </a:moveTo>
                  <a:lnTo>
                    <a:pt x="8159" y="63447"/>
                  </a:lnTo>
                  <a:lnTo>
                    <a:pt x="30416" y="30426"/>
                  </a:lnTo>
                  <a:lnTo>
                    <a:pt x="63436" y="8163"/>
                  </a:lnTo>
                  <a:lnTo>
                    <a:pt x="103886" y="0"/>
                  </a:lnTo>
                  <a:lnTo>
                    <a:pt x="1119886" y="0"/>
                  </a:lnTo>
                  <a:lnTo>
                    <a:pt x="1160335" y="8163"/>
                  </a:lnTo>
                  <a:lnTo>
                    <a:pt x="1193355" y="30426"/>
                  </a:lnTo>
                  <a:lnTo>
                    <a:pt x="1215612" y="63447"/>
                  </a:lnTo>
                  <a:lnTo>
                    <a:pt x="1223771" y="103885"/>
                  </a:lnTo>
                  <a:lnTo>
                    <a:pt x="1223771" y="519429"/>
                  </a:lnTo>
                  <a:lnTo>
                    <a:pt x="1215612" y="559868"/>
                  </a:lnTo>
                  <a:lnTo>
                    <a:pt x="1193355" y="592889"/>
                  </a:lnTo>
                  <a:lnTo>
                    <a:pt x="1160335" y="615152"/>
                  </a:lnTo>
                  <a:lnTo>
                    <a:pt x="1119886" y="623315"/>
                  </a:lnTo>
                  <a:lnTo>
                    <a:pt x="103886" y="623315"/>
                  </a:lnTo>
                  <a:lnTo>
                    <a:pt x="63436" y="615152"/>
                  </a:lnTo>
                  <a:lnTo>
                    <a:pt x="30416" y="592889"/>
                  </a:lnTo>
                  <a:lnTo>
                    <a:pt x="8159" y="559868"/>
                  </a:lnTo>
                  <a:lnTo>
                    <a:pt x="0" y="519429"/>
                  </a:lnTo>
                  <a:lnTo>
                    <a:pt x="0" y="103885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2" name="object 12">
            <a:extLst>
              <a:ext uri="{FF2B5EF4-FFF2-40B4-BE49-F238E27FC236}">
                <a16:creationId xmlns:a16="http://schemas.microsoft.com/office/drawing/2014/main" id="{5ACB166F-D028-0C51-6FE8-28058B56C1E2}"/>
              </a:ext>
            </a:extLst>
          </p:cNvPr>
          <p:cNvSpPr txBox="1"/>
          <p:nvPr/>
        </p:nvSpPr>
        <p:spPr>
          <a:xfrm>
            <a:off x="1974850" y="5547884"/>
            <a:ext cx="1472549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lineas</a:t>
            </a:r>
            <a:endParaRPr sz="2127">
              <a:latin typeface="Arial MT"/>
              <a:cs typeface="Arial MT"/>
            </a:endParaRPr>
          </a:p>
        </p:txBody>
      </p:sp>
      <p:grpSp>
        <p:nvGrpSpPr>
          <p:cNvPr id="50" name="object 13">
            <a:extLst>
              <a:ext uri="{FF2B5EF4-FFF2-40B4-BE49-F238E27FC236}">
                <a16:creationId xmlns:a16="http://schemas.microsoft.com/office/drawing/2014/main" id="{36935121-9F27-6083-786D-7BB42171D5CD}"/>
              </a:ext>
            </a:extLst>
          </p:cNvPr>
          <p:cNvGrpSpPr/>
          <p:nvPr/>
        </p:nvGrpSpPr>
        <p:grpSpPr>
          <a:xfrm>
            <a:off x="3572588" y="5940864"/>
            <a:ext cx="2136772" cy="752036"/>
            <a:chOff x="3650741" y="4074414"/>
            <a:chExt cx="1807845" cy="636270"/>
          </a:xfrm>
        </p:grpSpPr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A730116F-AC16-91A4-74AF-31DBDF6ABC20}"/>
                </a:ext>
              </a:extLst>
            </p:cNvPr>
            <p:cNvSpPr/>
            <p:nvPr/>
          </p:nvSpPr>
          <p:spPr>
            <a:xfrm>
              <a:off x="3660266" y="4250055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2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2" name="object 15">
              <a:extLst>
                <a:ext uri="{FF2B5EF4-FFF2-40B4-BE49-F238E27FC236}">
                  <a16:creationId xmlns:a16="http://schemas.microsoft.com/office/drawing/2014/main" id="{776006B9-5609-5F60-D028-F2F71255AA77}"/>
                </a:ext>
              </a:extLst>
            </p:cNvPr>
            <p:cNvSpPr/>
            <p:nvPr/>
          </p:nvSpPr>
          <p:spPr>
            <a:xfrm>
              <a:off x="3660266" y="4250055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3" name="object 16">
              <a:extLst>
                <a:ext uri="{FF2B5EF4-FFF2-40B4-BE49-F238E27FC236}">
                  <a16:creationId xmlns:a16="http://schemas.microsoft.com/office/drawing/2014/main" id="{092ECF93-6372-9E67-2193-D1184CD10D24}"/>
                </a:ext>
              </a:extLst>
            </p:cNvPr>
            <p:cNvSpPr/>
            <p:nvPr/>
          </p:nvSpPr>
          <p:spPr>
            <a:xfrm>
              <a:off x="4224908" y="4083939"/>
              <a:ext cx="1224280" cy="617220"/>
            </a:xfrm>
            <a:custGeom>
              <a:avLst/>
              <a:gdLst/>
              <a:ahLst/>
              <a:cxnLst/>
              <a:rect l="l" t="t" r="r" b="b"/>
              <a:pathLst>
                <a:path w="1224279" h="617220">
                  <a:moveTo>
                    <a:pt x="1120902" y="0"/>
                  </a:moveTo>
                  <a:lnTo>
                    <a:pt x="102869" y="0"/>
                  </a:lnTo>
                  <a:lnTo>
                    <a:pt x="62847" y="8084"/>
                  </a:lnTo>
                  <a:lnTo>
                    <a:pt x="30146" y="30132"/>
                  </a:lnTo>
                  <a:lnTo>
                    <a:pt x="8090" y="62831"/>
                  </a:lnTo>
                  <a:lnTo>
                    <a:pt x="0" y="102870"/>
                  </a:lnTo>
                  <a:lnTo>
                    <a:pt x="0" y="514350"/>
                  </a:lnTo>
                  <a:lnTo>
                    <a:pt x="8090" y="554388"/>
                  </a:lnTo>
                  <a:lnTo>
                    <a:pt x="30146" y="587087"/>
                  </a:lnTo>
                  <a:lnTo>
                    <a:pt x="62847" y="609135"/>
                  </a:lnTo>
                  <a:lnTo>
                    <a:pt x="102869" y="617220"/>
                  </a:lnTo>
                  <a:lnTo>
                    <a:pt x="1120902" y="617220"/>
                  </a:lnTo>
                  <a:lnTo>
                    <a:pt x="1160924" y="609135"/>
                  </a:lnTo>
                  <a:lnTo>
                    <a:pt x="1193625" y="587087"/>
                  </a:lnTo>
                  <a:lnTo>
                    <a:pt x="1215681" y="554388"/>
                  </a:lnTo>
                  <a:lnTo>
                    <a:pt x="1223771" y="514350"/>
                  </a:lnTo>
                  <a:lnTo>
                    <a:pt x="1223771" y="102870"/>
                  </a:lnTo>
                  <a:lnTo>
                    <a:pt x="1215681" y="62831"/>
                  </a:lnTo>
                  <a:lnTo>
                    <a:pt x="1193625" y="30132"/>
                  </a:lnTo>
                  <a:lnTo>
                    <a:pt x="1160924" y="8084"/>
                  </a:lnTo>
                  <a:lnTo>
                    <a:pt x="1120902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0FA20AF9-5BDF-0075-1024-AF58A3E3EE59}"/>
                </a:ext>
              </a:extLst>
            </p:cNvPr>
            <p:cNvSpPr/>
            <p:nvPr/>
          </p:nvSpPr>
          <p:spPr>
            <a:xfrm>
              <a:off x="4224908" y="4083939"/>
              <a:ext cx="1224280" cy="617220"/>
            </a:xfrm>
            <a:custGeom>
              <a:avLst/>
              <a:gdLst/>
              <a:ahLst/>
              <a:cxnLst/>
              <a:rect l="l" t="t" r="r" b="b"/>
              <a:pathLst>
                <a:path w="1224279" h="617220">
                  <a:moveTo>
                    <a:pt x="0" y="102870"/>
                  </a:moveTo>
                  <a:lnTo>
                    <a:pt x="8090" y="62831"/>
                  </a:lnTo>
                  <a:lnTo>
                    <a:pt x="30146" y="30132"/>
                  </a:lnTo>
                  <a:lnTo>
                    <a:pt x="62847" y="8084"/>
                  </a:lnTo>
                  <a:lnTo>
                    <a:pt x="102869" y="0"/>
                  </a:lnTo>
                  <a:lnTo>
                    <a:pt x="1120902" y="0"/>
                  </a:lnTo>
                  <a:lnTo>
                    <a:pt x="1160924" y="8084"/>
                  </a:lnTo>
                  <a:lnTo>
                    <a:pt x="1193625" y="30132"/>
                  </a:lnTo>
                  <a:lnTo>
                    <a:pt x="1215681" y="62831"/>
                  </a:lnTo>
                  <a:lnTo>
                    <a:pt x="1223771" y="102870"/>
                  </a:lnTo>
                  <a:lnTo>
                    <a:pt x="1223771" y="514350"/>
                  </a:lnTo>
                  <a:lnTo>
                    <a:pt x="1215681" y="554388"/>
                  </a:lnTo>
                  <a:lnTo>
                    <a:pt x="1193625" y="587087"/>
                  </a:lnTo>
                  <a:lnTo>
                    <a:pt x="1160924" y="609135"/>
                  </a:lnTo>
                  <a:lnTo>
                    <a:pt x="1120902" y="617220"/>
                  </a:lnTo>
                  <a:lnTo>
                    <a:pt x="102869" y="617220"/>
                  </a:lnTo>
                  <a:lnTo>
                    <a:pt x="62847" y="609135"/>
                  </a:lnTo>
                  <a:lnTo>
                    <a:pt x="30146" y="587087"/>
                  </a:lnTo>
                  <a:lnTo>
                    <a:pt x="8090" y="554388"/>
                  </a:lnTo>
                  <a:lnTo>
                    <a:pt x="0" y="514350"/>
                  </a:lnTo>
                  <a:lnTo>
                    <a:pt x="0" y="10287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5" name="object 18">
            <a:extLst>
              <a:ext uri="{FF2B5EF4-FFF2-40B4-BE49-F238E27FC236}">
                <a16:creationId xmlns:a16="http://schemas.microsoft.com/office/drawing/2014/main" id="{28B9165D-337B-3A1F-1684-E5D66AF96F03}"/>
              </a:ext>
            </a:extLst>
          </p:cNvPr>
          <p:cNvSpPr txBox="1"/>
          <p:nvPr/>
        </p:nvSpPr>
        <p:spPr>
          <a:xfrm>
            <a:off x="3903723" y="5537977"/>
            <a:ext cx="2060968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b="1" spc="-12" dirty="0">
                <a:latin typeface="Courier New"/>
                <a:cs typeface="Courier New"/>
              </a:rPr>
              <a:t>palabras</a:t>
            </a:r>
            <a:endParaRPr sz="2127">
              <a:latin typeface="Courier New"/>
              <a:cs typeface="Courier New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96FD0DC-13CA-7BDD-9E15-63DB6F49A7BD}"/>
              </a:ext>
            </a:extLst>
          </p:cNvPr>
          <p:cNvSpPr/>
          <p:nvPr/>
        </p:nvSpPr>
        <p:spPr>
          <a:xfrm>
            <a:off x="5924613" y="6276353"/>
            <a:ext cx="759541" cy="90064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5CBDDDC8-EAFF-A721-064B-2883434D15B5}"/>
              </a:ext>
            </a:extLst>
          </p:cNvPr>
          <p:cNvSpPr txBox="1"/>
          <p:nvPr/>
        </p:nvSpPr>
        <p:spPr>
          <a:xfrm>
            <a:off x="6968007" y="6143808"/>
            <a:ext cx="2427228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['a',</a:t>
            </a:r>
            <a:r>
              <a:rPr sz="2127" spc="-47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'a',</a:t>
            </a:r>
            <a:r>
              <a:rPr sz="2127" spc="-41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'b',</a:t>
            </a:r>
            <a:r>
              <a:rPr sz="2127" spc="-41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'a',</a:t>
            </a:r>
            <a:r>
              <a:rPr sz="2127" spc="-35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'b',</a:t>
            </a:r>
            <a:r>
              <a:rPr sz="2127" spc="-41" dirty="0">
                <a:latin typeface="Arial MT"/>
                <a:cs typeface="Arial MT"/>
              </a:rPr>
              <a:t> </a:t>
            </a:r>
            <a:r>
              <a:rPr sz="2127" dirty="0">
                <a:latin typeface="Arial MT"/>
                <a:cs typeface="Arial MT"/>
              </a:rPr>
              <a:t>'c']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58" name="object 23">
            <a:extLst>
              <a:ext uri="{FF2B5EF4-FFF2-40B4-BE49-F238E27FC236}">
                <a16:creationId xmlns:a16="http://schemas.microsoft.com/office/drawing/2014/main" id="{BBC273CE-421E-F4CC-6E8B-E9BB70C34740}"/>
              </a:ext>
            </a:extLst>
          </p:cNvPr>
          <p:cNvSpPr/>
          <p:nvPr/>
        </p:nvSpPr>
        <p:spPr>
          <a:xfrm>
            <a:off x="260314" y="3814347"/>
            <a:ext cx="425553" cy="342244"/>
          </a:xfrm>
          <a:custGeom>
            <a:avLst/>
            <a:gdLst/>
            <a:ahLst/>
            <a:cxnLst/>
            <a:rect l="l" t="t" r="r" b="b"/>
            <a:pathLst>
              <a:path w="360045" h="289560">
                <a:moveTo>
                  <a:pt x="0" y="72390"/>
                </a:moveTo>
                <a:lnTo>
                  <a:pt x="214883" y="72390"/>
                </a:lnTo>
                <a:lnTo>
                  <a:pt x="214883" y="0"/>
                </a:lnTo>
                <a:lnTo>
                  <a:pt x="359664" y="144780"/>
                </a:lnTo>
                <a:lnTo>
                  <a:pt x="214883" y="289560"/>
                </a:lnTo>
                <a:lnTo>
                  <a:pt x="214883" y="217169"/>
                </a:lnTo>
                <a:lnTo>
                  <a:pt x="0" y="217169"/>
                </a:lnTo>
                <a:lnTo>
                  <a:pt x="0" y="72390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59" name="object 25">
            <a:extLst>
              <a:ext uri="{FF2B5EF4-FFF2-40B4-BE49-F238E27FC236}">
                <a16:creationId xmlns:a16="http://schemas.microsoft.com/office/drawing/2014/main" id="{27F1B613-F8BF-BF1A-FEAD-58D93477040E}"/>
              </a:ext>
            </a:extLst>
          </p:cNvPr>
          <p:cNvSpPr/>
          <p:nvPr/>
        </p:nvSpPr>
        <p:spPr>
          <a:xfrm>
            <a:off x="7198856" y="4255293"/>
            <a:ext cx="3385662" cy="1091277"/>
          </a:xfrm>
          <a:custGeom>
            <a:avLst/>
            <a:gdLst/>
            <a:ahLst/>
            <a:cxnLst/>
            <a:rect l="l" t="t" r="r" b="b"/>
            <a:pathLst>
              <a:path w="2864484" h="923289">
                <a:moveTo>
                  <a:pt x="0" y="922782"/>
                </a:moveTo>
                <a:lnTo>
                  <a:pt x="2864358" y="922782"/>
                </a:lnTo>
                <a:lnTo>
                  <a:pt x="2864358" y="0"/>
                </a:lnTo>
                <a:lnTo>
                  <a:pt x="0" y="0"/>
                </a:lnTo>
                <a:lnTo>
                  <a:pt x="0" y="922782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id="{0F75C6A7-B83D-FF6D-C854-D1868052B3C6}"/>
              </a:ext>
            </a:extLst>
          </p:cNvPr>
          <p:cNvSpPr txBox="1"/>
          <p:nvPr/>
        </p:nvSpPr>
        <p:spPr>
          <a:xfrm>
            <a:off x="2052304" y="6020121"/>
            <a:ext cx="1334451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418" b="1" spc="-6" dirty="0">
                <a:latin typeface="Courier New"/>
                <a:cs typeface="Courier New"/>
              </a:rPr>
              <a:t>['',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'a',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spc="-6" dirty="0">
                <a:latin typeface="Courier New"/>
                <a:cs typeface="Courier New"/>
              </a:rPr>
              <a:t>'a</a:t>
            </a:r>
            <a:endParaRPr sz="1418">
              <a:latin typeface="Courier New"/>
              <a:cs typeface="Courier New"/>
            </a:endParaRPr>
          </a:p>
          <a:p>
            <a:pPr marL="15010">
              <a:spcBef>
                <a:spcPts val="35"/>
              </a:spcBef>
            </a:pPr>
            <a:r>
              <a:rPr sz="1418" b="1" dirty="0">
                <a:latin typeface="Courier New"/>
                <a:cs typeface="Courier New"/>
              </a:rPr>
              <a:t>b',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'a</a:t>
            </a:r>
            <a:r>
              <a:rPr sz="1418" b="1" spc="-30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b</a:t>
            </a:r>
            <a:r>
              <a:rPr sz="1418" b="1" spc="-30" dirty="0">
                <a:latin typeface="Courier New"/>
                <a:cs typeface="Courier New"/>
              </a:rPr>
              <a:t> </a:t>
            </a:r>
            <a:r>
              <a:rPr sz="1418" b="1" spc="-6" dirty="0">
                <a:latin typeface="Courier New"/>
                <a:cs typeface="Courier New"/>
              </a:rPr>
              <a:t>c']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61" name="object 27">
            <a:extLst>
              <a:ext uri="{FF2B5EF4-FFF2-40B4-BE49-F238E27FC236}">
                <a16:creationId xmlns:a16="http://schemas.microsoft.com/office/drawing/2014/main" id="{0FF1914F-61C7-4788-2E16-A3C321726B5A}"/>
              </a:ext>
            </a:extLst>
          </p:cNvPr>
          <p:cNvSpPr txBox="1"/>
          <p:nvPr/>
        </p:nvSpPr>
        <p:spPr>
          <a:xfrm>
            <a:off x="4378961" y="5960979"/>
            <a:ext cx="1116796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418" b="1" spc="-6" dirty="0">
                <a:latin typeface="Courier New"/>
                <a:cs typeface="Courier New"/>
              </a:rPr>
              <a:t>['a',</a:t>
            </a:r>
            <a:r>
              <a:rPr sz="1418" b="1" spc="-7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'a',</a:t>
            </a:r>
            <a:endParaRPr sz="1418" dirty="0">
              <a:latin typeface="Courier New"/>
              <a:cs typeface="Courier New"/>
            </a:endParaRPr>
          </a:p>
          <a:p>
            <a:pPr marL="68296"/>
            <a:r>
              <a:rPr sz="1418" b="1" spc="-6" dirty="0">
                <a:latin typeface="Courier New"/>
                <a:cs typeface="Courier New"/>
              </a:rPr>
              <a:t>'b',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'a',</a:t>
            </a:r>
            <a:endParaRPr sz="1418" dirty="0">
              <a:latin typeface="Courier New"/>
              <a:cs typeface="Courier New"/>
            </a:endParaRPr>
          </a:p>
          <a:p>
            <a:pPr marL="68296"/>
            <a:r>
              <a:rPr sz="1418" b="1" spc="-6" dirty="0">
                <a:latin typeface="Courier New"/>
                <a:cs typeface="Courier New"/>
              </a:rPr>
              <a:t>'b',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'c']</a:t>
            </a:r>
            <a:endParaRPr sz="1418" dirty="0">
              <a:latin typeface="Courier New"/>
              <a:cs typeface="Courier New"/>
            </a:endParaRPr>
          </a:p>
        </p:txBody>
      </p:sp>
      <p:sp>
        <p:nvSpPr>
          <p:cNvPr id="62" name="object 29">
            <a:extLst>
              <a:ext uri="{FF2B5EF4-FFF2-40B4-BE49-F238E27FC236}">
                <a16:creationId xmlns:a16="http://schemas.microsoft.com/office/drawing/2014/main" id="{12B6407F-5520-EF83-D187-BD75F3F12ED5}"/>
              </a:ext>
            </a:extLst>
          </p:cNvPr>
          <p:cNvSpPr txBox="1"/>
          <p:nvPr/>
        </p:nvSpPr>
        <p:spPr>
          <a:xfrm>
            <a:off x="7285891" y="4869634"/>
            <a:ext cx="1817795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spc="-6" dirty="0">
                <a:solidFill>
                  <a:schemeClr val="bg1"/>
                </a:solidFill>
                <a:latin typeface="Arial MT"/>
                <a:cs typeface="Arial MT"/>
              </a:rPr>
              <a:t>de</a:t>
            </a:r>
            <a:r>
              <a:rPr sz="2127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spc="-6" dirty="0">
                <a:solidFill>
                  <a:schemeClr val="bg1"/>
                </a:solidFill>
                <a:latin typeface="Arial MT"/>
                <a:cs typeface="Arial MT"/>
              </a:rPr>
              <a:t>una</a:t>
            </a:r>
            <a:r>
              <a:rPr sz="2127" spc="-2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spc="-6" dirty="0">
                <a:solidFill>
                  <a:schemeClr val="bg1"/>
                </a:solidFill>
                <a:latin typeface="Arial MT"/>
                <a:cs typeface="Arial MT"/>
              </a:rPr>
              <a:t>cadena</a:t>
            </a:r>
            <a:endParaRPr sz="2127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4765225-F10B-360F-0472-5B165EA9A63C}"/>
              </a:ext>
            </a:extLst>
          </p:cNvPr>
          <p:cNvSpPr txBox="1"/>
          <p:nvPr/>
        </p:nvSpPr>
        <p:spPr>
          <a:xfrm>
            <a:off x="287838" y="1156621"/>
            <a:ext cx="10450012" cy="142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MX" sz="2837" b="1" spc="-6" dirty="0">
                <a:latin typeface="Arial MT"/>
                <a:cs typeface="Arial MT"/>
              </a:rPr>
              <a:t>¿</a:t>
            </a:r>
            <a:r>
              <a:rPr lang="es-MX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Cuántos</a:t>
            </a:r>
            <a:r>
              <a:rPr lang="es-MX" sz="2837" b="1" spc="18" dirty="0">
                <a:latin typeface="Arial MT"/>
                <a:cs typeface="Arial MT"/>
              </a:rPr>
              <a:t> </a:t>
            </a:r>
            <a:r>
              <a:rPr lang="es-MX" sz="2837" b="1" spc="-6" dirty="0">
                <a:latin typeface="Arial MT"/>
                <a:cs typeface="Arial MT"/>
              </a:rPr>
              <a:t>elementos</a:t>
            </a:r>
            <a:r>
              <a:rPr lang="es-MX" sz="2837" b="1" spc="18" dirty="0">
                <a:latin typeface="Arial MT"/>
                <a:cs typeface="Arial MT"/>
              </a:rPr>
              <a:t> </a:t>
            </a:r>
            <a:r>
              <a:rPr lang="es-MX" sz="2837" b="1" spc="-6" dirty="0">
                <a:latin typeface="Arial MT"/>
                <a:cs typeface="Arial MT"/>
              </a:rPr>
              <a:t>tendrá</a:t>
            </a:r>
            <a:r>
              <a:rPr lang="es-MX" sz="2837" b="1" spc="18" dirty="0">
                <a:latin typeface="Arial MT"/>
                <a:cs typeface="Arial MT"/>
              </a:rPr>
              <a:t> </a:t>
            </a:r>
            <a:r>
              <a:rPr lang="es-MX" sz="2837" b="1" spc="-6" dirty="0">
                <a:latin typeface="Arial MT"/>
                <a:cs typeface="Arial MT"/>
              </a:rPr>
              <a:t>el</a:t>
            </a:r>
            <a:r>
              <a:rPr lang="es-MX" sz="2837" b="1" spc="12" dirty="0">
                <a:latin typeface="Arial MT"/>
                <a:cs typeface="Arial MT"/>
              </a:rPr>
              <a:t> </a:t>
            </a:r>
            <a:r>
              <a:rPr lang="es-MX" sz="2837" b="1" spc="-6" dirty="0" err="1">
                <a:latin typeface="Arial MT"/>
                <a:cs typeface="Arial MT"/>
              </a:rPr>
              <a:t>RDD</a:t>
            </a:r>
            <a:r>
              <a:rPr lang="es-MX" sz="2837" b="1" spc="12" dirty="0">
                <a:latin typeface="Arial MT"/>
                <a:cs typeface="Arial MT"/>
              </a:rPr>
              <a:t> </a:t>
            </a:r>
            <a:r>
              <a:rPr lang="es-MX" sz="2837" b="1" spc="-6" dirty="0">
                <a:latin typeface="Arial MT"/>
                <a:cs typeface="Arial MT"/>
              </a:rPr>
              <a:t>de</a:t>
            </a:r>
            <a:r>
              <a:rPr lang="es-MX" sz="2837" b="1" spc="6" dirty="0">
                <a:latin typeface="Arial MT"/>
                <a:cs typeface="Arial MT"/>
              </a:rPr>
              <a:t> </a:t>
            </a:r>
            <a:r>
              <a:rPr lang="es-MX" sz="2837" b="1" spc="-6" dirty="0">
                <a:latin typeface="Arial MT"/>
                <a:cs typeface="Arial MT"/>
              </a:rPr>
              <a:t>salida?</a:t>
            </a:r>
          </a:p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MX"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s-MX"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s-MX"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MX"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crean</a:t>
            </a:r>
            <a:r>
              <a:rPr lang="es-MX"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tantos</a:t>
            </a:r>
            <a:r>
              <a:rPr lang="es-MX"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MX"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2400" spc="-57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salida como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 haya</a:t>
            </a:r>
            <a:r>
              <a:rPr lang="es-MX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MX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MX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s-MX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MX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 la</a:t>
            </a:r>
            <a:r>
              <a:rPr lang="es-MX"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6234A8C2-E235-F1C9-1D71-6DE7718029EB}"/>
              </a:ext>
            </a:extLst>
          </p:cNvPr>
          <p:cNvSpPr txBox="1"/>
          <p:nvPr/>
        </p:nvSpPr>
        <p:spPr>
          <a:xfrm>
            <a:off x="7285891" y="4239785"/>
            <a:ext cx="3168758" cy="669824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spc="-6" dirty="0">
                <a:solidFill>
                  <a:schemeClr val="bg1"/>
                </a:solidFill>
                <a:latin typeface="Arial MT"/>
                <a:cs typeface="Arial MT"/>
              </a:rPr>
              <a:t>La</a:t>
            </a:r>
            <a:r>
              <a:rPr sz="2127" spc="-12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spc="-6" dirty="0">
                <a:solidFill>
                  <a:schemeClr val="bg1"/>
                </a:solidFill>
                <a:latin typeface="Arial MT"/>
                <a:cs typeface="Arial MT"/>
              </a:rPr>
              <a:t>función</a:t>
            </a:r>
            <a:r>
              <a:rPr sz="2127" spc="-12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spc="-6" dirty="0">
                <a:solidFill>
                  <a:schemeClr val="bg1"/>
                </a:solidFill>
                <a:latin typeface="Arial MT"/>
                <a:cs typeface="Arial MT"/>
              </a:rPr>
              <a:t>split()</a:t>
            </a:r>
            <a:r>
              <a:rPr sz="2127" spc="-18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dirty="0">
                <a:solidFill>
                  <a:schemeClr val="bg1"/>
                </a:solidFill>
                <a:latin typeface="Arial MT"/>
                <a:cs typeface="Arial MT"/>
              </a:rPr>
              <a:t>devuelve</a:t>
            </a:r>
          </a:p>
          <a:p>
            <a:pPr marL="15010"/>
            <a:r>
              <a:rPr sz="2127" dirty="0">
                <a:solidFill>
                  <a:schemeClr val="bg1"/>
                </a:solidFill>
                <a:latin typeface="Arial MT"/>
                <a:cs typeface="Arial MT"/>
              </a:rPr>
              <a:t>una</a:t>
            </a:r>
            <a:r>
              <a:rPr sz="2127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dirty="0">
                <a:solidFill>
                  <a:schemeClr val="bg1"/>
                </a:solidFill>
                <a:latin typeface="Arial MT"/>
                <a:cs typeface="Arial MT"/>
              </a:rPr>
              <a:t>lista</a:t>
            </a:r>
            <a:r>
              <a:rPr sz="2127" spc="-18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dirty="0">
                <a:solidFill>
                  <a:schemeClr val="bg1"/>
                </a:solidFill>
                <a:latin typeface="Arial MT"/>
                <a:cs typeface="Arial MT"/>
              </a:rPr>
              <a:t>con</a:t>
            </a:r>
            <a:r>
              <a:rPr sz="2127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dirty="0">
                <a:solidFill>
                  <a:schemeClr val="bg1"/>
                </a:solidFill>
                <a:latin typeface="Arial MT"/>
                <a:cs typeface="Arial MT"/>
              </a:rPr>
              <a:t>las</a:t>
            </a:r>
            <a:r>
              <a:rPr sz="2127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2127" dirty="0">
                <a:solidFill>
                  <a:schemeClr val="bg1"/>
                </a:solidFill>
                <a:latin typeface="Arial MT"/>
                <a:cs typeface="Arial MT"/>
              </a:rPr>
              <a:t>palabras</a:t>
            </a:r>
          </a:p>
        </p:txBody>
      </p:sp>
    </p:spTree>
    <p:extLst>
      <p:ext uri="{BB962C8B-B14F-4D97-AF65-F5344CB8AC3E}">
        <p14:creationId xmlns:p14="http://schemas.microsoft.com/office/powerpoint/2010/main" val="40541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Diferencias entre “</a:t>
            </a:r>
            <a:r>
              <a:rPr lang="es-ES" dirty="0" err="1"/>
              <a:t>flatMap</a:t>
            </a:r>
            <a:r>
              <a:rPr lang="es-ES" dirty="0"/>
              <a:t>()” y “</a:t>
            </a:r>
            <a:r>
              <a:rPr lang="es-ES" dirty="0" err="1"/>
              <a:t>map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851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A131F6F0-302A-EE1C-6439-0674AD2A7799}"/>
              </a:ext>
            </a:extLst>
          </p:cNvPr>
          <p:cNvSpPr txBox="1"/>
          <p:nvPr/>
        </p:nvSpPr>
        <p:spPr>
          <a:xfrm>
            <a:off x="298450" y="4889129"/>
            <a:ext cx="9994120" cy="1919956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['a',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'a',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'b', 'a',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'c']</a:t>
            </a:r>
          </a:p>
          <a:p>
            <a:pPr marL="393265" indent="-378255">
              <a:lnSpc>
                <a:spcPct val="150000"/>
              </a:lnSpc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[[],</a:t>
            </a:r>
            <a:r>
              <a:rPr sz="2400" spc="-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['a'],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['a',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'b'], ['a',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'b',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'c']]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aquí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viene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i="1" dirty="0">
                <a:latin typeface="Arial" panose="020B0604020202020204" pitchFamily="34" charset="0"/>
                <a:cs typeface="Arial" panose="020B0604020202020204" pitchFamily="34" charset="0"/>
              </a:rPr>
              <a:t>flat,</a:t>
            </a:r>
            <a:r>
              <a:rPr sz="2400" i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aplana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4D04E784-746E-A459-05A7-82DDCF481188}"/>
              </a:ext>
            </a:extLst>
          </p:cNvPr>
          <p:cNvSpPr txBox="1"/>
          <p:nvPr/>
        </p:nvSpPr>
        <p:spPr>
          <a:xfrm>
            <a:off x="149432" y="1511300"/>
            <a:ext cx="10508836" cy="289605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lineas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6" dirty="0">
                <a:latin typeface="Courier New"/>
                <a:cs typeface="Courier New"/>
              </a:rPr>
              <a:t>sc.parallelize(['',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'a', 'a </a:t>
            </a:r>
            <a:r>
              <a:rPr sz="2400" b="1" spc="-6" dirty="0">
                <a:latin typeface="Courier New"/>
                <a:cs typeface="Courier New"/>
              </a:rPr>
              <a:t>b',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'a b </a:t>
            </a:r>
            <a:r>
              <a:rPr sz="2400" b="1" spc="-6" dirty="0">
                <a:latin typeface="Courier New"/>
                <a:cs typeface="Courier New"/>
              </a:rPr>
              <a:t>c'])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3200" dirty="0">
              <a:latin typeface="Courier New"/>
              <a:cs typeface="Courier New"/>
            </a:endParaRPr>
          </a:p>
          <a:p>
            <a:pPr marL="107322" marR="362495">
              <a:lnSpc>
                <a:spcPct val="136300"/>
              </a:lnSpc>
            </a:pPr>
            <a:r>
              <a:rPr sz="2400" b="1" spc="-6" dirty="0">
                <a:latin typeface="Courier New"/>
                <a:cs typeface="Courier New"/>
              </a:rPr>
              <a:t>palabras_flat</a:t>
            </a:r>
            <a:r>
              <a:rPr sz="2400" b="1" spc="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24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lineas.flatMap(lambda</a:t>
            </a:r>
            <a:r>
              <a:rPr sz="2400" b="1" spc="24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elemento:</a:t>
            </a:r>
            <a:r>
              <a:rPr sz="2400" b="1" spc="47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elemento.split()) </a:t>
            </a:r>
            <a:r>
              <a:rPr sz="2400" b="1" spc="-1116" dirty="0">
                <a:latin typeface="Courier New"/>
                <a:cs typeface="Courier New"/>
              </a:rPr>
              <a:t> </a:t>
            </a:r>
            <a:endParaRPr lang="es-ES" sz="2400" b="1" spc="-1116" dirty="0">
              <a:latin typeface="Courier New"/>
              <a:cs typeface="Courier New"/>
            </a:endParaRPr>
          </a:p>
          <a:p>
            <a:pPr marL="107322" marR="362495">
              <a:lnSpc>
                <a:spcPct val="136300"/>
              </a:lnSpc>
            </a:pPr>
            <a:r>
              <a:rPr sz="2400" b="1" spc="-6" dirty="0" err="1">
                <a:latin typeface="Courier New"/>
                <a:cs typeface="Courier New"/>
              </a:rPr>
              <a:t>palabras_map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lineas.map(lambda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elemento:</a:t>
            </a:r>
            <a:r>
              <a:rPr sz="2400" b="1" spc="18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elemento.split())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00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 “</a:t>
            </a:r>
            <a:r>
              <a:rPr lang="es-ES" dirty="0" err="1"/>
              <a:t>distinct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946650" cy="1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89239145-7DA7-94AB-A141-4BA90EF4D154}"/>
              </a:ext>
            </a:extLst>
          </p:cNvPr>
          <p:cNvSpPr txBox="1"/>
          <p:nvPr/>
        </p:nvSpPr>
        <p:spPr>
          <a:xfrm>
            <a:off x="450850" y="1658922"/>
            <a:ext cx="7322967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eliminando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duplicados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FA28214-3E4D-AFDC-8863-2CD9DDC4F804}"/>
              </a:ext>
            </a:extLst>
          </p:cNvPr>
          <p:cNvSpPr txBox="1"/>
          <p:nvPr/>
        </p:nvSpPr>
        <p:spPr>
          <a:xfrm>
            <a:off x="1142959" y="5622611"/>
            <a:ext cx="801927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[1,1,2,2,5]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D619C5FD-1E63-7CD0-58D6-D15D38CDB6E7}"/>
              </a:ext>
            </a:extLst>
          </p:cNvPr>
          <p:cNvSpPr txBox="1"/>
          <p:nvPr/>
        </p:nvSpPr>
        <p:spPr>
          <a:xfrm>
            <a:off x="835682" y="2659054"/>
            <a:ext cx="9190260" cy="194937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2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sc.parallelize([1,1,2,2,5])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sz="2400" b="1" spc="-6" dirty="0">
                <a:latin typeface="Courier New"/>
                <a:cs typeface="Courier New"/>
              </a:rPr>
              <a:t>unicos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2" dirty="0">
                <a:latin typeface="Courier New"/>
                <a:cs typeface="Courier New"/>
              </a:rPr>
              <a:t> </a:t>
            </a:r>
            <a:r>
              <a:rPr sz="2400" b="1" spc="-6" dirty="0" err="1">
                <a:latin typeface="Courier New"/>
                <a:cs typeface="Courier New"/>
              </a:rPr>
              <a:t>numeros.distinct</a:t>
            </a:r>
            <a:r>
              <a:rPr sz="2400" b="1" spc="-6" dirty="0">
                <a:latin typeface="Courier New"/>
                <a:cs typeface="Courier New"/>
              </a:rPr>
              <a:t>()</a:t>
            </a:r>
            <a:endParaRPr lang="es-ES" sz="2400" b="1" spc="-6" dirty="0">
              <a:latin typeface="Courier New"/>
              <a:cs typeface="Courier New"/>
            </a:endParaRPr>
          </a:p>
          <a:p>
            <a:pPr marL="107322">
              <a:spcBef>
                <a:spcPts val="1513"/>
              </a:spcBef>
            </a:pPr>
            <a:r>
              <a:rPr lang="es-ES" sz="2400" b="1" spc="-6" dirty="0" err="1">
                <a:latin typeface="Courier New"/>
                <a:cs typeface="Courier New"/>
              </a:rPr>
              <a:t>unicos.collect</a:t>
            </a:r>
            <a:r>
              <a:rPr lang="es-ES" sz="2400" b="1" spc="-6" dirty="0">
                <a:latin typeface="Courier New"/>
                <a:cs typeface="Courier New"/>
              </a:rPr>
              <a:t>()</a:t>
            </a:r>
            <a:endParaRPr sz="2400" b="1" spc="-6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3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customXml/itemProps2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Words>1932</Words>
  <Application>Microsoft Office PowerPoint</Application>
  <PresentationFormat>Personalizado</PresentationFormat>
  <Paragraphs>261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Arial MT</vt:lpstr>
      <vt:lpstr>Calibri</vt:lpstr>
      <vt:lpstr>Courier New</vt:lpstr>
      <vt:lpstr>Helvetica Neue</vt:lpstr>
      <vt:lpstr>Montserrat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Transformación “filter()”</vt:lpstr>
      <vt:lpstr>Transformación: cuestiones sobre “filter()”</vt:lpstr>
      <vt:lpstr>Transformación “flatMap()”</vt:lpstr>
      <vt:lpstr>Transformación: cuestiones sobre “flatMap()”</vt:lpstr>
      <vt:lpstr>Diferencias entre “flatMap()” y “map()”</vt:lpstr>
      <vt:lpstr>Transformación “distinct()”</vt:lpstr>
      <vt:lpstr>Transformación “sample()”</vt:lpstr>
      <vt:lpstr>Transformación “union()”</vt:lpstr>
      <vt:lpstr>Transformación “union()”: ejemplo de uso sencillo</vt:lpstr>
      <vt:lpstr>Concepto de DAG (Direct Acyclic Graph)</vt:lpstr>
      <vt:lpstr>SPARK: Jobs, Stages, Task</vt:lpstr>
      <vt:lpstr>Ejemplo DAG (operaciones clave-valor)</vt:lpstr>
      <vt:lpstr>Presentación de PowerPoint</vt:lpstr>
      <vt:lpstr>RDDs: Acciones</vt:lpstr>
      <vt:lpstr>RDDs: Acciones más comunes</vt:lpstr>
      <vt:lpstr>Acción “count”</vt:lpstr>
      <vt:lpstr>Acción “reduce”</vt:lpstr>
      <vt:lpstr>Acción “reduce”: otro ejemplo</vt:lpstr>
      <vt:lpstr>Acción “take”</vt:lpstr>
      <vt:lpstr>Acción “collect”</vt:lpstr>
      <vt:lpstr>Acción “takeOrdered”</vt:lpstr>
      <vt:lpstr>Acción “takeOrdered”: cambiar criterio ordenación</vt:lpstr>
      <vt:lpstr>Presentación de PowerPoint</vt:lpstr>
      <vt:lpstr>RDDs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EJERCICIO 1: contar caracteres de un fichero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60</cp:revision>
  <dcterms:created xsi:type="dcterms:W3CDTF">2021-05-28T10:18:10Z</dcterms:created>
  <dcterms:modified xsi:type="dcterms:W3CDTF">2022-05-16T13:32:59Z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