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9456" r:id="rId5"/>
    <p:sldId id="9457" r:id="rId6"/>
    <p:sldId id="9458" r:id="rId7"/>
    <p:sldId id="9511" r:id="rId8"/>
    <p:sldId id="9506" r:id="rId9"/>
    <p:sldId id="9532" r:id="rId10"/>
    <p:sldId id="9512" r:id="rId11"/>
    <p:sldId id="9481" r:id="rId12"/>
    <p:sldId id="9533" r:id="rId13"/>
    <p:sldId id="9534" r:id="rId14"/>
    <p:sldId id="9536" r:id="rId15"/>
    <p:sldId id="9537" r:id="rId16"/>
    <p:sldId id="9538" r:id="rId17"/>
    <p:sldId id="9543" r:id="rId18"/>
    <p:sldId id="9542" r:id="rId19"/>
    <p:sldId id="9541" r:id="rId20"/>
    <p:sldId id="9540" r:id="rId21"/>
    <p:sldId id="9485" r:id="rId22"/>
    <p:sldId id="9539" r:id="rId23"/>
    <p:sldId id="9544" r:id="rId24"/>
    <p:sldId id="9545" r:id="rId25"/>
    <p:sldId id="9535" r:id="rId26"/>
    <p:sldId id="9546" r:id="rId27"/>
    <p:sldId id="9547" r:id="rId28"/>
    <p:sldId id="9548" r:id="rId29"/>
    <p:sldId id="9549" r:id="rId30"/>
    <p:sldId id="9550" r:id="rId31"/>
    <p:sldId id="9551" r:id="rId32"/>
    <p:sldId id="9486" r:id="rId33"/>
    <p:sldId id="9552" r:id="rId34"/>
    <p:sldId id="274" r:id="rId35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3C6"/>
    <a:srgbClr val="FFEA4F"/>
    <a:srgbClr val="061121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48"/>
    <p:restoredTop sz="94558"/>
  </p:normalViewPr>
  <p:slideViewPr>
    <p:cSldViewPr>
      <p:cViewPr varScale="1">
        <p:scale>
          <a:sx n="86" d="100"/>
          <a:sy n="86" d="100"/>
        </p:scale>
        <p:origin x="834" y="96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2: Contar palabras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77660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083DA45-99CE-607C-CD4D-9EDAD34DC562}"/>
              </a:ext>
            </a:extLst>
          </p:cNvPr>
          <p:cNvSpPr txBox="1"/>
          <p:nvPr/>
        </p:nvSpPr>
        <p:spPr>
          <a:xfrm>
            <a:off x="188876" y="1158856"/>
            <a:ext cx="10547386" cy="4460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Crear el RDD es igual, punto de partida: </a:t>
            </a:r>
            <a:r>
              <a:rPr lang="es-ES" sz="2800" b="1" spc="-6" dirty="0" err="1">
                <a:latin typeface="Courier New"/>
                <a:cs typeface="Courier New"/>
              </a:rPr>
              <a:t>sc.textFile</a:t>
            </a:r>
            <a:r>
              <a:rPr lang="es-ES" sz="2800" b="1" spc="-6" dirty="0">
                <a:latin typeface="Courier New"/>
                <a:cs typeface="Courier New"/>
              </a:rPr>
              <a:t>(</a:t>
            </a:r>
            <a:r>
              <a:rPr lang="es-ES" sz="2800" b="1" spc="-6" dirty="0" err="1">
                <a:latin typeface="Courier New"/>
                <a:cs typeface="Courier New"/>
              </a:rPr>
              <a:t>file</a:t>
            </a:r>
            <a:r>
              <a:rPr lang="es-ES" sz="2800" b="1" dirty="0">
                <a:latin typeface="Courier New"/>
                <a:cs typeface="Courier New"/>
              </a:rPr>
              <a:t>)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8" name="40 Grupo">
            <a:extLst>
              <a:ext uri="{FF2B5EF4-FFF2-40B4-BE49-F238E27FC236}">
                <a16:creationId xmlns:a16="http://schemas.microsoft.com/office/drawing/2014/main" id="{58ED725E-7D1A-4D56-0F9D-ADF1F4E1CF5E}"/>
              </a:ext>
            </a:extLst>
          </p:cNvPr>
          <p:cNvGrpSpPr/>
          <p:nvPr/>
        </p:nvGrpSpPr>
        <p:grpSpPr>
          <a:xfrm>
            <a:off x="2395217" y="1730360"/>
            <a:ext cx="5366087" cy="2337361"/>
            <a:chOff x="1903388" y="2158988"/>
            <a:chExt cx="5366087" cy="2337361"/>
          </a:xfrm>
        </p:grpSpPr>
        <p:grpSp>
          <p:nvGrpSpPr>
            <p:cNvPr id="9" name="object 10">
              <a:extLst>
                <a:ext uri="{FF2B5EF4-FFF2-40B4-BE49-F238E27FC236}">
                  <a16:creationId xmlns:a16="http://schemas.microsoft.com/office/drawing/2014/main" id="{E3532BBE-CF2D-6DE4-30BF-8C1C7DB08A8B}"/>
                </a:ext>
              </a:extLst>
            </p:cNvPr>
            <p:cNvGrpSpPr/>
            <p:nvPr/>
          </p:nvGrpSpPr>
          <p:grpSpPr>
            <a:xfrm>
              <a:off x="4210163" y="3502390"/>
              <a:ext cx="873532" cy="513094"/>
              <a:chOff x="1754885" y="3786378"/>
              <a:chExt cx="523240" cy="307340"/>
            </a:xfrm>
          </p:grpSpPr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E580D855-090C-489F-CBEA-2ECDB0B47680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E759CB94-3E54-81A9-CEF6-05646CB0B2E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0" name="38 Grupo">
              <a:extLst>
                <a:ext uri="{FF2B5EF4-FFF2-40B4-BE49-F238E27FC236}">
                  <a16:creationId xmlns:a16="http://schemas.microsoft.com/office/drawing/2014/main" id="{0D927C92-B7D8-3118-486D-FC519C59A0BB}"/>
                </a:ext>
              </a:extLst>
            </p:cNvPr>
            <p:cNvGrpSpPr/>
            <p:nvPr/>
          </p:nvGrpSpPr>
          <p:grpSpPr>
            <a:xfrm>
              <a:off x="5171897" y="2158988"/>
              <a:ext cx="2097578" cy="2337361"/>
              <a:chOff x="5171897" y="2158988"/>
              <a:chExt cx="2097578" cy="2337361"/>
            </a:xfrm>
          </p:grpSpPr>
          <p:grpSp>
            <p:nvGrpSpPr>
              <p:cNvPr id="19" name="object 13">
                <a:extLst>
                  <a:ext uri="{FF2B5EF4-FFF2-40B4-BE49-F238E27FC236}">
                    <a16:creationId xmlns:a16="http://schemas.microsoft.com/office/drawing/2014/main" id="{B833CC68-6B57-66A8-A195-198503103874}"/>
                  </a:ext>
                </a:extLst>
              </p:cNvPr>
              <p:cNvGrpSpPr/>
              <p:nvPr/>
            </p:nvGrpSpPr>
            <p:grpSpPr>
              <a:xfrm>
                <a:off x="5171897" y="2781089"/>
                <a:ext cx="2075698" cy="1715260"/>
                <a:chOff x="2330957" y="3354323"/>
                <a:chExt cx="1243330" cy="1027430"/>
              </a:xfrm>
            </p:grpSpPr>
            <p:sp>
              <p:nvSpPr>
                <p:cNvPr id="21" name="object 14">
                  <a:extLst>
                    <a:ext uri="{FF2B5EF4-FFF2-40B4-BE49-F238E27FC236}">
                      <a16:creationId xmlns:a16="http://schemas.microsoft.com/office/drawing/2014/main" id="{CC5297A6-3B1E-D3D3-E297-F407C6A165B2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3" name="object 15">
                  <a:extLst>
                    <a:ext uri="{FF2B5EF4-FFF2-40B4-BE49-F238E27FC236}">
                      <a16:creationId xmlns:a16="http://schemas.microsoft.com/office/drawing/2014/main" id="{AE8FFA57-6C44-2113-5F75-623ECB33154B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28773E51-AF3F-8048-0B58-4CF9FBCA15D3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190042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RDD:</a:t>
                </a:r>
                <a:r>
                  <a:rPr sz="2127" spc="-65" dirty="0">
                    <a:latin typeface="Arial MT"/>
                    <a:cs typeface="Arial MT"/>
                  </a:rPr>
                  <a:t> </a:t>
                </a:r>
                <a:r>
                  <a:rPr sz="2127" spc="-6" dirty="0">
                    <a:latin typeface="Arial MT"/>
                    <a:cs typeface="Arial MT"/>
                  </a:rPr>
                  <a:t>lineas</a:t>
                </a:r>
                <a:endParaRPr sz="2127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r>
                  <a:rPr sz="1418">
                    <a:latin typeface="Arial MT"/>
                    <a:cs typeface="Arial MT"/>
                  </a:rPr>
                  <a:t>“</a:t>
                </a:r>
                <a:r>
                  <a:rPr sz="1418" dirty="0">
                    <a:latin typeface="Arial MT"/>
                    <a:cs typeface="Arial MT"/>
                  </a:rPr>
                  <a:t>En </a:t>
                </a:r>
                <a:r>
                  <a:rPr sz="1418" spc="-6" dirty="0">
                    <a:latin typeface="Arial MT"/>
                    <a:cs typeface="Arial MT"/>
                  </a:rPr>
                  <a:t>un lugar” </a:t>
                </a:r>
                <a:r>
                  <a:rPr sz="1418" dirty="0">
                    <a:latin typeface="Arial MT"/>
                    <a:cs typeface="Arial MT"/>
                  </a:rPr>
                  <a:t> “de</a:t>
                </a:r>
                <a:r>
                  <a:rPr sz="1418" spc="-47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la</a:t>
                </a:r>
                <a:r>
                  <a:rPr sz="1418" spc="-41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Mancha” </a:t>
                </a:r>
                <a:r>
                  <a:rPr sz="1418" spc="-378" dirty="0">
                    <a:latin typeface="Arial MT"/>
                    <a:cs typeface="Arial MT"/>
                  </a:rPr>
                  <a:t> </a:t>
                </a:r>
                <a:r>
                  <a:rPr sz="1418" dirty="0">
                    <a:latin typeface="Arial MT"/>
                    <a:cs typeface="Arial MT"/>
                  </a:rPr>
                  <a:t>“de</a:t>
                </a:r>
                <a:r>
                  <a:rPr sz="1418" spc="-24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cuyo</a:t>
                </a:r>
                <a:r>
                  <a:rPr sz="1418" spc="-30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no-”</a:t>
                </a:r>
                <a:endParaRPr sz="1418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1" name="39 Grupo">
              <a:extLst>
                <a:ext uri="{FF2B5EF4-FFF2-40B4-BE49-F238E27FC236}">
                  <a16:creationId xmlns:a16="http://schemas.microsoft.com/office/drawing/2014/main" id="{03CFABCF-BEE2-5197-B58F-E6AF3D2D5F42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37361"/>
              <a:chOff x="1903388" y="2158988"/>
              <a:chExt cx="2079939" cy="2337361"/>
            </a:xfrm>
          </p:grpSpPr>
          <p:grpSp>
            <p:nvGrpSpPr>
              <p:cNvPr id="12" name="31 Grupo">
                <a:extLst>
                  <a:ext uri="{FF2B5EF4-FFF2-40B4-BE49-F238E27FC236}">
                    <a16:creationId xmlns:a16="http://schemas.microsoft.com/office/drawing/2014/main" id="{A4E4388F-FF08-6781-B655-F2B812D6D9F2}"/>
                  </a:ext>
                </a:extLst>
              </p:cNvPr>
              <p:cNvGrpSpPr/>
              <p:nvPr/>
            </p:nvGrpSpPr>
            <p:grpSpPr>
              <a:xfrm>
                <a:off x="2046264" y="2781089"/>
                <a:ext cx="1924103" cy="1715260"/>
                <a:chOff x="542185" y="2363476"/>
                <a:chExt cx="1362221" cy="1214365"/>
              </a:xfrm>
            </p:grpSpPr>
            <p:grpSp>
              <p:nvGrpSpPr>
                <p:cNvPr id="14" name="object 5">
                  <a:extLst>
                    <a:ext uri="{FF2B5EF4-FFF2-40B4-BE49-F238E27FC236}">
                      <a16:creationId xmlns:a16="http://schemas.microsoft.com/office/drawing/2014/main" id="{03BCEA91-9FD1-8222-4391-36478E65A5B1}"/>
                    </a:ext>
                  </a:extLst>
                </p:cNvPr>
                <p:cNvGrpSpPr/>
                <p:nvPr/>
              </p:nvGrpSpPr>
              <p:grpSpPr>
                <a:xfrm>
                  <a:off x="542185" y="2363476"/>
                  <a:ext cx="1362221" cy="1214365"/>
                  <a:chOff x="458723" y="3354323"/>
                  <a:chExt cx="1152525" cy="1027430"/>
                </a:xfrm>
              </p:grpSpPr>
              <p:sp>
                <p:nvSpPr>
                  <p:cNvPr id="16" name="object 6">
                    <a:extLst>
                      <a:ext uri="{FF2B5EF4-FFF2-40B4-BE49-F238E27FC236}">
                        <a16:creationId xmlns:a16="http://schemas.microsoft.com/office/drawing/2014/main" id="{F5F5A58A-183F-BE8F-F2D4-9B807E83000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rgbClr val="539E39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7" name="object 7">
                    <a:extLst>
                      <a:ext uri="{FF2B5EF4-FFF2-40B4-BE49-F238E27FC236}">
                        <a16:creationId xmlns:a16="http://schemas.microsoft.com/office/drawing/2014/main" id="{568A5987-99B0-8B9D-3FCA-2FD3BDC14BB8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8" name="object 8">
                    <a:extLst>
                      <a:ext uri="{FF2B5EF4-FFF2-40B4-BE49-F238E27FC236}">
                        <a16:creationId xmlns:a16="http://schemas.microsoft.com/office/drawing/2014/main" id="{EED3F654-3C6C-B0B9-1B72-61814F78D49C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5" name="object 9">
                  <a:extLst>
                    <a:ext uri="{FF2B5EF4-FFF2-40B4-BE49-F238E27FC236}">
                      <a16:creationId xmlns:a16="http://schemas.microsoft.com/office/drawing/2014/main" id="{BE2C75D6-3D21-5A86-3AA8-02F3500583BA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>
                      <a:latin typeface="Arial MT"/>
                      <a:cs typeface="Arial MT"/>
                    </a:rPr>
                    <a:t>En </a:t>
                  </a:r>
                  <a:r>
                    <a:rPr sz="1418" spc="-6" dirty="0">
                      <a:latin typeface="Arial MT"/>
                      <a:cs typeface="Arial MT"/>
                    </a:rPr>
                    <a:t>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  <a:endParaRPr sz="1418">
                    <a:latin typeface="Arial MT"/>
                    <a:cs typeface="Arial MT"/>
                  </a:endParaRPr>
                </a:p>
              </p:txBody>
            </p:sp>
          </p:grpSp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6CBB0054-3571-BEF5-F498-80760994226D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Quijote.txt</a:t>
                </a:r>
                <a:endParaRPr sz="2127" dirty="0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  <p:sp>
        <p:nvSpPr>
          <p:cNvPr id="26" name="object 4">
            <a:extLst>
              <a:ext uri="{FF2B5EF4-FFF2-40B4-BE49-F238E27FC236}">
                <a16:creationId xmlns:a16="http://schemas.microsoft.com/office/drawing/2014/main" id="{FC1C8561-BB9F-3900-2D14-166759E127EA}"/>
              </a:ext>
            </a:extLst>
          </p:cNvPr>
          <p:cNvSpPr txBox="1"/>
          <p:nvPr/>
        </p:nvSpPr>
        <p:spPr>
          <a:xfrm>
            <a:off x="214314" y="4659318"/>
            <a:ext cx="10404510" cy="238580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 a utilizar: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cadena.split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(‘carácter’): crea lista de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subcadenas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separadas por ‘carácter’</a:t>
            </a: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(lista): devuelve nº de elementos de la lista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2: Contar palabras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77660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object 5">
            <a:extLst>
              <a:ext uri="{FF2B5EF4-FFF2-40B4-BE49-F238E27FC236}">
                <a16:creationId xmlns:a16="http://schemas.microsoft.com/office/drawing/2014/main" id="{A4056E59-BAF1-5B76-1F6C-61EC844FB05A}"/>
              </a:ext>
            </a:extLst>
          </p:cNvPr>
          <p:cNvGrpSpPr/>
          <p:nvPr/>
        </p:nvGrpSpPr>
        <p:grpSpPr>
          <a:xfrm>
            <a:off x="542185" y="4946072"/>
            <a:ext cx="1362221" cy="1214365"/>
            <a:chOff x="458723" y="3354323"/>
            <a:chExt cx="1152525" cy="1027430"/>
          </a:xfrm>
        </p:grpSpPr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181600A0-34A6-8E06-D504-F63A72D4DA7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23F670D3-CAB6-6740-82E9-5EF016CC1597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BC48BCEC-5ECA-2092-8A8F-341864FEA4C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8ED6706B-EC56-9050-70BB-8B814A374C39}"/>
              </a:ext>
            </a:extLst>
          </p:cNvPr>
          <p:cNvSpPr txBox="1"/>
          <p:nvPr/>
        </p:nvSpPr>
        <p:spPr>
          <a:xfrm>
            <a:off x="645760" y="5109689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32" name="object 10">
            <a:extLst>
              <a:ext uri="{FF2B5EF4-FFF2-40B4-BE49-F238E27FC236}">
                <a16:creationId xmlns:a16="http://schemas.microsoft.com/office/drawing/2014/main" id="{21ECEAE7-8A48-26E8-DD32-393971FFD2AA}"/>
              </a:ext>
            </a:extLst>
          </p:cNvPr>
          <p:cNvGrpSpPr/>
          <p:nvPr/>
        </p:nvGrpSpPr>
        <p:grpSpPr>
          <a:xfrm>
            <a:off x="2046264" y="5456737"/>
            <a:ext cx="618441" cy="363259"/>
            <a:chOff x="1754885" y="3786378"/>
            <a:chExt cx="523240" cy="307340"/>
          </a:xfrm>
        </p:grpSpPr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8DF90D94-551A-F0BE-CB97-F8EE7C15BC79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8C8549A9-0DCC-AEB3-1C63-F071B168165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35" name="33 Grupo">
            <a:extLst>
              <a:ext uri="{FF2B5EF4-FFF2-40B4-BE49-F238E27FC236}">
                <a16:creationId xmlns:a16="http://schemas.microsoft.com/office/drawing/2014/main" id="{F4FFACA0-0F45-D743-C573-A84E582965D9}"/>
              </a:ext>
            </a:extLst>
          </p:cNvPr>
          <p:cNvGrpSpPr/>
          <p:nvPr/>
        </p:nvGrpSpPr>
        <p:grpSpPr>
          <a:xfrm>
            <a:off x="2745455" y="4404486"/>
            <a:ext cx="1479154" cy="1755951"/>
            <a:chOff x="2745455" y="4256872"/>
            <a:chExt cx="1479154" cy="1755951"/>
          </a:xfrm>
        </p:grpSpPr>
        <p:grpSp>
          <p:nvGrpSpPr>
            <p:cNvPr id="36" name="object 13">
              <a:extLst>
                <a:ext uri="{FF2B5EF4-FFF2-40B4-BE49-F238E27FC236}">
                  <a16:creationId xmlns:a16="http://schemas.microsoft.com/office/drawing/2014/main" id="{F0390A6D-346B-F829-F0FE-3E64C551C358}"/>
                </a:ext>
              </a:extLst>
            </p:cNvPr>
            <p:cNvGrpSpPr/>
            <p:nvPr/>
          </p:nvGrpSpPr>
          <p:grpSpPr>
            <a:xfrm>
              <a:off x="2755062" y="4798458"/>
              <a:ext cx="1469547" cy="1214365"/>
              <a:chOff x="2330957" y="3354323"/>
              <a:chExt cx="1243330" cy="1027430"/>
            </a:xfrm>
          </p:grpSpPr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9547201A-C533-BC0A-6E88-BA826800128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39" name="object 15">
                <a:extLst>
                  <a:ext uri="{FF2B5EF4-FFF2-40B4-BE49-F238E27FC236}">
                    <a16:creationId xmlns:a16="http://schemas.microsoft.com/office/drawing/2014/main" id="{BD0E485E-119B-F0C2-2380-C0342FB73B7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3BC267D3-E1B0-2706-3931-528584921876}"/>
                </a:ext>
              </a:extLst>
            </p:cNvPr>
            <p:cNvSpPr txBox="1"/>
            <p:nvPr/>
          </p:nvSpPr>
          <p:spPr>
            <a:xfrm>
              <a:off x="2745455" y="4256872"/>
              <a:ext cx="1472549" cy="1477038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RDD:</a:t>
              </a:r>
              <a:r>
                <a:rPr sz="2127" spc="-65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lineas</a:t>
              </a:r>
              <a:endParaRPr sz="2127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r>
                <a:rPr sz="1418" dirty="0">
                  <a:latin typeface="Arial MT"/>
                  <a:cs typeface="Arial MT"/>
                </a:rPr>
                <a:t>“En </a:t>
              </a:r>
              <a:r>
                <a:rPr sz="1418" spc="-6" dirty="0">
                  <a:latin typeface="Arial MT"/>
                  <a:cs typeface="Arial MT"/>
                </a:rPr>
                <a:t>un lugar” </a:t>
              </a:r>
              <a:r>
                <a:rPr sz="1418" dirty="0">
                  <a:latin typeface="Arial MT"/>
                  <a:cs typeface="Arial MT"/>
                </a:rPr>
                <a:t> “de</a:t>
              </a:r>
              <a:r>
                <a:rPr sz="1418" spc="-47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la</a:t>
              </a:r>
              <a:r>
                <a:rPr sz="1418" spc="-41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Mancha” </a:t>
              </a:r>
              <a:r>
                <a:rPr sz="1418" spc="-378" dirty="0">
                  <a:latin typeface="Arial MT"/>
                  <a:cs typeface="Arial MT"/>
                </a:rPr>
                <a:t> </a:t>
              </a:r>
              <a:r>
                <a:rPr sz="1418" dirty="0">
                  <a:latin typeface="Arial MT"/>
                  <a:cs typeface="Arial MT"/>
                </a:rPr>
                <a:t>“</a:t>
              </a:r>
              <a:r>
                <a:rPr sz="1418">
                  <a:latin typeface="Arial MT"/>
                  <a:cs typeface="Arial MT"/>
                </a:rPr>
                <a:t>de</a:t>
              </a:r>
              <a:r>
                <a:rPr sz="1418" spc="-24">
                  <a:latin typeface="Arial MT"/>
                  <a:cs typeface="Arial MT"/>
                </a:rPr>
                <a:t> </a:t>
              </a:r>
              <a:r>
                <a:rPr sz="1418" spc="-6">
                  <a:latin typeface="Arial MT"/>
                  <a:cs typeface="Arial MT"/>
                </a:rPr>
                <a:t>cuyo</a:t>
              </a:r>
              <a:r>
                <a:rPr lang="es-ES" sz="1418" spc="-6" dirty="0">
                  <a:latin typeface="Arial MT"/>
                  <a:cs typeface="Arial MT"/>
                </a:rPr>
                <a:t> …</a:t>
              </a:r>
              <a:r>
                <a:rPr sz="1418" spc="-6">
                  <a:latin typeface="Arial MT"/>
                  <a:cs typeface="Arial MT"/>
                </a:rPr>
                <a:t>”</a:t>
              </a:r>
              <a:endParaRPr sz="1418">
                <a:latin typeface="Arial MT"/>
                <a:cs typeface="Arial MT"/>
              </a:endParaRPr>
            </a:p>
            <a:p>
              <a:pPr marR="40527" algn="ctr"/>
              <a:r>
                <a:rPr sz="1418" dirty="0">
                  <a:latin typeface="Arial MT"/>
                  <a:cs typeface="Arial MT"/>
                </a:rPr>
                <a:t>…</a:t>
              </a:r>
              <a:endParaRPr sz="1418">
                <a:latin typeface="Arial MT"/>
                <a:cs typeface="Arial MT"/>
              </a:endParaRPr>
            </a:p>
          </p:txBody>
        </p:sp>
      </p:grpSp>
      <p:grpSp>
        <p:nvGrpSpPr>
          <p:cNvPr id="40" name="object 17">
            <a:extLst>
              <a:ext uri="{FF2B5EF4-FFF2-40B4-BE49-F238E27FC236}">
                <a16:creationId xmlns:a16="http://schemas.microsoft.com/office/drawing/2014/main" id="{A3497972-1CF7-3EBA-1CB5-B4C5FF10D3F4}"/>
              </a:ext>
            </a:extLst>
          </p:cNvPr>
          <p:cNvGrpSpPr/>
          <p:nvPr/>
        </p:nvGrpSpPr>
        <p:grpSpPr>
          <a:xfrm>
            <a:off x="4428219" y="5466643"/>
            <a:ext cx="618441" cy="363259"/>
            <a:chOff x="3639311" y="3794759"/>
            <a:chExt cx="523240" cy="307340"/>
          </a:xfrm>
        </p:grpSpPr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E15982B9-DC45-F406-9848-9F9A3767C8DB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BE9B20F1-E576-1E20-2C74-AC944757122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43" name="object 20">
            <a:extLst>
              <a:ext uri="{FF2B5EF4-FFF2-40B4-BE49-F238E27FC236}">
                <a16:creationId xmlns:a16="http://schemas.microsoft.com/office/drawing/2014/main" id="{5227DB0C-0276-00FD-5EAA-3B369C9A35F9}"/>
              </a:ext>
            </a:extLst>
          </p:cNvPr>
          <p:cNvGrpSpPr/>
          <p:nvPr/>
        </p:nvGrpSpPr>
        <p:grpSpPr>
          <a:xfrm>
            <a:off x="8577773" y="4949889"/>
            <a:ext cx="1469547" cy="1214365"/>
            <a:chOff x="4215384" y="3362705"/>
            <a:chExt cx="1243330" cy="1027430"/>
          </a:xfrm>
        </p:grpSpPr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2D595B48-4EAD-5E69-C60A-A5CFDBDD0617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23BB458C-D2E8-CDEE-9305-1D885347869D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6" name="object 24">
            <a:extLst>
              <a:ext uri="{FF2B5EF4-FFF2-40B4-BE49-F238E27FC236}">
                <a16:creationId xmlns:a16="http://schemas.microsoft.com/office/drawing/2014/main" id="{29600934-015C-DDD6-E260-AC12CFE60F8E}"/>
              </a:ext>
            </a:extLst>
          </p:cNvPr>
          <p:cNvSpPr txBox="1"/>
          <p:nvPr/>
        </p:nvSpPr>
        <p:spPr>
          <a:xfrm>
            <a:off x="7984988" y="4427002"/>
            <a:ext cx="2633836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53">
                <a:latin typeface="Arial MT"/>
                <a:cs typeface="Arial MT"/>
              </a:rPr>
              <a:t> </a:t>
            </a:r>
            <a:r>
              <a:rPr lang="es-ES" sz="2127" spc="-6" dirty="0" err="1">
                <a:latin typeface="Arial MT"/>
                <a:cs typeface="Arial MT"/>
              </a:rPr>
              <a:t>num</a:t>
            </a:r>
            <a:r>
              <a:rPr lang="es-ES" sz="2127" spc="-6" dirty="0">
                <a:latin typeface="Arial MT"/>
                <a:cs typeface="Arial MT"/>
              </a:rPr>
              <a:t> palabras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09B5AD8A-B6C5-ACEB-F9C7-30CF2CF73F74}"/>
              </a:ext>
            </a:extLst>
          </p:cNvPr>
          <p:cNvSpPr txBox="1"/>
          <p:nvPr/>
        </p:nvSpPr>
        <p:spPr>
          <a:xfrm>
            <a:off x="5118098" y="6747280"/>
            <a:ext cx="2857520" cy="50760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3200" dirty="0" err="1"/>
              <a:t>total_palabras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8" name="object 13">
            <a:extLst>
              <a:ext uri="{FF2B5EF4-FFF2-40B4-BE49-F238E27FC236}">
                <a16:creationId xmlns:a16="http://schemas.microsoft.com/office/drawing/2014/main" id="{E7F42258-808D-53B0-26FB-8BCFC90ECD60}"/>
              </a:ext>
            </a:extLst>
          </p:cNvPr>
          <p:cNvGrpSpPr/>
          <p:nvPr/>
        </p:nvGrpSpPr>
        <p:grpSpPr>
          <a:xfrm>
            <a:off x="5293202" y="4961147"/>
            <a:ext cx="1713589" cy="1191849"/>
            <a:chOff x="2340482" y="3363848"/>
            <a:chExt cx="1224280" cy="1008380"/>
          </a:xfrm>
        </p:grpSpPr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639AB8C1-FD9B-7F8F-6254-BCDAFF4A15CA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FE745D56-E55F-0449-4E73-C11197D6753D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1" name="object 16">
            <a:extLst>
              <a:ext uri="{FF2B5EF4-FFF2-40B4-BE49-F238E27FC236}">
                <a16:creationId xmlns:a16="http://schemas.microsoft.com/office/drawing/2014/main" id="{42647A8B-8DCE-EC37-B4B1-0E18697902E8}"/>
              </a:ext>
            </a:extLst>
          </p:cNvPr>
          <p:cNvSpPr txBox="1"/>
          <p:nvPr/>
        </p:nvSpPr>
        <p:spPr>
          <a:xfrm>
            <a:off x="4832346" y="4378304"/>
            <a:ext cx="2786082" cy="168222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65">
                <a:latin typeface="Arial MT"/>
                <a:cs typeface="Arial MT"/>
              </a:rPr>
              <a:t> </a:t>
            </a:r>
            <a:r>
              <a:rPr lang="es-ES" sz="2127" spc="-6" dirty="0">
                <a:latin typeface="Arial MT"/>
                <a:cs typeface="Arial MT"/>
              </a:rPr>
              <a:t>separar palabras</a:t>
            </a:r>
            <a:endParaRPr sz="2127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“En</a:t>
            </a:r>
            <a:r>
              <a:rPr lang="es-ES" sz="1418" dirty="0">
                <a:latin typeface="Arial MT"/>
                <a:cs typeface="Arial MT"/>
              </a:rPr>
              <a:t>“, “</a:t>
            </a:r>
            <a:r>
              <a:rPr sz="1418" spc="-6">
                <a:latin typeface="Arial MT"/>
                <a:cs typeface="Arial MT"/>
              </a:rPr>
              <a:t>un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 lugar”</a:t>
            </a:r>
            <a:r>
              <a:rPr lang="es-ES" sz="1418" spc="-6" dirty="0">
                <a:latin typeface="Arial MT"/>
                <a:cs typeface="Arial MT"/>
              </a:rPr>
              <a:t>] , </a:t>
            </a:r>
          </a:p>
          <a:p>
            <a:pPr marL="111075" marR="151602" algn="ctr">
              <a:spcBef>
                <a:spcPts val="827"/>
              </a:spcBef>
            </a:pPr>
            <a:r>
              <a:rPr sz="1418" spc="-6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 </a:t>
            </a: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47">
                <a:latin typeface="Arial MT"/>
                <a:cs typeface="Arial MT"/>
              </a:rPr>
              <a:t> </a:t>
            </a:r>
            <a:r>
              <a:rPr sz="1418" spc="-6">
                <a:latin typeface="Arial MT"/>
                <a:cs typeface="Arial MT"/>
              </a:rPr>
              <a:t>la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Mancha”</a:t>
            </a:r>
            <a:r>
              <a:rPr lang="es-ES" sz="1418" spc="-6" dirty="0">
                <a:latin typeface="Arial MT"/>
                <a:cs typeface="Arial MT"/>
              </a:rPr>
              <a:t>] ,</a:t>
            </a:r>
          </a:p>
          <a:p>
            <a:pPr marL="111075" marR="151602" algn="ctr">
              <a:spcBef>
                <a:spcPts val="827"/>
              </a:spcBef>
            </a:pPr>
            <a:r>
              <a:rPr lang="es-ES" sz="1418" spc="-6" dirty="0">
                <a:latin typeface="Arial MT"/>
                <a:cs typeface="Arial MT"/>
              </a:rPr>
              <a:t>[</a:t>
            </a:r>
            <a:r>
              <a:rPr sz="1418" spc="-6">
                <a:latin typeface="Arial MT"/>
                <a:cs typeface="Arial MT"/>
              </a:rPr>
              <a:t> </a:t>
            </a:r>
            <a:r>
              <a:rPr sz="1418" spc="-378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cuyo</a:t>
            </a:r>
            <a:r>
              <a:rPr lang="es-ES" sz="1418" spc="-6" dirty="0">
                <a:latin typeface="Arial MT"/>
                <a:cs typeface="Arial MT"/>
              </a:rPr>
              <a:t>“, …]</a:t>
            </a:r>
            <a:endParaRPr sz="1418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52" name="object 17">
            <a:extLst>
              <a:ext uri="{FF2B5EF4-FFF2-40B4-BE49-F238E27FC236}">
                <a16:creationId xmlns:a16="http://schemas.microsoft.com/office/drawing/2014/main" id="{3C05AA42-CE63-ACFF-839B-6F8648567DE3}"/>
              </a:ext>
            </a:extLst>
          </p:cNvPr>
          <p:cNvGrpSpPr/>
          <p:nvPr/>
        </p:nvGrpSpPr>
        <p:grpSpPr>
          <a:xfrm>
            <a:off x="7475552" y="5449874"/>
            <a:ext cx="618441" cy="363259"/>
            <a:chOff x="3639311" y="3794759"/>
            <a:chExt cx="523240" cy="307340"/>
          </a:xfrm>
        </p:grpSpPr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36A55BF3-69D3-21FB-58BF-B1DF47CDA4D3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200307E5-E1E5-CEBD-D4C2-FB2F95F3FDA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5" name="object 23">
            <a:extLst>
              <a:ext uri="{FF2B5EF4-FFF2-40B4-BE49-F238E27FC236}">
                <a16:creationId xmlns:a16="http://schemas.microsoft.com/office/drawing/2014/main" id="{2DF66937-0FD1-120A-6CA9-9888399FDFC1}"/>
              </a:ext>
            </a:extLst>
          </p:cNvPr>
          <p:cNvSpPr/>
          <p:nvPr/>
        </p:nvSpPr>
        <p:spPr>
          <a:xfrm>
            <a:off x="2403454" y="6977533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EC1EB33C-E5DC-6B1A-FCB8-B3FA013D1B10}"/>
              </a:ext>
            </a:extLst>
          </p:cNvPr>
          <p:cNvSpPr txBox="1"/>
          <p:nvPr/>
        </p:nvSpPr>
        <p:spPr>
          <a:xfrm>
            <a:off x="2617768" y="6540500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05B0BC89-FF8E-78C3-671A-FACCEF35D588}"/>
              </a:ext>
            </a:extLst>
          </p:cNvPr>
          <p:cNvSpPr txBox="1"/>
          <p:nvPr/>
        </p:nvSpPr>
        <p:spPr>
          <a:xfrm>
            <a:off x="260314" y="1163594"/>
            <a:ext cx="10358510" cy="313996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lineas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sc.textFile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separar_palabras</a:t>
            </a:r>
            <a:r>
              <a:rPr lang="es-ES" sz="1891" b="1" spc="-6" dirty="0">
                <a:latin typeface="Courier New"/>
                <a:cs typeface="Courier New"/>
              </a:rPr>
              <a:t> = lineas.map(lambda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(' '))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num_palabras</a:t>
            </a:r>
            <a:r>
              <a:rPr lang="es-ES" sz="1891" b="1" spc="-6" dirty="0">
                <a:latin typeface="Courier New"/>
                <a:cs typeface="Courier New"/>
              </a:rPr>
              <a:t> = separar_palabras.map(lambda elemento: </a:t>
            </a:r>
            <a:r>
              <a:rPr lang="es-ES" sz="1891" b="1" spc="-6" dirty="0" err="1">
                <a:latin typeface="Courier New"/>
                <a:cs typeface="Courier New"/>
              </a:rPr>
              <a:t>len</a:t>
            </a:r>
            <a:r>
              <a:rPr lang="es-ES" sz="1891" b="1" spc="-6" dirty="0">
                <a:latin typeface="Courier New"/>
                <a:cs typeface="Courier New"/>
              </a:rPr>
              <a:t>(elemento))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total_palabras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num_palabras.reduce</a:t>
            </a:r>
            <a:r>
              <a:rPr lang="es-ES" sz="1891" b="1" spc="-6" dirty="0">
                <a:latin typeface="Courier New"/>
                <a:cs typeface="Courier New"/>
              </a:rPr>
              <a:t>(lambda e1,e2: e1+e2)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44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03FC2E9-C959-5A51-38C1-4183837D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0" y="2016112"/>
            <a:ext cx="34194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E5A24942-93F4-34FF-0FF9-A26FC9DC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03" y="4302128"/>
            <a:ext cx="62186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0" name="31 Grupo">
            <a:extLst>
              <a:ext uri="{FF2B5EF4-FFF2-40B4-BE49-F238E27FC236}">
                <a16:creationId xmlns:a16="http://schemas.microsoft.com/office/drawing/2014/main" id="{3F247C5E-E779-D12E-5B07-94CF52960C13}"/>
              </a:ext>
            </a:extLst>
          </p:cNvPr>
          <p:cNvGrpSpPr/>
          <p:nvPr/>
        </p:nvGrpSpPr>
        <p:grpSpPr>
          <a:xfrm>
            <a:off x="688942" y="1587484"/>
            <a:ext cx="3500462" cy="5534409"/>
            <a:chOff x="6618296" y="1587484"/>
            <a:chExt cx="3500462" cy="5534409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8F5C36B1-DD72-331C-266D-B6DFB0A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18296" y="1587484"/>
              <a:ext cx="3457579" cy="5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27 Rectángulo">
              <a:extLst>
                <a:ext uri="{FF2B5EF4-FFF2-40B4-BE49-F238E27FC236}">
                  <a16:creationId xmlns:a16="http://schemas.microsoft.com/office/drawing/2014/main" id="{D6A0CD71-BE41-30B9-2596-A9E0AB58BADD}"/>
                </a:ext>
              </a:extLst>
            </p:cNvPr>
            <p:cNvSpPr/>
            <p:nvPr/>
          </p:nvSpPr>
          <p:spPr>
            <a:xfrm>
              <a:off x="8975750" y="4730756"/>
              <a:ext cx="1143008" cy="2357454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spAutoFit/>
            </a:bodyPr>
            <a:lstStyle/>
            <a:p>
              <a:pPr algn="l"/>
              <a:endParaRPr lang="es-ES" sz="2400" b="1" spc="105" dirty="0" err="1">
                <a:solidFill>
                  <a:srgbClr val="0F4890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2A7DA00-F715-2ADA-CB03-6CAD9469A7D5}"/>
              </a:ext>
            </a:extLst>
          </p:cNvPr>
          <p:cNvSpPr txBox="1"/>
          <p:nvPr/>
        </p:nvSpPr>
        <p:spPr>
          <a:xfrm>
            <a:off x="260314" y="1730360"/>
            <a:ext cx="10325136" cy="225679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Desde un nuevo Notebook que crearemos (recomendable) vamos a subir el archivo “sensores.txt”, igual que hicimos en el ejercicio del Quijote (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superior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Data …)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Asignamos la ruta del archivo a una variable (file) y creamos el RDD con </a:t>
            </a:r>
            <a:r>
              <a:rPr lang="es-ES" sz="2400" b="1" spc="-6" dirty="0" err="1">
                <a:latin typeface="Courier New"/>
                <a:cs typeface="Courier New"/>
              </a:rPr>
              <a:t>sc.textFile</a:t>
            </a:r>
            <a:r>
              <a:rPr lang="es-ES" sz="2400" b="1" spc="-6" dirty="0">
                <a:latin typeface="Courier New"/>
                <a:cs typeface="Courier New"/>
              </a:rPr>
              <a:t>(file</a:t>
            </a:r>
            <a:r>
              <a:rPr lang="es-ES" sz="2400" b="1" dirty="0">
                <a:latin typeface="Courier New"/>
                <a:cs typeface="Courier New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34 Grupo">
            <a:extLst>
              <a:ext uri="{FF2B5EF4-FFF2-40B4-BE49-F238E27FC236}">
                <a16:creationId xmlns:a16="http://schemas.microsoft.com/office/drawing/2014/main" id="{B9C56AA3-810F-AE23-5EA2-E06DD427CA01}"/>
              </a:ext>
            </a:extLst>
          </p:cNvPr>
          <p:cNvGrpSpPr/>
          <p:nvPr/>
        </p:nvGrpSpPr>
        <p:grpSpPr>
          <a:xfrm>
            <a:off x="2332016" y="4730756"/>
            <a:ext cx="5366087" cy="2321461"/>
            <a:chOff x="1903388" y="2158988"/>
            <a:chExt cx="5366087" cy="2321461"/>
          </a:xfrm>
        </p:grpSpPr>
        <p:grpSp>
          <p:nvGrpSpPr>
            <p:cNvPr id="13" name="object 10">
              <a:extLst>
                <a:ext uri="{FF2B5EF4-FFF2-40B4-BE49-F238E27FC236}">
                  <a16:creationId xmlns:a16="http://schemas.microsoft.com/office/drawing/2014/main" id="{4E4A42E7-AF62-0A8F-DBEE-2CF634983342}"/>
                </a:ext>
              </a:extLst>
            </p:cNvPr>
            <p:cNvGrpSpPr/>
            <p:nvPr/>
          </p:nvGrpSpPr>
          <p:grpSpPr>
            <a:xfrm>
              <a:off x="4226066" y="3518296"/>
              <a:ext cx="841729" cy="481291"/>
              <a:chOff x="1764410" y="3795903"/>
              <a:chExt cx="504190" cy="288290"/>
            </a:xfrm>
          </p:grpSpPr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CA5114D2-59D1-B71F-6294-5360EEAD32F3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66C37E6F-EC50-0D9B-6863-7AC771F1762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4" name="38 Grupo">
              <a:extLst>
                <a:ext uri="{FF2B5EF4-FFF2-40B4-BE49-F238E27FC236}">
                  <a16:creationId xmlns:a16="http://schemas.microsoft.com/office/drawing/2014/main" id="{4703F1C7-B716-2A4B-8036-3BFEE5FCB7F3}"/>
                </a:ext>
              </a:extLst>
            </p:cNvPr>
            <p:cNvGrpSpPr/>
            <p:nvPr/>
          </p:nvGrpSpPr>
          <p:grpSpPr>
            <a:xfrm>
              <a:off x="5187799" y="2158988"/>
              <a:ext cx="2081676" cy="2321461"/>
              <a:chOff x="5187799" y="2158988"/>
              <a:chExt cx="2081676" cy="2321461"/>
            </a:xfrm>
          </p:grpSpPr>
          <p:grpSp>
            <p:nvGrpSpPr>
              <p:cNvPr id="24" name="object 13">
                <a:extLst>
                  <a:ext uri="{FF2B5EF4-FFF2-40B4-BE49-F238E27FC236}">
                    <a16:creationId xmlns:a16="http://schemas.microsoft.com/office/drawing/2014/main" id="{98B7C93C-118D-6A0F-69DC-6767FF6ED3FE}"/>
                  </a:ext>
                </a:extLst>
              </p:cNvPr>
              <p:cNvGrpSpPr/>
              <p:nvPr/>
            </p:nvGrpSpPr>
            <p:grpSpPr>
              <a:xfrm>
                <a:off x="5187799" y="2796992"/>
                <a:ext cx="2043895" cy="1683457"/>
                <a:chOff x="2340482" y="3363848"/>
                <a:chExt cx="1224280" cy="1008380"/>
              </a:xfrm>
            </p:grpSpPr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9F10EB73-6A4E-64D1-9E22-F9F25FE0DBF1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7" name="object 15">
                  <a:extLst>
                    <a:ext uri="{FF2B5EF4-FFF2-40B4-BE49-F238E27FC236}">
                      <a16:creationId xmlns:a16="http://schemas.microsoft.com/office/drawing/2014/main" id="{1AFD50D1-4A8D-1903-6CDB-1259EAD4B60E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D93F3A2C-7184-998D-197E-C3E98A6F9F1E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210009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>
                    <a:latin typeface="Arial MT"/>
                    <a:cs typeface="Arial MT"/>
                  </a:rPr>
                  <a:t>RDD</a:t>
                </a: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R="40527" algn="ctr"/>
                <a:r>
                  <a:rPr lang="es-ES" sz="1600" dirty="0"/>
                  <a:t>'27.6  26.2   ….  19.8‘</a:t>
                </a:r>
              </a:p>
              <a:p>
                <a:pPr marR="40527" algn="ctr"/>
                <a:r>
                  <a:rPr lang="es-ES" sz="1600" dirty="0"/>
                  <a:t>'33.6  20.3 ….  28.4’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5" name="39 Grupo">
              <a:extLst>
                <a:ext uri="{FF2B5EF4-FFF2-40B4-BE49-F238E27FC236}">
                  <a16:creationId xmlns:a16="http://schemas.microsoft.com/office/drawing/2014/main" id="{EE3689F5-DFEC-CA13-8D64-F46770FFDD48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21460"/>
              <a:chOff x="1903388" y="2158988"/>
              <a:chExt cx="2079939" cy="2321460"/>
            </a:xfrm>
          </p:grpSpPr>
          <p:grpSp>
            <p:nvGrpSpPr>
              <p:cNvPr id="16" name="31 Grupo">
                <a:extLst>
                  <a:ext uri="{FF2B5EF4-FFF2-40B4-BE49-F238E27FC236}">
                    <a16:creationId xmlns:a16="http://schemas.microsoft.com/office/drawing/2014/main" id="{CBEF126B-A0D6-413F-8EDB-0AC777C54AF1}"/>
                  </a:ext>
                </a:extLst>
              </p:cNvPr>
              <p:cNvGrpSpPr/>
              <p:nvPr/>
            </p:nvGrpSpPr>
            <p:grpSpPr>
              <a:xfrm>
                <a:off x="2062166" y="2796991"/>
                <a:ext cx="1892300" cy="1683457"/>
                <a:chOff x="553443" y="2374734"/>
                <a:chExt cx="1339705" cy="1191849"/>
              </a:xfrm>
            </p:grpSpPr>
            <p:grpSp>
              <p:nvGrpSpPr>
                <p:cNvPr id="18" name="object 5">
                  <a:extLst>
                    <a:ext uri="{FF2B5EF4-FFF2-40B4-BE49-F238E27FC236}">
                      <a16:creationId xmlns:a16="http://schemas.microsoft.com/office/drawing/2014/main" id="{D5829D6D-4239-67DA-F975-6619594937F3}"/>
                    </a:ext>
                  </a:extLst>
                </p:cNvPr>
                <p:cNvGrpSpPr/>
                <p:nvPr/>
              </p:nvGrpSpPr>
              <p:grpSpPr>
                <a:xfrm>
                  <a:off x="553443" y="2374734"/>
                  <a:ext cx="1339705" cy="1191849"/>
                  <a:chOff x="468248" y="3363848"/>
                  <a:chExt cx="1133475" cy="1008380"/>
                </a:xfrm>
              </p:grpSpPr>
              <p:sp>
                <p:nvSpPr>
                  <p:cNvPr id="20" name="object 6">
                    <a:extLst>
                      <a:ext uri="{FF2B5EF4-FFF2-40B4-BE49-F238E27FC236}">
                        <a16:creationId xmlns:a16="http://schemas.microsoft.com/office/drawing/2014/main" id="{A5F6B530-435A-A94C-63DF-A7D5FB032B51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1" name="object 7">
                    <a:extLst>
                      <a:ext uri="{FF2B5EF4-FFF2-40B4-BE49-F238E27FC236}">
                        <a16:creationId xmlns:a16="http://schemas.microsoft.com/office/drawing/2014/main" id="{66444364-6E4C-5CE0-3874-A24284B7C300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3" name="object 8">
                    <a:extLst>
                      <a:ext uri="{FF2B5EF4-FFF2-40B4-BE49-F238E27FC236}">
                        <a16:creationId xmlns:a16="http://schemas.microsoft.com/office/drawing/2014/main" id="{36B5629F-0BE6-D7B6-859C-A2F5927D185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9" name="object 9">
                  <a:extLst>
                    <a:ext uri="{FF2B5EF4-FFF2-40B4-BE49-F238E27FC236}">
                      <a16:creationId xmlns:a16="http://schemas.microsoft.com/office/drawing/2014/main" id="{D8518A1E-DE50-8D04-F050-8F80FD481752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>
                      <a:latin typeface="Arial MT"/>
                      <a:cs typeface="Arial MT"/>
                    </a:rPr>
                    <a:t>En </a:t>
                  </a:r>
                  <a:r>
                    <a:rPr sz="1418" spc="-6" dirty="0">
                      <a:latin typeface="Arial MT"/>
                      <a:cs typeface="Arial MT"/>
                    </a:rPr>
                    <a:t>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  <a:endParaRPr sz="1418">
                    <a:latin typeface="Arial MT"/>
                    <a:cs typeface="Arial MT"/>
                  </a:endParaRPr>
                </a:p>
              </p:txBody>
            </p:sp>
          </p:grp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6628431B-0540-7321-A5CB-97BFCFA77D8A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sensores.txt</a:t>
                </a:r>
                <a:endParaRPr sz="2127">
                  <a:latin typeface="Arial MT"/>
                  <a:cs typeface="Arial MT"/>
                </a:endParaRPr>
              </a:p>
              <a:p>
                <a:pPr marR="40527" algn="ctr"/>
                <a:r>
                  <a:rPr sz="1418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22E109-689F-B862-28DF-55A0E72BA986}"/>
              </a:ext>
            </a:extLst>
          </p:cNvPr>
          <p:cNvSpPr txBox="1"/>
          <p:nvPr/>
        </p:nvSpPr>
        <p:spPr>
          <a:xfrm>
            <a:off x="260314" y="1475636"/>
            <a:ext cx="10547386" cy="208495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Cada elemento del RDD “medidas” contiene una cadena de valores separados por espacio (recordar leer archivo de texto, cada elemento RDD es una línea)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 MT"/>
              <a:cs typeface="Arial MT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Podemos separar las medidas igual que separamos las palabras en el Quijote.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	Obtenemos un RDD “</a:t>
            </a:r>
            <a:r>
              <a:rPr lang="es-ES" sz="2200" spc="-6" dirty="0" err="1">
                <a:latin typeface="Arial MT"/>
                <a:cs typeface="Arial MT"/>
              </a:rPr>
              <a:t>separar_medidas</a:t>
            </a:r>
            <a:r>
              <a:rPr lang="es-ES" sz="2200" spc="-6" dirty="0">
                <a:latin typeface="Arial MT"/>
                <a:cs typeface="Arial MT"/>
              </a:rPr>
              <a:t>” cuyos elementos son listas (corchetes) de los valores como cadena, separadas por comas.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8" name="object 10">
            <a:extLst>
              <a:ext uri="{FF2B5EF4-FFF2-40B4-BE49-F238E27FC236}">
                <a16:creationId xmlns:a16="http://schemas.microsoft.com/office/drawing/2014/main" id="{D6E298BF-4B60-369D-EA69-7FD3C0BE9BB8}"/>
              </a:ext>
            </a:extLst>
          </p:cNvPr>
          <p:cNvGrpSpPr/>
          <p:nvPr/>
        </p:nvGrpSpPr>
        <p:grpSpPr>
          <a:xfrm>
            <a:off x="4189404" y="6404858"/>
            <a:ext cx="841729" cy="481291"/>
            <a:chOff x="1764410" y="3795903"/>
            <a:chExt cx="504190" cy="288290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29E50DA9-250A-E302-D59E-492D0A58E851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14988D4B-10D3-1D68-8F62-21463375A9B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1" name="34 Grupo">
            <a:extLst>
              <a:ext uri="{FF2B5EF4-FFF2-40B4-BE49-F238E27FC236}">
                <a16:creationId xmlns:a16="http://schemas.microsoft.com/office/drawing/2014/main" id="{4FEFDEBA-6104-3645-CEC5-7B7CC5FF2E8E}"/>
              </a:ext>
            </a:extLst>
          </p:cNvPr>
          <p:cNvGrpSpPr/>
          <p:nvPr/>
        </p:nvGrpSpPr>
        <p:grpSpPr>
          <a:xfrm>
            <a:off x="5260974" y="4618908"/>
            <a:ext cx="2571768" cy="2643206"/>
            <a:chOff x="5260974" y="4445004"/>
            <a:chExt cx="2571768" cy="2643206"/>
          </a:xfrm>
        </p:grpSpPr>
        <p:grpSp>
          <p:nvGrpSpPr>
            <p:cNvPr id="12" name="object 13">
              <a:extLst>
                <a:ext uri="{FF2B5EF4-FFF2-40B4-BE49-F238E27FC236}">
                  <a16:creationId xmlns:a16="http://schemas.microsoft.com/office/drawing/2014/main" id="{63EA4BC1-297D-7A6C-6C5F-B015DDA15924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EA68D195-FC62-FFF8-95E9-A252FD92B8FA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11FCD584-2E76-194D-3C41-C3B97F09C301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63860F0F-D4C9-9A11-C45D-B6C25EBBF876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427426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separar_medidas</a:t>
              </a:r>
              <a:endParaRPr sz="2127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[‘27.6’ ,’26.2’, …. ‘19.8’]</a:t>
              </a:r>
            </a:p>
            <a:p>
              <a:pPr marR="40527" algn="ctr"/>
              <a:r>
                <a:rPr lang="es-ES" sz="1600" dirty="0"/>
                <a:t>[‘33.6’,’20.3’,…. ‘28.4’]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sz="1418">
                <a:latin typeface="Arial MT"/>
                <a:cs typeface="Arial MT"/>
              </a:endParaRPr>
            </a:p>
          </p:txBody>
        </p: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715094B7-035E-3A79-59B9-A7FF0014DD55}"/>
              </a:ext>
            </a:extLst>
          </p:cNvPr>
          <p:cNvSpPr txBox="1"/>
          <p:nvPr/>
        </p:nvSpPr>
        <p:spPr>
          <a:xfrm>
            <a:off x="260314" y="3741109"/>
            <a:ext cx="10358510" cy="94923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</a:t>
            </a:r>
            <a:r>
              <a:rPr lang="es-ES" sz="1891" b="1" spc="-6" dirty="0">
                <a:latin typeface="Courier New"/>
                <a:cs typeface="Courier New"/>
              </a:rPr>
              <a:t> = medidas.map(lambda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(' '))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separar_medidas.take</a:t>
            </a:r>
            <a:r>
              <a:rPr lang="es-ES" sz="1891" b="1" spc="-6" dirty="0">
                <a:latin typeface="Courier New"/>
                <a:cs typeface="Courier New"/>
              </a:rPr>
              <a:t>(2)</a:t>
            </a:r>
            <a:endParaRPr sz="1891">
              <a:latin typeface="Courier New"/>
              <a:cs typeface="Courier New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DBFDB24D-D0E8-0B50-829D-CB21CF9C0F11}"/>
              </a:ext>
            </a:extLst>
          </p:cNvPr>
          <p:cNvGrpSpPr/>
          <p:nvPr/>
        </p:nvGrpSpPr>
        <p:grpSpPr>
          <a:xfrm>
            <a:off x="1689074" y="5578659"/>
            <a:ext cx="2043895" cy="1723841"/>
            <a:chOff x="2340482" y="3257033"/>
            <a:chExt cx="1224280" cy="103256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314C28C-1B8B-9D2E-4409-D24CB759C520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6E78480-7FA2-6460-D18F-452C44B9F051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A9849B04-90CB-37DC-9C25-46CDE4974284}"/>
              </a:ext>
            </a:extLst>
          </p:cNvPr>
          <p:cNvSpPr txBox="1"/>
          <p:nvPr/>
        </p:nvSpPr>
        <p:spPr>
          <a:xfrm>
            <a:off x="1690811" y="4904660"/>
            <a:ext cx="2079939" cy="210009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>
                <a:latin typeface="Arial MT"/>
                <a:cs typeface="Arial MT"/>
              </a:rPr>
              <a:t>RDD</a:t>
            </a:r>
            <a:r>
              <a:rPr lang="es-ES" sz="2127" dirty="0">
                <a:latin typeface="Arial MT"/>
                <a:cs typeface="Arial MT"/>
              </a:rPr>
              <a:t>: medidas</a:t>
            </a:r>
            <a:endParaRPr sz="2127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'27.6  26.2   ….  19.8‘</a:t>
            </a:r>
          </a:p>
          <a:p>
            <a:pPr marR="40527" algn="ctr"/>
            <a:r>
              <a:rPr lang="es-ES" sz="1600" dirty="0"/>
              <a:t>'33.6  20.3 ….  28.4’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08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-127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901700"/>
            <a:ext cx="9137650" cy="164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5B87C76-F124-C448-DD01-253AC445CC22}"/>
              </a:ext>
            </a:extLst>
          </p:cNvPr>
          <p:cNvSpPr txBox="1"/>
          <p:nvPr/>
        </p:nvSpPr>
        <p:spPr>
          <a:xfrm>
            <a:off x="260314" y="1206500"/>
            <a:ext cx="10547386" cy="345199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Lo que necesitamos son los valores numéricos (no como cadenas, texto). Y para poder sumarlos (reduce()) un RDD con solo esos valores, no en listas 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(encerradas entre corchetes)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Operación algo más elaborada, nos creamos una función en vez de utilizar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0465" lvl="1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Partimos de RDD en donde cada elemento es una lista. Recordar que en las transformaciones la operación se expresaba por elemento</a:t>
            </a:r>
          </a:p>
          <a:p>
            <a:pPr marL="850465" lvl="1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Podemos recorrer cada elemento (lista), cambiar cada valor de la lista de cadena a número y guardarlo en otra lista.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A5F8807-3D76-FAC2-9228-CFFEDAB50EC6}"/>
              </a:ext>
            </a:extLst>
          </p:cNvPr>
          <p:cNvSpPr txBox="1"/>
          <p:nvPr/>
        </p:nvSpPr>
        <p:spPr>
          <a:xfrm>
            <a:off x="226940" y="4940300"/>
            <a:ext cx="10358510" cy="221573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def</a:t>
            </a:r>
            <a:r>
              <a:rPr lang="es-ES" sz="1891" b="1" spc="-6" dirty="0">
                <a:latin typeface="Courier New"/>
                <a:cs typeface="Courier New"/>
              </a:rPr>
              <a:t> </a:t>
            </a:r>
            <a:r>
              <a:rPr lang="es-ES" sz="1891" b="1" spc="-6" dirty="0" err="1">
                <a:latin typeface="Courier New"/>
                <a:cs typeface="Courier New"/>
              </a:rPr>
              <a:t>obtener_medidas_elemento</a:t>
            </a:r>
            <a:r>
              <a:rPr lang="es-ES" sz="1891" b="1" spc="-6" dirty="0">
                <a:latin typeface="Courier New"/>
                <a:cs typeface="Courier New"/>
              </a:rPr>
              <a:t>(elemento):    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</a:t>
            </a:r>
            <a:r>
              <a:rPr lang="es-ES" sz="1891" b="1" spc="-6" dirty="0" err="1">
                <a:latin typeface="Courier New"/>
                <a:cs typeface="Courier New"/>
              </a:rPr>
              <a:t>lista_salida</a:t>
            </a:r>
            <a:r>
              <a:rPr lang="es-ES" sz="1891" b="1" spc="-6" dirty="0">
                <a:latin typeface="Courier New"/>
                <a:cs typeface="Courier New"/>
              </a:rPr>
              <a:t> = []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for medida in elemento: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    numero = </a:t>
            </a:r>
            <a:r>
              <a:rPr lang="es-ES" sz="1891" b="1" spc="-6" dirty="0" err="1">
                <a:latin typeface="Courier New"/>
                <a:cs typeface="Courier New"/>
              </a:rPr>
              <a:t>float</a:t>
            </a:r>
            <a:r>
              <a:rPr lang="es-ES" sz="1891" b="1" spc="-6" dirty="0">
                <a:latin typeface="Courier New"/>
                <a:cs typeface="Courier New"/>
              </a:rPr>
              <a:t>(medida)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    </a:t>
            </a:r>
            <a:r>
              <a:rPr lang="es-ES" sz="1891" b="1" spc="-6" dirty="0" err="1">
                <a:latin typeface="Courier New"/>
                <a:cs typeface="Courier New"/>
              </a:rPr>
              <a:t>lista_salida.append</a:t>
            </a:r>
            <a:r>
              <a:rPr lang="es-ES" sz="1891" b="1" spc="-6" dirty="0">
                <a:latin typeface="Courier New"/>
                <a:cs typeface="Courier New"/>
              </a:rPr>
              <a:t>(numero)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    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    </a:t>
            </a:r>
            <a:r>
              <a:rPr lang="es-ES" sz="1891" b="1" spc="-6" dirty="0" err="1">
                <a:latin typeface="Courier New"/>
                <a:cs typeface="Courier New"/>
              </a:rPr>
              <a:t>return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lista_salida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4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7E9667D-7E79-AEA2-6142-648EF8FCEA8B}"/>
              </a:ext>
            </a:extLst>
          </p:cNvPr>
          <p:cNvSpPr txBox="1"/>
          <p:nvPr/>
        </p:nvSpPr>
        <p:spPr>
          <a:xfrm>
            <a:off x="142876" y="1444608"/>
            <a:ext cx="10547386" cy="174640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Finalmente no queremos el resultado por elemento en forma de lista.</a:t>
            </a: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SOLUCIÓN: </a:t>
            </a:r>
            <a:r>
              <a:rPr lang="es-ES" sz="2200" spc="-6" dirty="0" err="1">
                <a:latin typeface="Arial MT"/>
                <a:cs typeface="Arial MT"/>
              </a:rPr>
              <a:t>flatMap</a:t>
            </a:r>
            <a:r>
              <a:rPr lang="es-ES" sz="2200" spc="-6" dirty="0">
                <a:latin typeface="Arial MT"/>
                <a:cs typeface="Arial MT"/>
              </a:rPr>
              <a:t>()</a:t>
            </a: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200" spc="-6" dirty="0">
              <a:latin typeface="Arial MT"/>
              <a:cs typeface="Arial MT"/>
            </a:endParaRP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</a:rPr>
              <a:t>El argumento de “</a:t>
            </a:r>
            <a:r>
              <a:rPr lang="es-ES" sz="2200" spc="-6" dirty="0" err="1">
                <a:latin typeface="Arial MT"/>
              </a:rPr>
              <a:t>flatMap</a:t>
            </a:r>
            <a:r>
              <a:rPr lang="es-ES" sz="2200" spc="-6" dirty="0">
                <a:latin typeface="Arial MT"/>
              </a:rPr>
              <a:t>(…)” es la función que creamos (escribimos su nombre) en vez de una lambda. </a:t>
            </a:r>
            <a:endParaRPr sz="2200" spc="-6" dirty="0">
              <a:latin typeface="Arial MT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0BBAA5E-99A0-A3FE-5033-BB0AD2FCE0FF}"/>
              </a:ext>
            </a:extLst>
          </p:cNvPr>
          <p:cNvSpPr txBox="1"/>
          <p:nvPr/>
        </p:nvSpPr>
        <p:spPr>
          <a:xfrm>
            <a:off x="224595" y="3492500"/>
            <a:ext cx="10358510" cy="94923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final_medidas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separar_medidas.flatMap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obtener_medidas_elemento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final_medidas.take</a:t>
            </a:r>
            <a:r>
              <a:rPr lang="es-ES" sz="1891" b="1" spc="-6" dirty="0">
                <a:latin typeface="Courier New"/>
                <a:cs typeface="Courier New"/>
              </a:rPr>
              <a:t>(10)</a:t>
            </a:r>
            <a:endParaRPr sz="1891" dirty="0">
              <a:latin typeface="Courier New"/>
              <a:cs typeface="Courier New"/>
            </a:endParaRPr>
          </a:p>
        </p:txBody>
      </p:sp>
      <p:grpSp>
        <p:nvGrpSpPr>
          <p:cNvPr id="11" name="22 Grupo">
            <a:extLst>
              <a:ext uri="{FF2B5EF4-FFF2-40B4-BE49-F238E27FC236}">
                <a16:creationId xmlns:a16="http://schemas.microsoft.com/office/drawing/2014/main" id="{EA25D8C5-B041-9084-409E-5764BA7130AB}"/>
              </a:ext>
            </a:extLst>
          </p:cNvPr>
          <p:cNvGrpSpPr/>
          <p:nvPr/>
        </p:nvGrpSpPr>
        <p:grpSpPr>
          <a:xfrm>
            <a:off x="1798592" y="4635500"/>
            <a:ext cx="6500858" cy="2643206"/>
            <a:chOff x="1546198" y="3873500"/>
            <a:chExt cx="6500858" cy="2643206"/>
          </a:xfrm>
        </p:grpSpPr>
        <p:grpSp>
          <p:nvGrpSpPr>
            <p:cNvPr id="12" name="9 Grupo">
              <a:extLst>
                <a:ext uri="{FF2B5EF4-FFF2-40B4-BE49-F238E27FC236}">
                  <a16:creationId xmlns:a16="http://schemas.microsoft.com/office/drawing/2014/main" id="{5F0FDAEB-2AF8-5EB5-6DB3-218ADFC88329}"/>
                </a:ext>
              </a:extLst>
            </p:cNvPr>
            <p:cNvGrpSpPr/>
            <p:nvPr/>
          </p:nvGrpSpPr>
          <p:grpSpPr>
            <a:xfrm>
              <a:off x="1546198" y="3873500"/>
              <a:ext cx="2571768" cy="2643206"/>
              <a:chOff x="5260974" y="4445004"/>
              <a:chExt cx="2571768" cy="2643206"/>
            </a:xfrm>
          </p:grpSpPr>
          <p:grpSp>
            <p:nvGrpSpPr>
              <p:cNvPr id="21" name="object 13">
                <a:extLst>
                  <a:ext uri="{FF2B5EF4-FFF2-40B4-BE49-F238E27FC236}">
                    <a16:creationId xmlns:a16="http://schemas.microsoft.com/office/drawing/2014/main" id="{DAF83920-A5A7-CBE4-6E74-1F216F030EFD}"/>
                  </a:ext>
                </a:extLst>
              </p:cNvPr>
              <p:cNvGrpSpPr/>
              <p:nvPr/>
            </p:nvGrpSpPr>
            <p:grpSpPr>
              <a:xfrm>
                <a:off x="5544989" y="5404753"/>
                <a:ext cx="2043895" cy="1683457"/>
                <a:chOff x="2340482" y="3363848"/>
                <a:chExt cx="1224280" cy="1008380"/>
              </a:xfrm>
            </p:grpSpPr>
            <p:sp>
              <p:nvSpPr>
                <p:cNvPr id="24" name="object 14">
                  <a:extLst>
                    <a:ext uri="{FF2B5EF4-FFF2-40B4-BE49-F238E27FC236}">
                      <a16:creationId xmlns:a16="http://schemas.microsoft.com/office/drawing/2014/main" id="{A7F6DEC4-B827-5B05-4501-D156A69B5D9A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5" name="object 15">
                  <a:extLst>
                    <a:ext uri="{FF2B5EF4-FFF2-40B4-BE49-F238E27FC236}">
                      <a16:creationId xmlns:a16="http://schemas.microsoft.com/office/drawing/2014/main" id="{79E24F53-600D-ECD7-A0B7-8C9BEDDBD07D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F983A49A-F490-F554-73A5-B3463E42CA6B}"/>
                  </a:ext>
                </a:extLst>
              </p:cNvPr>
              <p:cNvSpPr txBox="1"/>
              <p:nvPr/>
            </p:nvSpPr>
            <p:spPr>
              <a:xfrm>
                <a:off x="5260974" y="4445004"/>
                <a:ext cx="2571768" cy="2427426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</a:t>
                </a:r>
                <a:r>
                  <a:rPr lang="es-ES" sz="2127" dirty="0">
                    <a:latin typeface="Arial MT"/>
                    <a:cs typeface="Arial MT"/>
                  </a:rPr>
                  <a:t>: </a:t>
                </a:r>
                <a:r>
                  <a:rPr lang="es-ES" sz="2127" dirty="0" err="1">
                    <a:latin typeface="Arial MT"/>
                    <a:cs typeface="Arial MT"/>
                  </a:rPr>
                  <a:t>separar_medidas</a:t>
                </a:r>
                <a:endParaRPr sz="2127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R="40527" algn="ctr"/>
                <a:r>
                  <a:rPr lang="es-ES" sz="1600" dirty="0"/>
                  <a:t>[‘27.6’ ,’26.2’, …. ‘19.8’]</a:t>
                </a:r>
              </a:p>
              <a:p>
                <a:pPr marR="40527" algn="ctr"/>
                <a:r>
                  <a:rPr lang="es-ES" sz="1600" dirty="0"/>
                  <a:t>[‘33.6’,’20.3’,…. ‘28.4’]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endParaRPr sz="1418" dirty="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3" name="14 Grupo">
              <a:extLst>
                <a:ext uri="{FF2B5EF4-FFF2-40B4-BE49-F238E27FC236}">
                  <a16:creationId xmlns:a16="http://schemas.microsoft.com/office/drawing/2014/main" id="{9D558368-685B-B51E-E7B3-FA2BA28EA4B5}"/>
                </a:ext>
              </a:extLst>
            </p:cNvPr>
            <p:cNvGrpSpPr/>
            <p:nvPr/>
          </p:nvGrpSpPr>
          <p:grpSpPr>
            <a:xfrm>
              <a:off x="5475288" y="3873500"/>
              <a:ext cx="2571768" cy="2643206"/>
              <a:chOff x="5260974" y="4445004"/>
              <a:chExt cx="2571768" cy="2643206"/>
            </a:xfrm>
          </p:grpSpPr>
          <p:grpSp>
            <p:nvGrpSpPr>
              <p:cNvPr id="17" name="object 13">
                <a:extLst>
                  <a:ext uri="{FF2B5EF4-FFF2-40B4-BE49-F238E27FC236}">
                    <a16:creationId xmlns:a16="http://schemas.microsoft.com/office/drawing/2014/main" id="{E781503D-C893-F3F2-DA1D-5C384F2E09A4}"/>
                  </a:ext>
                </a:extLst>
              </p:cNvPr>
              <p:cNvGrpSpPr/>
              <p:nvPr/>
            </p:nvGrpSpPr>
            <p:grpSpPr>
              <a:xfrm>
                <a:off x="5544989" y="5404753"/>
                <a:ext cx="2043895" cy="1683457"/>
                <a:chOff x="2340482" y="3363848"/>
                <a:chExt cx="1224280" cy="1008380"/>
              </a:xfrm>
            </p:grpSpPr>
            <p:sp>
              <p:nvSpPr>
                <p:cNvPr id="19" name="object 14">
                  <a:extLst>
                    <a:ext uri="{FF2B5EF4-FFF2-40B4-BE49-F238E27FC236}">
                      <a16:creationId xmlns:a16="http://schemas.microsoft.com/office/drawing/2014/main" id="{24780130-BAA9-4FA0-D273-A0122AB42117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0" name="object 15">
                  <a:extLst>
                    <a:ext uri="{FF2B5EF4-FFF2-40B4-BE49-F238E27FC236}">
                      <a16:creationId xmlns:a16="http://schemas.microsoft.com/office/drawing/2014/main" id="{E3E68BAE-C59C-5395-AF22-FAB996089823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18" name="object 16">
                <a:extLst>
                  <a:ext uri="{FF2B5EF4-FFF2-40B4-BE49-F238E27FC236}">
                    <a16:creationId xmlns:a16="http://schemas.microsoft.com/office/drawing/2014/main" id="{5157E33E-147B-0D13-0903-7D01843ACEF7}"/>
                  </a:ext>
                </a:extLst>
              </p:cNvPr>
              <p:cNvSpPr txBox="1"/>
              <p:nvPr/>
            </p:nvSpPr>
            <p:spPr>
              <a:xfrm>
                <a:off x="5260974" y="4445004"/>
                <a:ext cx="2571768" cy="2592535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>
                    <a:latin typeface="Arial MT"/>
                    <a:cs typeface="Arial MT"/>
                  </a:rPr>
                  <a:t>RDD</a:t>
                </a:r>
                <a:r>
                  <a:rPr lang="es-ES" sz="2127" dirty="0">
                    <a:latin typeface="Arial MT"/>
                    <a:cs typeface="Arial MT"/>
                  </a:rPr>
                  <a:t>: </a:t>
                </a:r>
                <a:r>
                  <a:rPr lang="es-ES" sz="2127" dirty="0" err="1">
                    <a:latin typeface="Arial MT"/>
                    <a:cs typeface="Arial MT"/>
                  </a:rPr>
                  <a:t>final_medidas</a:t>
                </a:r>
                <a:endParaRPr sz="2127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R="40527" algn="ctr"/>
                <a:r>
                  <a:rPr lang="es-ES" sz="1600" dirty="0"/>
                  <a:t>27.6, 26.2, …. 19.8</a:t>
                </a:r>
              </a:p>
              <a:p>
                <a:pPr marR="40527" algn="ctr"/>
                <a:r>
                  <a:rPr lang="es-ES" sz="1600" dirty="0"/>
                  <a:t>33.6, 20.3,…. 28.4,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endParaRPr lang="es-ES" sz="1600" dirty="0">
                  <a:latin typeface="Arial MT"/>
                  <a:cs typeface="Arial MT"/>
                </a:endParaRPr>
              </a:p>
              <a:p>
                <a:pPr marR="40527" algn="ctr"/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4" name="object 10">
              <a:extLst>
                <a:ext uri="{FF2B5EF4-FFF2-40B4-BE49-F238E27FC236}">
                  <a16:creationId xmlns:a16="http://schemas.microsoft.com/office/drawing/2014/main" id="{A6535892-4E40-3140-26FB-FFC1B703E577}"/>
                </a:ext>
              </a:extLst>
            </p:cNvPr>
            <p:cNvGrpSpPr/>
            <p:nvPr/>
          </p:nvGrpSpPr>
          <p:grpSpPr>
            <a:xfrm>
              <a:off x="4260842" y="5463911"/>
              <a:ext cx="841729" cy="481291"/>
              <a:chOff x="1764410" y="3795903"/>
              <a:chExt cx="504190" cy="288290"/>
            </a:xfrm>
          </p:grpSpPr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0044941F-C148-3FA3-9832-81F56ACC7655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6E032411-2C01-A32B-6987-D62B59CE4A9C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2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172A72-EB00-6567-B955-7DA5989B8757}"/>
              </a:ext>
            </a:extLst>
          </p:cNvPr>
          <p:cNvSpPr txBox="1"/>
          <p:nvPr/>
        </p:nvSpPr>
        <p:spPr>
          <a:xfrm>
            <a:off x="188876" y="3016244"/>
            <a:ext cx="10358510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final_medidas.count</a:t>
            </a:r>
            <a:r>
              <a:rPr lang="es-ES" sz="1891" b="1" spc="-6" dirty="0">
                <a:latin typeface="Courier New"/>
                <a:cs typeface="Courier New"/>
              </a:rPr>
              <a:t>()</a:t>
            </a:r>
          </a:p>
          <a:p>
            <a:pPr marL="107322">
              <a:spcBef>
                <a:spcPts val="195"/>
              </a:spcBef>
            </a:pPr>
            <a:r>
              <a:rPr lang="pt-BR" sz="1891" b="1" spc="-6" dirty="0" err="1">
                <a:latin typeface="Courier New"/>
                <a:cs typeface="Courier New"/>
              </a:rPr>
              <a:t>suma_total_medidas</a:t>
            </a:r>
            <a:r>
              <a:rPr lang="pt-BR" sz="1891" b="1" spc="-6" dirty="0">
                <a:latin typeface="Courier New"/>
                <a:cs typeface="Courier New"/>
              </a:rPr>
              <a:t> = </a:t>
            </a:r>
            <a:r>
              <a:rPr lang="pt-BR" sz="1891" b="1" spc="-6" dirty="0" err="1">
                <a:latin typeface="Courier New"/>
                <a:cs typeface="Courier New"/>
              </a:rPr>
              <a:t>final_medidas</a:t>
            </a:r>
            <a:r>
              <a:rPr lang="pt-BR" sz="1891" b="1" spc="-6" dirty="0">
                <a:latin typeface="Courier New"/>
                <a:cs typeface="Courier New"/>
              </a:rPr>
              <a:t>.</a:t>
            </a:r>
            <a:r>
              <a:rPr lang="pt-BR" sz="1891" b="1" spc="-6" dirty="0" err="1">
                <a:latin typeface="Courier New"/>
                <a:cs typeface="Courier New"/>
              </a:rPr>
              <a:t>reduce</a:t>
            </a:r>
            <a:r>
              <a:rPr lang="pt-BR" sz="1891" b="1" spc="-6" dirty="0">
                <a:latin typeface="Courier New"/>
                <a:cs typeface="Courier New"/>
              </a:rPr>
              <a:t>(lambda e1,e2: e1 + e2)</a:t>
            </a:r>
          </a:p>
          <a:p>
            <a:pPr marL="107322">
              <a:spcBef>
                <a:spcPts val="195"/>
              </a:spcBef>
            </a:pPr>
            <a:endParaRPr lang="pt-BR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print('La media es: ', </a:t>
            </a:r>
            <a:r>
              <a:rPr lang="es-ES" sz="1891" b="1" spc="-6" dirty="0" err="1">
                <a:latin typeface="Courier New"/>
                <a:cs typeface="Courier New"/>
              </a:rPr>
              <a:t>suma_total_medidas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64A94C0-BFBC-2B25-2894-7B8C05A7FB9D}"/>
              </a:ext>
            </a:extLst>
          </p:cNvPr>
          <p:cNvSpPr txBox="1"/>
          <p:nvPr/>
        </p:nvSpPr>
        <p:spPr>
          <a:xfrm>
            <a:off x="142876" y="1444608"/>
            <a:ext cx="10547386" cy="103082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Ahora ya tenemos un RDD cuyos elementos son con valores numéricos, las medidas. Para calcular la media solo tenemos que contar cuantos valores hay, sumarlos (¿os 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acordais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cómo lo hacíamos en un RDD?) y hacer una división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14 Grupo">
            <a:extLst>
              <a:ext uri="{FF2B5EF4-FFF2-40B4-BE49-F238E27FC236}">
                <a16:creationId xmlns:a16="http://schemas.microsoft.com/office/drawing/2014/main" id="{4ADA41DA-ED24-792E-D809-F3D2F9B8A5D9}"/>
              </a:ext>
            </a:extLst>
          </p:cNvPr>
          <p:cNvGrpSpPr/>
          <p:nvPr/>
        </p:nvGrpSpPr>
        <p:grpSpPr>
          <a:xfrm>
            <a:off x="1403322" y="4587880"/>
            <a:ext cx="2571768" cy="2643206"/>
            <a:chOff x="5260974" y="4445004"/>
            <a:chExt cx="2571768" cy="2643206"/>
          </a:xfrm>
        </p:grpSpPr>
        <p:grpSp>
          <p:nvGrpSpPr>
            <p:cNvPr id="10" name="object 13">
              <a:extLst>
                <a:ext uri="{FF2B5EF4-FFF2-40B4-BE49-F238E27FC236}">
                  <a16:creationId xmlns:a16="http://schemas.microsoft.com/office/drawing/2014/main" id="{A588F0A7-6B0B-D95D-A359-8D677DB8DCB7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77BDDF57-F966-1EC3-91F9-7EB18F6B0F94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F7FBB4F0-5ED6-7660-9163-B58226C4D30B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AD7506E9-11B4-05FD-9232-0CF3416428EB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592535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final_medidas</a:t>
              </a:r>
              <a:endParaRPr sz="2127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27.6, 26.2, …. 19.8</a:t>
              </a:r>
            </a:p>
            <a:p>
              <a:pPr marR="40527" algn="ctr"/>
              <a:r>
                <a:rPr lang="es-ES" sz="1600" dirty="0"/>
                <a:t>33.6, 20.3,…. 28.4,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lang="es-ES" sz="1600" dirty="0">
                <a:latin typeface="Arial MT"/>
                <a:cs typeface="Arial MT"/>
              </a:endParaRPr>
            </a:p>
            <a:p>
              <a:pPr marR="40527" algn="ctr"/>
              <a:endParaRPr sz="1418">
                <a:latin typeface="Arial MT"/>
                <a:cs typeface="Arial MT"/>
              </a:endParaRPr>
            </a:p>
          </p:txBody>
        </p:sp>
      </p:grpSp>
      <p:grpSp>
        <p:nvGrpSpPr>
          <p:cNvPr id="14" name="object 10">
            <a:extLst>
              <a:ext uri="{FF2B5EF4-FFF2-40B4-BE49-F238E27FC236}">
                <a16:creationId xmlns:a16="http://schemas.microsoft.com/office/drawing/2014/main" id="{94D30A2A-476A-1265-2794-95B4403A4AD5}"/>
              </a:ext>
            </a:extLst>
          </p:cNvPr>
          <p:cNvGrpSpPr/>
          <p:nvPr/>
        </p:nvGrpSpPr>
        <p:grpSpPr>
          <a:xfrm rot="19800000">
            <a:off x="4061581" y="5779303"/>
            <a:ext cx="841729" cy="285752"/>
            <a:chOff x="1764410" y="3795903"/>
            <a:chExt cx="504190" cy="288290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1C11BCCC-E070-2727-CE94-3123565BFF2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5AF20E46-84F5-227B-119A-83007D80438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82582A3C-021D-8881-05D4-A3317687BC9C}"/>
              </a:ext>
            </a:extLst>
          </p:cNvPr>
          <p:cNvGrpSpPr/>
          <p:nvPr/>
        </p:nvGrpSpPr>
        <p:grpSpPr>
          <a:xfrm rot="1185723">
            <a:off x="4070050" y="6507716"/>
            <a:ext cx="841729" cy="285752"/>
            <a:chOff x="1764410" y="3795903"/>
            <a:chExt cx="504190" cy="288290"/>
          </a:xfrm>
        </p:grpSpPr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A44B1610-23D3-808D-0DBF-2FFC4EC8100E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9CC43BF-955C-1614-8092-820023167B3F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25">
            <a:extLst>
              <a:ext uri="{FF2B5EF4-FFF2-40B4-BE49-F238E27FC236}">
                <a16:creationId xmlns:a16="http://schemas.microsoft.com/office/drawing/2014/main" id="{FB70E5D4-769C-9A47-A650-09BE02DA780B}"/>
              </a:ext>
            </a:extLst>
          </p:cNvPr>
          <p:cNvSpPr txBox="1"/>
          <p:nvPr/>
        </p:nvSpPr>
        <p:spPr>
          <a:xfrm>
            <a:off x="5118098" y="6588144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53EE167E-3D58-87F5-8954-1DD037DBA5B8}"/>
              </a:ext>
            </a:extLst>
          </p:cNvPr>
          <p:cNvSpPr txBox="1"/>
          <p:nvPr/>
        </p:nvSpPr>
        <p:spPr>
          <a:xfrm>
            <a:off x="5260974" y="5516574"/>
            <a:ext cx="107157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 err="1"/>
              <a:t>count</a:t>
            </a:r>
            <a:r>
              <a:rPr lang="es-ES" sz="2400" dirty="0"/>
              <a:t>()</a:t>
            </a:r>
            <a:endParaRPr sz="2127">
              <a:latin typeface="Arial MT"/>
              <a:cs typeface="Arial MT"/>
            </a:endParaRPr>
          </a:p>
        </p:txBody>
      </p: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05E27859-1D59-A6F1-8E1A-96EFD0B42DFA}"/>
              </a:ext>
            </a:extLst>
          </p:cNvPr>
          <p:cNvGrpSpPr/>
          <p:nvPr/>
        </p:nvGrpSpPr>
        <p:grpSpPr>
          <a:xfrm rot="1185723">
            <a:off x="6498942" y="5721898"/>
            <a:ext cx="841729" cy="285752"/>
            <a:chOff x="1764410" y="3795903"/>
            <a:chExt cx="504190" cy="288290"/>
          </a:xfrm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FFEDB7-A1C0-40EB-0CF5-E23C5B8884A0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ACFAAD1C-4D33-F552-5F6D-84EB4F8A0CB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6" name="object 10">
            <a:extLst>
              <a:ext uri="{FF2B5EF4-FFF2-40B4-BE49-F238E27FC236}">
                <a16:creationId xmlns:a16="http://schemas.microsoft.com/office/drawing/2014/main" id="{AEA47CFD-EE6D-8EF9-7A1D-BF096E3CCBB1}"/>
              </a:ext>
            </a:extLst>
          </p:cNvPr>
          <p:cNvGrpSpPr/>
          <p:nvPr/>
        </p:nvGrpSpPr>
        <p:grpSpPr>
          <a:xfrm rot="19800000">
            <a:off x="6490473" y="6493683"/>
            <a:ext cx="841729" cy="285752"/>
            <a:chOff x="1764410" y="3795903"/>
            <a:chExt cx="504190" cy="288290"/>
          </a:xfrm>
        </p:grpSpPr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D349A6E7-4D4A-A189-23B7-97871548C8C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D0FC0350-B3DD-854E-8B98-4A0780912C9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49FC933C-D5C6-4E1B-931F-52C98418349A}"/>
              </a:ext>
            </a:extLst>
          </p:cNvPr>
          <p:cNvSpPr txBox="1"/>
          <p:nvPr/>
        </p:nvSpPr>
        <p:spPr>
          <a:xfrm>
            <a:off x="7761304" y="5945202"/>
            <a:ext cx="1643074" cy="66982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Calculamos media</a:t>
            </a:r>
            <a:endParaRPr sz="212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786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 RDDs: Transformaciones clave-valor (K, V)</a:t>
            </a: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Registros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50228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1430322"/>
            <a:ext cx="10450012" cy="507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par clave-valor es un concepto bien establecido en muchos lenguajes de programación (diccionario Python)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prefijos = { ‘Madrid’: 91, ‘BCN’:  93, ‘Bilbao’: 944, …}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cada par clave-valor, la clave se representa mediante un tipo inmutable, a menudo una cadena arbitraria, como un nombre de archivo, URI …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método simple de almacenar datos, y se sabe que escala bien.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BBDD clave-valor: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Amazon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Riak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903256" y="368300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9FB29F6-2F3B-95A2-9C2D-3FDD178F5055}"/>
              </a:ext>
            </a:extLst>
          </p:cNvPr>
          <p:cNvSpPr txBox="1"/>
          <p:nvPr/>
        </p:nvSpPr>
        <p:spPr>
          <a:xfrm>
            <a:off x="839093" y="1876937"/>
            <a:ext cx="9136789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recordatorio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Ejercicios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"/>
              <a:buAutoNum type="arabicPeriod"/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transformaciones clave - valor</a:t>
            </a: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Ejercicio: transformaciones clave - valor</a:t>
            </a:r>
          </a:p>
          <a:p>
            <a:pPr marL="12065">
              <a:lnSpc>
                <a:spcPct val="100000"/>
              </a:lnSpc>
              <a:tabLst>
                <a:tab pos="535305" algn="l"/>
                <a:tab pos="535940" algn="l"/>
              </a:tabLst>
            </a:pPr>
            <a:r>
              <a:rPr lang="es-MX" sz="3200" b="1" i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Transformaciones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470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353410B-DEDF-A92A-4AE9-E3844C7E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54483"/>
              </p:ext>
            </p:extLst>
          </p:nvPr>
        </p:nvGraphicFramePr>
        <p:xfrm>
          <a:off x="117438" y="1892300"/>
          <a:ext cx="10554017" cy="41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Transformación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 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han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agregado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función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dada.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groupByKey(f)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00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seq[V])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 se han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convertido a 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secuencia.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sortByKey()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Ordena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join(rdd)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60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Hace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join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dos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V1)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(K,V2) y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claves (K, (V1,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V2))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RDDs de pares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B5313E-0567-F1A2-BEDB-33C014061D22}"/>
              </a:ext>
            </a:extLst>
          </p:cNvPr>
          <p:cNvSpPr txBox="1"/>
          <p:nvPr/>
        </p:nvSpPr>
        <p:spPr>
          <a:xfrm>
            <a:off x="188876" y="1318657"/>
            <a:ext cx="10433050" cy="2554843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colección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tupla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396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interpreta 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tabLst>
                <a:tab pos="770770" algn="l"/>
                <a:tab pos="771521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479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pueden construir directamente, o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5777A9-E956-7548-26C4-0921EB6C7A1F}"/>
              </a:ext>
            </a:extLst>
          </p:cNvPr>
          <p:cNvSpPr txBox="1"/>
          <p:nvPr/>
        </p:nvSpPr>
        <p:spPr>
          <a:xfrm>
            <a:off x="188877" y="6088078"/>
            <a:ext cx="10358510" cy="859507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En el ejemplo l</a:t>
            </a:r>
            <a:r>
              <a:rPr sz="2400" spc="-6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palabras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pasarían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longitudes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4E3C63B-AE7F-8EFA-E2DD-C2B1439BF914}"/>
              </a:ext>
            </a:extLst>
          </p:cNvPr>
          <p:cNvSpPr txBox="1"/>
          <p:nvPr/>
        </p:nvSpPr>
        <p:spPr>
          <a:xfrm>
            <a:off x="474628" y="4302128"/>
            <a:ext cx="944998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palabras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</a:t>
            </a:r>
            <a:r>
              <a:rPr sz="1891" b="1" spc="-6">
                <a:latin typeface="Courier New"/>
                <a:cs typeface="Courier New"/>
              </a:rPr>
              <a:t>(['HOLA',</a:t>
            </a:r>
            <a:r>
              <a:rPr sz="1891" b="1" spc="6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'Que',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'TAL',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'Bien'])</a:t>
            </a:r>
            <a:endParaRPr sz="189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pal_long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palabras.map(lambda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(elem,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len(elem)))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2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036940-2902-D263-2691-488EC069968B}"/>
              </a:ext>
            </a:extLst>
          </p:cNvPr>
          <p:cNvSpPr txBox="1"/>
          <p:nvPr/>
        </p:nvSpPr>
        <p:spPr>
          <a:xfrm>
            <a:off x="387338" y="1191350"/>
            <a:ext cx="10420362" cy="1228198"/>
          </a:xfrm>
          <a:prstGeom prst="rect">
            <a:avLst/>
          </a:prstGeom>
        </p:spPr>
        <p:txBody>
          <a:bodyPr vert="horz" wrap="square" lIns="0" tIns="55540" rIns="0" bIns="0" rtlCol="0">
            <a:spAutoFit/>
          </a:bodyPr>
          <a:lstStyle/>
          <a:p>
            <a:pPr marL="393265" marR="6004" indent="-378255">
              <a:spcBef>
                <a:spcPts val="437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todos los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0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pares (K,V)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A7AACE-7817-E1B4-B604-6CBBEA8DBCCB}"/>
              </a:ext>
            </a:extLst>
          </p:cNvPr>
          <p:cNvSpPr txBox="1"/>
          <p:nvPr/>
        </p:nvSpPr>
        <p:spPr>
          <a:xfrm>
            <a:off x="813580" y="4461198"/>
            <a:ext cx="9356916" cy="2765102"/>
          </a:xfrm>
          <a:prstGeom prst="rect">
            <a:avLst/>
          </a:prstGeom>
        </p:spPr>
        <p:txBody>
          <a:bodyPr vert="horz" wrap="square" lIns="0" tIns="84060" rIns="0" bIns="0" rtlCol="0">
            <a:spAutoFit/>
          </a:bodyPr>
          <a:lstStyle/>
          <a:p>
            <a:pPr marL="393265" indent="-378255">
              <a:spcBef>
                <a:spcPts val="66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2),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('C',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 ('B', 5)]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ByKey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debe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reduce):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7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842068" lvl="1" indent="-324219">
              <a:lnSpc>
                <a:spcPts val="2174"/>
              </a:lnSpc>
              <a:spcBef>
                <a:spcPts val="73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400" spc="-5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31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ADF30C3-E4EC-482F-3F0C-10B64863E84B}"/>
              </a:ext>
            </a:extLst>
          </p:cNvPr>
          <p:cNvSpPr txBox="1"/>
          <p:nvPr/>
        </p:nvSpPr>
        <p:spPr>
          <a:xfrm>
            <a:off x="272443" y="2730500"/>
            <a:ext cx="10238795" cy="111325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 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4)])</a:t>
            </a:r>
            <a:endParaRPr sz="1891">
              <a:latin typeface="Courier New"/>
              <a:cs typeface="Courier New"/>
            </a:endParaRPr>
          </a:p>
          <a:p>
            <a:pPr marL="107322" marR="4630625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rr</a:t>
            </a:r>
            <a:r>
              <a:rPr sz="1891" b="1" dirty="0">
                <a:latin typeface="Courier New"/>
                <a:cs typeface="Courier New"/>
              </a:rPr>
              <a:t> 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</a:t>
            </a:r>
            <a:r>
              <a:rPr sz="1891" b="1" spc="-6">
                <a:latin typeface="Courier New"/>
                <a:cs typeface="Courier New"/>
              </a:rPr>
              <a:t>) </a:t>
            </a:r>
            <a:r>
              <a:rPr sz="1891" b="1" spc="-1116">
                <a:latin typeface="Courier New"/>
                <a:cs typeface="Courier New"/>
              </a:rPr>
              <a:t> </a:t>
            </a:r>
            <a:r>
              <a:rPr sz="1891" b="1" spc="-6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rr.collect()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7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Cuestiones sobre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3182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3D1C866-F3AF-1C8F-FE5A-722D34D84681}"/>
              </a:ext>
            </a:extLst>
          </p:cNvPr>
          <p:cNvSpPr txBox="1"/>
          <p:nvPr/>
        </p:nvSpPr>
        <p:spPr>
          <a:xfrm>
            <a:off x="328650" y="1227733"/>
            <a:ext cx="10433050" cy="1472331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¿De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salida?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45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 menor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 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27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Exactamente,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85DBB95-746F-5307-2D21-2619575C819C}"/>
              </a:ext>
            </a:extLst>
          </p:cNvPr>
          <p:cNvSpPr txBox="1"/>
          <p:nvPr/>
        </p:nvSpPr>
        <p:spPr>
          <a:xfrm>
            <a:off x="403190" y="5087946"/>
            <a:ext cx="9144064" cy="1459328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2),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('C',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4),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pasaría si ponemos lambda v1,v2: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(v1+v2)?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4E92AB8-D864-003F-D490-4DACE5CA5AC1}"/>
              </a:ext>
            </a:extLst>
          </p:cNvPr>
          <p:cNvSpPr txBox="1"/>
          <p:nvPr/>
        </p:nvSpPr>
        <p:spPr>
          <a:xfrm>
            <a:off x="466457" y="3187700"/>
            <a:ext cx="9874785" cy="113748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4)])</a:t>
            </a:r>
            <a:endParaRPr sz="1891" dirty="0">
              <a:latin typeface="Courier New"/>
              <a:cs typeface="Courier New"/>
            </a:endParaRPr>
          </a:p>
          <a:p>
            <a:pPr marL="107322" marR="4120281">
              <a:lnSpc>
                <a:spcPts val="3097"/>
              </a:lnSpc>
              <a:spcBef>
                <a:spcPts val="241"/>
              </a:spcBef>
            </a:pPr>
            <a:r>
              <a:rPr sz="1891" b="1" spc="-6" dirty="0">
                <a:latin typeface="Courier New"/>
                <a:cs typeface="Courier New"/>
              </a:rPr>
              <a:t>rr1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 dirty="0">
                <a:latin typeface="Courier New"/>
                <a:cs typeface="Courier New"/>
              </a:rPr>
              <a:t>rr1.collect()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76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groupByKey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C55884-ABBC-ED52-F257-E18372F87A1F}"/>
              </a:ext>
            </a:extLst>
          </p:cNvPr>
          <p:cNvSpPr txBox="1"/>
          <p:nvPr/>
        </p:nvSpPr>
        <p:spPr>
          <a:xfrm>
            <a:off x="346593" y="1230294"/>
            <a:ext cx="10461107" cy="1344488"/>
          </a:xfrm>
          <a:prstGeom prst="rect">
            <a:avLst/>
          </a:prstGeom>
        </p:spPr>
        <p:txBody>
          <a:bodyPr vert="horz" wrap="square" lIns="0" tIns="48785" rIns="0" bIns="0" rtlCol="0">
            <a:spAutoFit/>
          </a:bodyPr>
          <a:lstStyle/>
          <a:p>
            <a:pPr marL="393265" marR="6004" indent="-378255">
              <a:spcBef>
                <a:spcPts val="384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Agrupa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0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0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2000" spc="-5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2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Es necesario utilizar 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mapValues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) para ver el resultado (se suele usar como paso intermedio en un proceso)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66F3DB6-7B65-24E2-E15B-2FD333CD23D5}"/>
              </a:ext>
            </a:extLst>
          </p:cNvPr>
          <p:cNvSpPr txBox="1"/>
          <p:nvPr/>
        </p:nvSpPr>
        <p:spPr>
          <a:xfrm>
            <a:off x="346592" y="4542840"/>
            <a:ext cx="10619858" cy="2683460"/>
          </a:xfrm>
          <a:prstGeom prst="rect">
            <a:avLst/>
          </a:prstGeom>
        </p:spPr>
        <p:txBody>
          <a:bodyPr vert="horz" wrap="square" lIns="0" tIns="89314" rIns="0" bIns="0" rtlCol="0">
            <a:spAutoFit/>
          </a:bodyPr>
          <a:lstStyle/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009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009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(1,3),</a:t>
            </a:r>
            <a:r>
              <a:rPr sz="2009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('C',</a:t>
            </a:r>
            <a:r>
              <a:rPr sz="2009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(2,)),</a:t>
            </a:r>
            <a:r>
              <a:rPr sz="2009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009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(4,5))]</a:t>
            </a:r>
            <a:endParaRPr sz="20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91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¿De</a:t>
            </a:r>
            <a:r>
              <a:rPr sz="2009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sz="2009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009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9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9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12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0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9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salida?</a:t>
            </a:r>
            <a:endParaRPr sz="20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9006">
              <a:spcBef>
                <a:spcPts val="656"/>
              </a:spcBef>
              <a:buClr>
                <a:srgbClr val="89B833"/>
              </a:buClr>
              <a:buSzPct val="57692"/>
              <a:buFont typeface="Wingdings"/>
              <a:buChar char=""/>
              <a:tabLst>
                <a:tab pos="716734" algn="l"/>
                <a:tab pos="717484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marL="717484" lvl="1" indent="-379006">
              <a:spcBef>
                <a:spcPts val="644"/>
              </a:spcBef>
              <a:buClr>
                <a:srgbClr val="89B833"/>
              </a:buClr>
              <a:buSzPct val="57692"/>
              <a:buFont typeface="Wingdings"/>
              <a:buChar char=""/>
              <a:tabLst>
                <a:tab pos="716734" algn="l"/>
                <a:tab pos="717484" algn="l"/>
              </a:tabLst>
            </a:pP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Exactamente</a:t>
            </a:r>
            <a:r>
              <a:rPr sz="20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número de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claves</a:t>
            </a:r>
            <a:r>
              <a:rPr sz="20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9006">
              <a:spcBef>
                <a:spcPts val="644"/>
              </a:spcBef>
              <a:buClr>
                <a:srgbClr val="89B833"/>
              </a:buClr>
              <a:buSzPct val="57692"/>
              <a:buFont typeface="Wingdings"/>
              <a:buChar char=""/>
              <a:tabLst>
                <a:tab pos="716734" algn="l"/>
                <a:tab pos="717484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spcBef>
                <a:spcPts val="851"/>
              </a:spcBef>
              <a:buClr>
                <a:srgbClr val="539E39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¿Qué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operación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tras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equivalente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reduceByKey()?</a:t>
            </a:r>
            <a:r>
              <a:rPr sz="20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spc="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224ECCA-4692-E32F-6136-4FCE3B5E1A67}"/>
              </a:ext>
            </a:extLst>
          </p:cNvPr>
          <p:cNvSpPr txBox="1"/>
          <p:nvPr/>
        </p:nvSpPr>
        <p:spPr>
          <a:xfrm>
            <a:off x="269406" y="2806700"/>
            <a:ext cx="10238795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2),('A',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3),('B',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>
                <a:latin typeface="Courier New"/>
                <a:cs typeface="Courier New"/>
              </a:rPr>
              <a:t>5)])</a:t>
            </a: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list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len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  <a:endParaRPr lang="es-ES" sz="1891" b="1" spc="-6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7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sortByKey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867776-BCFD-9CFE-5E47-8D2EB7D3ED7C}"/>
              </a:ext>
            </a:extLst>
          </p:cNvPr>
          <p:cNvSpPr txBox="1"/>
          <p:nvPr/>
        </p:nvSpPr>
        <p:spPr>
          <a:xfrm>
            <a:off x="403190" y="1216239"/>
            <a:ext cx="9429816" cy="114718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 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pares (K,V)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AD5D002-E332-ADCC-E4D5-0FF56CBD970B}"/>
              </a:ext>
            </a:extLst>
          </p:cNvPr>
          <p:cNvSpPr txBox="1"/>
          <p:nvPr/>
        </p:nvSpPr>
        <p:spPr>
          <a:xfrm>
            <a:off x="831818" y="4962169"/>
            <a:ext cx="9215502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[('C',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3),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2),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6),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1486F0C-8140-DC3E-2457-AD749601D986}"/>
              </a:ext>
            </a:extLst>
          </p:cNvPr>
          <p:cNvSpPr txBox="1"/>
          <p:nvPr/>
        </p:nvSpPr>
        <p:spPr>
          <a:xfrm>
            <a:off x="117438" y="3111500"/>
            <a:ext cx="10554019" cy="111325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</a:t>
            </a:r>
            <a:r>
              <a:rPr sz="1891" b="1" spc="41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59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sc.parallelize([('A',1),('B',2),('C',3),('A',4),('A',5),('B',6)])</a:t>
            </a:r>
            <a:endParaRPr sz="1891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res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rdd.sortByKey(False</a:t>
            </a:r>
            <a:r>
              <a:rPr sz="1891" b="1" spc="-6">
                <a:latin typeface="Courier New"/>
                <a:cs typeface="Courier New"/>
              </a:rPr>
              <a:t>) </a:t>
            </a:r>
            <a:r>
              <a:rPr sz="1891" b="1" spc="-1123">
                <a:latin typeface="Courier New"/>
                <a:cs typeface="Courier New"/>
              </a:rPr>
              <a:t> </a:t>
            </a:r>
            <a:r>
              <a:rPr sz="1891" b="1" spc="-6">
                <a:latin typeface="Courier New"/>
                <a:cs typeface="Courier New"/>
              </a:rPr>
              <a:t>print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res.collect()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4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894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4CBB60-1D00-D341-7CE0-285CD8CD93BF}"/>
              </a:ext>
            </a:extLst>
          </p:cNvPr>
          <p:cNvSpPr txBox="1"/>
          <p:nvPr/>
        </p:nvSpPr>
        <p:spPr>
          <a:xfrm>
            <a:off x="474628" y="1301732"/>
            <a:ext cx="8813529" cy="1053915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marR="6004" indent="-378255">
              <a:lnSpc>
                <a:spcPct val="150000"/>
              </a:lnSpc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operación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(K,V) 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(K,W)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dar un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(K,(V,W))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120DC17-752B-8FA4-35C6-994A7925EC47}"/>
              </a:ext>
            </a:extLst>
          </p:cNvPr>
          <p:cNvSpPr txBox="1"/>
          <p:nvPr/>
        </p:nvSpPr>
        <p:spPr>
          <a:xfrm>
            <a:off x="831818" y="5287909"/>
            <a:ext cx="8742979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</a:t>
            </a:r>
            <a:r>
              <a:rPr sz="2400" spc="7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(1, 4)), ('B',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(2,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5)), ('C',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(3, 6))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8D7FE35-8716-AEA0-46AF-F91889A01257}"/>
              </a:ext>
            </a:extLst>
          </p:cNvPr>
          <p:cNvSpPr txBox="1"/>
          <p:nvPr/>
        </p:nvSpPr>
        <p:spPr>
          <a:xfrm>
            <a:off x="260314" y="2801930"/>
            <a:ext cx="10238795" cy="150682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sc.parallelize([('A',1),('B',2),('C',3)])</a:t>
            </a:r>
            <a:endParaRPr sz="1891">
              <a:latin typeface="Courier New"/>
              <a:cs typeface="Courier New"/>
            </a:endParaRPr>
          </a:p>
          <a:p>
            <a:pPr marL="107322" marR="3183649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rdd2</a:t>
            </a:r>
            <a:r>
              <a:rPr sz="1891" b="1" spc="35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35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sc.parallelize([('A',4),('B',5),('C',6)])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rddjoin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rdd1.join(rdd2)</a:t>
            </a:r>
            <a:endParaRPr sz="1891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>
                <a:latin typeface="Courier New"/>
                <a:cs typeface="Courier New"/>
              </a:rPr>
              <a:t>rint</a:t>
            </a:r>
            <a:r>
              <a:rPr lang="es-ES" sz="1891" b="1" spc="-18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rddjoin.collect()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0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Consideraciones sobre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7086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22C2477-C45F-184E-6C43-6160E98593CF}"/>
              </a:ext>
            </a:extLst>
          </p:cNvPr>
          <p:cNvSpPr txBox="1"/>
          <p:nvPr/>
        </p:nvSpPr>
        <p:spPr>
          <a:xfrm>
            <a:off x="474628" y="1301732"/>
            <a:ext cx="8358246" cy="383731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cartesiano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E46816D-AD0A-8A6C-CFF4-5535FDADC576}"/>
              </a:ext>
            </a:extLst>
          </p:cNvPr>
          <p:cNvSpPr txBox="1"/>
          <p:nvPr/>
        </p:nvSpPr>
        <p:spPr>
          <a:xfrm>
            <a:off x="688942" y="4419105"/>
            <a:ext cx="9259347" cy="1816595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[('A',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(1,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4)),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(1,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5)), ('B',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(2,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6))]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spcBef>
                <a:spcPts val="821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leftOuterJoin,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rightOuterJoin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fullOuterJoin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</a:t>
            </a:r>
            <a:r>
              <a:rPr sz="2400" spc="-6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sucede?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7799049-5D6D-908B-2B38-D0FFFEC28C60}"/>
              </a:ext>
            </a:extLst>
          </p:cNvPr>
          <p:cNvSpPr txBox="1"/>
          <p:nvPr/>
        </p:nvSpPr>
        <p:spPr>
          <a:xfrm>
            <a:off x="260314" y="2044700"/>
            <a:ext cx="10238795" cy="15010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sc.parallelize([('A',1),('B',2),('C',3)])</a:t>
            </a:r>
            <a:endParaRPr sz="1891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1891" b="1" spc="-6">
                <a:latin typeface="Courier New"/>
                <a:cs typeface="Courier New"/>
              </a:rPr>
              <a:t>rdd2</a:t>
            </a:r>
            <a:r>
              <a:rPr sz="1891" b="1" spc="24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sc.parallelize([('A',4),('A',5),('B',6),('D',7)])</a:t>
            </a:r>
            <a:endParaRPr sz="1891">
              <a:latin typeface="Courier New"/>
              <a:cs typeface="Courier New"/>
            </a:endParaRPr>
          </a:p>
          <a:p>
            <a:pPr marL="107322" marR="6507642">
              <a:lnSpc>
                <a:spcPct val="1363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rddjoin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rdd1.join(rdd2</a:t>
            </a:r>
            <a:r>
              <a:rPr sz="1891" b="1" spc="-6">
                <a:latin typeface="Courier New"/>
                <a:cs typeface="Courier New"/>
              </a:rPr>
              <a:t>) </a:t>
            </a:r>
            <a:r>
              <a:rPr sz="1891" b="1" spc="-1123">
                <a:latin typeface="Courier New"/>
                <a:cs typeface="Courier New"/>
              </a:rPr>
              <a:t> </a:t>
            </a:r>
            <a:r>
              <a:rPr sz="1891" b="1" spc="-6">
                <a:latin typeface="Courier New"/>
                <a:cs typeface="Courier New"/>
              </a:rPr>
              <a:t>print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rddjoin.collect()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57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4. Ejercicio: Transformaciones clave-valor (K, V)</a:t>
            </a:r>
          </a:p>
        </p:txBody>
      </p:sp>
    </p:spTree>
    <p:extLst>
      <p:ext uri="{BB962C8B-B14F-4D97-AF65-F5344CB8AC3E}">
        <p14:creationId xmlns:p14="http://schemas.microsoft.com/office/powerpoint/2010/main" val="29136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130300"/>
            <a:ext cx="10363200" cy="876932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>
                <a:srgbClr val="89B833"/>
              </a:buClr>
              <a:buSzPct val="60416"/>
              <a:buFontTx/>
              <a:buNone/>
              <a:tabLst>
                <a:tab pos="392515" algn="l"/>
                <a:tab pos="393265" algn="l"/>
              </a:tabLst>
              <a:defRPr/>
            </a:pPr>
            <a:r>
              <a:rPr lang="es-ES" sz="2800" spc="6" dirty="0">
                <a:solidFill>
                  <a:srgbClr val="22D3C6"/>
                </a:solidFill>
                <a:latin typeface="Arial"/>
              </a:rPr>
              <a:t>EJERCICIO 4: Agrupar ventas por marca en un trimestre. Comparar con ventas totales año anterior</a:t>
            </a:r>
            <a:endParaRPr sz="2800" spc="6" dirty="0">
              <a:solidFill>
                <a:srgbClr val="22D3C6"/>
              </a:solidFill>
              <a:latin typeface="Arial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24F8DB-2901-F31B-7429-4A0455BFADB3}"/>
              </a:ext>
            </a:extLst>
          </p:cNvPr>
          <p:cNvSpPr txBox="1">
            <a:spLocks/>
          </p:cNvSpPr>
          <p:nvPr/>
        </p:nvSpPr>
        <p:spPr>
          <a:xfrm>
            <a:off x="69850" y="63500"/>
            <a:ext cx="97536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s-ES" kern="0" dirty="0"/>
              <a:t>EJERCICIO 4: RDDs de pares clave-valor (K, V)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221C36-DF9B-83E8-457E-57592968094B}"/>
              </a:ext>
            </a:extLst>
          </p:cNvPr>
          <p:cNvSpPr/>
          <p:nvPr/>
        </p:nvSpPr>
        <p:spPr>
          <a:xfrm>
            <a:off x="0" y="5969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732433"/>
            <a:ext cx="80772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</a:t>
            </a:r>
            <a:r>
              <a:rPr lang="es-ES" dirty="0" err="1">
                <a:solidFill>
                  <a:srgbClr val="22D3C6"/>
                </a:solidFill>
              </a:rPr>
              <a:t>PySpark</a:t>
            </a:r>
            <a:r>
              <a:rPr lang="es-ES" dirty="0">
                <a:solidFill>
                  <a:srgbClr val="22D3C6"/>
                </a:solidFill>
              </a:rPr>
              <a:t> RDDs: Recordatorio</a:t>
            </a:r>
          </a:p>
        </p:txBody>
      </p:sp>
    </p:spTree>
    <p:extLst>
      <p:ext uri="{BB962C8B-B14F-4D97-AF65-F5344CB8AC3E}">
        <p14:creationId xmlns:p14="http://schemas.microsoft.com/office/powerpoint/2010/main" val="18625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4: Agrupar ventas por marca en un trimestre. Comparar con ventas totales año anterior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65F901E-A227-86B4-241C-AA2EE89B0644}"/>
              </a:ext>
            </a:extLst>
          </p:cNvPr>
          <p:cNvSpPr txBox="1"/>
          <p:nvPr/>
        </p:nvSpPr>
        <p:spPr>
          <a:xfrm>
            <a:off x="331752" y="1889569"/>
            <a:ext cx="8358246" cy="383731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Datos entrada: Compras marca ‘Adidas’, ‘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Nike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’, ‘Puma’.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E9ED41C-A524-CD19-CE4C-BAD114AE3DF7}"/>
              </a:ext>
            </a:extLst>
          </p:cNvPr>
          <p:cNvSpPr txBox="1"/>
          <p:nvPr/>
        </p:nvSpPr>
        <p:spPr>
          <a:xfrm>
            <a:off x="331752" y="3087682"/>
            <a:ext cx="10238795" cy="1685080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</a:t>
            </a:r>
            <a:r>
              <a:rPr lang="es-ES" sz="1891" b="1" spc="-6" dirty="0" err="1">
                <a:latin typeface="Courier New"/>
                <a:cs typeface="Courier New"/>
              </a:rPr>
              <a:t>Nike</a:t>
            </a:r>
            <a:r>
              <a:rPr sz="1891" b="1" spc="-6" dirty="0">
                <a:latin typeface="Courier New"/>
                <a:cs typeface="Courier New"/>
              </a:rPr>
              <a:t>',</a:t>
            </a:r>
            <a:r>
              <a:rPr lang="es-ES" sz="1891" b="1" spc="-6" dirty="0">
                <a:latin typeface="Courier New"/>
                <a:cs typeface="Courier New"/>
              </a:rPr>
              <a:t>5</a:t>
            </a:r>
            <a:r>
              <a:rPr sz="1891" b="1" spc="-6" dirty="0">
                <a:latin typeface="Courier New"/>
                <a:cs typeface="Courier New"/>
              </a:rPr>
              <a:t>1</a:t>
            </a:r>
            <a:r>
              <a:rPr lang="es-ES" sz="1891" b="1" spc="-6" dirty="0">
                <a:latin typeface="Courier New"/>
                <a:cs typeface="Courier New"/>
              </a:rPr>
              <a:t>805</a:t>
            </a:r>
            <a:r>
              <a:rPr sz="1891" b="1" spc="-6" dirty="0">
                <a:latin typeface="Courier New"/>
                <a:cs typeface="Courier New"/>
              </a:rPr>
              <a:t>),('</a:t>
            </a:r>
            <a:r>
              <a:rPr lang="es-ES" sz="1891" b="1" spc="-6" dirty="0">
                <a:latin typeface="Courier New"/>
                <a:cs typeface="Courier New"/>
              </a:rPr>
              <a:t>Puma</a:t>
            </a:r>
            <a:r>
              <a:rPr sz="1891" b="1" spc="-6" dirty="0">
                <a:latin typeface="Courier New"/>
                <a:cs typeface="Courier New"/>
              </a:rPr>
              <a:t>’,</a:t>
            </a:r>
            <a:r>
              <a:rPr lang="es-ES" sz="1891" b="1" spc="-6" dirty="0">
                <a:latin typeface="Courier New"/>
                <a:cs typeface="Courier New"/>
              </a:rPr>
              <a:t>42329</a:t>
            </a:r>
            <a:r>
              <a:rPr sz="1891" b="1" spc="-6" dirty="0">
                <a:latin typeface="Courier New"/>
                <a:cs typeface="Courier New"/>
              </a:rPr>
              <a:t>),('</a:t>
            </a:r>
            <a:r>
              <a:rPr lang="es-ES" sz="1891" b="1" spc="-6" dirty="0">
                <a:latin typeface="Courier New"/>
                <a:cs typeface="Courier New"/>
              </a:rPr>
              <a:t>Adidas</a:t>
            </a:r>
            <a:r>
              <a:rPr sz="1891" b="1" spc="-6" dirty="0">
                <a:latin typeface="Courier New"/>
                <a:cs typeface="Courier New"/>
              </a:rPr>
              <a:t>',</a:t>
            </a:r>
            <a:r>
              <a:rPr lang="es-ES" sz="1891" b="1" spc="-6" dirty="0">
                <a:latin typeface="Courier New"/>
                <a:cs typeface="Courier New"/>
              </a:rPr>
              <a:t>6</a:t>
            </a:r>
            <a:r>
              <a:rPr sz="1891" b="1" spc="-6" dirty="0">
                <a:latin typeface="Courier New"/>
                <a:cs typeface="Courier New"/>
              </a:rPr>
              <a:t>3</a:t>
            </a:r>
            <a:r>
              <a:rPr lang="es-ES" sz="1891" b="1" spc="-6" dirty="0">
                <a:latin typeface="Courier New"/>
                <a:cs typeface="Courier New"/>
              </a:rPr>
              <a:t>542</a:t>
            </a:r>
            <a:r>
              <a:rPr sz="1891" b="1" spc="-6" dirty="0">
                <a:latin typeface="Courier New"/>
                <a:cs typeface="Courier New"/>
              </a:rPr>
              <a:t>)</a:t>
            </a:r>
            <a:r>
              <a:rPr lang="es-ES" sz="1891" b="1" spc="-6" dirty="0">
                <a:latin typeface="Courier New"/>
                <a:cs typeface="Courier New"/>
              </a:rPr>
              <a:t>, ('Puma’,27923),('Nike’,75335),('Puma’,45102),('Adidas’,63583)</a:t>
            </a:r>
            <a:r>
              <a:rPr sz="1891" b="1" spc="-6" dirty="0">
                <a:latin typeface="Courier New"/>
                <a:cs typeface="Courier New"/>
              </a:rPr>
              <a:t>])</a:t>
            </a:r>
            <a:endParaRPr sz="1891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1891" b="1" spc="-6" dirty="0">
                <a:latin typeface="Courier New"/>
                <a:cs typeface="Courier New"/>
              </a:rPr>
              <a:t>rdd2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</a:t>
            </a:r>
            <a:r>
              <a:rPr lang="es-ES" sz="1891" b="1" spc="-6" dirty="0" err="1">
                <a:latin typeface="Courier New"/>
                <a:cs typeface="Courier New"/>
              </a:rPr>
              <a:t>Nike</a:t>
            </a:r>
            <a:r>
              <a:rPr sz="1891" b="1" spc="-6" dirty="0">
                <a:latin typeface="Courier New"/>
                <a:cs typeface="Courier New"/>
              </a:rPr>
              <a:t>',</a:t>
            </a:r>
            <a:r>
              <a:rPr lang="es-ES" sz="1891" b="1" spc="-6" dirty="0">
                <a:latin typeface="Courier New"/>
                <a:cs typeface="Courier New"/>
              </a:rPr>
              <a:t>224589</a:t>
            </a:r>
            <a:r>
              <a:rPr sz="1891" b="1" spc="-6" dirty="0">
                <a:latin typeface="Courier New"/>
                <a:cs typeface="Courier New"/>
              </a:rPr>
              <a:t>),('A</a:t>
            </a:r>
            <a:r>
              <a:rPr lang="es-ES" sz="1891" b="1" spc="-6" dirty="0" err="1">
                <a:latin typeface="Courier New"/>
                <a:cs typeface="Courier New"/>
              </a:rPr>
              <a:t>didas</a:t>
            </a:r>
            <a:r>
              <a:rPr sz="1891" b="1" spc="-6" dirty="0">
                <a:latin typeface="Courier New"/>
                <a:cs typeface="Courier New"/>
              </a:rPr>
              <a:t>',</a:t>
            </a:r>
            <a:r>
              <a:rPr lang="es-ES" sz="1891" b="1" spc="-6" dirty="0">
                <a:latin typeface="Courier New"/>
                <a:cs typeface="Courier New"/>
              </a:rPr>
              <a:t>219123</a:t>
            </a:r>
            <a:r>
              <a:rPr sz="1891" b="1" spc="-6" dirty="0">
                <a:latin typeface="Courier New"/>
                <a:cs typeface="Courier New"/>
              </a:rPr>
              <a:t>),('</a:t>
            </a:r>
            <a:r>
              <a:rPr lang="es-ES" sz="1891" b="1" spc="-6" dirty="0">
                <a:latin typeface="Courier New"/>
                <a:cs typeface="Courier New"/>
              </a:rPr>
              <a:t>Puma</a:t>
            </a:r>
            <a:r>
              <a:rPr sz="1891" b="1" spc="-6" dirty="0">
                <a:latin typeface="Courier New"/>
                <a:cs typeface="Courier New"/>
              </a:rPr>
              <a:t>',</a:t>
            </a:r>
            <a:r>
              <a:rPr lang="es-ES" sz="1891" b="1" spc="-6" dirty="0">
                <a:latin typeface="Courier New"/>
                <a:cs typeface="Courier New"/>
              </a:rPr>
              <a:t>166524)])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5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 err="1"/>
              <a:t>PySpark</a:t>
            </a:r>
            <a:r>
              <a:rPr lang="es-ES" dirty="0"/>
              <a:t> RDDs: Crear RDDs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2514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0EED3217-2755-6C82-BE84-8F545C6E1837}"/>
              </a:ext>
            </a:extLst>
          </p:cNvPr>
          <p:cNvSpPr txBox="1"/>
          <p:nvPr/>
        </p:nvSpPr>
        <p:spPr>
          <a:xfrm>
            <a:off x="450850" y="1226041"/>
            <a:ext cx="7322967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partir de una lista de datos: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1576E736-65BF-8E17-3269-2234D2154490}"/>
              </a:ext>
            </a:extLst>
          </p:cNvPr>
          <p:cNvSpPr txBox="1"/>
          <p:nvPr/>
        </p:nvSpPr>
        <p:spPr>
          <a:xfrm>
            <a:off x="835682" y="1940421"/>
            <a:ext cx="9190260" cy="790079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2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sc.parallelize([1,1,2,2,5])</a:t>
            </a:r>
            <a:endParaRPr lang="es-ES" sz="2400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67048666-AFCF-2050-CD54-C7FD2B08A08F}"/>
              </a:ext>
            </a:extLst>
          </p:cNvPr>
          <p:cNvSpPr txBox="1"/>
          <p:nvPr/>
        </p:nvSpPr>
        <p:spPr>
          <a:xfrm>
            <a:off x="446986" y="3587748"/>
            <a:ext cx="7322967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partir de un archivo de texto: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2ED7FEE6-D224-C670-0CA8-86E7FF789EE3}"/>
              </a:ext>
            </a:extLst>
          </p:cNvPr>
          <p:cNvSpPr txBox="1"/>
          <p:nvPr/>
        </p:nvSpPr>
        <p:spPr>
          <a:xfrm>
            <a:off x="831818" y="4587880"/>
            <a:ext cx="9190260" cy="23187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2400" b="1" spc="-6" dirty="0" err="1">
                <a:latin typeface="Courier New"/>
                <a:cs typeface="Courier New"/>
              </a:rPr>
              <a:t>file</a:t>
            </a:r>
            <a:r>
              <a:rPr lang="es-ES" sz="2400" b="1" spc="-6" dirty="0">
                <a:latin typeface="Courier New"/>
                <a:cs typeface="Courier New"/>
              </a:rPr>
              <a:t> = '</a:t>
            </a:r>
            <a:r>
              <a:rPr lang="es-ES" sz="2400" b="1" spc="-6" dirty="0" err="1">
                <a:latin typeface="Courier New"/>
                <a:cs typeface="Courier New"/>
              </a:rPr>
              <a:t>dbfs</a:t>
            </a:r>
            <a:r>
              <a:rPr lang="es-ES" sz="2400" b="1" spc="-6" dirty="0">
                <a:latin typeface="Courier New"/>
                <a:cs typeface="Courier New"/>
              </a:rPr>
              <a:t>:/</a:t>
            </a:r>
            <a:r>
              <a:rPr lang="es-ES" sz="2400" b="1" spc="-6" dirty="0" err="1">
                <a:latin typeface="Courier New"/>
                <a:cs typeface="Courier New"/>
              </a:rPr>
              <a:t>FileStore</a:t>
            </a:r>
            <a:r>
              <a:rPr lang="es-ES" sz="2400" b="1" spc="-6" dirty="0">
                <a:latin typeface="Courier New"/>
                <a:cs typeface="Courier New"/>
              </a:rPr>
              <a:t>/</a:t>
            </a:r>
            <a:r>
              <a:rPr lang="es-ES" sz="2400" b="1" spc="-6" dirty="0" err="1">
                <a:latin typeface="Courier New"/>
                <a:cs typeface="Courier New"/>
              </a:rPr>
              <a:t>shared_uploads</a:t>
            </a:r>
            <a:r>
              <a:rPr lang="es-ES" sz="2400" b="1" spc="-6" dirty="0">
                <a:latin typeface="Courier New"/>
                <a:cs typeface="Courier New"/>
              </a:rPr>
              <a:t>/edurf.cld@gmail.com/quijote-1.txt'</a:t>
            </a:r>
          </a:p>
          <a:p>
            <a:pPr marL="107322">
              <a:spcBef>
                <a:spcPts val="195"/>
              </a:spcBef>
            </a:pPr>
            <a:endParaRPr lang="es-ES" sz="2400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2400" b="1" spc="-6" dirty="0" err="1">
                <a:latin typeface="Courier New"/>
                <a:cs typeface="Courier New"/>
              </a:rPr>
              <a:t>lineas</a:t>
            </a:r>
            <a:r>
              <a:rPr lang="es-ES" sz="2400" b="1" spc="6" dirty="0">
                <a:latin typeface="Courier New"/>
                <a:cs typeface="Courier New"/>
              </a:rPr>
              <a:t> </a:t>
            </a:r>
            <a:r>
              <a:rPr lang="es-ES" sz="2400" b="1" dirty="0">
                <a:latin typeface="Courier New"/>
                <a:cs typeface="Courier New"/>
              </a:rPr>
              <a:t>=</a:t>
            </a:r>
            <a:r>
              <a:rPr lang="es-ES" sz="2400" b="1" spc="12" dirty="0">
                <a:latin typeface="Courier New"/>
                <a:cs typeface="Courier New"/>
              </a:rPr>
              <a:t> </a:t>
            </a:r>
            <a:r>
              <a:rPr lang="es-ES" sz="2400" b="1" spc="-6" dirty="0" err="1">
                <a:latin typeface="Courier New"/>
                <a:cs typeface="Courier New"/>
              </a:rPr>
              <a:t>sc.textFile</a:t>
            </a:r>
            <a:r>
              <a:rPr lang="es-ES" sz="2400" b="1" spc="-6" dirty="0">
                <a:latin typeface="Courier New"/>
                <a:cs typeface="Courier New"/>
              </a:rPr>
              <a:t>(</a:t>
            </a:r>
            <a:r>
              <a:rPr lang="es-ES" sz="2400" b="1" spc="-6" dirty="0" err="1">
                <a:latin typeface="Courier New"/>
                <a:cs typeface="Courier New"/>
              </a:rPr>
              <a:t>file</a:t>
            </a:r>
            <a:r>
              <a:rPr lang="es-ES" sz="2400" b="1" dirty="0">
                <a:latin typeface="Courier New"/>
                <a:cs typeface="Courier New"/>
              </a:rPr>
              <a:t>)</a:t>
            </a:r>
            <a:endParaRPr lang="es-ES" sz="2400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970F29B5-991E-9B71-72C1-2A38846268FA}"/>
              </a:ext>
            </a:extLst>
          </p:cNvPr>
          <p:cNvSpPr txBox="1"/>
          <p:nvPr/>
        </p:nvSpPr>
        <p:spPr>
          <a:xfrm>
            <a:off x="6761172" y="3587748"/>
            <a:ext cx="3929090" cy="659297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24017" rIns="0" bIns="0" rtlCol="0">
            <a:spAutoFit/>
          </a:bodyPr>
          <a:lstStyle/>
          <a:p>
            <a:pPr marL="102069" marR="174118" algn="ctr">
              <a:lnSpc>
                <a:spcPct val="97100"/>
              </a:lnSpc>
              <a:spcBef>
                <a:spcPts val="189"/>
              </a:spcBef>
            </a:pPr>
            <a:r>
              <a:rPr lang="es-ES" sz="2127" spc="-6" dirty="0">
                <a:latin typeface="Arial MT"/>
                <a:cs typeface="Arial MT"/>
              </a:rPr>
              <a:t>La ruta la obteníamos desde </a:t>
            </a:r>
            <a:r>
              <a:rPr lang="es-ES" sz="2127" spc="-6" dirty="0" err="1">
                <a:latin typeface="Arial MT"/>
                <a:cs typeface="Arial MT"/>
              </a:rPr>
              <a:t>File</a:t>
            </a:r>
            <a:r>
              <a:rPr lang="es-ES" sz="2127" spc="-6" dirty="0">
                <a:latin typeface="Arial MT"/>
                <a:cs typeface="Arial MT"/>
              </a:rPr>
              <a:t> -&gt; </a:t>
            </a:r>
            <a:r>
              <a:rPr lang="es-ES" sz="2127" spc="-6" dirty="0" err="1">
                <a:latin typeface="Arial MT"/>
                <a:cs typeface="Arial MT"/>
              </a:rPr>
              <a:t>Upload</a:t>
            </a:r>
            <a:r>
              <a:rPr lang="es-ES" sz="2127" spc="-6" dirty="0">
                <a:latin typeface="Arial MT"/>
                <a:cs typeface="Arial MT"/>
              </a:rPr>
              <a:t> Data…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4241CE0A-79C8-A0E2-ACB5-DC6B74BA02D7}"/>
              </a:ext>
            </a:extLst>
          </p:cNvPr>
          <p:cNvSpPr/>
          <p:nvPr/>
        </p:nvSpPr>
        <p:spPr>
          <a:xfrm rot="17568690">
            <a:off x="5614292" y="4127538"/>
            <a:ext cx="976446" cy="640206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F0EA8327-CB34-4F8A-02B8-2B94044654BF}"/>
              </a:ext>
            </a:extLst>
          </p:cNvPr>
          <p:cNvSpPr/>
          <p:nvPr/>
        </p:nvSpPr>
        <p:spPr>
          <a:xfrm>
            <a:off x="188876" y="4873632"/>
            <a:ext cx="10144196" cy="928694"/>
          </a:xfrm>
          <a:custGeom>
            <a:avLst/>
            <a:gdLst/>
            <a:ahLst/>
            <a:cxnLst/>
            <a:rect l="l" t="t" r="r" b="b"/>
            <a:pathLst>
              <a:path w="3543300" h="288289">
                <a:moveTo>
                  <a:pt x="0" y="144018"/>
                </a:moveTo>
                <a:lnTo>
                  <a:pt x="28545" y="118140"/>
                </a:lnTo>
                <a:lnTo>
                  <a:pt x="85503" y="99705"/>
                </a:lnTo>
                <a:lnTo>
                  <a:pt x="139231" y="87975"/>
                </a:lnTo>
                <a:lnTo>
                  <a:pt x="204834" y="76751"/>
                </a:lnTo>
                <a:lnTo>
                  <a:pt x="281685" y="66085"/>
                </a:lnTo>
                <a:lnTo>
                  <a:pt x="324133" y="60977"/>
                </a:lnTo>
                <a:lnTo>
                  <a:pt x="369159" y="56028"/>
                </a:lnTo>
                <a:lnTo>
                  <a:pt x="416685" y="51244"/>
                </a:lnTo>
                <a:lnTo>
                  <a:pt x="466632" y="46631"/>
                </a:lnTo>
                <a:lnTo>
                  <a:pt x="518922" y="42195"/>
                </a:lnTo>
                <a:lnTo>
                  <a:pt x="573476" y="37944"/>
                </a:lnTo>
                <a:lnTo>
                  <a:pt x="630217" y="33883"/>
                </a:lnTo>
                <a:lnTo>
                  <a:pt x="689067" y="30019"/>
                </a:lnTo>
                <a:lnTo>
                  <a:pt x="749947" y="26358"/>
                </a:lnTo>
                <a:lnTo>
                  <a:pt x="812779" y="22906"/>
                </a:lnTo>
                <a:lnTo>
                  <a:pt x="877485" y="19670"/>
                </a:lnTo>
                <a:lnTo>
                  <a:pt x="943986" y="16657"/>
                </a:lnTo>
                <a:lnTo>
                  <a:pt x="1012205" y="13872"/>
                </a:lnTo>
                <a:lnTo>
                  <a:pt x="1082063" y="11322"/>
                </a:lnTo>
                <a:lnTo>
                  <a:pt x="1153482" y="9014"/>
                </a:lnTo>
                <a:lnTo>
                  <a:pt x="1226385" y="6953"/>
                </a:lnTo>
                <a:lnTo>
                  <a:pt x="1300691" y="5147"/>
                </a:lnTo>
                <a:lnTo>
                  <a:pt x="1376324" y="3600"/>
                </a:lnTo>
                <a:lnTo>
                  <a:pt x="1453206" y="2321"/>
                </a:lnTo>
                <a:lnTo>
                  <a:pt x="1531257" y="1315"/>
                </a:lnTo>
                <a:lnTo>
                  <a:pt x="1610400" y="588"/>
                </a:lnTo>
                <a:lnTo>
                  <a:pt x="1690557" y="148"/>
                </a:lnTo>
                <a:lnTo>
                  <a:pt x="1771650" y="0"/>
                </a:lnTo>
                <a:lnTo>
                  <a:pt x="1852742" y="148"/>
                </a:lnTo>
                <a:lnTo>
                  <a:pt x="1932899" y="588"/>
                </a:lnTo>
                <a:lnTo>
                  <a:pt x="2012042" y="1315"/>
                </a:lnTo>
                <a:lnTo>
                  <a:pt x="2090093" y="2321"/>
                </a:lnTo>
                <a:lnTo>
                  <a:pt x="2166975" y="3600"/>
                </a:lnTo>
                <a:lnTo>
                  <a:pt x="2242608" y="5147"/>
                </a:lnTo>
                <a:lnTo>
                  <a:pt x="2316914" y="6953"/>
                </a:lnTo>
                <a:lnTo>
                  <a:pt x="2389817" y="9014"/>
                </a:lnTo>
                <a:lnTo>
                  <a:pt x="2461236" y="11322"/>
                </a:lnTo>
                <a:lnTo>
                  <a:pt x="2531094" y="13872"/>
                </a:lnTo>
                <a:lnTo>
                  <a:pt x="2599313" y="16657"/>
                </a:lnTo>
                <a:lnTo>
                  <a:pt x="2665814" y="19670"/>
                </a:lnTo>
                <a:lnTo>
                  <a:pt x="2730520" y="22906"/>
                </a:lnTo>
                <a:lnTo>
                  <a:pt x="2793352" y="26358"/>
                </a:lnTo>
                <a:lnTo>
                  <a:pt x="2854232" y="30019"/>
                </a:lnTo>
                <a:lnTo>
                  <a:pt x="2913082" y="33883"/>
                </a:lnTo>
                <a:lnTo>
                  <a:pt x="2969823" y="37944"/>
                </a:lnTo>
                <a:lnTo>
                  <a:pt x="3024378" y="42195"/>
                </a:lnTo>
                <a:lnTo>
                  <a:pt x="3076667" y="46631"/>
                </a:lnTo>
                <a:lnTo>
                  <a:pt x="3126614" y="51244"/>
                </a:lnTo>
                <a:lnTo>
                  <a:pt x="3174140" y="56028"/>
                </a:lnTo>
                <a:lnTo>
                  <a:pt x="3219166" y="60977"/>
                </a:lnTo>
                <a:lnTo>
                  <a:pt x="3261614" y="66085"/>
                </a:lnTo>
                <a:lnTo>
                  <a:pt x="3301407" y="71345"/>
                </a:lnTo>
                <a:lnTo>
                  <a:pt x="3372712" y="82296"/>
                </a:lnTo>
                <a:lnTo>
                  <a:pt x="3432455" y="93780"/>
                </a:lnTo>
                <a:lnTo>
                  <a:pt x="3480011" y="105745"/>
                </a:lnTo>
                <a:lnTo>
                  <a:pt x="3527126" y="124483"/>
                </a:lnTo>
                <a:lnTo>
                  <a:pt x="3543300" y="144018"/>
                </a:lnTo>
                <a:lnTo>
                  <a:pt x="3541476" y="150607"/>
                </a:lnTo>
                <a:lnTo>
                  <a:pt x="3499023" y="176143"/>
                </a:lnTo>
                <a:lnTo>
                  <a:pt x="3457796" y="188330"/>
                </a:lnTo>
                <a:lnTo>
                  <a:pt x="3404068" y="200060"/>
                </a:lnTo>
                <a:lnTo>
                  <a:pt x="3338465" y="211284"/>
                </a:lnTo>
                <a:lnTo>
                  <a:pt x="3261614" y="221950"/>
                </a:lnTo>
                <a:lnTo>
                  <a:pt x="3219166" y="227058"/>
                </a:lnTo>
                <a:lnTo>
                  <a:pt x="3174140" y="232007"/>
                </a:lnTo>
                <a:lnTo>
                  <a:pt x="3126614" y="236791"/>
                </a:lnTo>
                <a:lnTo>
                  <a:pt x="3076667" y="241404"/>
                </a:lnTo>
                <a:lnTo>
                  <a:pt x="3024378" y="245840"/>
                </a:lnTo>
                <a:lnTo>
                  <a:pt x="2969823" y="250091"/>
                </a:lnTo>
                <a:lnTo>
                  <a:pt x="2913082" y="254152"/>
                </a:lnTo>
                <a:lnTo>
                  <a:pt x="2854232" y="258016"/>
                </a:lnTo>
                <a:lnTo>
                  <a:pt x="2793352" y="261677"/>
                </a:lnTo>
                <a:lnTo>
                  <a:pt x="2730520" y="265129"/>
                </a:lnTo>
                <a:lnTo>
                  <a:pt x="2665814" y="268365"/>
                </a:lnTo>
                <a:lnTo>
                  <a:pt x="2599313" y="271378"/>
                </a:lnTo>
                <a:lnTo>
                  <a:pt x="2531094" y="274163"/>
                </a:lnTo>
                <a:lnTo>
                  <a:pt x="2461236" y="276713"/>
                </a:lnTo>
                <a:lnTo>
                  <a:pt x="2389817" y="279021"/>
                </a:lnTo>
                <a:lnTo>
                  <a:pt x="2316914" y="281082"/>
                </a:lnTo>
                <a:lnTo>
                  <a:pt x="2242608" y="282888"/>
                </a:lnTo>
                <a:lnTo>
                  <a:pt x="2166975" y="284435"/>
                </a:lnTo>
                <a:lnTo>
                  <a:pt x="2090093" y="285714"/>
                </a:lnTo>
                <a:lnTo>
                  <a:pt x="2012042" y="286720"/>
                </a:lnTo>
                <a:lnTo>
                  <a:pt x="1932899" y="287447"/>
                </a:lnTo>
                <a:lnTo>
                  <a:pt x="1852742" y="287887"/>
                </a:lnTo>
                <a:lnTo>
                  <a:pt x="1771650" y="288036"/>
                </a:lnTo>
                <a:lnTo>
                  <a:pt x="1690557" y="287887"/>
                </a:lnTo>
                <a:lnTo>
                  <a:pt x="1610400" y="287447"/>
                </a:lnTo>
                <a:lnTo>
                  <a:pt x="1531257" y="286720"/>
                </a:lnTo>
                <a:lnTo>
                  <a:pt x="1453206" y="285714"/>
                </a:lnTo>
                <a:lnTo>
                  <a:pt x="1376324" y="284435"/>
                </a:lnTo>
                <a:lnTo>
                  <a:pt x="1300691" y="282888"/>
                </a:lnTo>
                <a:lnTo>
                  <a:pt x="1226385" y="281082"/>
                </a:lnTo>
                <a:lnTo>
                  <a:pt x="1153482" y="279021"/>
                </a:lnTo>
                <a:lnTo>
                  <a:pt x="1082063" y="276713"/>
                </a:lnTo>
                <a:lnTo>
                  <a:pt x="1012205" y="274163"/>
                </a:lnTo>
                <a:lnTo>
                  <a:pt x="943986" y="271378"/>
                </a:lnTo>
                <a:lnTo>
                  <a:pt x="877485" y="268365"/>
                </a:lnTo>
                <a:lnTo>
                  <a:pt x="812779" y="265129"/>
                </a:lnTo>
                <a:lnTo>
                  <a:pt x="749947" y="261677"/>
                </a:lnTo>
                <a:lnTo>
                  <a:pt x="689067" y="258016"/>
                </a:lnTo>
                <a:lnTo>
                  <a:pt x="630217" y="254152"/>
                </a:lnTo>
                <a:lnTo>
                  <a:pt x="573476" y="250091"/>
                </a:lnTo>
                <a:lnTo>
                  <a:pt x="518921" y="245840"/>
                </a:lnTo>
                <a:lnTo>
                  <a:pt x="466632" y="241404"/>
                </a:lnTo>
                <a:lnTo>
                  <a:pt x="416685" y="236791"/>
                </a:lnTo>
                <a:lnTo>
                  <a:pt x="369159" y="232007"/>
                </a:lnTo>
                <a:lnTo>
                  <a:pt x="324133" y="227058"/>
                </a:lnTo>
                <a:lnTo>
                  <a:pt x="281685" y="221950"/>
                </a:lnTo>
                <a:lnTo>
                  <a:pt x="241892" y="216690"/>
                </a:lnTo>
                <a:lnTo>
                  <a:pt x="170587" y="205739"/>
                </a:lnTo>
                <a:lnTo>
                  <a:pt x="110844" y="194255"/>
                </a:lnTo>
                <a:lnTo>
                  <a:pt x="63288" y="182290"/>
                </a:lnTo>
                <a:lnTo>
                  <a:pt x="16173" y="163552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</p:spTree>
    <p:extLst>
      <p:ext uri="{BB962C8B-B14F-4D97-AF65-F5344CB8AC3E}">
        <p14:creationId xmlns:p14="http://schemas.microsoft.com/office/powerpoint/2010/main" val="38157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RDDs: Transformaciones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02166"/>
            <a:ext cx="7080250" cy="144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DEAFDE79-88B3-8CAC-77D5-AAB469E635BB}"/>
              </a:ext>
            </a:extLst>
          </p:cNvPr>
          <p:cNvGraphicFramePr>
            <a:graphicFrameLocks noGrp="1"/>
          </p:cNvGraphicFramePr>
          <p:nvPr/>
        </p:nvGraphicFramePr>
        <p:xfrm>
          <a:off x="86749" y="1138404"/>
          <a:ext cx="10680108" cy="601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Transformación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39E39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map(func)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86804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nuevo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aplicando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transformación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cada elemento original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8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filter(func)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446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 nuevo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partir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manteniendo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solo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original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cumplan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condición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flatMap(func)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96646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map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original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 </a:t>
                      </a:r>
                      <a:r>
                        <a:rPr sz="2400" spc="-5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mapear 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0 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varios 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salida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72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distinct()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1223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nuevo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eliminando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duplicados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union(otroRDD)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64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sample()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89B8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Obtiene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muestra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obtenida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89B8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reemplazamiento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sin) 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otro RDD.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39E39"/>
                      </a:solidFill>
                      <a:prstDash val="solid"/>
                    </a:lnR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556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C00561-C4D3-31DD-E2F1-4A2BCC0F55F3}"/>
              </a:ext>
            </a:extLst>
          </p:cNvPr>
          <p:cNvGraphicFramePr>
            <a:graphicFrameLocks noGrp="1"/>
          </p:cNvGraphicFramePr>
          <p:nvPr/>
        </p:nvGraphicFramePr>
        <p:xfrm>
          <a:off x="121154" y="1832275"/>
          <a:ext cx="10554020" cy="42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Acción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Agrega 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func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take(n)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primeros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collect()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todos los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takeOrdered(n[,key=func])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 ascendente.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Opcionalmente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especificar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ordenación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procesos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3041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E183FBC8-8C71-FCD2-AE0A-21440D7C553C}"/>
              </a:ext>
            </a:extLst>
          </p:cNvPr>
          <p:cNvSpPr txBox="1"/>
          <p:nvPr/>
        </p:nvSpPr>
        <p:spPr>
          <a:xfrm>
            <a:off x="188876" y="1812611"/>
            <a:ext cx="1031557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47" dirty="0">
                <a:latin typeface="Arial" panose="020B0604020202020204" pitchFamily="34" charset="0"/>
                <a:cs typeface="Arial" panose="020B0604020202020204" pitchFamily="34" charset="0"/>
              </a:rPr>
              <a:t> Sucesivas transformaciones/acciones hasta obtener el resultado deseado: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5">
            <a:extLst>
              <a:ext uri="{FF2B5EF4-FFF2-40B4-BE49-F238E27FC236}">
                <a16:creationId xmlns:a16="http://schemas.microsoft.com/office/drawing/2014/main" id="{996D428A-B18D-9E30-C8AE-5A12C226963E}"/>
              </a:ext>
            </a:extLst>
          </p:cNvPr>
          <p:cNvGrpSpPr/>
          <p:nvPr/>
        </p:nvGrpSpPr>
        <p:grpSpPr>
          <a:xfrm>
            <a:off x="343010" y="3875153"/>
            <a:ext cx="1339705" cy="1191849"/>
            <a:chOff x="468248" y="3363848"/>
            <a:chExt cx="1133475" cy="1008380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A661A808-6E15-48CE-D448-0806BC6B76B4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D7148EE0-FFD8-AD5F-E1D2-EA50C87461A0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54ED482B-0216-43BC-2A26-6ED9FD55DA06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110180E8-818E-AFB7-9208-27C1D82875FA}"/>
              </a:ext>
            </a:extLst>
          </p:cNvPr>
          <p:cNvSpPr txBox="1"/>
          <p:nvPr/>
        </p:nvSpPr>
        <p:spPr>
          <a:xfrm>
            <a:off x="435327" y="4027512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 dirty="0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4E5C93C-DB2D-6F9E-FA84-7324119B5EF9}"/>
              </a:ext>
            </a:extLst>
          </p:cNvPr>
          <p:cNvSpPr/>
          <p:nvPr/>
        </p:nvSpPr>
        <p:spPr>
          <a:xfrm>
            <a:off x="1875001" y="4385819"/>
            <a:ext cx="595925" cy="340743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0" y="72009"/>
                </a:moveTo>
                <a:lnTo>
                  <a:pt x="359663" y="72009"/>
                </a:lnTo>
                <a:lnTo>
                  <a:pt x="359663" y="0"/>
                </a:lnTo>
                <a:lnTo>
                  <a:pt x="503681" y="144018"/>
                </a:lnTo>
                <a:lnTo>
                  <a:pt x="359663" y="288036"/>
                </a:lnTo>
                <a:lnTo>
                  <a:pt x="359663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grpSp>
        <p:nvGrpSpPr>
          <p:cNvPr id="32" name="object 13">
            <a:extLst>
              <a:ext uri="{FF2B5EF4-FFF2-40B4-BE49-F238E27FC236}">
                <a16:creationId xmlns:a16="http://schemas.microsoft.com/office/drawing/2014/main" id="{415151A8-C540-2598-F6D8-FA266E8A2EBE}"/>
              </a:ext>
            </a:extLst>
          </p:cNvPr>
          <p:cNvGrpSpPr/>
          <p:nvPr/>
        </p:nvGrpSpPr>
        <p:grpSpPr>
          <a:xfrm>
            <a:off x="2555887" y="3875153"/>
            <a:ext cx="1447031" cy="1191849"/>
            <a:chOff x="2340482" y="3363848"/>
            <a:chExt cx="1224280" cy="1008380"/>
          </a:xfrm>
        </p:grpSpPr>
        <p:sp>
          <p:nvSpPr>
            <p:cNvPr id="50" name="object 14">
              <a:extLst>
                <a:ext uri="{FF2B5EF4-FFF2-40B4-BE49-F238E27FC236}">
                  <a16:creationId xmlns:a16="http://schemas.microsoft.com/office/drawing/2014/main" id="{EE0CFF23-8C45-5ED1-AD1A-CAA1F4A141F0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1" name="object 15">
              <a:extLst>
                <a:ext uri="{FF2B5EF4-FFF2-40B4-BE49-F238E27FC236}">
                  <a16:creationId xmlns:a16="http://schemas.microsoft.com/office/drawing/2014/main" id="{A49DA57B-5D29-C6F7-5694-7528977F2934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2" name="object 16">
            <a:extLst>
              <a:ext uri="{FF2B5EF4-FFF2-40B4-BE49-F238E27FC236}">
                <a16:creationId xmlns:a16="http://schemas.microsoft.com/office/drawing/2014/main" id="{03C64ED0-5827-2628-7207-B1CEC20B8C7B}"/>
              </a:ext>
            </a:extLst>
          </p:cNvPr>
          <p:cNvSpPr txBox="1"/>
          <p:nvPr/>
        </p:nvSpPr>
        <p:spPr>
          <a:xfrm>
            <a:off x="2535022" y="3322309"/>
            <a:ext cx="1472549" cy="1477038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lineas</a:t>
            </a:r>
            <a:endParaRPr sz="2127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sz="1418" dirty="0">
                <a:latin typeface="Arial MT"/>
                <a:cs typeface="Arial MT"/>
              </a:rPr>
              <a:t>“En </a:t>
            </a:r>
            <a:r>
              <a:rPr sz="1418" spc="-6" dirty="0">
                <a:latin typeface="Arial MT"/>
                <a:cs typeface="Arial MT"/>
              </a:rPr>
              <a:t>un lugar” </a:t>
            </a:r>
            <a:r>
              <a:rPr sz="1418" dirty="0">
                <a:latin typeface="Arial MT"/>
                <a:cs typeface="Arial MT"/>
              </a:rPr>
              <a:t> “de</a:t>
            </a:r>
            <a:r>
              <a:rPr sz="1418" spc="-47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Mancha” </a:t>
            </a:r>
            <a:r>
              <a:rPr sz="1418" spc="-378" dirty="0">
                <a:latin typeface="Arial MT"/>
                <a:cs typeface="Arial MT"/>
              </a:rPr>
              <a:t> </a:t>
            </a:r>
            <a:r>
              <a:rPr sz="1418" dirty="0">
                <a:latin typeface="Arial MT"/>
                <a:cs typeface="Arial MT"/>
              </a:rPr>
              <a:t>“de</a:t>
            </a:r>
            <a:r>
              <a:rPr sz="1418" spc="-24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cuyo</a:t>
            </a:r>
            <a:r>
              <a:rPr sz="1418" spc="-30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no-”</a:t>
            </a:r>
            <a:endParaRPr sz="1418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78FC3774-1596-03E7-CFA0-AF535F6DC659}"/>
              </a:ext>
            </a:extLst>
          </p:cNvPr>
          <p:cNvSpPr/>
          <p:nvPr/>
        </p:nvSpPr>
        <p:spPr>
          <a:xfrm>
            <a:off x="4102288" y="4395725"/>
            <a:ext cx="595925" cy="340743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359663" y="0"/>
                </a:moveTo>
                <a:lnTo>
                  <a:pt x="359663" y="72008"/>
                </a:lnTo>
                <a:lnTo>
                  <a:pt x="0" y="72008"/>
                </a:lnTo>
                <a:lnTo>
                  <a:pt x="0" y="216026"/>
                </a:lnTo>
                <a:lnTo>
                  <a:pt x="359663" y="216026"/>
                </a:lnTo>
                <a:lnTo>
                  <a:pt x="359663" y="288035"/>
                </a:lnTo>
                <a:lnTo>
                  <a:pt x="503682" y="144017"/>
                </a:lnTo>
                <a:lnTo>
                  <a:pt x="359663" y="0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grpSp>
        <p:nvGrpSpPr>
          <p:cNvPr id="54" name="object 20">
            <a:extLst>
              <a:ext uri="{FF2B5EF4-FFF2-40B4-BE49-F238E27FC236}">
                <a16:creationId xmlns:a16="http://schemas.microsoft.com/office/drawing/2014/main" id="{E2A0A79D-5811-E807-0885-D93A4728B69C}"/>
              </a:ext>
            </a:extLst>
          </p:cNvPr>
          <p:cNvGrpSpPr/>
          <p:nvPr/>
        </p:nvGrpSpPr>
        <p:grpSpPr>
          <a:xfrm>
            <a:off x="4783175" y="3885060"/>
            <a:ext cx="1447031" cy="1191849"/>
            <a:chOff x="4224909" y="3372230"/>
            <a:chExt cx="1224280" cy="1008380"/>
          </a:xfrm>
        </p:grpSpPr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6A6B3CA1-527F-9559-938F-799F01F6D5E2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CAC54417-3D64-795A-DB22-F96353DB810D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7" name="object 24">
            <a:extLst>
              <a:ext uri="{FF2B5EF4-FFF2-40B4-BE49-F238E27FC236}">
                <a16:creationId xmlns:a16="http://schemas.microsoft.com/office/drawing/2014/main" id="{7A3566F1-692D-4A72-4FFB-EB601575D4A0}"/>
              </a:ext>
            </a:extLst>
          </p:cNvPr>
          <p:cNvSpPr txBox="1"/>
          <p:nvPr/>
        </p:nvSpPr>
        <p:spPr>
          <a:xfrm>
            <a:off x="4435677" y="3344825"/>
            <a:ext cx="2133770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long_lineas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40B2587E-3486-01D0-AC67-750C52B74DE1}"/>
              </a:ext>
            </a:extLst>
          </p:cNvPr>
          <p:cNvSpPr txBox="1"/>
          <p:nvPr/>
        </p:nvSpPr>
        <p:spPr>
          <a:xfrm>
            <a:off x="8908193" y="4367697"/>
            <a:ext cx="1336795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2079636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23313FBD-E784-C5D7-B698-4110C9360ACC}"/>
              </a:ext>
            </a:extLst>
          </p:cNvPr>
          <p:cNvSpPr/>
          <p:nvPr/>
        </p:nvSpPr>
        <p:spPr>
          <a:xfrm>
            <a:off x="6407863" y="4518978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6718955A-366B-9A06-C5E8-BFB756C963BE}"/>
              </a:ext>
            </a:extLst>
          </p:cNvPr>
          <p:cNvSpPr txBox="1"/>
          <p:nvPr/>
        </p:nvSpPr>
        <p:spPr>
          <a:xfrm>
            <a:off x="6622177" y="4081945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6EE0188B-A6D6-4F0C-C75B-1174718B9984}"/>
              </a:ext>
            </a:extLst>
          </p:cNvPr>
          <p:cNvSpPr txBox="1"/>
          <p:nvPr/>
        </p:nvSpPr>
        <p:spPr>
          <a:xfrm>
            <a:off x="331752" y="3433835"/>
            <a:ext cx="1643074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quijote.txt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91A65FA-224A-90BA-205E-3744CE075A2A}"/>
              </a:ext>
            </a:extLst>
          </p:cNvPr>
          <p:cNvSpPr/>
          <p:nvPr/>
        </p:nvSpPr>
        <p:spPr>
          <a:xfrm>
            <a:off x="8118494" y="4965383"/>
            <a:ext cx="2500330" cy="500066"/>
          </a:xfrm>
          <a:custGeom>
            <a:avLst/>
            <a:gdLst/>
            <a:ahLst/>
            <a:cxnLst/>
            <a:rect l="l" t="t" r="r" b="b"/>
            <a:pathLst>
              <a:path w="2864484" h="923289">
                <a:moveTo>
                  <a:pt x="0" y="922782"/>
                </a:moveTo>
                <a:lnTo>
                  <a:pt x="2864358" y="922782"/>
                </a:lnTo>
                <a:lnTo>
                  <a:pt x="2864358" y="0"/>
                </a:lnTo>
                <a:lnTo>
                  <a:pt x="0" y="0"/>
                </a:lnTo>
                <a:lnTo>
                  <a:pt x="0" y="922782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s-ES" sz="2127" dirty="0"/>
              <a:t>Nº total de caracteres</a:t>
            </a:r>
            <a:endParaRPr sz="2127"/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856A1C2C-B344-A376-1E2E-20CE8F20C6C7}"/>
              </a:ext>
            </a:extLst>
          </p:cNvPr>
          <p:cNvSpPr txBox="1"/>
          <p:nvPr/>
        </p:nvSpPr>
        <p:spPr>
          <a:xfrm>
            <a:off x="1117570" y="5394011"/>
            <a:ext cx="1714512" cy="38448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b="1" dirty="0" err="1"/>
              <a:t>sc.textFile</a:t>
            </a:r>
            <a:r>
              <a:rPr lang="es-ES" sz="2400" b="1" dirty="0"/>
              <a:t>(…)</a:t>
            </a:r>
            <a:endParaRPr sz="2127" b="1">
              <a:latin typeface="Arial MT"/>
              <a:cs typeface="Arial MT"/>
            </a:endParaRPr>
          </a:p>
        </p:txBody>
      </p:sp>
      <p:sp>
        <p:nvSpPr>
          <p:cNvPr id="64" name="object 25">
            <a:extLst>
              <a:ext uri="{FF2B5EF4-FFF2-40B4-BE49-F238E27FC236}">
                <a16:creationId xmlns:a16="http://schemas.microsoft.com/office/drawing/2014/main" id="{016DF99D-FD70-EB3B-DEFF-D4B1BAABE2F0}"/>
              </a:ext>
            </a:extLst>
          </p:cNvPr>
          <p:cNvSpPr txBox="1"/>
          <p:nvPr/>
        </p:nvSpPr>
        <p:spPr>
          <a:xfrm>
            <a:off x="3832214" y="5394011"/>
            <a:ext cx="1071570" cy="38448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b="1" dirty="0" err="1"/>
              <a:t>map</a:t>
            </a:r>
            <a:r>
              <a:rPr lang="es-ES" sz="2400" b="1" dirty="0"/>
              <a:t>(…)</a:t>
            </a:r>
            <a:endParaRPr sz="2127" b="1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867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656233"/>
            <a:ext cx="73914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 Ejercicios RDDs</a:t>
            </a:r>
          </a:p>
        </p:txBody>
      </p:sp>
    </p:spTree>
    <p:extLst>
      <p:ext uri="{BB962C8B-B14F-4D97-AF65-F5344CB8AC3E}">
        <p14:creationId xmlns:p14="http://schemas.microsoft.com/office/powerpoint/2010/main" val="772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“Repaso” Ejercicio 1: Contar caracteres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69278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F97448D-5C10-474B-E684-C6E40D56BECE}"/>
              </a:ext>
            </a:extLst>
          </p:cNvPr>
          <p:cNvSpPr txBox="1"/>
          <p:nvPr/>
        </p:nvSpPr>
        <p:spPr>
          <a:xfrm>
            <a:off x="260314" y="1373170"/>
            <a:ext cx="10358510" cy="282898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long_lineas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lineas.map(lambda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len(elemento)) </a:t>
            </a:r>
            <a:r>
              <a:rPr sz="1891" b="1" dirty="0">
                <a:latin typeface="Courier New"/>
                <a:cs typeface="Courier New"/>
              </a:rPr>
              <a:t> </a:t>
            </a:r>
            <a:endParaRPr lang="es-ES" sz="1891" b="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24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long_lineas.reduce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+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elem2)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05525FD-517F-7C1D-B6E0-61F60D4DE20A}"/>
              </a:ext>
            </a:extLst>
          </p:cNvPr>
          <p:cNvSpPr txBox="1"/>
          <p:nvPr/>
        </p:nvSpPr>
        <p:spPr>
          <a:xfrm>
            <a:off x="331752" y="6731020"/>
            <a:ext cx="7322967" cy="451752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800" spc="-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contaríamos las palabras? ……….</a:t>
            </a:r>
            <a:endParaRPr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38 Grupo">
            <a:extLst>
              <a:ext uri="{FF2B5EF4-FFF2-40B4-BE49-F238E27FC236}">
                <a16:creationId xmlns:a16="http://schemas.microsoft.com/office/drawing/2014/main" id="{A0EB9423-8BE7-A4D7-7409-5527AB5BAA2D}"/>
              </a:ext>
            </a:extLst>
          </p:cNvPr>
          <p:cNvGrpSpPr/>
          <p:nvPr/>
        </p:nvGrpSpPr>
        <p:grpSpPr>
          <a:xfrm>
            <a:off x="542185" y="4256872"/>
            <a:ext cx="9913236" cy="1765858"/>
            <a:chOff x="542185" y="4256872"/>
            <a:chExt cx="9913236" cy="1765858"/>
          </a:xfrm>
        </p:grpSpPr>
        <p:grpSp>
          <p:nvGrpSpPr>
            <p:cNvPr id="10" name="35 Grupo">
              <a:extLst>
                <a:ext uri="{FF2B5EF4-FFF2-40B4-BE49-F238E27FC236}">
                  <a16:creationId xmlns:a16="http://schemas.microsoft.com/office/drawing/2014/main" id="{50BBB052-BE4A-E068-AB45-841165399590}"/>
                </a:ext>
              </a:extLst>
            </p:cNvPr>
            <p:cNvGrpSpPr/>
            <p:nvPr/>
          </p:nvGrpSpPr>
          <p:grpSpPr>
            <a:xfrm>
              <a:off x="542185" y="4798458"/>
              <a:ext cx="1362221" cy="1214365"/>
              <a:chOff x="542185" y="4798458"/>
              <a:chExt cx="1362221" cy="1214365"/>
            </a:xfrm>
          </p:grpSpPr>
          <p:grpSp>
            <p:nvGrpSpPr>
              <p:cNvPr id="32" name="object 5">
                <a:extLst>
                  <a:ext uri="{FF2B5EF4-FFF2-40B4-BE49-F238E27FC236}">
                    <a16:creationId xmlns:a16="http://schemas.microsoft.com/office/drawing/2014/main" id="{B8F7CDA6-7534-7366-F3BD-490412D4F516}"/>
                  </a:ext>
                </a:extLst>
              </p:cNvPr>
              <p:cNvGrpSpPr/>
              <p:nvPr/>
            </p:nvGrpSpPr>
            <p:grpSpPr>
              <a:xfrm>
                <a:off x="542185" y="4798458"/>
                <a:ext cx="1362221" cy="1214365"/>
                <a:chOff x="458723" y="3354323"/>
                <a:chExt cx="1152525" cy="1027430"/>
              </a:xfrm>
            </p:grpSpPr>
            <p:sp>
              <p:nvSpPr>
                <p:cNvPr id="34" name="object 6">
                  <a:extLst>
                    <a:ext uri="{FF2B5EF4-FFF2-40B4-BE49-F238E27FC236}">
                      <a16:creationId xmlns:a16="http://schemas.microsoft.com/office/drawing/2014/main" id="{0CD8E7F4-DE05-51E2-3293-418E6A3B6754}"/>
                    </a:ext>
                  </a:extLst>
                </p:cNvPr>
                <p:cNvSpPr/>
                <p:nvPr/>
              </p:nvSpPr>
              <p:spPr>
                <a:xfrm>
                  <a:off x="468248" y="3363848"/>
                  <a:ext cx="1133475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5" h="1008379">
                      <a:moveTo>
                        <a:pt x="1133094" y="0"/>
                      </a:moveTo>
                      <a:lnTo>
                        <a:pt x="0" y="0"/>
                      </a:lnTo>
                      <a:lnTo>
                        <a:pt x="0" y="1008126"/>
                      </a:lnTo>
                      <a:lnTo>
                        <a:pt x="965073" y="1008126"/>
                      </a:lnTo>
                      <a:lnTo>
                        <a:pt x="1133094" y="840104"/>
                      </a:lnTo>
                      <a:lnTo>
                        <a:pt x="1133094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35" name="object 7">
                  <a:extLst>
                    <a:ext uri="{FF2B5EF4-FFF2-40B4-BE49-F238E27FC236}">
                      <a16:creationId xmlns:a16="http://schemas.microsoft.com/office/drawing/2014/main" id="{7B88280E-FD11-3989-2DD7-FFF9F0ED6025}"/>
                    </a:ext>
                  </a:extLst>
                </p:cNvPr>
                <p:cNvSpPr/>
                <p:nvPr/>
              </p:nvSpPr>
              <p:spPr>
                <a:xfrm>
                  <a:off x="1433321" y="4203953"/>
                  <a:ext cx="168275" cy="16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75" h="168275">
                      <a:moveTo>
                        <a:pt x="168021" y="0"/>
                      </a:moveTo>
                      <a:lnTo>
                        <a:pt x="33655" y="33604"/>
                      </a:lnTo>
                      <a:lnTo>
                        <a:pt x="0" y="168021"/>
                      </a:lnTo>
                      <a:lnTo>
                        <a:pt x="168021" y="0"/>
                      </a:lnTo>
                      <a:close/>
                    </a:path>
                  </a:pathLst>
                </a:custGeom>
                <a:solidFill>
                  <a:srgbClr val="447E2D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36" name="object 8">
                  <a:extLst>
                    <a:ext uri="{FF2B5EF4-FFF2-40B4-BE49-F238E27FC236}">
                      <a16:creationId xmlns:a16="http://schemas.microsoft.com/office/drawing/2014/main" id="{33928BCA-A2F8-AB57-F8E9-413695CCEFB8}"/>
                    </a:ext>
                  </a:extLst>
                </p:cNvPr>
                <p:cNvSpPr/>
                <p:nvPr/>
              </p:nvSpPr>
              <p:spPr>
                <a:xfrm>
                  <a:off x="468248" y="3363848"/>
                  <a:ext cx="1133475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5" h="1008379">
                      <a:moveTo>
                        <a:pt x="965073" y="1008126"/>
                      </a:moveTo>
                      <a:lnTo>
                        <a:pt x="998728" y="873709"/>
                      </a:lnTo>
                      <a:lnTo>
                        <a:pt x="1133094" y="840104"/>
                      </a:lnTo>
                      <a:lnTo>
                        <a:pt x="965073" y="1008126"/>
                      </a:lnTo>
                      <a:lnTo>
                        <a:pt x="0" y="1008126"/>
                      </a:lnTo>
                      <a:lnTo>
                        <a:pt x="0" y="0"/>
                      </a:lnTo>
                      <a:lnTo>
                        <a:pt x="1133094" y="0"/>
                      </a:lnTo>
                      <a:lnTo>
                        <a:pt x="1133094" y="840104"/>
                      </a:lnTo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33" name="object 9">
                <a:extLst>
                  <a:ext uri="{FF2B5EF4-FFF2-40B4-BE49-F238E27FC236}">
                    <a16:creationId xmlns:a16="http://schemas.microsoft.com/office/drawing/2014/main" id="{06C7EDB4-DC6E-5400-3F95-7D6BB7B64C87}"/>
                  </a:ext>
                </a:extLst>
              </p:cNvPr>
              <p:cNvSpPr txBox="1"/>
              <p:nvPr/>
            </p:nvSpPr>
            <p:spPr>
              <a:xfrm>
                <a:off x="645760" y="4962075"/>
                <a:ext cx="1110791" cy="669760"/>
              </a:xfrm>
              <a:prstGeom prst="rect">
                <a:avLst/>
              </a:prstGeom>
            </p:spPr>
            <p:txBody>
              <a:bodyPr vert="horz" wrap="square" lIns="0" tIns="15011" rIns="0" bIns="0" rtlCol="0">
                <a:spAutoFit/>
              </a:bodyPr>
              <a:lstStyle/>
              <a:p>
                <a:pPr marL="15010" marR="6004">
                  <a:spcBef>
                    <a:spcPts val="118"/>
                  </a:spcBef>
                </a:pPr>
                <a:r>
                  <a:rPr sz="1418" spc="-6" dirty="0">
                    <a:latin typeface="Arial MT"/>
                    <a:cs typeface="Arial MT"/>
                  </a:rPr>
                  <a:t>En un lugar </a:t>
                </a:r>
                <a:r>
                  <a:rPr sz="1418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de</a:t>
                </a:r>
                <a:r>
                  <a:rPr sz="1418" spc="-41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la</a:t>
                </a:r>
                <a:r>
                  <a:rPr sz="1418" spc="-35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Mancha</a:t>
                </a:r>
                <a:endParaRPr sz="1418">
                  <a:latin typeface="Arial MT"/>
                  <a:cs typeface="Arial MT"/>
                </a:endParaRPr>
              </a:p>
              <a:p>
                <a:pPr marL="15010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1" name="object 10">
              <a:extLst>
                <a:ext uri="{FF2B5EF4-FFF2-40B4-BE49-F238E27FC236}">
                  <a16:creationId xmlns:a16="http://schemas.microsoft.com/office/drawing/2014/main" id="{285D76E8-CF11-1DB8-7AAA-0EA4E6B8F8C9}"/>
                </a:ext>
              </a:extLst>
            </p:cNvPr>
            <p:cNvGrpSpPr/>
            <p:nvPr/>
          </p:nvGrpSpPr>
          <p:grpSpPr>
            <a:xfrm>
              <a:off x="2074176" y="5309123"/>
              <a:ext cx="618441" cy="363259"/>
              <a:chOff x="1754885" y="3786378"/>
              <a:chExt cx="523240" cy="307340"/>
            </a:xfrm>
          </p:grpSpPr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3344A59C-A1AD-2FFB-2EC4-77A026289D73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31" name="object 12">
                <a:extLst>
                  <a:ext uri="{FF2B5EF4-FFF2-40B4-BE49-F238E27FC236}">
                    <a16:creationId xmlns:a16="http://schemas.microsoft.com/office/drawing/2014/main" id="{4DD68ED1-8D2D-1DBB-7F46-030F29BAE607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2" name="36 Grupo">
              <a:extLst>
                <a:ext uri="{FF2B5EF4-FFF2-40B4-BE49-F238E27FC236}">
                  <a16:creationId xmlns:a16="http://schemas.microsoft.com/office/drawing/2014/main" id="{16469DB5-E33E-E0A7-DB07-5F2AB20A6DE4}"/>
                </a:ext>
              </a:extLst>
            </p:cNvPr>
            <p:cNvGrpSpPr/>
            <p:nvPr/>
          </p:nvGrpSpPr>
          <p:grpSpPr>
            <a:xfrm>
              <a:off x="2745455" y="4256872"/>
              <a:ext cx="1479154" cy="1755951"/>
              <a:chOff x="2745455" y="4256872"/>
              <a:chExt cx="1479154" cy="1755951"/>
            </a:xfrm>
          </p:grpSpPr>
          <p:grpSp>
            <p:nvGrpSpPr>
              <p:cNvPr id="26" name="object 13">
                <a:extLst>
                  <a:ext uri="{FF2B5EF4-FFF2-40B4-BE49-F238E27FC236}">
                    <a16:creationId xmlns:a16="http://schemas.microsoft.com/office/drawing/2014/main" id="{0CF0D4F3-CBEC-8131-145B-456FAF41EAC6}"/>
                  </a:ext>
                </a:extLst>
              </p:cNvPr>
              <p:cNvGrpSpPr/>
              <p:nvPr/>
            </p:nvGrpSpPr>
            <p:grpSpPr>
              <a:xfrm>
                <a:off x="2755062" y="4798458"/>
                <a:ext cx="1469547" cy="1214365"/>
                <a:chOff x="2330957" y="3354323"/>
                <a:chExt cx="1243330" cy="1027430"/>
              </a:xfrm>
            </p:grpSpPr>
            <p:sp>
              <p:nvSpPr>
                <p:cNvPr id="28" name="object 14">
                  <a:extLst>
                    <a:ext uri="{FF2B5EF4-FFF2-40B4-BE49-F238E27FC236}">
                      <a16:creationId xmlns:a16="http://schemas.microsoft.com/office/drawing/2014/main" id="{98C7F60D-6263-7D49-EAA1-6B5C57A7E616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9" name="object 15">
                  <a:extLst>
                    <a:ext uri="{FF2B5EF4-FFF2-40B4-BE49-F238E27FC236}">
                      <a16:creationId xmlns:a16="http://schemas.microsoft.com/office/drawing/2014/main" id="{9ED3C40A-E7EC-8F72-1CB0-C243A5602D55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7" name="object 16">
                <a:extLst>
                  <a:ext uri="{FF2B5EF4-FFF2-40B4-BE49-F238E27FC236}">
                    <a16:creationId xmlns:a16="http://schemas.microsoft.com/office/drawing/2014/main" id="{A1BAAE3D-3B1B-2496-B795-42C48277CCCC}"/>
                  </a:ext>
                </a:extLst>
              </p:cNvPr>
              <p:cNvSpPr txBox="1"/>
              <p:nvPr/>
            </p:nvSpPr>
            <p:spPr>
              <a:xfrm>
                <a:off x="2745455" y="4256872"/>
                <a:ext cx="1472549" cy="1477038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RDD:</a:t>
                </a:r>
                <a:r>
                  <a:rPr sz="2127" spc="-65" dirty="0">
                    <a:latin typeface="Arial MT"/>
                    <a:cs typeface="Arial MT"/>
                  </a:rPr>
                  <a:t> </a:t>
                </a:r>
                <a:r>
                  <a:rPr sz="2127" spc="-6" dirty="0">
                    <a:latin typeface="Arial MT"/>
                    <a:cs typeface="Arial MT"/>
                  </a:rPr>
                  <a:t>lineas</a:t>
                </a:r>
                <a:endParaRPr sz="2127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r>
                  <a:rPr sz="1418" dirty="0">
                    <a:latin typeface="Arial MT"/>
                    <a:cs typeface="Arial MT"/>
                  </a:rPr>
                  <a:t>“En </a:t>
                </a:r>
                <a:r>
                  <a:rPr sz="1418" spc="-6" dirty="0">
                    <a:latin typeface="Arial MT"/>
                    <a:cs typeface="Arial MT"/>
                  </a:rPr>
                  <a:t>un lugar” </a:t>
                </a:r>
                <a:r>
                  <a:rPr sz="1418" dirty="0">
                    <a:latin typeface="Arial MT"/>
                    <a:cs typeface="Arial MT"/>
                  </a:rPr>
                  <a:t> “de</a:t>
                </a:r>
                <a:r>
                  <a:rPr sz="1418" spc="-47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la</a:t>
                </a:r>
                <a:r>
                  <a:rPr sz="1418" spc="-41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Mancha” </a:t>
                </a:r>
                <a:r>
                  <a:rPr sz="1418" spc="-378" dirty="0">
                    <a:latin typeface="Arial MT"/>
                    <a:cs typeface="Arial MT"/>
                  </a:rPr>
                  <a:t> </a:t>
                </a:r>
                <a:r>
                  <a:rPr sz="1418" dirty="0">
                    <a:latin typeface="Arial MT"/>
                    <a:cs typeface="Arial MT"/>
                  </a:rPr>
                  <a:t>“de</a:t>
                </a:r>
                <a:r>
                  <a:rPr sz="1418" spc="-24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cuyo</a:t>
                </a:r>
                <a:r>
                  <a:rPr sz="1418" spc="-30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no-”</a:t>
                </a:r>
                <a:endParaRPr sz="1418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3" name="object 17">
              <a:extLst>
                <a:ext uri="{FF2B5EF4-FFF2-40B4-BE49-F238E27FC236}">
                  <a16:creationId xmlns:a16="http://schemas.microsoft.com/office/drawing/2014/main" id="{4517AB55-2511-EB69-9CED-FCE16EED0EA6}"/>
                </a:ext>
              </a:extLst>
            </p:cNvPr>
            <p:cNvGrpSpPr/>
            <p:nvPr/>
          </p:nvGrpSpPr>
          <p:grpSpPr>
            <a:xfrm>
              <a:off x="4301463" y="5319029"/>
              <a:ext cx="618441" cy="363259"/>
              <a:chOff x="3639311" y="3794759"/>
              <a:chExt cx="523240" cy="307340"/>
            </a:xfrm>
          </p:grpSpPr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A4BEA4E-488A-E2E3-951C-2EA5B6B62127}"/>
                  </a:ext>
                </a:extLst>
              </p:cNvPr>
              <p:cNvSpPr/>
              <p:nvPr/>
            </p:nvSpPr>
            <p:spPr>
              <a:xfrm>
                <a:off x="3648836" y="3804284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8"/>
                    </a:lnTo>
                    <a:lnTo>
                      <a:pt x="0" y="72008"/>
                    </a:lnTo>
                    <a:lnTo>
                      <a:pt x="0" y="216026"/>
                    </a:lnTo>
                    <a:lnTo>
                      <a:pt x="359663" y="216026"/>
                    </a:lnTo>
                    <a:lnTo>
                      <a:pt x="359663" y="288035"/>
                    </a:lnTo>
                    <a:lnTo>
                      <a:pt x="503682" y="144017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5" name="object 19">
                <a:extLst>
                  <a:ext uri="{FF2B5EF4-FFF2-40B4-BE49-F238E27FC236}">
                    <a16:creationId xmlns:a16="http://schemas.microsoft.com/office/drawing/2014/main" id="{45241B20-FE33-4ADC-F15A-3525A577EBBD}"/>
                  </a:ext>
                </a:extLst>
              </p:cNvPr>
              <p:cNvSpPr/>
              <p:nvPr/>
            </p:nvSpPr>
            <p:spPr>
              <a:xfrm>
                <a:off x="3648836" y="3804284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8"/>
                    </a:moveTo>
                    <a:lnTo>
                      <a:pt x="359663" y="72008"/>
                    </a:lnTo>
                    <a:lnTo>
                      <a:pt x="359663" y="0"/>
                    </a:lnTo>
                    <a:lnTo>
                      <a:pt x="503682" y="144017"/>
                    </a:lnTo>
                    <a:lnTo>
                      <a:pt x="359663" y="288035"/>
                    </a:lnTo>
                    <a:lnTo>
                      <a:pt x="359663" y="216026"/>
                    </a:lnTo>
                    <a:lnTo>
                      <a:pt x="0" y="216026"/>
                    </a:lnTo>
                    <a:lnTo>
                      <a:pt x="0" y="72008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4" name="37 Grupo">
              <a:extLst>
                <a:ext uri="{FF2B5EF4-FFF2-40B4-BE49-F238E27FC236}">
                  <a16:creationId xmlns:a16="http://schemas.microsoft.com/office/drawing/2014/main" id="{1C9B3A72-1F03-9B77-46B9-7639F644C4F7}"/>
                </a:ext>
              </a:extLst>
            </p:cNvPr>
            <p:cNvGrpSpPr/>
            <p:nvPr/>
          </p:nvGrpSpPr>
          <p:grpSpPr>
            <a:xfrm>
              <a:off x="4646110" y="4279388"/>
              <a:ext cx="2133770" cy="1743342"/>
              <a:chOff x="4646110" y="4279388"/>
              <a:chExt cx="2133770" cy="1743342"/>
            </a:xfrm>
          </p:grpSpPr>
          <p:grpSp>
            <p:nvGrpSpPr>
              <p:cNvPr id="19" name="object 20">
                <a:extLst>
                  <a:ext uri="{FF2B5EF4-FFF2-40B4-BE49-F238E27FC236}">
                    <a16:creationId xmlns:a16="http://schemas.microsoft.com/office/drawing/2014/main" id="{9C9EAF90-3F56-2496-E2A2-084EC081FF5D}"/>
                  </a:ext>
                </a:extLst>
              </p:cNvPr>
              <p:cNvGrpSpPr/>
              <p:nvPr/>
            </p:nvGrpSpPr>
            <p:grpSpPr>
              <a:xfrm>
                <a:off x="4982350" y="4808365"/>
                <a:ext cx="1469547" cy="1214365"/>
                <a:chOff x="4215384" y="3362705"/>
                <a:chExt cx="1243330" cy="1027430"/>
              </a:xfrm>
            </p:grpSpPr>
            <p:sp>
              <p:nvSpPr>
                <p:cNvPr id="21" name="object 21">
                  <a:extLst>
                    <a:ext uri="{FF2B5EF4-FFF2-40B4-BE49-F238E27FC236}">
                      <a16:creationId xmlns:a16="http://schemas.microsoft.com/office/drawing/2014/main" id="{F79E7361-C084-D694-7ABB-62A2A5703168}"/>
                    </a:ext>
                  </a:extLst>
                </p:cNvPr>
                <p:cNvSpPr/>
                <p:nvPr/>
              </p:nvSpPr>
              <p:spPr>
                <a:xfrm>
                  <a:off x="4224909" y="3372230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0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1"/>
                      </a:lnTo>
                      <a:lnTo>
                        <a:pt x="0" y="840105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0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5"/>
                      </a:lnTo>
                      <a:lnTo>
                        <a:pt x="1223771" y="168021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3" name="object 22">
                  <a:extLst>
                    <a:ext uri="{FF2B5EF4-FFF2-40B4-BE49-F238E27FC236}">
                      <a16:creationId xmlns:a16="http://schemas.microsoft.com/office/drawing/2014/main" id="{5ADCA891-A773-5280-D640-076654C27119}"/>
                    </a:ext>
                  </a:extLst>
                </p:cNvPr>
                <p:cNvSpPr/>
                <p:nvPr/>
              </p:nvSpPr>
              <p:spPr>
                <a:xfrm>
                  <a:off x="4224909" y="3372230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1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0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1"/>
                      </a:lnTo>
                      <a:lnTo>
                        <a:pt x="1223771" y="840105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0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5"/>
                      </a:lnTo>
                      <a:lnTo>
                        <a:pt x="0" y="168021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0" name="object 24">
                <a:extLst>
                  <a:ext uri="{FF2B5EF4-FFF2-40B4-BE49-F238E27FC236}">
                    <a16:creationId xmlns:a16="http://schemas.microsoft.com/office/drawing/2014/main" id="{FB2770C6-EC10-B65E-BF27-6C5D8B57F8F1}"/>
                  </a:ext>
                </a:extLst>
              </p:cNvPr>
              <p:cNvSpPr txBox="1"/>
              <p:nvPr/>
            </p:nvSpPr>
            <p:spPr>
              <a:xfrm>
                <a:off x="4646110" y="4279388"/>
                <a:ext cx="2133770" cy="1463396"/>
              </a:xfrm>
              <a:prstGeom prst="rect">
                <a:avLst/>
              </a:prstGeom>
            </p:spPr>
            <p:txBody>
              <a:bodyPr vert="horz" wrap="square" lIns="0" tIns="159113" rIns="0" bIns="0" rtlCol="0">
                <a:spAutoFit/>
              </a:bodyPr>
              <a:lstStyle/>
              <a:p>
                <a:pPr marL="15010">
                  <a:spcBef>
                    <a:spcPts val="1253"/>
                  </a:spcBef>
                </a:pPr>
                <a:r>
                  <a:rPr sz="2127" dirty="0">
                    <a:latin typeface="Arial MT"/>
                    <a:cs typeface="Arial MT"/>
                  </a:rPr>
                  <a:t>RDD:</a:t>
                </a:r>
                <a:r>
                  <a:rPr sz="2127" spc="-53" dirty="0">
                    <a:latin typeface="Arial MT"/>
                    <a:cs typeface="Arial MT"/>
                  </a:rPr>
                  <a:t> </a:t>
                </a:r>
                <a:r>
                  <a:rPr sz="2127" spc="-6" dirty="0">
                    <a:latin typeface="Arial MT"/>
                    <a:cs typeface="Arial MT"/>
                  </a:rPr>
                  <a:t>long_lineas</a:t>
                </a:r>
                <a:endParaRPr sz="2127">
                  <a:latin typeface="Arial MT"/>
                  <a:cs typeface="Arial MT"/>
                </a:endParaRPr>
              </a:p>
              <a:p>
                <a:pPr marR="68296" algn="ctr">
                  <a:spcBef>
                    <a:spcPts val="756"/>
                  </a:spcBef>
                </a:pPr>
                <a:r>
                  <a:rPr sz="1418" spc="-118" dirty="0">
                    <a:latin typeface="Arial MT"/>
                    <a:cs typeface="Arial MT"/>
                  </a:rPr>
                  <a:t>11</a:t>
                </a:r>
                <a:endParaRPr sz="1418">
                  <a:latin typeface="Arial MT"/>
                  <a:cs typeface="Arial MT"/>
                </a:endParaRPr>
              </a:p>
              <a:p>
                <a:pPr marR="55537" algn="ctr"/>
                <a:r>
                  <a:rPr sz="1418" spc="-12" dirty="0">
                    <a:latin typeface="Arial MT"/>
                    <a:cs typeface="Arial MT"/>
                  </a:rPr>
                  <a:t>12</a:t>
                </a:r>
                <a:endParaRPr sz="1418">
                  <a:latin typeface="Arial MT"/>
                  <a:cs typeface="Arial MT"/>
                </a:endParaRPr>
              </a:p>
              <a:p>
                <a:pPr marR="68296" algn="ctr"/>
                <a:r>
                  <a:rPr sz="1418" spc="-118" dirty="0">
                    <a:latin typeface="Arial MT"/>
                    <a:cs typeface="Arial MT"/>
                  </a:rPr>
                  <a:t>11</a:t>
                </a:r>
                <a:endParaRPr sz="1418">
                  <a:latin typeface="Arial MT"/>
                  <a:cs typeface="Arial MT"/>
                </a:endParaRPr>
              </a:p>
              <a:p>
                <a:pPr marR="5553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B52D2443-C405-C301-FCBB-0C590F3560C8}"/>
                </a:ext>
              </a:extLst>
            </p:cNvPr>
            <p:cNvSpPr txBox="1"/>
            <p:nvPr/>
          </p:nvSpPr>
          <p:spPr>
            <a:xfrm>
              <a:off x="9118626" y="5302260"/>
              <a:ext cx="1336795" cy="384489"/>
            </a:xfrm>
            <a:prstGeom prst="rect">
              <a:avLst/>
            </a:prstGeom>
          </p:spPr>
          <p:txBody>
            <a:bodyPr vert="horz" wrap="square" lIns="0" tIns="15011" rIns="0" bIns="0" rtlCol="0">
              <a:spAutoFit/>
            </a:bodyPr>
            <a:lstStyle/>
            <a:p>
              <a:pPr marL="15010">
                <a:spcBef>
                  <a:spcPts val="118"/>
                </a:spcBef>
              </a:pPr>
              <a:r>
                <a:rPr lang="es-ES" sz="2400" dirty="0"/>
                <a:t>2079636</a:t>
              </a:r>
              <a:endParaRPr sz="2127">
                <a:latin typeface="Arial MT"/>
                <a:cs typeface="Arial MT"/>
              </a:endParaRPr>
            </a:p>
          </p:txBody>
        </p:sp>
        <p:grpSp>
          <p:nvGrpSpPr>
            <p:cNvPr id="16" name="31 Grupo">
              <a:extLst>
                <a:ext uri="{FF2B5EF4-FFF2-40B4-BE49-F238E27FC236}">
                  <a16:creationId xmlns:a16="http://schemas.microsoft.com/office/drawing/2014/main" id="{E7ED0FE6-3976-0FBE-8029-48E4728222D5}"/>
                </a:ext>
              </a:extLst>
            </p:cNvPr>
            <p:cNvGrpSpPr/>
            <p:nvPr/>
          </p:nvGrpSpPr>
          <p:grpSpPr>
            <a:xfrm>
              <a:off x="6618296" y="5016508"/>
              <a:ext cx="2286016" cy="571505"/>
              <a:chOff x="2403454" y="6516706"/>
              <a:chExt cx="2286016" cy="571505"/>
            </a:xfrm>
          </p:grpSpPr>
          <p:sp>
            <p:nvSpPr>
              <p:cNvPr id="17" name="object 23">
                <a:extLst>
                  <a:ext uri="{FF2B5EF4-FFF2-40B4-BE49-F238E27FC236}">
                    <a16:creationId xmlns:a16="http://schemas.microsoft.com/office/drawing/2014/main" id="{B762307C-7D95-1CF2-69F6-F8B174C6A0B7}"/>
                  </a:ext>
                </a:extLst>
              </p:cNvPr>
              <p:cNvSpPr/>
              <p:nvPr/>
            </p:nvSpPr>
            <p:spPr>
              <a:xfrm>
                <a:off x="2403454" y="6953739"/>
                <a:ext cx="2286016" cy="134472"/>
              </a:xfrm>
              <a:custGeom>
                <a:avLst/>
                <a:gdLst/>
                <a:ahLst/>
                <a:cxnLst/>
                <a:rect l="l" t="t" r="r" b="b"/>
                <a:pathLst>
                  <a:path w="642620" h="76200">
                    <a:moveTo>
                      <a:pt x="565912" y="0"/>
                    </a:moveTo>
                    <a:lnTo>
                      <a:pt x="565912" y="76199"/>
                    </a:lnTo>
                    <a:lnTo>
                      <a:pt x="629412" y="44449"/>
                    </a:lnTo>
                    <a:lnTo>
                      <a:pt x="578612" y="44449"/>
                    </a:lnTo>
                    <a:lnTo>
                      <a:pt x="578612" y="31749"/>
                    </a:lnTo>
                    <a:lnTo>
                      <a:pt x="629412" y="31749"/>
                    </a:lnTo>
                    <a:lnTo>
                      <a:pt x="565912" y="0"/>
                    </a:lnTo>
                    <a:close/>
                  </a:path>
                  <a:path w="642620" h="76200">
                    <a:moveTo>
                      <a:pt x="565912" y="31749"/>
                    </a:moveTo>
                    <a:lnTo>
                      <a:pt x="0" y="31749"/>
                    </a:lnTo>
                    <a:lnTo>
                      <a:pt x="0" y="44449"/>
                    </a:lnTo>
                    <a:lnTo>
                      <a:pt x="565912" y="44449"/>
                    </a:lnTo>
                    <a:lnTo>
                      <a:pt x="565912" y="31749"/>
                    </a:lnTo>
                    <a:close/>
                  </a:path>
                  <a:path w="642620" h="76200">
                    <a:moveTo>
                      <a:pt x="629412" y="31749"/>
                    </a:moveTo>
                    <a:lnTo>
                      <a:pt x="578612" y="31749"/>
                    </a:lnTo>
                    <a:lnTo>
                      <a:pt x="578612" y="44449"/>
                    </a:lnTo>
                    <a:lnTo>
                      <a:pt x="629412" y="44449"/>
                    </a:lnTo>
                    <a:lnTo>
                      <a:pt x="642112" y="38099"/>
                    </a:lnTo>
                    <a:lnTo>
                      <a:pt x="629412" y="31749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8" name="object 25">
                <a:extLst>
                  <a:ext uri="{FF2B5EF4-FFF2-40B4-BE49-F238E27FC236}">
                    <a16:creationId xmlns:a16="http://schemas.microsoft.com/office/drawing/2014/main" id="{62FB60F1-3F12-40DE-2132-21DA7922E9CA}"/>
                  </a:ext>
                </a:extLst>
              </p:cNvPr>
              <p:cNvSpPr txBox="1"/>
              <p:nvPr/>
            </p:nvSpPr>
            <p:spPr>
              <a:xfrm>
                <a:off x="2617768" y="6516706"/>
                <a:ext cx="1357322" cy="384489"/>
              </a:xfrm>
              <a:prstGeom prst="rect">
                <a:avLst/>
              </a:prstGeom>
            </p:spPr>
            <p:txBody>
              <a:bodyPr vert="horz" wrap="square" lIns="0" tIns="15011" rIns="0" bIns="0" rtlCol="0">
                <a:spAutoFit/>
              </a:bodyPr>
              <a:lstStyle/>
              <a:p>
                <a:pPr marL="15010">
                  <a:spcBef>
                    <a:spcPts val="118"/>
                  </a:spcBef>
                </a:pPr>
                <a:r>
                  <a:rPr lang="es-ES" sz="2400" dirty="0"/>
                  <a:t>reduce(…)</a:t>
                </a:r>
                <a:endParaRPr sz="2127">
                  <a:latin typeface="Arial MT"/>
                  <a:cs typeface="Arial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4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2666</Words>
  <Application>Microsoft Office PowerPoint</Application>
  <PresentationFormat>Personalizado</PresentationFormat>
  <Paragraphs>326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Courier New</vt:lpstr>
      <vt:lpstr>Helvetica Neue</vt:lpstr>
      <vt:lpstr>Montserrat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PySpark RDDs: Crear RDDs</vt:lpstr>
      <vt:lpstr>RDDs: Transformaciones más comunes</vt:lpstr>
      <vt:lpstr>RDDs: Acciones más comunes</vt:lpstr>
      <vt:lpstr>RDDs: procesos</vt:lpstr>
      <vt:lpstr>Presentación de PowerPoint</vt:lpstr>
      <vt:lpstr>“Repaso” Ejercicio 1: Contar caracteres</vt:lpstr>
      <vt:lpstr>EJERCICIO 2: Contar palabras de un fichero</vt:lpstr>
      <vt:lpstr>EJERCICIO 2: Contar palabras de un fichero</vt:lpstr>
      <vt:lpstr>EJERCICIO 3: Calcular la media de las medidas de sensores de humedad de un terreno (plantación)</vt:lpstr>
      <vt:lpstr>EJERCICIO 3: Calcular la media de las medidas de sensores de humedad de un terreno (plantación)</vt:lpstr>
      <vt:lpstr>EJERCICIO 3: Calcular la media de las medidas de sensores de humedad de un terreno (plantación)</vt:lpstr>
      <vt:lpstr>EJERCICIO 3: Calcular la media de las medidas de sensores de humedad de un terreno (plantación)</vt:lpstr>
      <vt:lpstr>EJERCICIO 3: Calcular la media de las medidas de sensores de humedad de un terreno (plantación)</vt:lpstr>
      <vt:lpstr>EJERCICIO 3: Calcular la media de las medidas de sensores de humedad de un terreno (plantación)</vt:lpstr>
      <vt:lpstr>Presentación de PowerPoint</vt:lpstr>
      <vt:lpstr>Registros clave-valor (K, V)</vt:lpstr>
      <vt:lpstr>Transformaciones clave-valor (K, V)</vt:lpstr>
      <vt:lpstr>RDDs de pares clave-valor (K, V)</vt:lpstr>
      <vt:lpstr>Transformación: “reduceByKey()”</vt:lpstr>
      <vt:lpstr>Cuestiones sobre “reduceByKey()”</vt:lpstr>
      <vt:lpstr>Transformación: “groupByKey()”</vt:lpstr>
      <vt:lpstr>Transformación: “sortByKey()”</vt:lpstr>
      <vt:lpstr>Transformación: “join()”</vt:lpstr>
      <vt:lpstr>Consideraciones sobre “join()”</vt:lpstr>
      <vt:lpstr>Presentación de PowerPoint</vt:lpstr>
      <vt:lpstr>Presentación de PowerPoint</vt:lpstr>
      <vt:lpstr>EJERCICIO 4: Agrupar ventas por marca en un trimestre. Comparar con ventas totales año anterior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63</cp:revision>
  <dcterms:created xsi:type="dcterms:W3CDTF">2021-05-28T10:18:10Z</dcterms:created>
  <dcterms:modified xsi:type="dcterms:W3CDTF">2022-05-16T13:33:42Z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