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75" r:id="rId2"/>
    <p:sldId id="2147469583" r:id="rId3"/>
    <p:sldId id="490" r:id="rId4"/>
    <p:sldId id="2147469584" r:id="rId5"/>
    <p:sldId id="2147469557" r:id="rId6"/>
    <p:sldId id="2147469585" r:id="rId7"/>
    <p:sldId id="2147469586" r:id="rId8"/>
    <p:sldId id="2147469587" r:id="rId9"/>
    <p:sldId id="257" r:id="rId10"/>
    <p:sldId id="448" r:id="rId11"/>
    <p:sldId id="459" r:id="rId12"/>
    <p:sldId id="449" r:id="rId13"/>
    <p:sldId id="451" r:id="rId14"/>
    <p:sldId id="460" r:id="rId15"/>
    <p:sldId id="452" r:id="rId16"/>
    <p:sldId id="453" r:id="rId17"/>
    <p:sldId id="454" r:id="rId18"/>
    <p:sldId id="450" r:id="rId19"/>
    <p:sldId id="455" r:id="rId20"/>
    <p:sldId id="456" r:id="rId21"/>
    <p:sldId id="457" r:id="rId22"/>
    <p:sldId id="458" r:id="rId23"/>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7" d="100"/>
          <a:sy n="107"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EC88-6825-4C2E-8588-7841E4039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DO"/>
          </a:p>
        </p:txBody>
      </p:sp>
      <p:sp>
        <p:nvSpPr>
          <p:cNvPr id="3" name="Subtitle 2">
            <a:extLst>
              <a:ext uri="{FF2B5EF4-FFF2-40B4-BE49-F238E27FC236}">
                <a16:creationId xmlns:a16="http://schemas.microsoft.com/office/drawing/2014/main" id="{335744AE-8429-4479-AC27-6E40B855F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DO"/>
          </a:p>
        </p:txBody>
      </p:sp>
      <p:sp>
        <p:nvSpPr>
          <p:cNvPr id="4" name="Date Placeholder 3">
            <a:extLst>
              <a:ext uri="{FF2B5EF4-FFF2-40B4-BE49-F238E27FC236}">
                <a16:creationId xmlns:a16="http://schemas.microsoft.com/office/drawing/2014/main" id="{F7016D3F-0CA5-4211-9F4D-390FE3BD6DA1}"/>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FD24E78B-D6E9-4A15-B52A-B2DB564C2B8A}"/>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C62D15AD-F865-4099-B5C3-07A02ED4B059}"/>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81842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C5AE-F3A2-4E0B-B81D-B7BFE66AF1C4}"/>
              </a:ext>
            </a:extLst>
          </p:cNvPr>
          <p:cNvSpPr>
            <a:spLocks noGrp="1"/>
          </p:cNvSpPr>
          <p:nvPr>
            <p:ph type="title"/>
          </p:nvPr>
        </p:nvSpPr>
        <p:spPr/>
        <p:txBody>
          <a:bodyPr/>
          <a:lstStyle/>
          <a:p>
            <a:r>
              <a:rPr lang="en-US"/>
              <a:t>Click to edit Master title style</a:t>
            </a:r>
            <a:endParaRPr lang="es-DO"/>
          </a:p>
        </p:txBody>
      </p:sp>
      <p:sp>
        <p:nvSpPr>
          <p:cNvPr id="3" name="Vertical Text Placeholder 2">
            <a:extLst>
              <a:ext uri="{FF2B5EF4-FFF2-40B4-BE49-F238E27FC236}">
                <a16:creationId xmlns:a16="http://schemas.microsoft.com/office/drawing/2014/main" id="{744ED3DE-B0B6-4706-A6D8-7F939009FC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3ABCB07A-917C-44B8-9E34-0D4220E13FD1}"/>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3314B4E7-D21B-4E1F-8C0B-FE2BE21EEAEA}"/>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DB00C688-9419-45B2-9A17-3E0D203FA728}"/>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74114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2DC19-76EA-4DD3-AEF8-0F4720A2EB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DO"/>
          </a:p>
        </p:txBody>
      </p:sp>
      <p:sp>
        <p:nvSpPr>
          <p:cNvPr id="3" name="Vertical Text Placeholder 2">
            <a:extLst>
              <a:ext uri="{FF2B5EF4-FFF2-40B4-BE49-F238E27FC236}">
                <a16:creationId xmlns:a16="http://schemas.microsoft.com/office/drawing/2014/main" id="{75B54690-1659-4E19-81DD-82EDB6330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B3AA08BC-EF1D-4D49-945E-18FBC0F59F46}"/>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879562A5-8A01-4043-B88C-5AC2CA56B754}"/>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E4F8E40E-AB8A-4BB4-A8BC-E01E36339B0E}"/>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370809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BEC9-4CC4-45DD-9058-CD912F4E9274}"/>
              </a:ext>
            </a:extLst>
          </p:cNvPr>
          <p:cNvSpPr>
            <a:spLocks noGrp="1"/>
          </p:cNvSpPr>
          <p:nvPr>
            <p:ph type="title"/>
          </p:nvPr>
        </p:nvSpPr>
        <p:spPr/>
        <p:txBody>
          <a:bodyPr/>
          <a:lstStyle/>
          <a:p>
            <a:r>
              <a:rPr lang="en-US"/>
              <a:t>Click to edit Master title style</a:t>
            </a:r>
            <a:endParaRPr lang="es-DO"/>
          </a:p>
        </p:txBody>
      </p:sp>
      <p:sp>
        <p:nvSpPr>
          <p:cNvPr id="3" name="Content Placeholder 2">
            <a:extLst>
              <a:ext uri="{FF2B5EF4-FFF2-40B4-BE49-F238E27FC236}">
                <a16:creationId xmlns:a16="http://schemas.microsoft.com/office/drawing/2014/main" id="{92995FC6-CDDC-4256-8E54-8BAC62FFC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ED6A6A5A-F892-414D-B0EC-A2E529E2D42B}"/>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BC1CF277-EC25-483E-A4EC-DA0C874182C1}"/>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41D43D2E-D32D-4363-9813-C295435CC12A}"/>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34275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F437-4B4B-429A-A5D7-FFF07BEFE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DO"/>
          </a:p>
        </p:txBody>
      </p:sp>
      <p:sp>
        <p:nvSpPr>
          <p:cNvPr id="3" name="Text Placeholder 2">
            <a:extLst>
              <a:ext uri="{FF2B5EF4-FFF2-40B4-BE49-F238E27FC236}">
                <a16:creationId xmlns:a16="http://schemas.microsoft.com/office/drawing/2014/main" id="{65449028-F41F-427B-87D0-806BD3B3D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2E864-0A18-41E1-9619-C182204039C4}"/>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AA2983A9-D803-4FE3-BD55-174E8EB7B388}"/>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29869B76-8A16-4D28-A661-4F6DC2A5FD58}"/>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97845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5F46-FE72-46FB-B982-5B50DA38C522}"/>
              </a:ext>
            </a:extLst>
          </p:cNvPr>
          <p:cNvSpPr>
            <a:spLocks noGrp="1"/>
          </p:cNvSpPr>
          <p:nvPr>
            <p:ph type="title"/>
          </p:nvPr>
        </p:nvSpPr>
        <p:spPr/>
        <p:txBody>
          <a:bodyPr/>
          <a:lstStyle/>
          <a:p>
            <a:r>
              <a:rPr lang="en-US"/>
              <a:t>Click to edit Master title style</a:t>
            </a:r>
            <a:endParaRPr lang="es-DO"/>
          </a:p>
        </p:txBody>
      </p:sp>
      <p:sp>
        <p:nvSpPr>
          <p:cNvPr id="3" name="Content Placeholder 2">
            <a:extLst>
              <a:ext uri="{FF2B5EF4-FFF2-40B4-BE49-F238E27FC236}">
                <a16:creationId xmlns:a16="http://schemas.microsoft.com/office/drawing/2014/main" id="{5410351E-DAFA-42B3-8AD8-5BDA2345F0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Content Placeholder 3">
            <a:extLst>
              <a:ext uri="{FF2B5EF4-FFF2-40B4-BE49-F238E27FC236}">
                <a16:creationId xmlns:a16="http://schemas.microsoft.com/office/drawing/2014/main" id="{2511069F-5E8C-4774-9244-763244C5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5" name="Date Placeholder 4">
            <a:extLst>
              <a:ext uri="{FF2B5EF4-FFF2-40B4-BE49-F238E27FC236}">
                <a16:creationId xmlns:a16="http://schemas.microsoft.com/office/drawing/2014/main" id="{EEDBB552-1380-435F-8880-58EC2C4CAEFD}"/>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6" name="Footer Placeholder 5">
            <a:extLst>
              <a:ext uri="{FF2B5EF4-FFF2-40B4-BE49-F238E27FC236}">
                <a16:creationId xmlns:a16="http://schemas.microsoft.com/office/drawing/2014/main" id="{D4716E0C-C99A-414F-8C3A-8C489A311B30}"/>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0F7B9BA2-F585-4C01-8590-1DB640720E35}"/>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15049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3-D859-4946-89EA-E36D852F3429}"/>
              </a:ext>
            </a:extLst>
          </p:cNvPr>
          <p:cNvSpPr>
            <a:spLocks noGrp="1"/>
          </p:cNvSpPr>
          <p:nvPr>
            <p:ph type="title"/>
          </p:nvPr>
        </p:nvSpPr>
        <p:spPr>
          <a:xfrm>
            <a:off x="839788" y="365125"/>
            <a:ext cx="10515600" cy="1325563"/>
          </a:xfrm>
        </p:spPr>
        <p:txBody>
          <a:bodyPr/>
          <a:lstStyle/>
          <a:p>
            <a:r>
              <a:rPr lang="en-US"/>
              <a:t>Click to edit Master title style</a:t>
            </a:r>
            <a:endParaRPr lang="es-DO"/>
          </a:p>
        </p:txBody>
      </p:sp>
      <p:sp>
        <p:nvSpPr>
          <p:cNvPr id="3" name="Text Placeholder 2">
            <a:extLst>
              <a:ext uri="{FF2B5EF4-FFF2-40B4-BE49-F238E27FC236}">
                <a16:creationId xmlns:a16="http://schemas.microsoft.com/office/drawing/2014/main" id="{FF19BBF0-2F86-49C8-926A-28638FB1C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A98574-E272-4580-9B49-E0C9B43E7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5" name="Text Placeholder 4">
            <a:extLst>
              <a:ext uri="{FF2B5EF4-FFF2-40B4-BE49-F238E27FC236}">
                <a16:creationId xmlns:a16="http://schemas.microsoft.com/office/drawing/2014/main" id="{20D8E34F-9B57-430F-97B3-24B03AED9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66E8B-1E39-4D49-A9B0-B52FD18000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7" name="Date Placeholder 6">
            <a:extLst>
              <a:ext uri="{FF2B5EF4-FFF2-40B4-BE49-F238E27FC236}">
                <a16:creationId xmlns:a16="http://schemas.microsoft.com/office/drawing/2014/main" id="{39C2B5BD-1AE8-4922-B61D-1DA4C38B8C24}"/>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8" name="Footer Placeholder 7">
            <a:extLst>
              <a:ext uri="{FF2B5EF4-FFF2-40B4-BE49-F238E27FC236}">
                <a16:creationId xmlns:a16="http://schemas.microsoft.com/office/drawing/2014/main" id="{9DEED348-A947-4B65-BEF3-9184F44F35A6}"/>
              </a:ext>
            </a:extLst>
          </p:cNvPr>
          <p:cNvSpPr>
            <a:spLocks noGrp="1"/>
          </p:cNvSpPr>
          <p:nvPr>
            <p:ph type="ftr" sz="quarter" idx="11"/>
          </p:nvPr>
        </p:nvSpPr>
        <p:spPr/>
        <p:txBody>
          <a:bodyPr/>
          <a:lstStyle/>
          <a:p>
            <a:endParaRPr lang="es-DO"/>
          </a:p>
        </p:txBody>
      </p:sp>
      <p:sp>
        <p:nvSpPr>
          <p:cNvPr id="9" name="Slide Number Placeholder 8">
            <a:extLst>
              <a:ext uri="{FF2B5EF4-FFF2-40B4-BE49-F238E27FC236}">
                <a16:creationId xmlns:a16="http://schemas.microsoft.com/office/drawing/2014/main" id="{533C53DA-78BE-4BFB-AC3D-54F9989CE0E8}"/>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164700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7667-3105-4C99-9756-E07EAE8DABC7}"/>
              </a:ext>
            </a:extLst>
          </p:cNvPr>
          <p:cNvSpPr>
            <a:spLocks noGrp="1"/>
          </p:cNvSpPr>
          <p:nvPr>
            <p:ph type="title"/>
          </p:nvPr>
        </p:nvSpPr>
        <p:spPr/>
        <p:txBody>
          <a:bodyPr/>
          <a:lstStyle/>
          <a:p>
            <a:r>
              <a:rPr lang="en-US"/>
              <a:t>Click to edit Master title style</a:t>
            </a:r>
            <a:endParaRPr lang="es-DO"/>
          </a:p>
        </p:txBody>
      </p:sp>
      <p:sp>
        <p:nvSpPr>
          <p:cNvPr id="3" name="Date Placeholder 2">
            <a:extLst>
              <a:ext uri="{FF2B5EF4-FFF2-40B4-BE49-F238E27FC236}">
                <a16:creationId xmlns:a16="http://schemas.microsoft.com/office/drawing/2014/main" id="{E889FE57-5D8F-496E-B08A-963FAE6735A4}"/>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4" name="Footer Placeholder 3">
            <a:extLst>
              <a:ext uri="{FF2B5EF4-FFF2-40B4-BE49-F238E27FC236}">
                <a16:creationId xmlns:a16="http://schemas.microsoft.com/office/drawing/2014/main" id="{55A16BA0-DC4F-49E7-B8F1-ABE87A321232}"/>
              </a:ext>
            </a:extLst>
          </p:cNvPr>
          <p:cNvSpPr>
            <a:spLocks noGrp="1"/>
          </p:cNvSpPr>
          <p:nvPr>
            <p:ph type="ftr" sz="quarter" idx="11"/>
          </p:nvPr>
        </p:nvSpPr>
        <p:spPr/>
        <p:txBody>
          <a:bodyPr/>
          <a:lstStyle/>
          <a:p>
            <a:endParaRPr lang="es-DO"/>
          </a:p>
        </p:txBody>
      </p:sp>
      <p:sp>
        <p:nvSpPr>
          <p:cNvPr id="5" name="Slide Number Placeholder 4">
            <a:extLst>
              <a:ext uri="{FF2B5EF4-FFF2-40B4-BE49-F238E27FC236}">
                <a16:creationId xmlns:a16="http://schemas.microsoft.com/office/drawing/2014/main" id="{CD1A5132-4485-4FFB-9BD0-E9B6E89EB825}"/>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31481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0BEE9-0974-49B4-A85C-AB0FC07DCB84}"/>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3" name="Footer Placeholder 2">
            <a:extLst>
              <a:ext uri="{FF2B5EF4-FFF2-40B4-BE49-F238E27FC236}">
                <a16:creationId xmlns:a16="http://schemas.microsoft.com/office/drawing/2014/main" id="{F4076A50-DD87-480C-A5C8-D61963EFF539}"/>
              </a:ext>
            </a:extLst>
          </p:cNvPr>
          <p:cNvSpPr>
            <a:spLocks noGrp="1"/>
          </p:cNvSpPr>
          <p:nvPr>
            <p:ph type="ftr" sz="quarter" idx="11"/>
          </p:nvPr>
        </p:nvSpPr>
        <p:spPr/>
        <p:txBody>
          <a:bodyPr/>
          <a:lstStyle/>
          <a:p>
            <a:endParaRPr lang="es-DO"/>
          </a:p>
        </p:txBody>
      </p:sp>
      <p:sp>
        <p:nvSpPr>
          <p:cNvPr id="4" name="Slide Number Placeholder 3">
            <a:extLst>
              <a:ext uri="{FF2B5EF4-FFF2-40B4-BE49-F238E27FC236}">
                <a16:creationId xmlns:a16="http://schemas.microsoft.com/office/drawing/2014/main" id="{262EF55B-F2EF-47F5-A751-AEB9177ACD46}"/>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420897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F6AF-0CDE-441C-8694-5DA52FB43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DO"/>
          </a:p>
        </p:txBody>
      </p:sp>
      <p:sp>
        <p:nvSpPr>
          <p:cNvPr id="3" name="Content Placeholder 2">
            <a:extLst>
              <a:ext uri="{FF2B5EF4-FFF2-40B4-BE49-F238E27FC236}">
                <a16:creationId xmlns:a16="http://schemas.microsoft.com/office/drawing/2014/main" id="{B0640E8D-3664-4278-9DFB-F9B09DFA8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Text Placeholder 3">
            <a:extLst>
              <a:ext uri="{FF2B5EF4-FFF2-40B4-BE49-F238E27FC236}">
                <a16:creationId xmlns:a16="http://schemas.microsoft.com/office/drawing/2014/main" id="{53F758E7-9184-4571-A92E-04A955340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1D4F5-F364-42BC-8160-E2D864D991DD}"/>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6" name="Footer Placeholder 5">
            <a:extLst>
              <a:ext uri="{FF2B5EF4-FFF2-40B4-BE49-F238E27FC236}">
                <a16:creationId xmlns:a16="http://schemas.microsoft.com/office/drawing/2014/main" id="{B49C3E10-866E-47DD-8609-9851712FD90C}"/>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62B4EF0F-E0EB-4B32-95AC-724BDA11A7F6}"/>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71933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FE09-E3CD-4D3D-BB31-EEFF246C7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DO"/>
          </a:p>
        </p:txBody>
      </p:sp>
      <p:sp>
        <p:nvSpPr>
          <p:cNvPr id="3" name="Picture Placeholder 2">
            <a:extLst>
              <a:ext uri="{FF2B5EF4-FFF2-40B4-BE49-F238E27FC236}">
                <a16:creationId xmlns:a16="http://schemas.microsoft.com/office/drawing/2014/main" id="{10713643-2A8A-49EE-B663-000277232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Text Placeholder 3">
            <a:extLst>
              <a:ext uri="{FF2B5EF4-FFF2-40B4-BE49-F238E27FC236}">
                <a16:creationId xmlns:a16="http://schemas.microsoft.com/office/drawing/2014/main" id="{7BB1D4C5-0E4F-4541-A566-5ED9110E9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C57F5-C4EC-4F02-953D-9C355A848314}"/>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6" name="Footer Placeholder 5">
            <a:extLst>
              <a:ext uri="{FF2B5EF4-FFF2-40B4-BE49-F238E27FC236}">
                <a16:creationId xmlns:a16="http://schemas.microsoft.com/office/drawing/2014/main" id="{DA6532B5-3A24-4779-B16D-8CF6C164037D}"/>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55FFB320-93EA-4287-A4B1-AF470639CC13}"/>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94918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A4EE5-5B44-42C4-B5A2-ED0BE11D3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DO"/>
          </a:p>
        </p:txBody>
      </p:sp>
      <p:sp>
        <p:nvSpPr>
          <p:cNvPr id="3" name="Text Placeholder 2">
            <a:extLst>
              <a:ext uri="{FF2B5EF4-FFF2-40B4-BE49-F238E27FC236}">
                <a16:creationId xmlns:a16="http://schemas.microsoft.com/office/drawing/2014/main" id="{8EA683A3-FA7F-426F-A244-EE8ABA2C9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039D495F-7D2D-4520-92C3-BB9507FB7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A79A4ABB-B835-4753-B990-F02BA3B25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Slide Number Placeholder 5">
            <a:extLst>
              <a:ext uri="{FF2B5EF4-FFF2-40B4-BE49-F238E27FC236}">
                <a16:creationId xmlns:a16="http://schemas.microsoft.com/office/drawing/2014/main" id="{96B32B63-C95A-485F-9B4D-3284EB3C4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98122-DD37-4CF9-9C41-5B5931BC0898}" type="slidenum">
              <a:rPr lang="es-DO" smtClean="0"/>
              <a:t>‹Nº›</a:t>
            </a:fld>
            <a:endParaRPr lang="es-DO"/>
          </a:p>
        </p:txBody>
      </p:sp>
    </p:spTree>
    <p:extLst>
      <p:ext uri="{BB962C8B-B14F-4D97-AF65-F5344CB8AC3E}">
        <p14:creationId xmlns:p14="http://schemas.microsoft.com/office/powerpoint/2010/main" val="187778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3.gif"/><Relationship Id="rId3" Type="http://schemas.openxmlformats.org/officeDocument/2006/relationships/image" Target="../media/image2.png"/><Relationship Id="rId21" Type="http://schemas.openxmlformats.org/officeDocument/2006/relationships/image" Target="../media/image16.png"/><Relationship Id="rId7" Type="http://schemas.openxmlformats.org/officeDocument/2006/relationships/image" Target="../media/image5.png"/><Relationship Id="rId12" Type="http://schemas.microsoft.com/office/2007/relationships/hdphoto" Target="../media/hdphoto2.wdp"/><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hyperlink" Target="https://www.youtube.com/@JuancitoPenaV" TargetMode="Externa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microsoft.com/office/2007/relationships/hdphoto" Target="../media/hdphoto3.wdp"/><Relationship Id="rId23"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31C32F14-0C91-4AA3-B347-BCE417195B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458" y="1775518"/>
            <a:ext cx="3031198" cy="3111476"/>
          </a:xfrm>
          <a:prstGeom prst="rect">
            <a:avLst/>
          </a:prstGeom>
        </p:spPr>
      </p:pic>
      <p:sp>
        <p:nvSpPr>
          <p:cNvPr id="4" name="TextBox 3">
            <a:extLst>
              <a:ext uri="{FF2B5EF4-FFF2-40B4-BE49-F238E27FC236}">
                <a16:creationId xmlns:a16="http://schemas.microsoft.com/office/drawing/2014/main" id="{DC541D45-79C1-4082-A8B3-69CB6093F516}"/>
              </a:ext>
            </a:extLst>
          </p:cNvPr>
          <p:cNvSpPr txBox="1"/>
          <p:nvPr/>
        </p:nvSpPr>
        <p:spPr>
          <a:xfrm>
            <a:off x="4661684" y="4679890"/>
            <a:ext cx="2455033" cy="1200329"/>
          </a:xfrm>
          <a:prstGeom prst="rect">
            <a:avLst/>
          </a:prstGeom>
          <a:noFill/>
        </p:spPr>
        <p:txBody>
          <a:bodyPr wrap="square" rtlCol="0">
            <a:spAutoFit/>
          </a:bodyPr>
          <a:lstStyle/>
          <a:p>
            <a:pPr algn="ctr"/>
            <a:r>
              <a:rPr lang="en-US" sz="3200" b="1" dirty="0">
                <a:solidFill>
                  <a:srgbClr val="FF0000"/>
                </a:solidFill>
              </a:rPr>
              <a:t>Juancito</a:t>
            </a:r>
          </a:p>
          <a:p>
            <a:pPr algn="ctr"/>
            <a:r>
              <a:rPr lang="en-US" sz="4000" b="1" dirty="0">
                <a:effectLst>
                  <a:outerShdw blurRad="38100" dist="38100" dir="2700000" algn="tl">
                    <a:srgbClr val="000000">
                      <a:alpha val="43137"/>
                    </a:srgbClr>
                  </a:outerShdw>
                </a:effectLst>
              </a:rPr>
              <a:t> </a:t>
            </a:r>
            <a:r>
              <a:rPr lang="en-US" sz="4000" b="1" dirty="0">
                <a:solidFill>
                  <a:schemeClr val="accent4"/>
                </a:solidFill>
                <a:effectLst>
                  <a:outerShdw blurRad="38100" dist="38100" dir="2700000" algn="tl">
                    <a:srgbClr val="000000">
                      <a:alpha val="43137"/>
                    </a:srgbClr>
                  </a:outerShdw>
                </a:effectLst>
              </a:rPr>
              <a:t>Peña V.</a:t>
            </a:r>
            <a:endParaRPr lang="es-DO" sz="4000" b="1" dirty="0">
              <a:solidFill>
                <a:schemeClr val="accent4"/>
              </a:solidFill>
              <a:effectLst>
                <a:outerShdw blurRad="38100" dist="38100" dir="2700000" algn="tl">
                  <a:srgbClr val="000000">
                    <a:alpha val="43137"/>
                  </a:srgbClr>
                </a:outerShdw>
              </a:effectLst>
            </a:endParaRPr>
          </a:p>
        </p:txBody>
      </p:sp>
      <p:pic>
        <p:nvPicPr>
          <p:cNvPr id="1026" name="Picture 2" descr="system, users, user Icon">
            <a:extLst>
              <a:ext uri="{FF2B5EF4-FFF2-40B4-BE49-F238E27FC236}">
                <a16:creationId xmlns:a16="http://schemas.microsoft.com/office/drawing/2014/main" id="{DC53BBE1-18A8-400B-83BA-8C1C605BA19E}"/>
              </a:ext>
            </a:extLst>
          </p:cNvPr>
          <p:cNvPicPr>
            <a:picLocks noChangeAspect="1" noChangeArrowheads="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1155311" y="232137"/>
            <a:ext cx="747959" cy="747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laceholder, black, shape, for, localization, on, maps Icon">
            <a:extLst>
              <a:ext uri="{FF2B5EF4-FFF2-40B4-BE49-F238E27FC236}">
                <a16:creationId xmlns:a16="http://schemas.microsoft.com/office/drawing/2014/main" id="{203DCDAD-8E86-49D9-9D7B-8C1B11BA8ED6}"/>
              </a:ext>
            </a:extLst>
          </p:cNvPr>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69582" y="679134"/>
            <a:ext cx="239235" cy="2392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il, email Icon">
            <a:extLst>
              <a:ext uri="{FF2B5EF4-FFF2-40B4-BE49-F238E27FC236}">
                <a16:creationId xmlns:a16="http://schemas.microsoft.com/office/drawing/2014/main" id="{D48A108D-FA85-4E24-ABCF-1E36F39C5D74}"/>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01225" y="1062638"/>
            <a:ext cx="187772" cy="1877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CC288DA-CBA7-48B3-8A54-6D0588B5155C}"/>
              </a:ext>
            </a:extLst>
          </p:cNvPr>
          <p:cNvSpPr txBox="1"/>
          <p:nvPr/>
        </p:nvSpPr>
        <p:spPr>
          <a:xfrm>
            <a:off x="4649131" y="816273"/>
            <a:ext cx="2371322" cy="307777"/>
          </a:xfrm>
          <a:prstGeom prst="rect">
            <a:avLst/>
          </a:prstGeom>
          <a:noFill/>
        </p:spPr>
        <p:txBody>
          <a:bodyPr wrap="square" rtlCol="0">
            <a:spAutoFit/>
          </a:bodyPr>
          <a:lstStyle/>
          <a:p>
            <a:pPr algn="ctr"/>
            <a:r>
              <a:rPr lang="en-US" sz="1400" dirty="0"/>
              <a:t>Santo Domingo, R.D.</a:t>
            </a:r>
            <a:endParaRPr lang="es-DO" sz="1400" dirty="0"/>
          </a:p>
        </p:txBody>
      </p:sp>
      <p:sp>
        <p:nvSpPr>
          <p:cNvPr id="20" name="TextBox 19">
            <a:extLst>
              <a:ext uri="{FF2B5EF4-FFF2-40B4-BE49-F238E27FC236}">
                <a16:creationId xmlns:a16="http://schemas.microsoft.com/office/drawing/2014/main" id="{52EA14A6-5588-4FB9-B8BC-39FA569171D9}"/>
              </a:ext>
            </a:extLst>
          </p:cNvPr>
          <p:cNvSpPr txBox="1"/>
          <p:nvPr/>
        </p:nvSpPr>
        <p:spPr>
          <a:xfrm>
            <a:off x="4795111" y="993099"/>
            <a:ext cx="2332126" cy="307777"/>
          </a:xfrm>
          <a:prstGeom prst="rect">
            <a:avLst/>
          </a:prstGeom>
          <a:noFill/>
        </p:spPr>
        <p:txBody>
          <a:bodyPr wrap="square" rtlCol="0">
            <a:spAutoFit/>
          </a:bodyPr>
          <a:lstStyle/>
          <a:p>
            <a:pPr algn="ctr"/>
            <a:r>
              <a:rPr lang="en-US" sz="1400" dirty="0"/>
              <a:t>Juancito.pena@gmail.com</a:t>
            </a:r>
            <a:endParaRPr lang="es-DO" sz="1400" dirty="0"/>
          </a:p>
        </p:txBody>
      </p:sp>
      <p:pic>
        <p:nvPicPr>
          <p:cNvPr id="1036" name="Picture 12" descr="education, school, university cap Icon">
            <a:extLst>
              <a:ext uri="{FF2B5EF4-FFF2-40B4-BE49-F238E27FC236}">
                <a16:creationId xmlns:a16="http://schemas.microsoft.com/office/drawing/2014/main" id="{14DAFB85-515B-49B0-85E9-FD4549D4B79B}"/>
              </a:ext>
            </a:extLst>
          </p:cNvPr>
          <p:cNvPicPr>
            <a:picLocks noChangeAspect="1" noChangeArrowheads="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50790" y="198116"/>
            <a:ext cx="883276" cy="8832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dress, book, contacts Icon">
            <a:extLst>
              <a:ext uri="{FF2B5EF4-FFF2-40B4-BE49-F238E27FC236}">
                <a16:creationId xmlns:a16="http://schemas.microsoft.com/office/drawing/2014/main" id="{4A4BD6A7-6F9C-4706-B5B0-BCF475B903A6}"/>
              </a:ext>
            </a:extLst>
          </p:cNvPr>
          <p:cNvPicPr>
            <a:picLocks noChangeAspect="1" noChangeArrowheads="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22080" y="39826"/>
            <a:ext cx="567425" cy="5674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ircle, portfolio, button, outline, Bag, Rounded Ui, suitcase, tool,  interface icon">
            <a:extLst>
              <a:ext uri="{FF2B5EF4-FFF2-40B4-BE49-F238E27FC236}">
                <a16:creationId xmlns:a16="http://schemas.microsoft.com/office/drawing/2014/main" id="{2129D738-FFFF-464A-BCBA-E80DB0F9AC04}"/>
              </a:ext>
            </a:extLst>
          </p:cNvPr>
          <p:cNvPicPr>
            <a:picLocks noChangeAspect="1" noChangeArrowheads="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06206" y="3578965"/>
            <a:ext cx="755071" cy="75507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C2B67DFD-5633-4A7D-870B-D78B62AF08A9}"/>
              </a:ext>
            </a:extLst>
          </p:cNvPr>
          <p:cNvGrpSpPr/>
          <p:nvPr/>
        </p:nvGrpSpPr>
        <p:grpSpPr>
          <a:xfrm>
            <a:off x="1467838" y="3431806"/>
            <a:ext cx="1288477" cy="1235367"/>
            <a:chOff x="9848434" y="3868645"/>
            <a:chExt cx="1395412" cy="1400174"/>
          </a:xfrm>
        </p:grpSpPr>
        <p:pic>
          <p:nvPicPr>
            <p:cNvPr id="1044" name="Picture 20" descr="Skill Development Icon of Colored Outline style - Available in SVG, PNG,  EPS, AI &amp; Icon fonts">
              <a:extLst>
                <a:ext uri="{FF2B5EF4-FFF2-40B4-BE49-F238E27FC236}">
                  <a16:creationId xmlns:a16="http://schemas.microsoft.com/office/drawing/2014/main" id="{AEBC355A-8567-4BA6-96D4-BC963EF895CB}"/>
                </a:ext>
              </a:extLst>
            </p:cNvPr>
            <p:cNvPicPr>
              <a:picLocks noChangeAspect="1" noChangeArrowheads="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25247" y="4224190"/>
              <a:ext cx="441786" cy="44178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3 SkillsFuture Schemes Not To Be Missed - Glints">
              <a:extLst>
                <a:ext uri="{FF2B5EF4-FFF2-40B4-BE49-F238E27FC236}">
                  <a16:creationId xmlns:a16="http://schemas.microsoft.com/office/drawing/2014/main" id="{4D19808C-8CEC-443E-8D3C-861580C05C09}"/>
                </a:ext>
              </a:extLst>
            </p:cNvPr>
            <p:cNvPicPr>
              <a:picLocks noChangeAspect="1" noChangeArrowheads="1"/>
            </p:cNvPicPr>
            <p:nvPr/>
          </p:nvPicPr>
          <p:blipFill>
            <a:blip r:embed="rId11">
              <a:duotone>
                <a:schemeClr val="accent4">
                  <a:shade val="45000"/>
                  <a:satMod val="135000"/>
                </a:schemeClr>
                <a:prstClr val="white"/>
              </a:duotone>
              <a:extLst>
                <a:ext uri="{BEBA8EAE-BF5A-486C-A8C5-ECC9F3942E4B}">
                  <a14:imgProps xmlns:a14="http://schemas.microsoft.com/office/drawing/2010/main">
                    <a14:imgLayer r:embed="rId12">
                      <a14:imgEffect>
                        <a14:backgroundRemoval t="10000" b="90000" l="10000" r="90000">
                          <a14:backgroundMark x1="76451" y1="9864" x2="76451" y2="9864"/>
                          <a14:backgroundMark x1="73379" y1="12925" x2="73379" y2="12925"/>
                          <a14:backgroundMark x1="71672" y1="13946" x2="71672" y2="13946"/>
                          <a14:backgroundMark x1="31741" y1="7483" x2="31741" y2="7483"/>
                        </a14:backgroundRemoval>
                      </a14:imgEffect>
                    </a14:imgLayer>
                  </a14:imgProps>
                </a:ext>
                <a:ext uri="{28A0092B-C50C-407E-A947-70E740481C1C}">
                  <a14:useLocalDpi xmlns:a14="http://schemas.microsoft.com/office/drawing/2010/main" val="0"/>
                </a:ext>
              </a:extLst>
            </a:blip>
            <a:srcRect/>
            <a:stretch>
              <a:fillRect/>
            </a:stretch>
          </p:blipFill>
          <p:spPr bwMode="auto">
            <a:xfrm>
              <a:off x="9848434" y="3868645"/>
              <a:ext cx="1395412" cy="1400174"/>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CF3C44F8-5241-47DA-8294-5CEF46E3A09A}"/>
              </a:ext>
            </a:extLst>
          </p:cNvPr>
          <p:cNvSpPr txBox="1"/>
          <p:nvPr/>
        </p:nvSpPr>
        <p:spPr>
          <a:xfrm>
            <a:off x="7827575" y="1002181"/>
            <a:ext cx="4329991" cy="1138773"/>
          </a:xfrm>
          <a:prstGeom prst="rect">
            <a:avLst/>
          </a:prstGeom>
          <a:noFill/>
        </p:spPr>
        <p:txBody>
          <a:bodyPr wrap="square" rtlCol="0">
            <a:spAutoFit/>
          </a:bodyPr>
          <a:lstStyle/>
          <a:p>
            <a:pPr algn="ctr"/>
            <a:r>
              <a:rPr lang="en-US" sz="1600" dirty="0"/>
              <a:t>Ingeniero en Sistemas y Computación</a:t>
            </a:r>
          </a:p>
          <a:p>
            <a:pPr algn="ctr"/>
            <a:r>
              <a:rPr lang="en-US" sz="1600" dirty="0"/>
              <a:t>Post-Grado en Ingeniería de Software</a:t>
            </a:r>
          </a:p>
          <a:p>
            <a:pPr algn="ctr"/>
            <a:r>
              <a:rPr lang="en-US" sz="1600" dirty="0"/>
              <a:t>Maestría en Sistemas Mención Gerencial</a:t>
            </a:r>
          </a:p>
          <a:p>
            <a:pPr algn="ctr"/>
            <a:r>
              <a:rPr lang="es-DO" sz="2000" b="1" dirty="0"/>
              <a:t>Universidad Dominicana O&amp;M</a:t>
            </a:r>
          </a:p>
        </p:txBody>
      </p:sp>
      <p:pic>
        <p:nvPicPr>
          <p:cNvPr id="1048" name="Picture 24" descr="Universidad Dominicana O&amp;M - Formulario de Admisión">
            <a:extLst>
              <a:ext uri="{FF2B5EF4-FFF2-40B4-BE49-F238E27FC236}">
                <a16:creationId xmlns:a16="http://schemas.microsoft.com/office/drawing/2014/main" id="{16047179-ED79-445F-9C7B-73C2F87EB26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68875"/>
          <a:stretch/>
        </p:blipFill>
        <p:spPr bwMode="auto">
          <a:xfrm>
            <a:off x="7450609" y="1142344"/>
            <a:ext cx="873053" cy="834803"/>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130A13C9-8118-4565-9047-3847DE5D80BD}"/>
              </a:ext>
            </a:extLst>
          </p:cNvPr>
          <p:cNvGrpSpPr/>
          <p:nvPr/>
        </p:nvGrpSpPr>
        <p:grpSpPr>
          <a:xfrm>
            <a:off x="6821171" y="639754"/>
            <a:ext cx="2629619" cy="1734064"/>
            <a:chOff x="6688679" y="639754"/>
            <a:chExt cx="2762111" cy="1968502"/>
          </a:xfrm>
        </p:grpSpPr>
        <p:cxnSp>
          <p:nvCxnSpPr>
            <p:cNvPr id="43" name="Straight Arrow Connector 42">
              <a:extLst>
                <a:ext uri="{FF2B5EF4-FFF2-40B4-BE49-F238E27FC236}">
                  <a16:creationId xmlns:a16="http://schemas.microsoft.com/office/drawing/2014/main" id="{91F03A2E-8ECC-4CC0-851D-DA73D5FF4E26}"/>
                </a:ext>
              </a:extLst>
            </p:cNvPr>
            <p:cNvCxnSpPr>
              <a:cxnSpLocks/>
              <a:endCxn id="1036" idx="1"/>
            </p:cNvCxnSpPr>
            <p:nvPr/>
          </p:nvCxnSpPr>
          <p:spPr>
            <a:xfrm>
              <a:off x="7819348" y="639754"/>
              <a:ext cx="16314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A1ABB-08AE-416B-9CF8-4F91F7695028}"/>
                </a:ext>
              </a:extLst>
            </p:cNvPr>
            <p:cNvCxnSpPr>
              <a:cxnSpLocks/>
            </p:cNvCxnSpPr>
            <p:nvPr/>
          </p:nvCxnSpPr>
          <p:spPr>
            <a:xfrm flipV="1">
              <a:off x="6688679" y="639754"/>
              <a:ext cx="1130669" cy="19685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DEB93BFC-90F9-466D-BA42-C7960A5E3BBF}"/>
              </a:ext>
            </a:extLst>
          </p:cNvPr>
          <p:cNvCxnSpPr>
            <a:cxnSpLocks/>
          </p:cNvCxnSpPr>
          <p:nvPr/>
        </p:nvCxnSpPr>
        <p:spPr>
          <a:xfrm flipH="1" flipV="1">
            <a:off x="3689477" y="656867"/>
            <a:ext cx="1237981" cy="17169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2940FBC-F590-4A09-9427-8DB96C607050}"/>
              </a:ext>
            </a:extLst>
          </p:cNvPr>
          <p:cNvCxnSpPr>
            <a:cxnSpLocks/>
            <a:endCxn id="1026" idx="3"/>
          </p:cNvCxnSpPr>
          <p:nvPr/>
        </p:nvCxnSpPr>
        <p:spPr>
          <a:xfrm flipH="1" flipV="1">
            <a:off x="1903270" y="606117"/>
            <a:ext cx="1786207" cy="50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704C83C-9209-49E8-B6E0-50009DA0ADAE}"/>
              </a:ext>
            </a:extLst>
          </p:cNvPr>
          <p:cNvCxnSpPr>
            <a:cxnSpLocks/>
          </p:cNvCxnSpPr>
          <p:nvPr/>
        </p:nvCxnSpPr>
        <p:spPr>
          <a:xfrm flipH="1">
            <a:off x="2506143" y="3539217"/>
            <a:ext cx="1968650" cy="299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4F0CF1C1-1C1F-4F32-96FE-7161D49907C0}"/>
              </a:ext>
            </a:extLst>
          </p:cNvPr>
          <p:cNvCxnSpPr>
            <a:cxnSpLocks/>
            <a:stCxn id="84" idx="3"/>
          </p:cNvCxnSpPr>
          <p:nvPr/>
        </p:nvCxnSpPr>
        <p:spPr>
          <a:xfrm>
            <a:off x="7378656" y="3331256"/>
            <a:ext cx="2039177" cy="308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2" descr="mobile, phone Icon">
            <a:extLst>
              <a:ext uri="{FF2B5EF4-FFF2-40B4-BE49-F238E27FC236}">
                <a16:creationId xmlns:a16="http://schemas.microsoft.com/office/drawing/2014/main" id="{1B9A1A24-205A-4EF1-8BC6-BFD901BEA9BF}"/>
              </a:ext>
            </a:extLst>
          </p:cNvPr>
          <p:cNvPicPr>
            <a:picLocks noChangeAspect="1" noChangeArrowheads="1"/>
          </p:cNvPicPr>
          <p:nvPr/>
        </p:nvPicPr>
        <p:blipFill>
          <a:blip r:embed="rId14" cstate="print">
            <a:duotone>
              <a:schemeClr val="accent4">
                <a:shade val="45000"/>
                <a:satMod val="135000"/>
              </a:schemeClr>
              <a:prstClr val="white"/>
            </a:duotone>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949896" y="1265810"/>
            <a:ext cx="266166" cy="2661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7064D2-F5F9-40C3-85B1-51A86AAA7D9B}"/>
              </a:ext>
            </a:extLst>
          </p:cNvPr>
          <p:cNvSpPr txBox="1"/>
          <p:nvPr/>
        </p:nvSpPr>
        <p:spPr>
          <a:xfrm>
            <a:off x="5172280" y="1258719"/>
            <a:ext cx="1470288" cy="307777"/>
          </a:xfrm>
          <a:prstGeom prst="rect">
            <a:avLst/>
          </a:prstGeom>
          <a:noFill/>
        </p:spPr>
        <p:txBody>
          <a:bodyPr wrap="square" rtlCol="0">
            <a:spAutoFit/>
          </a:bodyPr>
          <a:lstStyle/>
          <a:p>
            <a:pPr algn="ctr"/>
            <a:r>
              <a:rPr lang="en-US" sz="1400" b="1" dirty="0"/>
              <a:t>809-870-6366</a:t>
            </a:r>
            <a:endParaRPr lang="es-DO" sz="1400" b="1" dirty="0"/>
          </a:p>
        </p:txBody>
      </p:sp>
      <p:sp>
        <p:nvSpPr>
          <p:cNvPr id="44" name="TextBox 43">
            <a:extLst>
              <a:ext uri="{FF2B5EF4-FFF2-40B4-BE49-F238E27FC236}">
                <a16:creationId xmlns:a16="http://schemas.microsoft.com/office/drawing/2014/main" id="{DC19DE7D-F1D2-4E89-918E-449F6715E362}"/>
              </a:ext>
            </a:extLst>
          </p:cNvPr>
          <p:cNvSpPr txBox="1"/>
          <p:nvPr/>
        </p:nvSpPr>
        <p:spPr>
          <a:xfrm>
            <a:off x="188555" y="1134287"/>
            <a:ext cx="3860258" cy="2062103"/>
          </a:xfrm>
          <a:prstGeom prst="rect">
            <a:avLst/>
          </a:prstGeom>
          <a:noFill/>
        </p:spPr>
        <p:txBody>
          <a:bodyPr wrap="square" rtlCol="0">
            <a:spAutoFit/>
          </a:bodyPr>
          <a:lstStyle>
            <a:defPPr>
              <a:defRPr lang="es-ES"/>
            </a:defPPr>
            <a:lvl1pPr algn="ctr">
              <a:defRPr sz="1600"/>
            </a:lvl1pPr>
          </a:lstStyle>
          <a:p>
            <a:r>
              <a:rPr lang="es-ES" dirty="0"/>
              <a:t>Me apasiona la tecnología 💻 y el análisis de datos 📊 con herramientas como </a:t>
            </a:r>
            <a:r>
              <a:rPr lang="es-ES" b="1" dirty="0"/>
              <a:t>Excel, SQL, R, Python y RapidMiner</a:t>
            </a:r>
            <a:r>
              <a:rPr lang="es-ES" dirty="0"/>
              <a:t>. Disfruto </a:t>
            </a:r>
            <a:r>
              <a:rPr lang="es-ES" b="1" dirty="0"/>
              <a:t>creando visualizaciones impactantes en Power BI </a:t>
            </a:r>
            <a:r>
              <a:rPr lang="es-ES" dirty="0"/>
              <a:t>📈 y desarrollando en </a:t>
            </a:r>
            <a:r>
              <a:rPr lang="es-ES" b="1" dirty="0"/>
              <a:t>front-end y back-end</a:t>
            </a:r>
            <a:r>
              <a:rPr lang="es-ES" dirty="0"/>
              <a:t>. Además, me encanta enseñar 📚 y compartir mis conocimientos, transmitiendo lo que aprendo cada día.</a:t>
            </a:r>
            <a:endParaRPr lang="es-DO" dirty="0"/>
          </a:p>
        </p:txBody>
      </p:sp>
      <p:grpSp>
        <p:nvGrpSpPr>
          <p:cNvPr id="2" name="Group 1">
            <a:extLst>
              <a:ext uri="{FF2B5EF4-FFF2-40B4-BE49-F238E27FC236}">
                <a16:creationId xmlns:a16="http://schemas.microsoft.com/office/drawing/2014/main" id="{ACEF821F-7E9A-4E17-8406-1B79A79D09B1}"/>
              </a:ext>
            </a:extLst>
          </p:cNvPr>
          <p:cNvGrpSpPr/>
          <p:nvPr/>
        </p:nvGrpSpPr>
        <p:grpSpPr>
          <a:xfrm>
            <a:off x="216979" y="4492812"/>
            <a:ext cx="4504550" cy="1815882"/>
            <a:chOff x="207228" y="4408428"/>
            <a:chExt cx="4302116" cy="1815882"/>
          </a:xfrm>
        </p:grpSpPr>
        <p:sp>
          <p:nvSpPr>
            <p:cNvPr id="45" name="Rectangle: Rounded Corners 44">
              <a:extLst>
                <a:ext uri="{FF2B5EF4-FFF2-40B4-BE49-F238E27FC236}">
                  <a16:creationId xmlns:a16="http://schemas.microsoft.com/office/drawing/2014/main" id="{FBA872AB-FEB7-4EAB-A3B5-3A89A475FF2A}"/>
                </a:ext>
              </a:extLst>
            </p:cNvPr>
            <p:cNvSpPr/>
            <p:nvPr/>
          </p:nvSpPr>
          <p:spPr>
            <a:xfrm>
              <a:off x="2702269" y="4446639"/>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6" name="Rectangle: Rounded Corners 45">
              <a:extLst>
                <a:ext uri="{FF2B5EF4-FFF2-40B4-BE49-F238E27FC236}">
                  <a16:creationId xmlns:a16="http://schemas.microsoft.com/office/drawing/2014/main" id="{71BE2E38-64A9-407B-9EA8-85A1634DC480}"/>
                </a:ext>
              </a:extLst>
            </p:cNvPr>
            <p:cNvSpPr/>
            <p:nvPr/>
          </p:nvSpPr>
          <p:spPr>
            <a:xfrm>
              <a:off x="2702269" y="4705216"/>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7" name="Rectangle: Rounded Corners 46">
              <a:extLst>
                <a:ext uri="{FF2B5EF4-FFF2-40B4-BE49-F238E27FC236}">
                  <a16:creationId xmlns:a16="http://schemas.microsoft.com/office/drawing/2014/main" id="{F713EDD2-594F-45DB-8718-F6DB6698EB47}"/>
                </a:ext>
              </a:extLst>
            </p:cNvPr>
            <p:cNvSpPr/>
            <p:nvPr/>
          </p:nvSpPr>
          <p:spPr>
            <a:xfrm>
              <a:off x="2709359" y="4955755"/>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8" name="Rectangle: Rounded Corners 47">
              <a:extLst>
                <a:ext uri="{FF2B5EF4-FFF2-40B4-BE49-F238E27FC236}">
                  <a16:creationId xmlns:a16="http://schemas.microsoft.com/office/drawing/2014/main" id="{F3E9DC2F-0A09-43B7-BC0E-17CA38407C73}"/>
                </a:ext>
              </a:extLst>
            </p:cNvPr>
            <p:cNvSpPr/>
            <p:nvPr/>
          </p:nvSpPr>
          <p:spPr>
            <a:xfrm>
              <a:off x="2702269" y="5210099"/>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9" name="Rectangle: Rounded Corners 48">
              <a:extLst>
                <a:ext uri="{FF2B5EF4-FFF2-40B4-BE49-F238E27FC236}">
                  <a16:creationId xmlns:a16="http://schemas.microsoft.com/office/drawing/2014/main" id="{1A7ED2C2-FB9F-4BAD-A466-4A77BF2EDAF9}"/>
                </a:ext>
              </a:extLst>
            </p:cNvPr>
            <p:cNvSpPr/>
            <p:nvPr/>
          </p:nvSpPr>
          <p:spPr>
            <a:xfrm>
              <a:off x="2709359" y="5457033"/>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0" name="TextBox 49">
              <a:extLst>
                <a:ext uri="{FF2B5EF4-FFF2-40B4-BE49-F238E27FC236}">
                  <a16:creationId xmlns:a16="http://schemas.microsoft.com/office/drawing/2014/main" id="{CFE4D9BF-C961-4EAC-9AF7-4FA08CC010F2}"/>
                </a:ext>
              </a:extLst>
            </p:cNvPr>
            <p:cNvSpPr txBox="1"/>
            <p:nvPr/>
          </p:nvSpPr>
          <p:spPr>
            <a:xfrm>
              <a:off x="207228" y="4408428"/>
              <a:ext cx="2808722" cy="1815882"/>
            </a:xfrm>
            <a:prstGeom prst="rect">
              <a:avLst/>
            </a:prstGeom>
            <a:noFill/>
          </p:spPr>
          <p:txBody>
            <a:bodyPr wrap="square" rtlCol="0">
              <a:spAutoFit/>
            </a:bodyPr>
            <a:lstStyle/>
            <a:p>
              <a:pPr marL="342900" indent="-342900" algn="just">
                <a:buFont typeface="Wingdings" panose="05000000000000000000" pitchFamily="2" charset="2"/>
                <a:buChar char="ü"/>
              </a:pPr>
              <a:r>
                <a:rPr lang="en-US" sz="1600" dirty="0"/>
                <a:t>C#, SQL, Crystal Report.</a:t>
              </a:r>
            </a:p>
            <a:p>
              <a:pPr marL="342900" indent="-342900" algn="just">
                <a:buFont typeface="Wingdings" panose="05000000000000000000" pitchFamily="2" charset="2"/>
                <a:buChar char="ü"/>
              </a:pPr>
              <a:r>
                <a:rPr lang="en-US" sz="1600" dirty="0"/>
                <a:t>HTML, CSS, Javascript.</a:t>
              </a:r>
            </a:p>
            <a:p>
              <a:pPr marL="342900" indent="-342900" algn="just">
                <a:buFont typeface="Wingdings" panose="05000000000000000000" pitchFamily="2" charset="2"/>
                <a:buChar char="ü"/>
              </a:pPr>
              <a:r>
                <a:rPr lang="en-US" sz="1600" dirty="0"/>
                <a:t>PHP, Python,  SQL. </a:t>
              </a:r>
            </a:p>
            <a:p>
              <a:pPr marL="342900" indent="-342900" algn="just">
                <a:buFont typeface="Wingdings" panose="05000000000000000000" pitchFamily="2" charset="2"/>
                <a:buChar char="ü"/>
              </a:pPr>
              <a:r>
                <a:rPr lang="en-US" sz="1600" dirty="0"/>
                <a:t>Power BI, Excel.</a:t>
              </a:r>
            </a:p>
            <a:p>
              <a:pPr marL="342900" indent="-342900" algn="just">
                <a:buFont typeface="Wingdings" panose="05000000000000000000" pitchFamily="2" charset="2"/>
                <a:buChar char="ü"/>
              </a:pPr>
              <a:r>
                <a:rPr lang="en-US" sz="1600" dirty="0"/>
                <a:t>RapidMiner, R, Python.</a:t>
              </a:r>
            </a:p>
            <a:p>
              <a:pPr marL="342900" indent="-342900" algn="just">
                <a:buFont typeface="Wingdings" panose="05000000000000000000" pitchFamily="2" charset="2"/>
                <a:buChar char="ü"/>
              </a:pPr>
              <a:r>
                <a:rPr lang="en-US" sz="1600" dirty="0"/>
                <a:t>XAMARIN, C#, XAML</a:t>
              </a:r>
            </a:p>
            <a:p>
              <a:pPr marL="342900" indent="-342900" algn="just">
                <a:buFont typeface="Wingdings" panose="05000000000000000000" pitchFamily="2" charset="2"/>
                <a:buChar char="ü"/>
              </a:pPr>
              <a:r>
                <a:rPr lang="es-DO" sz="1400" dirty="0"/>
                <a:t>Macola, Sap., MSeller</a:t>
              </a:r>
            </a:p>
          </p:txBody>
        </p:sp>
        <p:sp>
          <p:nvSpPr>
            <p:cNvPr id="52" name="Rectangle: Rounded Corners 51">
              <a:extLst>
                <a:ext uri="{FF2B5EF4-FFF2-40B4-BE49-F238E27FC236}">
                  <a16:creationId xmlns:a16="http://schemas.microsoft.com/office/drawing/2014/main" id="{76894753-18F2-455B-A773-A23C29799ADF}"/>
                </a:ext>
              </a:extLst>
            </p:cNvPr>
            <p:cNvSpPr/>
            <p:nvPr/>
          </p:nvSpPr>
          <p:spPr>
            <a:xfrm>
              <a:off x="2705815" y="4450872"/>
              <a:ext cx="1062921" cy="203130"/>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3" name="Rectangle: Rounded Corners 52">
              <a:extLst>
                <a:ext uri="{FF2B5EF4-FFF2-40B4-BE49-F238E27FC236}">
                  <a16:creationId xmlns:a16="http://schemas.microsoft.com/office/drawing/2014/main" id="{03BF2A51-BF50-4B93-AB79-0CE7B60F9BAC}"/>
                </a:ext>
              </a:extLst>
            </p:cNvPr>
            <p:cNvSpPr/>
            <p:nvPr/>
          </p:nvSpPr>
          <p:spPr>
            <a:xfrm>
              <a:off x="2705815" y="4709449"/>
              <a:ext cx="1256105" cy="188690"/>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4" name="Rectangle: Rounded Corners 53">
              <a:extLst>
                <a:ext uri="{FF2B5EF4-FFF2-40B4-BE49-F238E27FC236}">
                  <a16:creationId xmlns:a16="http://schemas.microsoft.com/office/drawing/2014/main" id="{0F8D6A14-909E-4A0B-83CB-409FCF1D59CB}"/>
                </a:ext>
              </a:extLst>
            </p:cNvPr>
            <p:cNvSpPr/>
            <p:nvPr/>
          </p:nvSpPr>
          <p:spPr>
            <a:xfrm>
              <a:off x="2712905" y="4959987"/>
              <a:ext cx="1055831" cy="199224"/>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5" name="Rectangle: Rounded Corners 54">
              <a:extLst>
                <a:ext uri="{FF2B5EF4-FFF2-40B4-BE49-F238E27FC236}">
                  <a16:creationId xmlns:a16="http://schemas.microsoft.com/office/drawing/2014/main" id="{F918CF2F-6F6F-459A-8E13-E824F81C9A5D}"/>
                </a:ext>
              </a:extLst>
            </p:cNvPr>
            <p:cNvSpPr/>
            <p:nvPr/>
          </p:nvSpPr>
          <p:spPr>
            <a:xfrm>
              <a:off x="2705815" y="5214331"/>
              <a:ext cx="1372014" cy="192597"/>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6" name="Rectangle: Rounded Corners 55">
              <a:extLst>
                <a:ext uri="{FF2B5EF4-FFF2-40B4-BE49-F238E27FC236}">
                  <a16:creationId xmlns:a16="http://schemas.microsoft.com/office/drawing/2014/main" id="{31A3310D-49E8-4581-96F2-3B56B6F8866F}"/>
                </a:ext>
              </a:extLst>
            </p:cNvPr>
            <p:cNvSpPr/>
            <p:nvPr/>
          </p:nvSpPr>
          <p:spPr>
            <a:xfrm>
              <a:off x="2712906" y="5461266"/>
              <a:ext cx="1013348" cy="188878"/>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7" name="Rectangle: Rounded Corners 56">
              <a:extLst>
                <a:ext uri="{FF2B5EF4-FFF2-40B4-BE49-F238E27FC236}">
                  <a16:creationId xmlns:a16="http://schemas.microsoft.com/office/drawing/2014/main" id="{9C3B0357-2AD1-4693-8A3A-74611085FEDE}"/>
                </a:ext>
              </a:extLst>
            </p:cNvPr>
            <p:cNvSpPr/>
            <p:nvPr/>
          </p:nvSpPr>
          <p:spPr>
            <a:xfrm>
              <a:off x="2709359" y="5697483"/>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9" name="Rectangle: Rounded Corners 58">
              <a:extLst>
                <a:ext uri="{FF2B5EF4-FFF2-40B4-BE49-F238E27FC236}">
                  <a16:creationId xmlns:a16="http://schemas.microsoft.com/office/drawing/2014/main" id="{0DB8CF5E-18EB-4D67-8E8D-29DBF327C3C2}"/>
                </a:ext>
              </a:extLst>
            </p:cNvPr>
            <p:cNvSpPr/>
            <p:nvPr/>
          </p:nvSpPr>
          <p:spPr>
            <a:xfrm>
              <a:off x="2712905" y="5701715"/>
              <a:ext cx="777513" cy="178771"/>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0" name="Rectangle: Rounded Corners 59">
              <a:extLst>
                <a:ext uri="{FF2B5EF4-FFF2-40B4-BE49-F238E27FC236}">
                  <a16:creationId xmlns:a16="http://schemas.microsoft.com/office/drawing/2014/main" id="{505742EC-7959-4FB3-948F-A05DD3AF565C}"/>
                </a:ext>
              </a:extLst>
            </p:cNvPr>
            <p:cNvSpPr/>
            <p:nvPr/>
          </p:nvSpPr>
          <p:spPr>
            <a:xfrm>
              <a:off x="2728751" y="5941326"/>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1" name="Rectangle: Rounded Corners 60">
              <a:extLst>
                <a:ext uri="{FF2B5EF4-FFF2-40B4-BE49-F238E27FC236}">
                  <a16:creationId xmlns:a16="http://schemas.microsoft.com/office/drawing/2014/main" id="{0D0F7646-8413-4036-9165-E67B205CAACE}"/>
                </a:ext>
              </a:extLst>
            </p:cNvPr>
            <p:cNvSpPr/>
            <p:nvPr/>
          </p:nvSpPr>
          <p:spPr>
            <a:xfrm>
              <a:off x="2732297" y="5945558"/>
              <a:ext cx="1505348" cy="182319"/>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grpSp>
      <p:sp>
        <p:nvSpPr>
          <p:cNvPr id="62" name="TextBox 61">
            <a:extLst>
              <a:ext uri="{FF2B5EF4-FFF2-40B4-BE49-F238E27FC236}">
                <a16:creationId xmlns:a16="http://schemas.microsoft.com/office/drawing/2014/main" id="{905CC81F-1E2E-4ECB-A26D-55DE813D5776}"/>
              </a:ext>
            </a:extLst>
          </p:cNvPr>
          <p:cNvSpPr txBox="1"/>
          <p:nvPr/>
        </p:nvSpPr>
        <p:spPr>
          <a:xfrm>
            <a:off x="8118032" y="4342309"/>
            <a:ext cx="4039534" cy="1692771"/>
          </a:xfrm>
          <a:prstGeom prst="rect">
            <a:avLst/>
          </a:prstGeom>
          <a:noFill/>
        </p:spPr>
        <p:txBody>
          <a:bodyPr wrap="square" rtlCol="0">
            <a:spAutoFit/>
          </a:bodyPr>
          <a:lstStyle/>
          <a:p>
            <a:pPr algn="just"/>
            <a:r>
              <a:rPr lang="en-US" sz="1400" dirty="0"/>
              <a:t>Instructor de Tecnología (2019-Hoy)</a:t>
            </a:r>
          </a:p>
          <a:p>
            <a:pPr algn="just"/>
            <a:r>
              <a:rPr lang="en-US" sz="1600" b="1" dirty="0"/>
              <a:t>Universidad Dominicana O&amp;M</a:t>
            </a:r>
            <a:endParaRPr lang="en-US" sz="1200" b="1" dirty="0"/>
          </a:p>
          <a:p>
            <a:pPr algn="just"/>
            <a:r>
              <a:rPr lang="en-US" sz="1400" dirty="0"/>
              <a:t>Enc. Soporte Tecnológico  (2011-Hoy)</a:t>
            </a:r>
            <a:endParaRPr lang="en-US" sz="1200" dirty="0"/>
          </a:p>
          <a:p>
            <a:pPr algn="just"/>
            <a:r>
              <a:rPr lang="en-US" sz="1600" b="1" dirty="0"/>
              <a:t>Cerveceria Vegana S.R.L.</a:t>
            </a:r>
            <a:endParaRPr lang="en-US" sz="1200" b="1" dirty="0"/>
          </a:p>
          <a:p>
            <a:pPr algn="just"/>
            <a:r>
              <a:rPr lang="en-US" sz="1400" dirty="0"/>
              <a:t>Consultor de Tecnologias (2019-Hoy)</a:t>
            </a:r>
          </a:p>
          <a:p>
            <a:pPr algn="just"/>
            <a:r>
              <a:rPr lang="en-US" sz="1600" b="1" dirty="0"/>
              <a:t>Independiente Freelancer.</a:t>
            </a:r>
          </a:p>
          <a:p>
            <a:pPr algn="just"/>
            <a:r>
              <a:rPr lang="es-DO" sz="1400" b="1" dirty="0">
                <a:hlinkClick r:id="rId16"/>
              </a:rPr>
              <a:t>https://www.youtube.com/@JuancitoPenaV</a:t>
            </a:r>
            <a:endParaRPr lang="en-US" sz="1100" b="1" dirty="0"/>
          </a:p>
        </p:txBody>
      </p:sp>
      <p:pic>
        <p:nvPicPr>
          <p:cNvPr id="63" name="Picture 24" descr="Universidad Dominicana O&amp;M - Formulario de Admisión">
            <a:extLst>
              <a:ext uri="{FF2B5EF4-FFF2-40B4-BE49-F238E27FC236}">
                <a16:creationId xmlns:a16="http://schemas.microsoft.com/office/drawing/2014/main" id="{DD5A35D3-B75E-42CF-BFDB-ED7A3FF9CD54}"/>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68875"/>
          <a:stretch/>
        </p:blipFill>
        <p:spPr bwMode="auto">
          <a:xfrm>
            <a:off x="7676104" y="4331267"/>
            <a:ext cx="382974" cy="36619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ervecería Vegana, SRL">
            <a:extLst>
              <a:ext uri="{FF2B5EF4-FFF2-40B4-BE49-F238E27FC236}">
                <a16:creationId xmlns:a16="http://schemas.microsoft.com/office/drawing/2014/main" id="{B37679E4-2B08-4EA7-972A-1FB451E6B2D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647634" y="4800686"/>
            <a:ext cx="470398" cy="39199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Icono equipo, independiente, internet, oficina, en línea, trabajo">
            <a:extLst>
              <a:ext uri="{FF2B5EF4-FFF2-40B4-BE49-F238E27FC236}">
                <a16:creationId xmlns:a16="http://schemas.microsoft.com/office/drawing/2014/main" id="{040608AE-F95A-4DA2-89D5-CC524CACA15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03138" y="5294483"/>
            <a:ext cx="383130" cy="38313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FEC26E1B-2F19-492E-9E7C-789FF4BC97D7}"/>
              </a:ext>
            </a:extLst>
          </p:cNvPr>
          <p:cNvSpPr/>
          <p:nvPr/>
        </p:nvSpPr>
        <p:spPr>
          <a:xfrm>
            <a:off x="3605186" y="606116"/>
            <a:ext cx="153791" cy="15940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7" name="Oval 66">
            <a:extLst>
              <a:ext uri="{FF2B5EF4-FFF2-40B4-BE49-F238E27FC236}">
                <a16:creationId xmlns:a16="http://schemas.microsoft.com/office/drawing/2014/main" id="{66488884-8B2E-4A0E-BB50-8E13A4D231B8}"/>
              </a:ext>
            </a:extLst>
          </p:cNvPr>
          <p:cNvSpPr/>
          <p:nvPr/>
        </p:nvSpPr>
        <p:spPr>
          <a:xfrm>
            <a:off x="7817808" y="596423"/>
            <a:ext cx="153791" cy="15940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pic>
        <p:nvPicPr>
          <p:cNvPr id="8" name="Picture 2">
            <a:extLst>
              <a:ext uri="{FF2B5EF4-FFF2-40B4-BE49-F238E27FC236}">
                <a16:creationId xmlns:a16="http://schemas.microsoft.com/office/drawing/2014/main" id="{F04A4A46-C144-FEF2-90B6-930B0744F43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62023" y="5749857"/>
            <a:ext cx="364837" cy="364837"/>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a:extLst>
              <a:ext uri="{FF2B5EF4-FFF2-40B4-BE49-F238E27FC236}">
                <a16:creationId xmlns:a16="http://schemas.microsoft.com/office/drawing/2014/main" id="{00327495-78F3-4395-A4ED-D8340B9D1B17}"/>
              </a:ext>
            </a:extLst>
          </p:cNvPr>
          <p:cNvSpPr txBox="1"/>
          <p:nvPr/>
        </p:nvSpPr>
        <p:spPr>
          <a:xfrm>
            <a:off x="7266890" y="2639004"/>
            <a:ext cx="4736555" cy="338554"/>
          </a:xfrm>
          <a:prstGeom prst="rect">
            <a:avLst/>
          </a:prstGeom>
          <a:noFill/>
        </p:spPr>
        <p:txBody>
          <a:bodyPr wrap="square">
            <a:spAutoFit/>
          </a:bodyPr>
          <a:lstStyle/>
          <a:p>
            <a:pPr algn="ctr"/>
            <a:r>
              <a:rPr lang="en-US" sz="1600" b="1" i="0" dirty="0">
                <a:solidFill>
                  <a:srgbClr val="001D35"/>
                </a:solidFill>
                <a:effectLst/>
                <a:latin typeface="72 Condensed" panose="020B0506030000000003" pitchFamily="34" charset="0"/>
                <a:cs typeface="72 Condensed" panose="020B0506030000000003" pitchFamily="34" charset="0"/>
              </a:rPr>
              <a:t>Centro Europeo de Postgrado (CEUPE) Y CESUMA.</a:t>
            </a:r>
            <a:endParaRPr lang="en-US" sz="1600" b="1" dirty="0">
              <a:latin typeface="72 Condensed" panose="020B0506030000000003" pitchFamily="34" charset="0"/>
              <a:cs typeface="72 Condensed" panose="020B0506030000000003" pitchFamily="34" charset="0"/>
            </a:endParaRPr>
          </a:p>
        </p:txBody>
      </p:sp>
      <p:pic>
        <p:nvPicPr>
          <p:cNvPr id="72" name="Picture 4" descr="CEUPE entra en la AEEN (Asociación Española de Escuelas de Negocios)">
            <a:extLst>
              <a:ext uri="{FF2B5EF4-FFF2-40B4-BE49-F238E27FC236}">
                <a16:creationId xmlns:a16="http://schemas.microsoft.com/office/drawing/2014/main" id="{39BC7753-89E6-4FCC-A50C-51BFD024D65C}"/>
              </a:ext>
            </a:extLst>
          </p:cNvPr>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t="27385" b="27277"/>
          <a:stretch/>
        </p:blipFill>
        <p:spPr bwMode="auto">
          <a:xfrm>
            <a:off x="8739281" y="3141300"/>
            <a:ext cx="1253289" cy="31962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Instituciones Colaboradoras">
            <a:extLst>
              <a:ext uri="{FF2B5EF4-FFF2-40B4-BE49-F238E27FC236}">
                <a16:creationId xmlns:a16="http://schemas.microsoft.com/office/drawing/2014/main" id="{A0E19D90-9BBE-427B-8007-A4D8C5C0F8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334066" y="3140456"/>
            <a:ext cx="678746" cy="364355"/>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75" descr="Cara de un hombre con un traje de color negro&#10;&#10;Descripción generada automáticamente con confianza media">
            <a:extLst>
              <a:ext uri="{FF2B5EF4-FFF2-40B4-BE49-F238E27FC236}">
                <a16:creationId xmlns:a16="http://schemas.microsoft.com/office/drawing/2014/main" id="{20EA1EC8-C84B-4A0F-B24F-70CB0836C8A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45823" y="1985171"/>
            <a:ext cx="2745258" cy="2677913"/>
          </a:xfrm>
          <a:prstGeom prst="rect">
            <a:avLst/>
          </a:prstGeom>
        </p:spPr>
      </p:pic>
      <p:sp>
        <p:nvSpPr>
          <p:cNvPr id="77" name="CuadroTexto 76">
            <a:extLst>
              <a:ext uri="{FF2B5EF4-FFF2-40B4-BE49-F238E27FC236}">
                <a16:creationId xmlns:a16="http://schemas.microsoft.com/office/drawing/2014/main" id="{990DE92D-5268-4320-B151-EA058D2B6415}"/>
              </a:ext>
            </a:extLst>
          </p:cNvPr>
          <p:cNvSpPr txBox="1"/>
          <p:nvPr/>
        </p:nvSpPr>
        <p:spPr>
          <a:xfrm>
            <a:off x="7602188" y="2313850"/>
            <a:ext cx="4218909" cy="338554"/>
          </a:xfrm>
          <a:prstGeom prst="rect">
            <a:avLst/>
          </a:prstGeom>
          <a:noFill/>
        </p:spPr>
        <p:txBody>
          <a:bodyPr wrap="square">
            <a:spAutoFit/>
          </a:bodyPr>
          <a:lstStyle/>
          <a:p>
            <a:pPr algn="ctr"/>
            <a:r>
              <a:rPr lang="en-GB" sz="1600" dirty="0">
                <a:latin typeface="72 Condensed" panose="020B0506030000000003" pitchFamily="34" charset="0"/>
                <a:cs typeface="72 Condensed" panose="020B0506030000000003" pitchFamily="34" charset="0"/>
              </a:rPr>
              <a:t>Maestría de Big Data &amp; Business Analytics</a:t>
            </a:r>
            <a:endParaRPr lang="en-US" sz="1600" dirty="0">
              <a:latin typeface="72 Condensed" panose="020B0506030000000003" pitchFamily="34" charset="0"/>
              <a:cs typeface="72 Condensed" panose="020B0506030000000003" pitchFamily="34" charset="0"/>
            </a:endParaRPr>
          </a:p>
        </p:txBody>
      </p:sp>
    </p:spTree>
    <p:extLst>
      <p:ext uri="{BB962C8B-B14F-4D97-AF65-F5344CB8AC3E}">
        <p14:creationId xmlns:p14="http://schemas.microsoft.com/office/powerpoint/2010/main" val="45935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60ED02E-50C3-8DAA-6C0F-27330CAC122E}"/>
              </a:ext>
            </a:extLst>
          </p:cNvPr>
          <p:cNvPicPr>
            <a:picLocks noChangeAspect="1"/>
          </p:cNvPicPr>
          <p:nvPr/>
        </p:nvPicPr>
        <p:blipFill>
          <a:blip r:embed="rId2"/>
          <a:stretch>
            <a:fillRect/>
          </a:stretch>
        </p:blipFill>
        <p:spPr>
          <a:xfrm>
            <a:off x="0" y="192497"/>
            <a:ext cx="12192000" cy="6473006"/>
          </a:xfrm>
          <a:prstGeom prst="rect">
            <a:avLst/>
          </a:prstGeom>
        </p:spPr>
      </p:pic>
      <p:sp>
        <p:nvSpPr>
          <p:cNvPr id="2" name="Rectángulo 1">
            <a:extLst>
              <a:ext uri="{FF2B5EF4-FFF2-40B4-BE49-F238E27FC236}">
                <a16:creationId xmlns:a16="http://schemas.microsoft.com/office/drawing/2014/main" id="{E4CDE91D-D3EF-04FE-23F1-BE92ADC1CE6A}"/>
              </a:ext>
            </a:extLst>
          </p:cNvPr>
          <p:cNvSpPr/>
          <p:nvPr/>
        </p:nvSpPr>
        <p:spPr>
          <a:xfrm>
            <a:off x="5794049" y="3649054"/>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 name="Rectángulo 3">
            <a:extLst>
              <a:ext uri="{FF2B5EF4-FFF2-40B4-BE49-F238E27FC236}">
                <a16:creationId xmlns:a16="http://schemas.microsoft.com/office/drawing/2014/main" id="{7995235D-7D23-ACF1-340B-A334ACCF230D}"/>
              </a:ext>
            </a:extLst>
          </p:cNvPr>
          <p:cNvSpPr/>
          <p:nvPr/>
        </p:nvSpPr>
        <p:spPr>
          <a:xfrm>
            <a:off x="8262929" y="1538243"/>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 name="Rectángulo 4">
            <a:extLst>
              <a:ext uri="{FF2B5EF4-FFF2-40B4-BE49-F238E27FC236}">
                <a16:creationId xmlns:a16="http://schemas.microsoft.com/office/drawing/2014/main" id="{A6055C64-D218-4053-2AD3-1D1E94C6A775}"/>
              </a:ext>
            </a:extLst>
          </p:cNvPr>
          <p:cNvSpPr/>
          <p:nvPr/>
        </p:nvSpPr>
        <p:spPr>
          <a:xfrm>
            <a:off x="9590802" y="1538242"/>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 name="Rectángulo 5">
            <a:extLst>
              <a:ext uri="{FF2B5EF4-FFF2-40B4-BE49-F238E27FC236}">
                <a16:creationId xmlns:a16="http://schemas.microsoft.com/office/drawing/2014/main" id="{CC9E3090-70CC-C9D5-C46A-7864AD7A52DC}"/>
              </a:ext>
            </a:extLst>
          </p:cNvPr>
          <p:cNvSpPr/>
          <p:nvPr/>
        </p:nvSpPr>
        <p:spPr>
          <a:xfrm>
            <a:off x="9590802" y="3649054"/>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7" name="Rectángulo 6">
            <a:extLst>
              <a:ext uri="{FF2B5EF4-FFF2-40B4-BE49-F238E27FC236}">
                <a16:creationId xmlns:a16="http://schemas.microsoft.com/office/drawing/2014/main" id="{E482A008-EE6B-2ABC-3AAF-B08DD3F398D6}"/>
              </a:ext>
            </a:extLst>
          </p:cNvPr>
          <p:cNvSpPr/>
          <p:nvPr/>
        </p:nvSpPr>
        <p:spPr>
          <a:xfrm>
            <a:off x="276985" y="1538242"/>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8" name="Rectángulo 7">
            <a:extLst>
              <a:ext uri="{FF2B5EF4-FFF2-40B4-BE49-F238E27FC236}">
                <a16:creationId xmlns:a16="http://schemas.microsoft.com/office/drawing/2014/main" id="{3069A35A-A7C4-FBF3-FF8E-8BCA3B0C7111}"/>
              </a:ext>
            </a:extLst>
          </p:cNvPr>
          <p:cNvSpPr/>
          <p:nvPr/>
        </p:nvSpPr>
        <p:spPr>
          <a:xfrm>
            <a:off x="4095327" y="1538242"/>
            <a:ext cx="1273323" cy="2110811"/>
          </a:xfrm>
          <a:prstGeom prst="rect">
            <a:avLst/>
          </a:prstGeom>
          <a:noFill/>
          <a:ln>
            <a:solidFill>
              <a:srgbClr val="00B05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Tree>
    <p:extLst>
      <p:ext uri="{BB962C8B-B14F-4D97-AF65-F5344CB8AC3E}">
        <p14:creationId xmlns:p14="http://schemas.microsoft.com/office/powerpoint/2010/main" val="345864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9C5CF58-3290-14BD-290C-6A4517EFBBFA}"/>
              </a:ext>
            </a:extLst>
          </p:cNvPr>
          <p:cNvPicPr>
            <a:picLocks noChangeAspect="1"/>
          </p:cNvPicPr>
          <p:nvPr/>
        </p:nvPicPr>
        <p:blipFill>
          <a:blip r:embed="rId2"/>
          <a:stretch>
            <a:fillRect/>
          </a:stretch>
        </p:blipFill>
        <p:spPr>
          <a:xfrm>
            <a:off x="3395094" y="1093764"/>
            <a:ext cx="3837476" cy="5435548"/>
          </a:xfrm>
          <a:prstGeom prst="rect">
            <a:avLst/>
          </a:prstGeom>
        </p:spPr>
      </p:pic>
      <p:pic>
        <p:nvPicPr>
          <p:cNvPr id="3" name="Imagen 2">
            <a:extLst>
              <a:ext uri="{FF2B5EF4-FFF2-40B4-BE49-F238E27FC236}">
                <a16:creationId xmlns:a16="http://schemas.microsoft.com/office/drawing/2014/main" id="{8C830E68-C66E-14C5-ABA3-49118A0569A5}"/>
              </a:ext>
            </a:extLst>
          </p:cNvPr>
          <p:cNvPicPr>
            <a:picLocks noChangeAspect="1"/>
          </p:cNvPicPr>
          <p:nvPr/>
        </p:nvPicPr>
        <p:blipFill>
          <a:blip r:embed="rId3"/>
          <a:stretch>
            <a:fillRect/>
          </a:stretch>
        </p:blipFill>
        <p:spPr>
          <a:xfrm>
            <a:off x="7748441" y="845377"/>
            <a:ext cx="4321011" cy="5664987"/>
          </a:xfrm>
          <a:prstGeom prst="rect">
            <a:avLst/>
          </a:prstGeom>
        </p:spPr>
      </p:pic>
      <p:pic>
        <p:nvPicPr>
          <p:cNvPr id="4" name="Imagen 6">
            <a:extLst>
              <a:ext uri="{FF2B5EF4-FFF2-40B4-BE49-F238E27FC236}">
                <a16:creationId xmlns:a16="http://schemas.microsoft.com/office/drawing/2014/main" id="{43D886AE-8E5C-0DF4-C292-357CD56E2E66}"/>
              </a:ext>
            </a:extLst>
          </p:cNvPr>
          <p:cNvPicPr>
            <a:picLocks noChangeAspect="1"/>
          </p:cNvPicPr>
          <p:nvPr/>
        </p:nvPicPr>
        <p:blipFill rotWithShape="1">
          <a:blip r:embed="rId4">
            <a:extLst>
              <a:ext uri="{28A0092B-C50C-407E-A947-70E740481C1C}">
                <a14:useLocalDpi xmlns:a14="http://schemas.microsoft.com/office/drawing/2010/main" val="0"/>
              </a:ext>
            </a:extLst>
          </a:blip>
          <a:srcRect l="29993" t="12941" r="21071"/>
          <a:stretch/>
        </p:blipFill>
        <p:spPr>
          <a:xfrm>
            <a:off x="218353" y="1362067"/>
            <a:ext cx="2018270" cy="4784707"/>
          </a:xfrm>
          <a:prstGeom prst="rect">
            <a:avLst/>
          </a:prstGeom>
          <a:effectLst>
            <a:glow rad="63500">
              <a:schemeClr val="accent6">
                <a:satMod val="175000"/>
                <a:alpha val="40000"/>
              </a:schemeClr>
            </a:glow>
          </a:effectLst>
        </p:spPr>
      </p:pic>
      <p:pic>
        <p:nvPicPr>
          <p:cNvPr id="5" name="Picture 16">
            <a:extLst>
              <a:ext uri="{FF2B5EF4-FFF2-40B4-BE49-F238E27FC236}">
                <a16:creationId xmlns:a16="http://schemas.microsoft.com/office/drawing/2014/main" id="{8FEE0504-A865-2AB3-7DE7-3946FB130E6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755" y="174056"/>
            <a:ext cx="1031744" cy="9197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0" descr="Configuración de un entorno de desarrollo en Windows 10 | Microsoft Docs">
            <a:extLst>
              <a:ext uri="{FF2B5EF4-FFF2-40B4-BE49-F238E27FC236}">
                <a16:creationId xmlns:a16="http://schemas.microsoft.com/office/drawing/2014/main" id="{8CD0EBE0-C3D3-0D64-CAF9-B60B721D1A9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20751" y="174056"/>
            <a:ext cx="1031743" cy="103337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FF78D477-4A7D-4734-21C5-202860B675B6}"/>
              </a:ext>
            </a:extLst>
          </p:cNvPr>
          <p:cNvSpPr txBox="1"/>
          <p:nvPr/>
        </p:nvSpPr>
        <p:spPr>
          <a:xfrm>
            <a:off x="3705778" y="174056"/>
            <a:ext cx="4231214" cy="646331"/>
          </a:xfrm>
          <a:prstGeom prst="rect">
            <a:avLst/>
          </a:prstGeom>
          <a:noFill/>
        </p:spPr>
        <p:txBody>
          <a:bodyPr wrap="square">
            <a:spAutoFit/>
          </a:bodyPr>
          <a:lstStyle/>
          <a:p>
            <a:r>
              <a:rPr lang="es-DO" sz="3600" b="1" dirty="0"/>
              <a:t>Calculadora Básica </a:t>
            </a:r>
            <a:endParaRPr lang="es-ES" sz="3600" b="1" dirty="0"/>
          </a:p>
        </p:txBody>
      </p:sp>
    </p:spTree>
    <p:extLst>
      <p:ext uri="{BB962C8B-B14F-4D97-AF65-F5344CB8AC3E}">
        <p14:creationId xmlns:p14="http://schemas.microsoft.com/office/powerpoint/2010/main" val="2397340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654657-CDD0-4FF4-97EE-78ABF0DFC76D}"/>
              </a:ext>
            </a:extLst>
          </p:cNvPr>
          <p:cNvSpPr txBox="1"/>
          <p:nvPr/>
        </p:nvSpPr>
        <p:spPr>
          <a:xfrm>
            <a:off x="524690" y="197235"/>
            <a:ext cx="11142617" cy="1107996"/>
          </a:xfrm>
          <a:prstGeom prst="rect">
            <a:avLst/>
          </a:prstGeom>
          <a:noFill/>
        </p:spPr>
        <p:txBody>
          <a:bodyPr wrap="square">
            <a:spAutoFit/>
          </a:bodyPr>
          <a:lstStyle/>
          <a:p>
            <a:pPr algn="ctr"/>
            <a:r>
              <a:rPr lang="es-DO" sz="6600" b="1" i="0" dirty="0">
                <a:effectLst/>
                <a:latin typeface="Open Sans" panose="020B0606030504020204" pitchFamily="34" charset="0"/>
              </a:rPr>
              <a:t> </a:t>
            </a:r>
            <a:r>
              <a:rPr lang="es-DO" sz="6600" b="1" dirty="0">
                <a:latin typeface="Open Sans" panose="020B0606030504020204" pitchFamily="34" charset="0"/>
              </a:rPr>
              <a:t>Creando una App</a:t>
            </a:r>
            <a:endParaRPr lang="es-DO" sz="6600" b="1" i="0" dirty="0">
              <a:effectLst/>
              <a:latin typeface="Open Sans" panose="020B0606030504020204" pitchFamily="34" charset="0"/>
            </a:endParaRPr>
          </a:p>
        </p:txBody>
      </p:sp>
      <p:pic>
        <p:nvPicPr>
          <p:cNvPr id="1026" name="Picture 2" descr="Icono Calcular, cálculo, educación, negocios, calculadora, matemáticas">
            <a:extLst>
              <a:ext uri="{FF2B5EF4-FFF2-40B4-BE49-F238E27FC236}">
                <a16:creationId xmlns:a16="http://schemas.microsoft.com/office/drawing/2014/main" id="{09C99544-84B3-48EA-B2CF-94475B021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735" y="1561790"/>
            <a:ext cx="3108529" cy="310852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B48E2B7-EF5F-4F6A-A0BB-DBEEC35A8CFF}"/>
              </a:ext>
            </a:extLst>
          </p:cNvPr>
          <p:cNvSpPr txBox="1"/>
          <p:nvPr/>
        </p:nvSpPr>
        <p:spPr>
          <a:xfrm>
            <a:off x="1140958" y="5296210"/>
            <a:ext cx="9910079" cy="1107996"/>
          </a:xfrm>
          <a:prstGeom prst="rect">
            <a:avLst/>
          </a:prstGeom>
          <a:noFill/>
        </p:spPr>
        <p:txBody>
          <a:bodyPr wrap="square">
            <a:spAutoFit/>
          </a:bodyPr>
          <a:lstStyle>
            <a:defPPr>
              <a:defRPr lang="es-DO"/>
            </a:defPPr>
            <a:lvl1pPr algn="ctr">
              <a:defRPr sz="6600" b="1" i="0">
                <a:effectLst/>
                <a:latin typeface="Open Sans" panose="020B0606030504020204" pitchFamily="34" charset="0"/>
              </a:defRPr>
            </a:lvl1pPr>
          </a:lstStyle>
          <a:p>
            <a:r>
              <a:rPr lang="es-DO" dirty="0"/>
              <a:t>Calculadora Básica </a:t>
            </a:r>
            <a:endParaRPr lang="es-ES" dirty="0"/>
          </a:p>
        </p:txBody>
      </p:sp>
    </p:spTree>
    <p:extLst>
      <p:ext uri="{BB962C8B-B14F-4D97-AF65-F5344CB8AC3E}">
        <p14:creationId xmlns:p14="http://schemas.microsoft.com/office/powerpoint/2010/main" val="4187167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4118547-91B1-9120-FF02-50EC907D4CD0}"/>
              </a:ext>
            </a:extLst>
          </p:cNvPr>
          <p:cNvSpPr/>
          <p:nvPr/>
        </p:nvSpPr>
        <p:spPr>
          <a:xfrm>
            <a:off x="3608832" y="222504"/>
            <a:ext cx="4437888" cy="629107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DO"/>
          </a:p>
        </p:txBody>
      </p:sp>
      <p:sp>
        <p:nvSpPr>
          <p:cNvPr id="3" name="Rectángulo: esquinas redondeadas 2">
            <a:extLst>
              <a:ext uri="{FF2B5EF4-FFF2-40B4-BE49-F238E27FC236}">
                <a16:creationId xmlns:a16="http://schemas.microsoft.com/office/drawing/2014/main" id="{BA837E7F-D7BD-AAD8-2758-FEF0ED938F75}"/>
              </a:ext>
            </a:extLst>
          </p:cNvPr>
          <p:cNvSpPr/>
          <p:nvPr/>
        </p:nvSpPr>
        <p:spPr>
          <a:xfrm>
            <a:off x="3755136" y="435864"/>
            <a:ext cx="4145280" cy="5986272"/>
          </a:xfrm>
          <a:prstGeom prst="roundRect">
            <a:avLst>
              <a:gd name="adj" fmla="val 193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DO"/>
          </a:p>
        </p:txBody>
      </p:sp>
      <p:sp>
        <p:nvSpPr>
          <p:cNvPr id="4" name="Rectángulo 3">
            <a:extLst>
              <a:ext uri="{FF2B5EF4-FFF2-40B4-BE49-F238E27FC236}">
                <a16:creationId xmlns:a16="http://schemas.microsoft.com/office/drawing/2014/main" id="{5D2F04E4-A699-99F0-5867-523750BF4AE2}"/>
              </a:ext>
            </a:extLst>
          </p:cNvPr>
          <p:cNvSpPr/>
          <p:nvPr/>
        </p:nvSpPr>
        <p:spPr>
          <a:xfrm>
            <a:off x="5672328" y="930474"/>
            <a:ext cx="1999488" cy="610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t>Digite el Valor 1</a:t>
            </a:r>
          </a:p>
        </p:txBody>
      </p:sp>
      <p:sp>
        <p:nvSpPr>
          <p:cNvPr id="5" name="Rectángulo 4">
            <a:extLst>
              <a:ext uri="{FF2B5EF4-FFF2-40B4-BE49-F238E27FC236}">
                <a16:creationId xmlns:a16="http://schemas.microsoft.com/office/drawing/2014/main" id="{50464EE8-24D5-BAB2-354C-C337D796890F}"/>
              </a:ext>
            </a:extLst>
          </p:cNvPr>
          <p:cNvSpPr/>
          <p:nvPr/>
        </p:nvSpPr>
        <p:spPr>
          <a:xfrm>
            <a:off x="5684520" y="2161556"/>
            <a:ext cx="1999488" cy="5430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t>Digite el Valor 2</a:t>
            </a:r>
          </a:p>
        </p:txBody>
      </p:sp>
      <p:sp>
        <p:nvSpPr>
          <p:cNvPr id="6" name="Rectángulo 5">
            <a:extLst>
              <a:ext uri="{FF2B5EF4-FFF2-40B4-BE49-F238E27FC236}">
                <a16:creationId xmlns:a16="http://schemas.microsoft.com/office/drawing/2014/main" id="{AC961CDC-8424-D26F-60E2-BBB2BA63FF66}"/>
              </a:ext>
            </a:extLst>
          </p:cNvPr>
          <p:cNvSpPr/>
          <p:nvPr/>
        </p:nvSpPr>
        <p:spPr>
          <a:xfrm>
            <a:off x="3944112" y="4017264"/>
            <a:ext cx="1740408" cy="448056"/>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SUMA (+)</a:t>
            </a:r>
          </a:p>
        </p:txBody>
      </p:sp>
      <p:sp>
        <p:nvSpPr>
          <p:cNvPr id="7" name="Rectángulo 6">
            <a:extLst>
              <a:ext uri="{FF2B5EF4-FFF2-40B4-BE49-F238E27FC236}">
                <a16:creationId xmlns:a16="http://schemas.microsoft.com/office/drawing/2014/main" id="{75CEC8BC-87FA-08BD-B46F-24558F339D55}"/>
              </a:ext>
            </a:extLst>
          </p:cNvPr>
          <p:cNvSpPr/>
          <p:nvPr/>
        </p:nvSpPr>
        <p:spPr>
          <a:xfrm>
            <a:off x="3944112" y="5010912"/>
            <a:ext cx="1740408" cy="448056"/>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MULTIPLICAR (*)</a:t>
            </a:r>
          </a:p>
        </p:txBody>
      </p:sp>
      <p:sp>
        <p:nvSpPr>
          <p:cNvPr id="8" name="Rectángulo 7">
            <a:extLst>
              <a:ext uri="{FF2B5EF4-FFF2-40B4-BE49-F238E27FC236}">
                <a16:creationId xmlns:a16="http://schemas.microsoft.com/office/drawing/2014/main" id="{2704960D-3B5F-76FD-F851-42645E598468}"/>
              </a:ext>
            </a:extLst>
          </p:cNvPr>
          <p:cNvSpPr/>
          <p:nvPr/>
        </p:nvSpPr>
        <p:spPr>
          <a:xfrm>
            <a:off x="6041136" y="4017264"/>
            <a:ext cx="1642872" cy="448056"/>
          </a:xfrm>
          <a:prstGeom prst="rect">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RESTA (-)</a:t>
            </a:r>
          </a:p>
        </p:txBody>
      </p:sp>
      <p:sp>
        <p:nvSpPr>
          <p:cNvPr id="9" name="Rectángulo 8">
            <a:extLst>
              <a:ext uri="{FF2B5EF4-FFF2-40B4-BE49-F238E27FC236}">
                <a16:creationId xmlns:a16="http://schemas.microsoft.com/office/drawing/2014/main" id="{EC29D2F3-24AE-5765-BAFE-426CE571131A}"/>
              </a:ext>
            </a:extLst>
          </p:cNvPr>
          <p:cNvSpPr/>
          <p:nvPr/>
        </p:nvSpPr>
        <p:spPr>
          <a:xfrm>
            <a:off x="6041136" y="5010912"/>
            <a:ext cx="1642872" cy="448056"/>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b="1" dirty="0"/>
              <a:t>DIVIDIR (/)</a:t>
            </a:r>
          </a:p>
        </p:txBody>
      </p:sp>
      <p:sp>
        <p:nvSpPr>
          <p:cNvPr id="10" name="CuadroTexto 9">
            <a:extLst>
              <a:ext uri="{FF2B5EF4-FFF2-40B4-BE49-F238E27FC236}">
                <a16:creationId xmlns:a16="http://schemas.microsoft.com/office/drawing/2014/main" id="{7FB35AC6-E0DC-13B2-F064-49B289385524}"/>
              </a:ext>
            </a:extLst>
          </p:cNvPr>
          <p:cNvSpPr txBox="1"/>
          <p:nvPr/>
        </p:nvSpPr>
        <p:spPr>
          <a:xfrm>
            <a:off x="3889248" y="1051560"/>
            <a:ext cx="1648968" cy="461665"/>
          </a:xfrm>
          <a:prstGeom prst="rect">
            <a:avLst/>
          </a:prstGeom>
          <a:noFill/>
        </p:spPr>
        <p:txBody>
          <a:bodyPr wrap="square" rtlCol="0">
            <a:spAutoFit/>
          </a:bodyPr>
          <a:lstStyle/>
          <a:p>
            <a:r>
              <a:rPr lang="es-DO" sz="2400" b="1" dirty="0">
                <a:solidFill>
                  <a:schemeClr val="bg1"/>
                </a:solidFill>
              </a:rPr>
              <a:t>VALOR # 1</a:t>
            </a:r>
          </a:p>
        </p:txBody>
      </p:sp>
      <p:sp>
        <p:nvSpPr>
          <p:cNvPr id="11" name="CuadroTexto 10">
            <a:extLst>
              <a:ext uri="{FF2B5EF4-FFF2-40B4-BE49-F238E27FC236}">
                <a16:creationId xmlns:a16="http://schemas.microsoft.com/office/drawing/2014/main" id="{CCA06841-FCEC-F7B4-06D2-BAA73C65C367}"/>
              </a:ext>
            </a:extLst>
          </p:cNvPr>
          <p:cNvSpPr txBox="1"/>
          <p:nvPr/>
        </p:nvSpPr>
        <p:spPr>
          <a:xfrm>
            <a:off x="3944112" y="2242959"/>
            <a:ext cx="1539240" cy="461665"/>
          </a:xfrm>
          <a:prstGeom prst="rect">
            <a:avLst/>
          </a:prstGeom>
          <a:noFill/>
        </p:spPr>
        <p:txBody>
          <a:bodyPr wrap="square" rtlCol="0">
            <a:spAutoFit/>
          </a:bodyPr>
          <a:lstStyle/>
          <a:p>
            <a:r>
              <a:rPr lang="es-DO" sz="2400" b="1" dirty="0">
                <a:solidFill>
                  <a:schemeClr val="bg1"/>
                </a:solidFill>
              </a:rPr>
              <a:t>VALOR # 2</a:t>
            </a:r>
          </a:p>
        </p:txBody>
      </p:sp>
      <p:sp>
        <p:nvSpPr>
          <p:cNvPr id="12" name="CuadroTexto 11">
            <a:extLst>
              <a:ext uri="{FF2B5EF4-FFF2-40B4-BE49-F238E27FC236}">
                <a16:creationId xmlns:a16="http://schemas.microsoft.com/office/drawing/2014/main" id="{4C06B158-4C89-8ED8-A69B-1B7CC185597C}"/>
              </a:ext>
            </a:extLst>
          </p:cNvPr>
          <p:cNvSpPr txBox="1"/>
          <p:nvPr/>
        </p:nvSpPr>
        <p:spPr>
          <a:xfrm>
            <a:off x="3965448" y="3124724"/>
            <a:ext cx="3651504" cy="369332"/>
          </a:xfrm>
          <a:prstGeom prst="rect">
            <a:avLst/>
          </a:prstGeom>
          <a:solidFill>
            <a:schemeClr val="bg1"/>
          </a:solidFill>
        </p:spPr>
        <p:txBody>
          <a:bodyPr wrap="square" rtlCol="0">
            <a:spAutoFit/>
          </a:bodyPr>
          <a:lstStyle/>
          <a:p>
            <a:pPr algn="ctr"/>
            <a:r>
              <a:rPr lang="es-DO" dirty="0">
                <a:highlight>
                  <a:srgbClr val="FFFF00"/>
                </a:highlight>
              </a:rPr>
              <a:t>RESULTADO ES: X</a:t>
            </a:r>
          </a:p>
        </p:txBody>
      </p:sp>
      <p:cxnSp>
        <p:nvCxnSpPr>
          <p:cNvPr id="14" name="Conector recto de flecha 13">
            <a:extLst>
              <a:ext uri="{FF2B5EF4-FFF2-40B4-BE49-F238E27FC236}">
                <a16:creationId xmlns:a16="http://schemas.microsoft.com/office/drawing/2014/main" id="{4B231EDA-F866-2A97-060C-407CAFD21133}"/>
              </a:ext>
            </a:extLst>
          </p:cNvPr>
          <p:cNvCxnSpPr/>
          <p:nvPr/>
        </p:nvCxnSpPr>
        <p:spPr>
          <a:xfrm>
            <a:off x="7900416" y="292608"/>
            <a:ext cx="2231136"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B645DFC7-F15A-5431-B95E-C3CFDA00EB03}"/>
              </a:ext>
            </a:extLst>
          </p:cNvPr>
          <p:cNvCxnSpPr>
            <a:cxnSpLocks/>
            <a:stCxn id="4" idx="3"/>
          </p:cNvCxnSpPr>
          <p:nvPr/>
        </p:nvCxnSpPr>
        <p:spPr>
          <a:xfrm>
            <a:off x="7671816" y="1235643"/>
            <a:ext cx="2026920" cy="4893"/>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0C15B43-962E-C9D5-649D-468D842813E1}"/>
              </a:ext>
            </a:extLst>
          </p:cNvPr>
          <p:cNvCxnSpPr/>
          <p:nvPr/>
        </p:nvCxnSpPr>
        <p:spPr>
          <a:xfrm>
            <a:off x="7467600" y="2407920"/>
            <a:ext cx="2231136"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2DF56632-3FA5-0BFE-6A50-BE63226EDE8C}"/>
              </a:ext>
            </a:extLst>
          </p:cNvPr>
          <p:cNvCxnSpPr/>
          <p:nvPr/>
        </p:nvCxnSpPr>
        <p:spPr>
          <a:xfrm>
            <a:off x="7171944" y="3291840"/>
            <a:ext cx="2231136"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59629374-8152-20C5-AEB0-0932F776B747}"/>
              </a:ext>
            </a:extLst>
          </p:cNvPr>
          <p:cNvCxnSpPr/>
          <p:nvPr/>
        </p:nvCxnSpPr>
        <p:spPr>
          <a:xfrm>
            <a:off x="7306056" y="4267200"/>
            <a:ext cx="2231136"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E046DFA4-8B8D-5097-165B-66FD6562DFE1}"/>
              </a:ext>
            </a:extLst>
          </p:cNvPr>
          <p:cNvCxnSpPr/>
          <p:nvPr/>
        </p:nvCxnSpPr>
        <p:spPr>
          <a:xfrm>
            <a:off x="7376160" y="5242560"/>
            <a:ext cx="2231136"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F88D6274-3AE0-CFAC-6419-70BC3C62CFDC}"/>
              </a:ext>
            </a:extLst>
          </p:cNvPr>
          <p:cNvCxnSpPr>
            <a:cxnSpLocks/>
          </p:cNvCxnSpPr>
          <p:nvPr/>
        </p:nvCxnSpPr>
        <p:spPr>
          <a:xfrm flipH="1">
            <a:off x="2194560" y="5242560"/>
            <a:ext cx="1938528"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03B1CBBC-1871-6615-9C0D-4F4521446F6A}"/>
              </a:ext>
            </a:extLst>
          </p:cNvPr>
          <p:cNvCxnSpPr>
            <a:cxnSpLocks/>
          </p:cNvCxnSpPr>
          <p:nvPr/>
        </p:nvCxnSpPr>
        <p:spPr>
          <a:xfrm flipH="1">
            <a:off x="2194560" y="4241292"/>
            <a:ext cx="1938528"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6A042D8C-E7DF-0262-7B58-35ACEAE75B7F}"/>
              </a:ext>
            </a:extLst>
          </p:cNvPr>
          <p:cNvCxnSpPr>
            <a:cxnSpLocks/>
          </p:cNvCxnSpPr>
          <p:nvPr/>
        </p:nvCxnSpPr>
        <p:spPr>
          <a:xfrm flipH="1">
            <a:off x="2005584" y="2473791"/>
            <a:ext cx="1938528"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42D5BC2B-3404-B25D-61E9-770C1AA7463E}"/>
              </a:ext>
            </a:extLst>
          </p:cNvPr>
          <p:cNvCxnSpPr>
            <a:cxnSpLocks/>
          </p:cNvCxnSpPr>
          <p:nvPr/>
        </p:nvCxnSpPr>
        <p:spPr>
          <a:xfrm flipH="1">
            <a:off x="2103120" y="1282392"/>
            <a:ext cx="1938528"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96EB6B17-59F7-8450-F3B9-D565EF8E7179}"/>
              </a:ext>
            </a:extLst>
          </p:cNvPr>
          <p:cNvSpPr txBox="1"/>
          <p:nvPr/>
        </p:nvSpPr>
        <p:spPr>
          <a:xfrm>
            <a:off x="4133088" y="476411"/>
            <a:ext cx="3651504" cy="461665"/>
          </a:xfrm>
          <a:prstGeom prst="rect">
            <a:avLst/>
          </a:prstGeom>
          <a:noFill/>
        </p:spPr>
        <p:txBody>
          <a:bodyPr wrap="square" rtlCol="0">
            <a:spAutoFit/>
          </a:bodyPr>
          <a:lstStyle/>
          <a:p>
            <a:r>
              <a:rPr lang="es-DO" sz="2400" b="1" dirty="0">
                <a:solidFill>
                  <a:schemeClr val="bg1"/>
                </a:solidFill>
                <a:effectLst>
                  <a:outerShdw blurRad="38100" dist="38100" dir="2700000" algn="tl">
                    <a:srgbClr val="000000">
                      <a:alpha val="43137"/>
                    </a:srgbClr>
                  </a:outerShdw>
                </a:effectLst>
              </a:rPr>
              <a:t>CALCULADORA BASICA</a:t>
            </a:r>
          </a:p>
        </p:txBody>
      </p:sp>
      <p:sp>
        <p:nvSpPr>
          <p:cNvPr id="28" name="CuadroTexto 27">
            <a:extLst>
              <a:ext uri="{FF2B5EF4-FFF2-40B4-BE49-F238E27FC236}">
                <a16:creationId xmlns:a16="http://schemas.microsoft.com/office/drawing/2014/main" id="{68FF6785-3B04-C274-ED23-2AA301D4ABCE}"/>
              </a:ext>
            </a:extLst>
          </p:cNvPr>
          <p:cNvSpPr txBox="1"/>
          <p:nvPr/>
        </p:nvSpPr>
        <p:spPr>
          <a:xfrm>
            <a:off x="438912" y="292608"/>
            <a:ext cx="3054096" cy="369332"/>
          </a:xfrm>
          <a:prstGeom prst="rect">
            <a:avLst/>
          </a:prstGeom>
          <a:noFill/>
        </p:spPr>
        <p:txBody>
          <a:bodyPr wrap="square" rtlCol="0">
            <a:spAutoFit/>
          </a:bodyPr>
          <a:lstStyle/>
          <a:p>
            <a:r>
              <a:rPr lang="es-DO" b="1" dirty="0">
                <a:highlight>
                  <a:srgbClr val="FFFF00"/>
                </a:highlight>
              </a:rPr>
              <a:t>IDENTIFIQUE LOS CONTROLES</a:t>
            </a:r>
          </a:p>
        </p:txBody>
      </p:sp>
      <p:sp>
        <p:nvSpPr>
          <p:cNvPr id="13" name="CuadroTexto 12">
            <a:extLst>
              <a:ext uri="{FF2B5EF4-FFF2-40B4-BE49-F238E27FC236}">
                <a16:creationId xmlns:a16="http://schemas.microsoft.com/office/drawing/2014/main" id="{07768DD5-1B43-7136-9F65-648D4A45B1E7}"/>
              </a:ext>
            </a:extLst>
          </p:cNvPr>
          <p:cNvSpPr txBox="1"/>
          <p:nvPr/>
        </p:nvSpPr>
        <p:spPr>
          <a:xfrm>
            <a:off x="10351008" y="163854"/>
            <a:ext cx="1499616" cy="369332"/>
          </a:xfrm>
          <a:prstGeom prst="rect">
            <a:avLst/>
          </a:prstGeom>
          <a:noFill/>
        </p:spPr>
        <p:txBody>
          <a:bodyPr wrap="square" rtlCol="0">
            <a:spAutoFit/>
          </a:bodyPr>
          <a:lstStyle/>
          <a:p>
            <a:r>
              <a:rPr lang="es-DO" dirty="0"/>
              <a:t>ContenPage</a:t>
            </a:r>
          </a:p>
        </p:txBody>
      </p:sp>
      <p:sp>
        <p:nvSpPr>
          <p:cNvPr id="21" name="CuadroTexto 20">
            <a:extLst>
              <a:ext uri="{FF2B5EF4-FFF2-40B4-BE49-F238E27FC236}">
                <a16:creationId xmlns:a16="http://schemas.microsoft.com/office/drawing/2014/main" id="{75B2D42F-96AE-6539-CFB4-6005FB30BF12}"/>
              </a:ext>
            </a:extLst>
          </p:cNvPr>
          <p:cNvSpPr txBox="1"/>
          <p:nvPr/>
        </p:nvSpPr>
        <p:spPr>
          <a:xfrm>
            <a:off x="9607296" y="5981438"/>
            <a:ext cx="1840992" cy="369332"/>
          </a:xfrm>
          <a:prstGeom prst="rect">
            <a:avLst/>
          </a:prstGeom>
          <a:noFill/>
        </p:spPr>
        <p:txBody>
          <a:bodyPr wrap="square" rtlCol="0">
            <a:spAutoFit/>
          </a:bodyPr>
          <a:lstStyle/>
          <a:p>
            <a:r>
              <a:rPr lang="es-DO" dirty="0"/>
              <a:t>StackLayout</a:t>
            </a:r>
          </a:p>
        </p:txBody>
      </p:sp>
      <p:cxnSp>
        <p:nvCxnSpPr>
          <p:cNvPr id="22" name="Conector recto de flecha 21">
            <a:extLst>
              <a:ext uri="{FF2B5EF4-FFF2-40B4-BE49-F238E27FC236}">
                <a16:creationId xmlns:a16="http://schemas.microsoft.com/office/drawing/2014/main" id="{8D739884-F5E1-6F81-A3D7-4B2F455B64D9}"/>
              </a:ext>
            </a:extLst>
          </p:cNvPr>
          <p:cNvCxnSpPr/>
          <p:nvPr/>
        </p:nvCxnSpPr>
        <p:spPr>
          <a:xfrm>
            <a:off x="7376160" y="6166104"/>
            <a:ext cx="2231136" cy="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A2D5E2A3-347B-67C3-B7BC-12B30E7497E8}"/>
              </a:ext>
            </a:extLst>
          </p:cNvPr>
          <p:cNvSpPr txBox="1"/>
          <p:nvPr/>
        </p:nvSpPr>
        <p:spPr>
          <a:xfrm>
            <a:off x="9695688" y="1008888"/>
            <a:ext cx="1840992" cy="369332"/>
          </a:xfrm>
          <a:prstGeom prst="rect">
            <a:avLst/>
          </a:prstGeom>
          <a:noFill/>
        </p:spPr>
        <p:txBody>
          <a:bodyPr wrap="square" rtlCol="0">
            <a:spAutoFit/>
          </a:bodyPr>
          <a:lstStyle/>
          <a:p>
            <a:r>
              <a:rPr lang="es-DO" dirty="0"/>
              <a:t>Entry</a:t>
            </a:r>
          </a:p>
        </p:txBody>
      </p:sp>
      <p:sp>
        <p:nvSpPr>
          <p:cNvPr id="30" name="CuadroTexto 29">
            <a:extLst>
              <a:ext uri="{FF2B5EF4-FFF2-40B4-BE49-F238E27FC236}">
                <a16:creationId xmlns:a16="http://schemas.microsoft.com/office/drawing/2014/main" id="{140974CA-59F8-61BC-B7D2-2A400D22E54A}"/>
              </a:ext>
            </a:extLst>
          </p:cNvPr>
          <p:cNvSpPr txBox="1"/>
          <p:nvPr/>
        </p:nvSpPr>
        <p:spPr>
          <a:xfrm>
            <a:off x="9829800" y="2223254"/>
            <a:ext cx="1840992" cy="369332"/>
          </a:xfrm>
          <a:prstGeom prst="rect">
            <a:avLst/>
          </a:prstGeom>
          <a:noFill/>
        </p:spPr>
        <p:txBody>
          <a:bodyPr wrap="square" rtlCol="0">
            <a:spAutoFit/>
          </a:bodyPr>
          <a:lstStyle/>
          <a:p>
            <a:r>
              <a:rPr lang="es-DO" dirty="0"/>
              <a:t>Entry</a:t>
            </a:r>
          </a:p>
        </p:txBody>
      </p:sp>
      <p:sp>
        <p:nvSpPr>
          <p:cNvPr id="31" name="CuadroTexto 30">
            <a:extLst>
              <a:ext uri="{FF2B5EF4-FFF2-40B4-BE49-F238E27FC236}">
                <a16:creationId xmlns:a16="http://schemas.microsoft.com/office/drawing/2014/main" id="{7FB09561-B54A-3C5B-1BA2-4C5F5FD2AC18}"/>
              </a:ext>
            </a:extLst>
          </p:cNvPr>
          <p:cNvSpPr txBox="1"/>
          <p:nvPr/>
        </p:nvSpPr>
        <p:spPr>
          <a:xfrm>
            <a:off x="896112" y="1050977"/>
            <a:ext cx="1075944" cy="369332"/>
          </a:xfrm>
          <a:prstGeom prst="rect">
            <a:avLst/>
          </a:prstGeom>
          <a:noFill/>
        </p:spPr>
        <p:txBody>
          <a:bodyPr wrap="square" rtlCol="0">
            <a:spAutoFit/>
          </a:bodyPr>
          <a:lstStyle/>
          <a:p>
            <a:r>
              <a:rPr lang="es-DO" dirty="0"/>
              <a:t>Label</a:t>
            </a:r>
          </a:p>
        </p:txBody>
      </p:sp>
      <p:sp>
        <p:nvSpPr>
          <p:cNvPr id="32" name="CuadroTexto 31">
            <a:extLst>
              <a:ext uri="{FF2B5EF4-FFF2-40B4-BE49-F238E27FC236}">
                <a16:creationId xmlns:a16="http://schemas.microsoft.com/office/drawing/2014/main" id="{37C89C87-6279-848F-57DC-A6B37261FAE6}"/>
              </a:ext>
            </a:extLst>
          </p:cNvPr>
          <p:cNvSpPr txBox="1"/>
          <p:nvPr/>
        </p:nvSpPr>
        <p:spPr>
          <a:xfrm>
            <a:off x="972312" y="2289125"/>
            <a:ext cx="1075944" cy="369332"/>
          </a:xfrm>
          <a:prstGeom prst="rect">
            <a:avLst/>
          </a:prstGeom>
          <a:noFill/>
        </p:spPr>
        <p:txBody>
          <a:bodyPr wrap="square" rtlCol="0">
            <a:spAutoFit/>
          </a:bodyPr>
          <a:lstStyle/>
          <a:p>
            <a:r>
              <a:rPr lang="es-DO" dirty="0"/>
              <a:t>Label</a:t>
            </a:r>
          </a:p>
        </p:txBody>
      </p:sp>
      <p:sp>
        <p:nvSpPr>
          <p:cNvPr id="33" name="CuadroTexto 32">
            <a:extLst>
              <a:ext uri="{FF2B5EF4-FFF2-40B4-BE49-F238E27FC236}">
                <a16:creationId xmlns:a16="http://schemas.microsoft.com/office/drawing/2014/main" id="{6F068BFD-9C24-DF01-8D37-E15244AD33A3}"/>
              </a:ext>
            </a:extLst>
          </p:cNvPr>
          <p:cNvSpPr txBox="1"/>
          <p:nvPr/>
        </p:nvSpPr>
        <p:spPr>
          <a:xfrm>
            <a:off x="1185672" y="4017264"/>
            <a:ext cx="1075944" cy="369332"/>
          </a:xfrm>
          <a:prstGeom prst="rect">
            <a:avLst/>
          </a:prstGeom>
          <a:noFill/>
        </p:spPr>
        <p:txBody>
          <a:bodyPr wrap="square" rtlCol="0">
            <a:spAutoFit/>
          </a:bodyPr>
          <a:lstStyle/>
          <a:p>
            <a:r>
              <a:rPr lang="es-DO" dirty="0"/>
              <a:t>Button</a:t>
            </a:r>
          </a:p>
        </p:txBody>
      </p:sp>
    </p:spTree>
    <p:extLst>
      <p:ext uri="{BB962C8B-B14F-4D97-AF65-F5344CB8AC3E}">
        <p14:creationId xmlns:p14="http://schemas.microsoft.com/office/powerpoint/2010/main" val="60780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0AC0A10-90C4-8A01-948E-4468180BDCD2}"/>
              </a:ext>
            </a:extLst>
          </p:cNvPr>
          <p:cNvGrpSpPr/>
          <p:nvPr/>
        </p:nvGrpSpPr>
        <p:grpSpPr>
          <a:xfrm>
            <a:off x="207264" y="249936"/>
            <a:ext cx="4437888" cy="6291072"/>
            <a:chOff x="207264" y="249936"/>
            <a:chExt cx="4437888" cy="6291072"/>
          </a:xfrm>
        </p:grpSpPr>
        <p:sp>
          <p:nvSpPr>
            <p:cNvPr id="2" name="Rectángulo 1">
              <a:extLst>
                <a:ext uri="{FF2B5EF4-FFF2-40B4-BE49-F238E27FC236}">
                  <a16:creationId xmlns:a16="http://schemas.microsoft.com/office/drawing/2014/main" id="{3EF7BA39-E232-F1C9-9DB4-C0B796868C44}"/>
                </a:ext>
              </a:extLst>
            </p:cNvPr>
            <p:cNvSpPr/>
            <p:nvPr/>
          </p:nvSpPr>
          <p:spPr>
            <a:xfrm>
              <a:off x="207264" y="249936"/>
              <a:ext cx="4437888" cy="6291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DO"/>
            </a:p>
          </p:txBody>
        </p:sp>
        <p:sp>
          <p:nvSpPr>
            <p:cNvPr id="3" name="Rectángulo: esquinas redondeadas 2">
              <a:extLst>
                <a:ext uri="{FF2B5EF4-FFF2-40B4-BE49-F238E27FC236}">
                  <a16:creationId xmlns:a16="http://schemas.microsoft.com/office/drawing/2014/main" id="{BE231972-A5A5-86B0-A5E2-6B81E7E48FD5}"/>
                </a:ext>
              </a:extLst>
            </p:cNvPr>
            <p:cNvSpPr/>
            <p:nvPr/>
          </p:nvSpPr>
          <p:spPr>
            <a:xfrm>
              <a:off x="353568" y="463296"/>
              <a:ext cx="4145280" cy="5986272"/>
            </a:xfrm>
            <a:prstGeom prst="roundRect">
              <a:avLst>
                <a:gd name="adj" fmla="val 1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 name="Rectángulo 3">
              <a:extLst>
                <a:ext uri="{FF2B5EF4-FFF2-40B4-BE49-F238E27FC236}">
                  <a16:creationId xmlns:a16="http://schemas.microsoft.com/office/drawing/2014/main" id="{74962905-09EF-144B-746D-7330B03969F0}"/>
                </a:ext>
              </a:extLst>
            </p:cNvPr>
            <p:cNvSpPr/>
            <p:nvPr/>
          </p:nvSpPr>
          <p:spPr>
            <a:xfrm>
              <a:off x="2282952" y="891802"/>
              <a:ext cx="1999488" cy="7437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t>Digite el Valor 1</a:t>
              </a:r>
            </a:p>
          </p:txBody>
        </p:sp>
        <p:sp>
          <p:nvSpPr>
            <p:cNvPr id="5" name="Rectángulo 4">
              <a:extLst>
                <a:ext uri="{FF2B5EF4-FFF2-40B4-BE49-F238E27FC236}">
                  <a16:creationId xmlns:a16="http://schemas.microsoft.com/office/drawing/2014/main" id="{9D78317F-FA13-F5F8-B8D2-6678371B324B}"/>
                </a:ext>
              </a:extLst>
            </p:cNvPr>
            <p:cNvSpPr/>
            <p:nvPr/>
          </p:nvSpPr>
          <p:spPr>
            <a:xfrm>
              <a:off x="2282952" y="1988344"/>
              <a:ext cx="1999488" cy="7437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t>Digite el Valor 2</a:t>
              </a:r>
            </a:p>
          </p:txBody>
        </p:sp>
        <p:sp>
          <p:nvSpPr>
            <p:cNvPr id="12" name="CuadroTexto 11">
              <a:extLst>
                <a:ext uri="{FF2B5EF4-FFF2-40B4-BE49-F238E27FC236}">
                  <a16:creationId xmlns:a16="http://schemas.microsoft.com/office/drawing/2014/main" id="{C77238C2-EDD6-8AC8-978F-4BA62BCCC57A}"/>
                </a:ext>
              </a:extLst>
            </p:cNvPr>
            <p:cNvSpPr txBox="1"/>
            <p:nvPr/>
          </p:nvSpPr>
          <p:spPr>
            <a:xfrm>
              <a:off x="487680" y="1078992"/>
              <a:ext cx="1648968" cy="461665"/>
            </a:xfrm>
            <a:prstGeom prst="rect">
              <a:avLst/>
            </a:prstGeom>
            <a:noFill/>
          </p:spPr>
          <p:txBody>
            <a:bodyPr wrap="square" rtlCol="0">
              <a:spAutoFit/>
            </a:bodyPr>
            <a:lstStyle/>
            <a:p>
              <a:r>
                <a:rPr lang="es-DO" sz="2400" b="1" dirty="0">
                  <a:solidFill>
                    <a:schemeClr val="bg1"/>
                  </a:solidFill>
                </a:rPr>
                <a:t>VALOR # 1</a:t>
              </a:r>
            </a:p>
          </p:txBody>
        </p:sp>
        <p:sp>
          <p:nvSpPr>
            <p:cNvPr id="13" name="CuadroTexto 12">
              <a:extLst>
                <a:ext uri="{FF2B5EF4-FFF2-40B4-BE49-F238E27FC236}">
                  <a16:creationId xmlns:a16="http://schemas.microsoft.com/office/drawing/2014/main" id="{CBAC5443-D6E9-C682-4227-F5669870589C}"/>
                </a:ext>
              </a:extLst>
            </p:cNvPr>
            <p:cNvSpPr txBox="1"/>
            <p:nvPr/>
          </p:nvSpPr>
          <p:spPr>
            <a:xfrm>
              <a:off x="542544" y="2270391"/>
              <a:ext cx="1539240" cy="461665"/>
            </a:xfrm>
            <a:prstGeom prst="rect">
              <a:avLst/>
            </a:prstGeom>
            <a:noFill/>
          </p:spPr>
          <p:txBody>
            <a:bodyPr wrap="square" rtlCol="0">
              <a:spAutoFit/>
            </a:bodyPr>
            <a:lstStyle/>
            <a:p>
              <a:r>
                <a:rPr lang="es-DO" sz="2400" b="1" dirty="0">
                  <a:solidFill>
                    <a:schemeClr val="bg1"/>
                  </a:solidFill>
                </a:rPr>
                <a:t>VALOR # 2</a:t>
              </a:r>
            </a:p>
          </p:txBody>
        </p:sp>
        <p:sp>
          <p:nvSpPr>
            <p:cNvPr id="14" name="CuadroTexto 13">
              <a:extLst>
                <a:ext uri="{FF2B5EF4-FFF2-40B4-BE49-F238E27FC236}">
                  <a16:creationId xmlns:a16="http://schemas.microsoft.com/office/drawing/2014/main" id="{59A5602E-F53A-1C22-A07A-28137376050C}"/>
                </a:ext>
              </a:extLst>
            </p:cNvPr>
            <p:cNvSpPr txBox="1"/>
            <p:nvPr/>
          </p:nvSpPr>
          <p:spPr>
            <a:xfrm>
              <a:off x="563880" y="3152156"/>
              <a:ext cx="3651504" cy="369332"/>
            </a:xfrm>
            <a:prstGeom prst="rect">
              <a:avLst/>
            </a:prstGeom>
            <a:solidFill>
              <a:schemeClr val="bg1"/>
            </a:solidFill>
          </p:spPr>
          <p:txBody>
            <a:bodyPr wrap="square" rtlCol="0">
              <a:spAutoFit/>
            </a:bodyPr>
            <a:lstStyle/>
            <a:p>
              <a:pPr algn="ctr"/>
              <a:r>
                <a:rPr lang="es-DO" dirty="0">
                  <a:highlight>
                    <a:srgbClr val="FFFF00"/>
                  </a:highlight>
                </a:rPr>
                <a:t>RESULTADO ES: X</a:t>
              </a:r>
            </a:p>
          </p:txBody>
        </p:sp>
        <p:sp>
          <p:nvSpPr>
            <p:cNvPr id="53" name="Rectángulo 52">
              <a:extLst>
                <a:ext uri="{FF2B5EF4-FFF2-40B4-BE49-F238E27FC236}">
                  <a16:creationId xmlns:a16="http://schemas.microsoft.com/office/drawing/2014/main" id="{C31898AE-CF5E-121A-475F-10C5F5A578F5}"/>
                </a:ext>
              </a:extLst>
            </p:cNvPr>
            <p:cNvSpPr/>
            <p:nvPr/>
          </p:nvSpPr>
          <p:spPr>
            <a:xfrm>
              <a:off x="542544" y="4236322"/>
              <a:ext cx="1740408" cy="448056"/>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SUMA (+)</a:t>
              </a:r>
            </a:p>
          </p:txBody>
        </p:sp>
        <p:sp>
          <p:nvSpPr>
            <p:cNvPr id="54" name="Rectángulo 53">
              <a:extLst>
                <a:ext uri="{FF2B5EF4-FFF2-40B4-BE49-F238E27FC236}">
                  <a16:creationId xmlns:a16="http://schemas.microsoft.com/office/drawing/2014/main" id="{F60CBE95-F289-56CA-E2A3-C84E5EB2AD31}"/>
                </a:ext>
              </a:extLst>
            </p:cNvPr>
            <p:cNvSpPr/>
            <p:nvPr/>
          </p:nvSpPr>
          <p:spPr>
            <a:xfrm>
              <a:off x="542544" y="5229970"/>
              <a:ext cx="1740408" cy="448056"/>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MULTIPLICAR (*)</a:t>
              </a:r>
            </a:p>
          </p:txBody>
        </p:sp>
        <p:sp>
          <p:nvSpPr>
            <p:cNvPr id="55" name="Rectángulo 54">
              <a:extLst>
                <a:ext uri="{FF2B5EF4-FFF2-40B4-BE49-F238E27FC236}">
                  <a16:creationId xmlns:a16="http://schemas.microsoft.com/office/drawing/2014/main" id="{747991C9-9501-2639-1540-398B652BE668}"/>
                </a:ext>
              </a:extLst>
            </p:cNvPr>
            <p:cNvSpPr/>
            <p:nvPr/>
          </p:nvSpPr>
          <p:spPr>
            <a:xfrm>
              <a:off x="2639568" y="4236322"/>
              <a:ext cx="1642872" cy="448056"/>
            </a:xfrm>
            <a:prstGeom prst="rect">
              <a:avLst/>
            </a:prstGeom>
            <a:solidFill>
              <a:schemeClr val="accent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RESTA (-)</a:t>
              </a:r>
            </a:p>
          </p:txBody>
        </p:sp>
        <p:sp>
          <p:nvSpPr>
            <p:cNvPr id="56" name="Rectángulo 55">
              <a:extLst>
                <a:ext uri="{FF2B5EF4-FFF2-40B4-BE49-F238E27FC236}">
                  <a16:creationId xmlns:a16="http://schemas.microsoft.com/office/drawing/2014/main" id="{318661DC-0EDE-FBAE-EBBF-CBDD6BB3AF1B}"/>
                </a:ext>
              </a:extLst>
            </p:cNvPr>
            <p:cNvSpPr/>
            <p:nvPr/>
          </p:nvSpPr>
          <p:spPr>
            <a:xfrm>
              <a:off x="2639568" y="5229970"/>
              <a:ext cx="1642872" cy="448056"/>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b="1" dirty="0"/>
                <a:t>DIVIDIR (/)</a:t>
              </a:r>
            </a:p>
          </p:txBody>
        </p:sp>
        <p:sp>
          <p:nvSpPr>
            <p:cNvPr id="52" name="Rectángulo 51">
              <a:extLst>
                <a:ext uri="{FF2B5EF4-FFF2-40B4-BE49-F238E27FC236}">
                  <a16:creationId xmlns:a16="http://schemas.microsoft.com/office/drawing/2014/main" id="{5BFBC0BB-9582-BEEE-6691-EDDAF9EEF49B}"/>
                </a:ext>
              </a:extLst>
            </p:cNvPr>
            <p:cNvSpPr/>
            <p:nvPr/>
          </p:nvSpPr>
          <p:spPr>
            <a:xfrm>
              <a:off x="541020" y="5823204"/>
              <a:ext cx="3741420" cy="448056"/>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Limpiar Todo</a:t>
              </a:r>
            </a:p>
          </p:txBody>
        </p:sp>
      </p:grpSp>
      <p:grpSp>
        <p:nvGrpSpPr>
          <p:cNvPr id="6" name="Grupo 5">
            <a:extLst>
              <a:ext uri="{FF2B5EF4-FFF2-40B4-BE49-F238E27FC236}">
                <a16:creationId xmlns:a16="http://schemas.microsoft.com/office/drawing/2014/main" id="{6F4837EF-55ED-E2D4-AB5C-82FC54F30C43}"/>
              </a:ext>
            </a:extLst>
          </p:cNvPr>
          <p:cNvGrpSpPr/>
          <p:nvPr/>
        </p:nvGrpSpPr>
        <p:grpSpPr>
          <a:xfrm>
            <a:off x="6915151" y="25051"/>
            <a:ext cx="5178550" cy="6760046"/>
            <a:chOff x="6915151" y="25051"/>
            <a:chExt cx="5178550" cy="6760046"/>
          </a:xfrm>
        </p:grpSpPr>
        <p:sp>
          <p:nvSpPr>
            <p:cNvPr id="15" name="Diagrama de flujo: terminador 14">
              <a:extLst>
                <a:ext uri="{FF2B5EF4-FFF2-40B4-BE49-F238E27FC236}">
                  <a16:creationId xmlns:a16="http://schemas.microsoft.com/office/drawing/2014/main" id="{92E08960-1B13-95C2-EC82-0A17767FB7D4}"/>
                </a:ext>
              </a:extLst>
            </p:cNvPr>
            <p:cNvSpPr/>
            <p:nvPr/>
          </p:nvSpPr>
          <p:spPr>
            <a:xfrm>
              <a:off x="8631175" y="25051"/>
              <a:ext cx="1926336" cy="48158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INICIO</a:t>
              </a:r>
            </a:p>
          </p:txBody>
        </p:sp>
        <p:sp>
          <p:nvSpPr>
            <p:cNvPr id="16" name="Diagrama de flujo: terminador 15">
              <a:extLst>
                <a:ext uri="{FF2B5EF4-FFF2-40B4-BE49-F238E27FC236}">
                  <a16:creationId xmlns:a16="http://schemas.microsoft.com/office/drawing/2014/main" id="{A4B9EEB6-57D9-5DE1-820E-3B33A8EEA1D8}"/>
                </a:ext>
              </a:extLst>
            </p:cNvPr>
            <p:cNvSpPr/>
            <p:nvPr/>
          </p:nvSpPr>
          <p:spPr>
            <a:xfrm>
              <a:off x="8582406" y="6306561"/>
              <a:ext cx="1926336" cy="47853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FIN</a:t>
              </a:r>
            </a:p>
          </p:txBody>
        </p:sp>
        <p:sp>
          <p:nvSpPr>
            <p:cNvPr id="17" name="Diagrama de flujo: documento 16">
              <a:extLst>
                <a:ext uri="{FF2B5EF4-FFF2-40B4-BE49-F238E27FC236}">
                  <a16:creationId xmlns:a16="http://schemas.microsoft.com/office/drawing/2014/main" id="{628E2440-D195-945E-28A1-154A9FBBE5FF}"/>
                </a:ext>
              </a:extLst>
            </p:cNvPr>
            <p:cNvSpPr/>
            <p:nvPr/>
          </p:nvSpPr>
          <p:spPr>
            <a:xfrm>
              <a:off x="8378190" y="5440005"/>
              <a:ext cx="2334768" cy="6521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EL RESULTADO ES: X</a:t>
              </a:r>
            </a:p>
          </p:txBody>
        </p:sp>
        <p:sp>
          <p:nvSpPr>
            <p:cNvPr id="18" name="Diagrama de flujo: decisión 17">
              <a:extLst>
                <a:ext uri="{FF2B5EF4-FFF2-40B4-BE49-F238E27FC236}">
                  <a16:creationId xmlns:a16="http://schemas.microsoft.com/office/drawing/2014/main" id="{B2E58D4B-FE37-06EE-3392-4EF7C12B4AB0}"/>
                </a:ext>
              </a:extLst>
            </p:cNvPr>
            <p:cNvSpPr/>
            <p:nvPr/>
          </p:nvSpPr>
          <p:spPr>
            <a:xfrm>
              <a:off x="8448295" y="3167619"/>
              <a:ext cx="2264663" cy="10264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1400" dirty="0"/>
                <a:t>Num1 and num2 !==“”</a:t>
              </a:r>
            </a:p>
          </p:txBody>
        </p:sp>
        <p:sp>
          <p:nvSpPr>
            <p:cNvPr id="19" name="Diagrama de flujo: datos 18">
              <a:extLst>
                <a:ext uri="{FF2B5EF4-FFF2-40B4-BE49-F238E27FC236}">
                  <a16:creationId xmlns:a16="http://schemas.microsoft.com/office/drawing/2014/main" id="{28D596DC-366E-7DFD-FC3B-E2C2116C8F03}"/>
                </a:ext>
              </a:extLst>
            </p:cNvPr>
            <p:cNvSpPr/>
            <p:nvPr/>
          </p:nvSpPr>
          <p:spPr>
            <a:xfrm>
              <a:off x="7820407" y="783479"/>
              <a:ext cx="3535680" cy="28919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DIGITE EL VALOR # 1</a:t>
              </a:r>
            </a:p>
          </p:txBody>
        </p:sp>
        <p:sp>
          <p:nvSpPr>
            <p:cNvPr id="20" name="Diagrama de flujo: datos 19">
              <a:extLst>
                <a:ext uri="{FF2B5EF4-FFF2-40B4-BE49-F238E27FC236}">
                  <a16:creationId xmlns:a16="http://schemas.microsoft.com/office/drawing/2014/main" id="{4FB6B31B-5A1B-0100-4661-C0EC42055F31}"/>
                </a:ext>
              </a:extLst>
            </p:cNvPr>
            <p:cNvSpPr/>
            <p:nvPr/>
          </p:nvSpPr>
          <p:spPr>
            <a:xfrm>
              <a:off x="7820407" y="2030236"/>
              <a:ext cx="3535680" cy="28919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DIGITE EL VALOR # 2</a:t>
              </a:r>
            </a:p>
          </p:txBody>
        </p:sp>
        <p:sp>
          <p:nvSpPr>
            <p:cNvPr id="22" name="CuadroTexto 21">
              <a:extLst>
                <a:ext uri="{FF2B5EF4-FFF2-40B4-BE49-F238E27FC236}">
                  <a16:creationId xmlns:a16="http://schemas.microsoft.com/office/drawing/2014/main" id="{8C8A133B-49F8-54BE-32C6-F57DE5D3718E}"/>
                </a:ext>
              </a:extLst>
            </p:cNvPr>
            <p:cNvSpPr txBox="1"/>
            <p:nvPr/>
          </p:nvSpPr>
          <p:spPr>
            <a:xfrm>
              <a:off x="6915151" y="3467196"/>
              <a:ext cx="603504" cy="400110"/>
            </a:xfrm>
            <a:prstGeom prst="rect">
              <a:avLst/>
            </a:prstGeom>
            <a:solidFill>
              <a:srgbClr val="FF0000"/>
            </a:solidFill>
          </p:spPr>
          <p:txBody>
            <a:bodyPr wrap="square" rtlCol="0">
              <a:spAutoFit/>
            </a:bodyPr>
            <a:lstStyle/>
            <a:p>
              <a:pPr algn="ctr"/>
              <a:r>
                <a:rPr lang="es-DO" sz="2000" b="1" dirty="0">
                  <a:solidFill>
                    <a:schemeClr val="bg1"/>
                  </a:solidFill>
                  <a:effectLst>
                    <a:outerShdw blurRad="38100" dist="38100" dir="2700000" algn="tl">
                      <a:srgbClr val="000000">
                        <a:alpha val="43137"/>
                      </a:srgbClr>
                    </a:outerShdw>
                  </a:effectLst>
                </a:rPr>
                <a:t>No</a:t>
              </a:r>
            </a:p>
          </p:txBody>
        </p:sp>
        <p:cxnSp>
          <p:nvCxnSpPr>
            <p:cNvPr id="24" name="Conector recto de flecha 23">
              <a:extLst>
                <a:ext uri="{FF2B5EF4-FFF2-40B4-BE49-F238E27FC236}">
                  <a16:creationId xmlns:a16="http://schemas.microsoft.com/office/drawing/2014/main" id="{263D2C99-06DD-9FCD-5384-C376225220FB}"/>
                </a:ext>
              </a:extLst>
            </p:cNvPr>
            <p:cNvCxnSpPr>
              <a:cxnSpLocks/>
              <a:stCxn id="15" idx="2"/>
            </p:cNvCxnSpPr>
            <p:nvPr/>
          </p:nvCxnSpPr>
          <p:spPr>
            <a:xfrm>
              <a:off x="9594343" y="506635"/>
              <a:ext cx="0" cy="2891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F57A2ADC-3880-CD39-93AC-E4EF2BE877C9}"/>
                </a:ext>
              </a:extLst>
            </p:cNvPr>
            <p:cNvCxnSpPr>
              <a:cxnSpLocks/>
              <a:stCxn id="19" idx="4"/>
            </p:cNvCxnSpPr>
            <p:nvPr/>
          </p:nvCxnSpPr>
          <p:spPr>
            <a:xfrm>
              <a:off x="9588247" y="1072677"/>
              <a:ext cx="0" cy="3036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CA03604F-C71C-4E70-8E9A-0BB1B9052CEC}"/>
                </a:ext>
              </a:extLst>
            </p:cNvPr>
            <p:cNvCxnSpPr>
              <a:cxnSpLocks/>
            </p:cNvCxnSpPr>
            <p:nvPr/>
          </p:nvCxnSpPr>
          <p:spPr>
            <a:xfrm>
              <a:off x="9588246" y="1627989"/>
              <a:ext cx="0" cy="325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A342288E-4592-33AC-7C90-4D11008859AD}"/>
                </a:ext>
              </a:extLst>
            </p:cNvPr>
            <p:cNvCxnSpPr>
              <a:cxnSpLocks/>
            </p:cNvCxnSpPr>
            <p:nvPr/>
          </p:nvCxnSpPr>
          <p:spPr>
            <a:xfrm flipH="1">
              <a:off x="7573519" y="3670642"/>
              <a:ext cx="1094232" cy="244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793900F-16EF-85BC-A018-D9213BAB0F62}"/>
                </a:ext>
              </a:extLst>
            </p:cNvPr>
            <p:cNvCxnSpPr>
              <a:cxnSpLocks/>
            </p:cNvCxnSpPr>
            <p:nvPr/>
          </p:nvCxnSpPr>
          <p:spPr>
            <a:xfrm flipV="1">
              <a:off x="7207759" y="884277"/>
              <a:ext cx="9144" cy="25888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EDCE6D96-1F1C-CBB1-0FBA-3DAAA266EF10}"/>
                </a:ext>
              </a:extLst>
            </p:cNvPr>
            <p:cNvCxnSpPr>
              <a:cxnSpLocks/>
            </p:cNvCxnSpPr>
            <p:nvPr/>
          </p:nvCxnSpPr>
          <p:spPr>
            <a:xfrm>
              <a:off x="7235191" y="1046374"/>
              <a:ext cx="6217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D7F20366-8400-4D8A-F3FB-003043616502}"/>
                </a:ext>
              </a:extLst>
            </p:cNvPr>
            <p:cNvCxnSpPr>
              <a:cxnSpLocks/>
            </p:cNvCxnSpPr>
            <p:nvPr/>
          </p:nvCxnSpPr>
          <p:spPr>
            <a:xfrm>
              <a:off x="7265671" y="2182915"/>
              <a:ext cx="6766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5202D188-35C3-DF60-00A1-68D67A64C6B6}"/>
                </a:ext>
              </a:extLst>
            </p:cNvPr>
            <p:cNvCxnSpPr>
              <a:cxnSpLocks/>
              <a:stCxn id="17" idx="2"/>
              <a:endCxn id="16" idx="0"/>
            </p:cNvCxnSpPr>
            <p:nvPr/>
          </p:nvCxnSpPr>
          <p:spPr>
            <a:xfrm>
              <a:off x="9545574" y="6049033"/>
              <a:ext cx="0" cy="2575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Diagrama de flujo: datos 8">
              <a:extLst>
                <a:ext uri="{FF2B5EF4-FFF2-40B4-BE49-F238E27FC236}">
                  <a16:creationId xmlns:a16="http://schemas.microsoft.com/office/drawing/2014/main" id="{61DFD357-78AF-E4AC-E36C-BDF704FBAD35}"/>
                </a:ext>
              </a:extLst>
            </p:cNvPr>
            <p:cNvSpPr/>
            <p:nvPr/>
          </p:nvSpPr>
          <p:spPr>
            <a:xfrm>
              <a:off x="8212075" y="1364401"/>
              <a:ext cx="2752343" cy="289198"/>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Num#1</a:t>
              </a:r>
            </a:p>
          </p:txBody>
        </p:sp>
        <p:cxnSp>
          <p:nvCxnSpPr>
            <p:cNvPr id="23" name="Conector recto de flecha 22">
              <a:extLst>
                <a:ext uri="{FF2B5EF4-FFF2-40B4-BE49-F238E27FC236}">
                  <a16:creationId xmlns:a16="http://schemas.microsoft.com/office/drawing/2014/main" id="{3A436A58-1677-DA83-BFC2-B5AFAAE57B8C}"/>
                </a:ext>
              </a:extLst>
            </p:cNvPr>
            <p:cNvCxnSpPr>
              <a:cxnSpLocks/>
            </p:cNvCxnSpPr>
            <p:nvPr/>
          </p:nvCxnSpPr>
          <p:spPr>
            <a:xfrm>
              <a:off x="9595865" y="2262866"/>
              <a:ext cx="0" cy="325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Diagrama de flujo: datos 24">
              <a:extLst>
                <a:ext uri="{FF2B5EF4-FFF2-40B4-BE49-F238E27FC236}">
                  <a16:creationId xmlns:a16="http://schemas.microsoft.com/office/drawing/2014/main" id="{58E37046-02F9-C620-5AEB-35BB5B8BF4ED}"/>
                </a:ext>
              </a:extLst>
            </p:cNvPr>
            <p:cNvSpPr/>
            <p:nvPr/>
          </p:nvSpPr>
          <p:spPr>
            <a:xfrm>
              <a:off x="8120635" y="2565956"/>
              <a:ext cx="2752343" cy="289198"/>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Num#2</a:t>
              </a:r>
            </a:p>
          </p:txBody>
        </p:sp>
        <p:cxnSp>
          <p:nvCxnSpPr>
            <p:cNvPr id="27" name="Conector recto de flecha 26">
              <a:extLst>
                <a:ext uri="{FF2B5EF4-FFF2-40B4-BE49-F238E27FC236}">
                  <a16:creationId xmlns:a16="http://schemas.microsoft.com/office/drawing/2014/main" id="{B0978071-54A8-FE84-6395-60EA0922024E}"/>
                </a:ext>
              </a:extLst>
            </p:cNvPr>
            <p:cNvCxnSpPr>
              <a:cxnSpLocks/>
            </p:cNvCxnSpPr>
            <p:nvPr/>
          </p:nvCxnSpPr>
          <p:spPr>
            <a:xfrm>
              <a:off x="9580626" y="2855154"/>
              <a:ext cx="0" cy="325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434D15D2-8F68-E129-2C78-FE19F7C98210}"/>
                </a:ext>
              </a:extLst>
            </p:cNvPr>
            <p:cNvSpPr txBox="1"/>
            <p:nvPr/>
          </p:nvSpPr>
          <p:spPr>
            <a:xfrm>
              <a:off x="11529821" y="3495014"/>
              <a:ext cx="563880" cy="400110"/>
            </a:xfrm>
            <a:prstGeom prst="rect">
              <a:avLst/>
            </a:prstGeom>
            <a:solidFill>
              <a:srgbClr val="00B050"/>
            </a:solidFill>
          </p:spPr>
          <p:txBody>
            <a:bodyPr wrap="square" rtlCol="0">
              <a:spAutoFit/>
            </a:bodyPr>
            <a:lstStyle/>
            <a:p>
              <a:pPr algn="ctr"/>
              <a:r>
                <a:rPr lang="es-DO" sz="2000" b="1" dirty="0">
                  <a:solidFill>
                    <a:schemeClr val="bg1"/>
                  </a:solidFill>
                  <a:effectLst>
                    <a:outerShdw blurRad="38100" dist="38100" dir="2700000" algn="tl">
                      <a:srgbClr val="000000">
                        <a:alpha val="43137"/>
                      </a:srgbClr>
                    </a:outerShdw>
                  </a:effectLst>
                </a:rPr>
                <a:t>SI</a:t>
              </a:r>
            </a:p>
          </p:txBody>
        </p:sp>
        <p:cxnSp>
          <p:nvCxnSpPr>
            <p:cNvPr id="38" name="Conector recto de flecha 37">
              <a:extLst>
                <a:ext uri="{FF2B5EF4-FFF2-40B4-BE49-F238E27FC236}">
                  <a16:creationId xmlns:a16="http://schemas.microsoft.com/office/drawing/2014/main" id="{25F6A82C-2A70-0FD6-853D-97BAE2F9178C}"/>
                </a:ext>
              </a:extLst>
            </p:cNvPr>
            <p:cNvCxnSpPr>
              <a:cxnSpLocks/>
            </p:cNvCxnSpPr>
            <p:nvPr/>
          </p:nvCxnSpPr>
          <p:spPr>
            <a:xfrm>
              <a:off x="11356087" y="3647124"/>
              <a:ext cx="0" cy="11600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A7C9CDD2-399A-5F52-FCF8-239A936738BF}"/>
                </a:ext>
              </a:extLst>
            </p:cNvPr>
            <p:cNvCxnSpPr/>
            <p:nvPr/>
          </p:nvCxnSpPr>
          <p:spPr>
            <a:xfrm>
              <a:off x="10283191" y="3667251"/>
              <a:ext cx="107289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A6C4D231-B98F-1A14-0732-4458AF3A09E0}"/>
                </a:ext>
              </a:extLst>
            </p:cNvPr>
            <p:cNvCxnSpPr>
              <a:cxnSpLocks/>
              <a:stCxn id="10" idx="3"/>
            </p:cNvCxnSpPr>
            <p:nvPr/>
          </p:nvCxnSpPr>
          <p:spPr>
            <a:xfrm flipV="1">
              <a:off x="10726673" y="4676853"/>
              <a:ext cx="673609" cy="75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Diagrama de flujo: proceso 9">
              <a:extLst>
                <a:ext uri="{FF2B5EF4-FFF2-40B4-BE49-F238E27FC236}">
                  <a16:creationId xmlns:a16="http://schemas.microsoft.com/office/drawing/2014/main" id="{7DF66E6E-6214-56E8-D9AB-E346B53CA9A7}"/>
                </a:ext>
              </a:extLst>
            </p:cNvPr>
            <p:cNvSpPr/>
            <p:nvPr/>
          </p:nvSpPr>
          <p:spPr>
            <a:xfrm>
              <a:off x="8378190" y="4308101"/>
              <a:ext cx="2348483" cy="7525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OPERACIONES</a:t>
              </a:r>
            </a:p>
            <a:p>
              <a:pPr algn="ctr"/>
              <a:r>
                <a:rPr lang="es-DO" dirty="0"/>
                <a:t>(</a:t>
              </a:r>
              <a:r>
                <a:rPr lang="es-DO" sz="2400" b="1" dirty="0"/>
                <a:t> + , - , *, / </a:t>
              </a:r>
              <a:r>
                <a:rPr lang="es-DO" dirty="0"/>
                <a:t>)</a:t>
              </a:r>
            </a:p>
          </p:txBody>
        </p:sp>
        <p:cxnSp>
          <p:nvCxnSpPr>
            <p:cNvPr id="31" name="Conector recto de flecha 30">
              <a:extLst>
                <a:ext uri="{FF2B5EF4-FFF2-40B4-BE49-F238E27FC236}">
                  <a16:creationId xmlns:a16="http://schemas.microsoft.com/office/drawing/2014/main" id="{D9C4221B-A0C0-74BA-3B47-FAB5D8951401}"/>
                </a:ext>
              </a:extLst>
            </p:cNvPr>
            <p:cNvCxnSpPr>
              <a:cxnSpLocks/>
              <a:stCxn id="10" idx="2"/>
              <a:endCxn id="17" idx="0"/>
            </p:cNvCxnSpPr>
            <p:nvPr/>
          </p:nvCxnSpPr>
          <p:spPr>
            <a:xfrm flipH="1">
              <a:off x="9545574" y="5060654"/>
              <a:ext cx="6858" cy="3793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62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A7E02C6F-4449-42F8-98E9-0DBAEFD1E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61" y="471074"/>
            <a:ext cx="9507277" cy="5915851"/>
          </a:xfrm>
          <a:prstGeom prst="rect">
            <a:avLst/>
          </a:prstGeom>
        </p:spPr>
      </p:pic>
      <p:sp>
        <p:nvSpPr>
          <p:cNvPr id="2" name="Rectángulo 1">
            <a:extLst>
              <a:ext uri="{FF2B5EF4-FFF2-40B4-BE49-F238E27FC236}">
                <a16:creationId xmlns:a16="http://schemas.microsoft.com/office/drawing/2014/main" id="{EB994AB7-3539-49E0-AD37-D2665184D144}"/>
              </a:ext>
            </a:extLst>
          </p:cNvPr>
          <p:cNvSpPr/>
          <p:nvPr/>
        </p:nvSpPr>
        <p:spPr>
          <a:xfrm>
            <a:off x="3850783" y="3429000"/>
            <a:ext cx="3258355" cy="679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BC10614B-CC5A-42F1-9643-87005EC11349}"/>
              </a:ext>
            </a:extLst>
          </p:cNvPr>
          <p:cNvSpPr/>
          <p:nvPr/>
        </p:nvSpPr>
        <p:spPr>
          <a:xfrm>
            <a:off x="9800823" y="5821251"/>
            <a:ext cx="1048815" cy="4250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D0DCE973-8661-4A6B-A288-123AAA43FC93}"/>
              </a:ext>
            </a:extLst>
          </p:cNvPr>
          <p:cNvSpPr txBox="1"/>
          <p:nvPr/>
        </p:nvSpPr>
        <p:spPr>
          <a:xfrm>
            <a:off x="1342361" y="150081"/>
            <a:ext cx="9231194" cy="461665"/>
          </a:xfrm>
          <a:prstGeom prst="rect">
            <a:avLst/>
          </a:prstGeom>
          <a:noFill/>
        </p:spPr>
        <p:txBody>
          <a:bodyPr wrap="square" rtlCol="0">
            <a:spAutoFit/>
          </a:bodyPr>
          <a:lstStyle/>
          <a:p>
            <a:pPr algn="ctr"/>
            <a:r>
              <a:rPr lang="en-US" sz="2400" b="1" dirty="0"/>
              <a:t>Creamos nuestro Proyecto, le asignamos un Nombre y esperamos</a:t>
            </a:r>
            <a:endParaRPr lang="es-ES" sz="2400" b="1" dirty="0"/>
          </a:p>
        </p:txBody>
      </p:sp>
    </p:spTree>
    <p:extLst>
      <p:ext uri="{BB962C8B-B14F-4D97-AF65-F5344CB8AC3E}">
        <p14:creationId xmlns:p14="http://schemas.microsoft.com/office/powerpoint/2010/main" val="358354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E2A344-7D8E-4485-9BA3-DD6D7C81B612}"/>
              </a:ext>
            </a:extLst>
          </p:cNvPr>
          <p:cNvSpPr txBox="1"/>
          <p:nvPr/>
        </p:nvSpPr>
        <p:spPr>
          <a:xfrm>
            <a:off x="0" y="912966"/>
            <a:ext cx="11837324" cy="5693866"/>
          </a:xfrm>
          <a:prstGeom prst="rect">
            <a:avLst/>
          </a:prstGeom>
          <a:noFill/>
        </p:spPr>
        <p:txBody>
          <a:bodyPr wrap="square">
            <a:spAutoFit/>
          </a:bodyPr>
          <a:lstStyle/>
          <a:p>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ScrollView</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StackLayout</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&lt;</a:t>
            </a:r>
            <a:r>
              <a:rPr lang="en-US" sz="700" dirty="0">
                <a:solidFill>
                  <a:srgbClr val="A31515"/>
                </a:solidFill>
                <a:latin typeface="Consolas" panose="020B0609020204030204" pitchFamily="49" charset="0"/>
              </a:rPr>
              <a:t>Frame</a:t>
            </a:r>
            <a:r>
              <a:rPr lang="en-US" sz="700" dirty="0">
                <a:solidFill>
                  <a:srgbClr val="FF0000"/>
                </a:solidFill>
                <a:latin typeface="Consolas" panose="020B0609020204030204" pitchFamily="49" charset="0"/>
              </a:rPr>
              <a:t> BackgroundColor</a:t>
            </a:r>
            <a:r>
              <a:rPr lang="en-US" sz="700" dirty="0">
                <a:solidFill>
                  <a:srgbClr val="0000FF"/>
                </a:solidFill>
                <a:latin typeface="Consolas" panose="020B0609020204030204" pitchFamily="49" charset="0"/>
              </a:rPr>
              <a:t>="#2196F3"</a:t>
            </a:r>
            <a:r>
              <a:rPr lang="en-US" sz="700" dirty="0">
                <a:solidFill>
                  <a:srgbClr val="FF0000"/>
                </a:solidFill>
                <a:latin typeface="Consolas" panose="020B0609020204030204" pitchFamily="49" charset="0"/>
              </a:rPr>
              <a:t> Padding</a:t>
            </a:r>
            <a:r>
              <a:rPr lang="en-US" sz="700" dirty="0">
                <a:solidFill>
                  <a:srgbClr val="0000FF"/>
                </a:solidFill>
                <a:latin typeface="Consolas" panose="020B0609020204030204" pitchFamily="49" charset="0"/>
              </a:rPr>
              <a:t>="24"</a:t>
            </a:r>
            <a:r>
              <a:rPr lang="en-US" sz="700" dirty="0">
                <a:solidFill>
                  <a:srgbClr val="FF0000"/>
                </a:solidFill>
                <a:latin typeface="Consolas" panose="020B0609020204030204" pitchFamily="49" charset="0"/>
              </a:rPr>
              <a:t> CornerRadius</a:t>
            </a:r>
            <a:r>
              <a:rPr lang="en-US" sz="700" dirty="0">
                <a:solidFill>
                  <a:srgbClr val="0000FF"/>
                </a:solidFill>
                <a:latin typeface="Consolas" panose="020B0609020204030204" pitchFamily="49" charset="0"/>
              </a:rPr>
              <a:t>="0"&gt;</a:t>
            </a:r>
            <a:endParaRPr lang="en-US"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Label</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="Calculadora Básica PDM"</a:t>
            </a:r>
            <a:r>
              <a:rPr lang="es-DO" sz="700" dirty="0">
                <a:solidFill>
                  <a:srgbClr val="FF0000"/>
                </a:solidFill>
                <a:latin typeface="Consolas" panose="020B0609020204030204" pitchFamily="49" charset="0"/>
              </a:rPr>
              <a:t> HorizontalTextAlignment</a:t>
            </a:r>
            <a:r>
              <a:rPr lang="es-DO" sz="700" dirty="0">
                <a:solidFill>
                  <a:srgbClr val="0000FF"/>
                </a:solidFill>
                <a:latin typeface="Consolas" panose="020B0609020204030204" pitchFamily="49" charset="0"/>
              </a:rPr>
              <a:t>="Center"</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="White"</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="25"/&gt;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Frame</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&lt;</a:t>
            </a:r>
            <a:r>
              <a:rPr lang="en-US" sz="700" dirty="0">
                <a:solidFill>
                  <a:srgbClr val="A31515"/>
                </a:solidFill>
                <a:latin typeface="Consolas" panose="020B0609020204030204" pitchFamily="49" charset="0"/>
              </a:rPr>
              <a:t>BoxView</a:t>
            </a:r>
            <a:r>
              <a:rPr lang="en-US" sz="700" dirty="0">
                <a:solidFill>
                  <a:srgbClr val="FF0000"/>
                </a:solidFill>
                <a:latin typeface="Consolas" panose="020B0609020204030204" pitchFamily="49" charset="0"/>
              </a:rPr>
              <a:t> HorizontalOptions</a:t>
            </a:r>
            <a:r>
              <a:rPr lang="en-US" sz="700" dirty="0">
                <a:solidFill>
                  <a:srgbClr val="0000FF"/>
                </a:solidFill>
                <a:latin typeface="Consolas" panose="020B0609020204030204" pitchFamily="49" charset="0"/>
              </a:rPr>
              <a:t>="FillAndExpand"</a:t>
            </a:r>
            <a:r>
              <a:rPr lang="en-US" sz="700" dirty="0">
                <a:solidFill>
                  <a:srgbClr val="FF0000"/>
                </a:solidFill>
                <a:latin typeface="Consolas" panose="020B0609020204030204" pitchFamily="49" charset="0"/>
              </a:rPr>
              <a:t> HeightRequest</a:t>
            </a:r>
            <a:r>
              <a:rPr lang="en-US" sz="700" dirty="0">
                <a:solidFill>
                  <a:srgbClr val="0000FF"/>
                </a:solidFill>
                <a:latin typeface="Consolas" panose="020B0609020204030204" pitchFamily="49" charset="0"/>
              </a:rPr>
              <a:t>="2"</a:t>
            </a:r>
            <a:r>
              <a:rPr lang="en-US" sz="700" dirty="0">
                <a:solidFill>
                  <a:srgbClr val="FF0000"/>
                </a:solidFill>
                <a:latin typeface="Consolas" panose="020B0609020204030204" pitchFamily="49" charset="0"/>
              </a:rPr>
              <a:t> Color</a:t>
            </a:r>
            <a:r>
              <a:rPr lang="en-US" sz="700" dirty="0">
                <a:solidFill>
                  <a:srgbClr val="0000FF"/>
                </a:solidFill>
                <a:latin typeface="Consolas" panose="020B0609020204030204" pitchFamily="49" charset="0"/>
              </a:rPr>
              <a:t>="#44bd32"/&gt;</a:t>
            </a:r>
            <a:endParaRPr lang="en-US"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Label</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="Calculadora simple usando StackLayout, GridLayout, Button, etc, en Xamarin.Forms"</a:t>
            </a:r>
            <a:r>
              <a:rPr lang="es-DO" sz="700" dirty="0">
                <a:solidFill>
                  <a:srgbClr val="FF0000"/>
                </a:solidFill>
                <a:latin typeface="Consolas" panose="020B0609020204030204" pitchFamily="49" charset="0"/>
              </a:rPr>
              <a:t> Margin</a:t>
            </a:r>
            <a:r>
              <a:rPr lang="es-DO" sz="700" dirty="0">
                <a:solidFill>
                  <a:srgbClr val="0000FF"/>
                </a:solidFill>
                <a:latin typeface="Consolas" panose="020B0609020204030204" pitchFamily="49" charset="0"/>
              </a:rPr>
              <a:t>="25"</a:t>
            </a:r>
            <a:r>
              <a:rPr lang="es-DO" sz="700" dirty="0">
                <a:solidFill>
                  <a:srgbClr val="FF0000"/>
                </a:solidFill>
                <a:latin typeface="Consolas" panose="020B0609020204030204" pitchFamily="49" charset="0"/>
              </a:rPr>
              <a:t> HorizontalTextAlignment</a:t>
            </a:r>
            <a:r>
              <a:rPr lang="es-DO" sz="700" dirty="0">
                <a:solidFill>
                  <a:srgbClr val="0000FF"/>
                </a:solidFill>
                <a:latin typeface="Consolas" panose="020B0609020204030204" pitchFamily="49" charset="0"/>
              </a:rPr>
              <a:t>="Center"</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="Black"</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="25"/&gt;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&lt;</a:t>
            </a:r>
            <a:r>
              <a:rPr lang="en-US" sz="700" dirty="0">
                <a:solidFill>
                  <a:srgbClr val="A31515"/>
                </a:solidFill>
                <a:latin typeface="Consolas" panose="020B0609020204030204" pitchFamily="49" charset="0"/>
              </a:rPr>
              <a:t>BoxView</a:t>
            </a:r>
            <a:r>
              <a:rPr lang="en-US" sz="700" dirty="0">
                <a:solidFill>
                  <a:srgbClr val="FF0000"/>
                </a:solidFill>
                <a:latin typeface="Consolas" panose="020B0609020204030204" pitchFamily="49" charset="0"/>
              </a:rPr>
              <a:t> HorizontalOptions</a:t>
            </a:r>
            <a:r>
              <a:rPr lang="en-US" sz="700" dirty="0">
                <a:solidFill>
                  <a:srgbClr val="0000FF"/>
                </a:solidFill>
                <a:latin typeface="Consolas" panose="020B0609020204030204" pitchFamily="49" charset="0"/>
              </a:rPr>
              <a:t>="FillAndExpand"</a:t>
            </a:r>
            <a:r>
              <a:rPr lang="en-US" sz="700" dirty="0">
                <a:solidFill>
                  <a:srgbClr val="FF0000"/>
                </a:solidFill>
                <a:latin typeface="Consolas" panose="020B0609020204030204" pitchFamily="49" charset="0"/>
              </a:rPr>
              <a:t> HeightRequest</a:t>
            </a:r>
            <a:r>
              <a:rPr lang="en-US" sz="700" dirty="0">
                <a:solidFill>
                  <a:srgbClr val="0000FF"/>
                </a:solidFill>
                <a:latin typeface="Consolas" panose="020B0609020204030204" pitchFamily="49" charset="0"/>
              </a:rPr>
              <a:t>="2"</a:t>
            </a:r>
            <a:r>
              <a:rPr lang="en-US" sz="700" dirty="0">
                <a:solidFill>
                  <a:srgbClr val="FF0000"/>
                </a:solidFill>
                <a:latin typeface="Consolas" panose="020B0609020204030204" pitchFamily="49" charset="0"/>
              </a:rPr>
              <a:t> Color</a:t>
            </a:r>
            <a:r>
              <a:rPr lang="en-US" sz="700" dirty="0">
                <a:solidFill>
                  <a:srgbClr val="0000FF"/>
                </a:solidFill>
                <a:latin typeface="Consolas" panose="020B0609020204030204" pitchFamily="49" charset="0"/>
              </a:rPr>
              <a:t>="#1690F4"/&gt;</a:t>
            </a:r>
            <a:endParaRPr lang="en-US"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Grid</a:t>
            </a:r>
            <a:r>
              <a:rPr lang="es-DO" sz="700" dirty="0">
                <a:solidFill>
                  <a:srgbClr val="FF0000"/>
                </a:solidFill>
                <a:latin typeface="Consolas" panose="020B0609020204030204" pitchFamily="49" charset="0"/>
              </a:rPr>
              <a:t> Padding</a:t>
            </a:r>
            <a:r>
              <a:rPr lang="es-DO" sz="700" dirty="0">
                <a:solidFill>
                  <a:srgbClr val="0000FF"/>
                </a:solidFill>
                <a:latin typeface="Consolas" panose="020B0609020204030204" pitchFamily="49" charset="0"/>
              </a:rPr>
              <a:t>="20"&gt;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Grid.RowDefinitions</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RowDefinition</a:t>
            </a:r>
            <a:r>
              <a:rPr lang="es-DO" sz="700" dirty="0">
                <a:solidFill>
                  <a:srgbClr val="FF0000"/>
                </a:solidFill>
                <a:latin typeface="Consolas" panose="020B0609020204030204" pitchFamily="49" charset="0"/>
              </a:rPr>
              <a:t> Height</a:t>
            </a:r>
            <a:r>
              <a:rPr lang="es-DO" sz="700" dirty="0">
                <a:solidFill>
                  <a:srgbClr val="0000FF"/>
                </a:solidFill>
                <a:latin typeface="Consolas" panose="020B0609020204030204" pitchFamily="49" charset="0"/>
              </a:rPr>
              <a:t>="50"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RowDefinition</a:t>
            </a:r>
            <a:r>
              <a:rPr lang="es-DO" sz="700" dirty="0">
                <a:solidFill>
                  <a:srgbClr val="FF0000"/>
                </a:solidFill>
                <a:latin typeface="Consolas" panose="020B0609020204030204" pitchFamily="49" charset="0"/>
              </a:rPr>
              <a:t> Height</a:t>
            </a:r>
            <a:r>
              <a:rPr lang="es-DO" sz="700" dirty="0">
                <a:solidFill>
                  <a:srgbClr val="0000FF"/>
                </a:solidFill>
                <a:latin typeface="Consolas" panose="020B0609020204030204" pitchFamily="49" charset="0"/>
              </a:rPr>
              <a:t>="50"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RowDefinition</a:t>
            </a:r>
            <a:r>
              <a:rPr lang="es-DO" sz="700" dirty="0">
                <a:solidFill>
                  <a:srgbClr val="FF0000"/>
                </a:solidFill>
                <a:latin typeface="Consolas" panose="020B0609020204030204" pitchFamily="49" charset="0"/>
              </a:rPr>
              <a:t> Height</a:t>
            </a:r>
            <a:r>
              <a:rPr lang="es-DO" sz="700" dirty="0">
                <a:solidFill>
                  <a:srgbClr val="0000FF"/>
                </a:solidFill>
                <a:latin typeface="Consolas" panose="020B0609020204030204" pitchFamily="49" charset="0"/>
              </a:rPr>
              <a:t>="50"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RowDefinition</a:t>
            </a:r>
            <a:r>
              <a:rPr lang="es-DO" sz="700" dirty="0">
                <a:solidFill>
                  <a:srgbClr val="FF0000"/>
                </a:solidFill>
                <a:latin typeface="Consolas" panose="020B0609020204030204" pitchFamily="49" charset="0"/>
              </a:rPr>
              <a:t> Height</a:t>
            </a:r>
            <a:r>
              <a:rPr lang="es-DO" sz="700" dirty="0">
                <a:solidFill>
                  <a:srgbClr val="0000FF"/>
                </a:solidFill>
                <a:latin typeface="Consolas" panose="020B0609020204030204" pitchFamily="49" charset="0"/>
              </a:rPr>
              <a:t>="50"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RowDefinition</a:t>
            </a:r>
            <a:r>
              <a:rPr lang="es-DO" sz="700" dirty="0">
                <a:solidFill>
                  <a:srgbClr val="FF0000"/>
                </a:solidFill>
                <a:latin typeface="Consolas" panose="020B0609020204030204" pitchFamily="49" charset="0"/>
              </a:rPr>
              <a:t> Height</a:t>
            </a:r>
            <a:r>
              <a:rPr lang="es-DO" sz="700" dirty="0">
                <a:solidFill>
                  <a:srgbClr val="0000FF"/>
                </a:solidFill>
                <a:latin typeface="Consolas" panose="020B0609020204030204" pitchFamily="49" charset="0"/>
              </a:rPr>
              <a:t>="50"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RowDefinition</a:t>
            </a:r>
            <a:r>
              <a:rPr lang="es-DO" sz="700" dirty="0">
                <a:solidFill>
                  <a:srgbClr val="FF0000"/>
                </a:solidFill>
                <a:latin typeface="Consolas" panose="020B0609020204030204" pitchFamily="49" charset="0"/>
              </a:rPr>
              <a:t> Height</a:t>
            </a:r>
            <a:r>
              <a:rPr lang="es-DO" sz="700" dirty="0">
                <a:solidFill>
                  <a:srgbClr val="0000FF"/>
                </a:solidFill>
                <a:latin typeface="Consolas" panose="020B0609020204030204" pitchFamily="49" charset="0"/>
              </a:rPr>
              <a:t>="50"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Grid.RowDefinitions</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Grid.ColumnDefinitions</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ColumnDefinition</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ColumnDefinition</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Grid.ColumnDefinitions</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Label</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="Labelnum1"</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="Valor # 1:"</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="20"</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="DarkBlue"</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FF0000"/>
                </a:solidFill>
                <a:latin typeface="Consolas" panose="020B0609020204030204" pitchFamily="49" charset="0"/>
              </a:rPr>
              <a:t> Padding</a:t>
            </a:r>
            <a:r>
              <a:rPr lang="es-DO" sz="700" dirty="0">
                <a:solidFill>
                  <a:srgbClr val="0000FF"/>
                </a:solidFill>
                <a:latin typeface="Consolas" panose="020B0609020204030204" pitchFamily="49" charset="0"/>
              </a:rPr>
              <a:t>="5"</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="0"</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="0"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Entry</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="num1"</a:t>
            </a:r>
            <a:r>
              <a:rPr lang="es-DO" sz="700" dirty="0">
                <a:solidFill>
                  <a:srgbClr val="FF0000"/>
                </a:solidFill>
                <a:latin typeface="Consolas" panose="020B0609020204030204" pitchFamily="49" charset="0"/>
              </a:rPr>
              <a:t> Placeholder</a:t>
            </a:r>
            <a:r>
              <a:rPr lang="es-DO" sz="700" dirty="0">
                <a:solidFill>
                  <a:srgbClr val="0000FF"/>
                </a:solidFill>
                <a:latin typeface="Consolas" panose="020B0609020204030204" pitchFamily="49" charset="0"/>
              </a:rPr>
              <a:t>="Enter num1:"</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FF0000"/>
                </a:solidFill>
                <a:latin typeface="Consolas" panose="020B0609020204030204" pitchFamily="49" charset="0"/>
              </a:rPr>
              <a:t> Keyboard</a:t>
            </a:r>
            <a:r>
              <a:rPr lang="es-DO" sz="700" dirty="0">
                <a:solidFill>
                  <a:srgbClr val="0000FF"/>
                </a:solidFill>
                <a:latin typeface="Consolas" panose="020B0609020204030204" pitchFamily="49" charset="0"/>
              </a:rPr>
              <a:t>="Numeric"</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="0"</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="1" /&gt;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Label</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="Labelnum2"</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="Valor # 2:"</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="20"</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="DarkBlue"</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="1"</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="0"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Entry</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="num2"</a:t>
            </a:r>
            <a:r>
              <a:rPr lang="es-DO" sz="700" dirty="0">
                <a:solidFill>
                  <a:srgbClr val="FF0000"/>
                </a:solidFill>
                <a:latin typeface="Consolas" panose="020B0609020204030204" pitchFamily="49" charset="0"/>
              </a:rPr>
              <a:t> Placeholder</a:t>
            </a:r>
            <a:r>
              <a:rPr lang="es-DO" sz="700" dirty="0">
                <a:solidFill>
                  <a:srgbClr val="0000FF"/>
                </a:solidFill>
                <a:latin typeface="Consolas" panose="020B0609020204030204" pitchFamily="49" charset="0"/>
              </a:rPr>
              <a:t>="Enter num:"</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Keyboard</a:t>
            </a:r>
            <a:r>
              <a:rPr lang="es-DO" sz="700" dirty="0">
                <a:solidFill>
                  <a:srgbClr val="0000FF"/>
                </a:solidFill>
                <a:latin typeface="Consolas" panose="020B0609020204030204" pitchFamily="49" charset="0"/>
              </a:rPr>
              <a:t>="Numeric"</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="1"</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="1" /&gt;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Label</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="Labelres"</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="El Resultado es:"</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="20"</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="DarkBlue"</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="2"</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="0"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Label</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="res"</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="18"</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="Green"</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="2"</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="1" /&gt;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Button</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="BtnAdd"</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="Suma"</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FF0000"/>
                </a:solidFill>
                <a:latin typeface="Consolas" panose="020B0609020204030204" pitchFamily="49" charset="0"/>
              </a:rPr>
              <a:t> BorderWidth</a:t>
            </a:r>
            <a:r>
              <a:rPr lang="es-DO" sz="700" dirty="0">
                <a:solidFill>
                  <a:srgbClr val="0000FF"/>
                </a:solidFill>
                <a:latin typeface="Consolas" panose="020B0609020204030204" pitchFamily="49" charset="0"/>
              </a:rPr>
              <a:t>="5"</a:t>
            </a:r>
            <a:r>
              <a:rPr lang="es-DO" sz="700" dirty="0">
                <a:solidFill>
                  <a:srgbClr val="FF0000"/>
                </a:solidFill>
                <a:latin typeface="Consolas" panose="020B0609020204030204" pitchFamily="49" charset="0"/>
              </a:rPr>
              <a:t> CornerRadius</a:t>
            </a:r>
            <a:r>
              <a:rPr lang="es-DO" sz="700" dirty="0">
                <a:solidFill>
                  <a:srgbClr val="0000FF"/>
                </a:solidFill>
                <a:latin typeface="Consolas" panose="020B0609020204030204" pitchFamily="49" charset="0"/>
              </a:rPr>
              <a:t>="25"</a:t>
            </a:r>
            <a:r>
              <a:rPr lang="es-DO" sz="700" dirty="0">
                <a:solidFill>
                  <a:srgbClr val="FF0000"/>
                </a:solidFill>
                <a:latin typeface="Consolas" panose="020B0609020204030204" pitchFamily="49" charset="0"/>
              </a:rPr>
              <a:t> BorderColor</a:t>
            </a:r>
            <a:r>
              <a:rPr lang="es-DO" sz="700" dirty="0">
                <a:solidFill>
                  <a:srgbClr val="0000FF"/>
                </a:solidFill>
                <a:latin typeface="Consolas" panose="020B0609020204030204" pitchFamily="49" charset="0"/>
              </a:rPr>
              <a:t>="#192a56"</a:t>
            </a:r>
            <a:r>
              <a:rPr lang="es-DO" sz="700" dirty="0">
                <a:solidFill>
                  <a:srgbClr val="FF0000"/>
                </a:solidFill>
                <a:latin typeface="Consolas" panose="020B0609020204030204" pitchFamily="49" charset="0"/>
              </a:rPr>
              <a:t> BackgroundColor</a:t>
            </a:r>
            <a:r>
              <a:rPr lang="es-DO" sz="700" dirty="0">
                <a:solidFill>
                  <a:srgbClr val="0000FF"/>
                </a:solidFill>
                <a:latin typeface="Consolas" panose="020B0609020204030204" pitchFamily="49" charset="0"/>
              </a:rPr>
              <a:t>="#4cd137"</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="3"</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="0"</a:t>
            </a:r>
            <a:r>
              <a:rPr lang="es-DO" sz="700" dirty="0">
                <a:solidFill>
                  <a:srgbClr val="FF0000"/>
                </a:solidFill>
                <a:latin typeface="Consolas" panose="020B0609020204030204" pitchFamily="49" charset="0"/>
              </a:rPr>
              <a:t> Clicked</a:t>
            </a:r>
            <a:r>
              <a:rPr lang="es-DO" sz="700" dirty="0">
                <a:solidFill>
                  <a:srgbClr val="0000FF"/>
                </a:solidFill>
                <a:latin typeface="Consolas" panose="020B0609020204030204" pitchFamily="49" charset="0"/>
              </a:rPr>
              <a:t>="BtnAdd_Clicked"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Button</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="BtnSub"</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="Resta"</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BorderWidth</a:t>
            </a:r>
            <a:r>
              <a:rPr lang="es-DO" sz="700" dirty="0">
                <a:solidFill>
                  <a:srgbClr val="0000FF"/>
                </a:solidFill>
                <a:latin typeface="Consolas" panose="020B0609020204030204" pitchFamily="49" charset="0"/>
              </a:rPr>
              <a:t>="5"</a:t>
            </a:r>
            <a:r>
              <a:rPr lang="es-DO" sz="700" dirty="0">
                <a:solidFill>
                  <a:srgbClr val="FF0000"/>
                </a:solidFill>
                <a:latin typeface="Consolas" panose="020B0609020204030204" pitchFamily="49" charset="0"/>
              </a:rPr>
              <a:t> CornerRadius</a:t>
            </a:r>
            <a:r>
              <a:rPr lang="es-DO" sz="700" dirty="0">
                <a:solidFill>
                  <a:srgbClr val="0000FF"/>
                </a:solidFill>
                <a:latin typeface="Consolas" panose="020B0609020204030204" pitchFamily="49" charset="0"/>
              </a:rPr>
              <a:t>="25"</a:t>
            </a:r>
            <a:r>
              <a:rPr lang="es-DO" sz="700" dirty="0">
                <a:solidFill>
                  <a:srgbClr val="FF0000"/>
                </a:solidFill>
                <a:latin typeface="Consolas" panose="020B0609020204030204" pitchFamily="49" charset="0"/>
              </a:rPr>
              <a:t> BorderColor</a:t>
            </a:r>
            <a:r>
              <a:rPr lang="es-DO" sz="700" dirty="0">
                <a:solidFill>
                  <a:srgbClr val="0000FF"/>
                </a:solidFill>
                <a:latin typeface="Consolas" panose="020B0609020204030204" pitchFamily="49" charset="0"/>
              </a:rPr>
              <a:t>="#192a56"</a:t>
            </a:r>
            <a:r>
              <a:rPr lang="es-DO" sz="700" dirty="0">
                <a:solidFill>
                  <a:srgbClr val="FF0000"/>
                </a:solidFill>
                <a:latin typeface="Consolas" panose="020B0609020204030204" pitchFamily="49" charset="0"/>
              </a:rPr>
              <a:t> BackgroundColor</a:t>
            </a:r>
            <a:r>
              <a:rPr lang="es-DO" sz="700" dirty="0">
                <a:solidFill>
                  <a:srgbClr val="0000FF"/>
                </a:solidFill>
                <a:latin typeface="Consolas" panose="020B0609020204030204" pitchFamily="49" charset="0"/>
              </a:rPr>
              <a:t>="#e84118"</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="3"</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="1"</a:t>
            </a:r>
            <a:r>
              <a:rPr lang="es-DO" sz="700" dirty="0">
                <a:solidFill>
                  <a:srgbClr val="FF0000"/>
                </a:solidFill>
                <a:latin typeface="Consolas" panose="020B0609020204030204" pitchFamily="49" charset="0"/>
              </a:rPr>
              <a:t> Clicked</a:t>
            </a:r>
            <a:r>
              <a:rPr lang="es-DO" sz="700" dirty="0">
                <a:solidFill>
                  <a:srgbClr val="0000FF"/>
                </a:solidFill>
                <a:latin typeface="Consolas" panose="020B0609020204030204" pitchFamily="49" charset="0"/>
              </a:rPr>
              <a:t>="BtnSub_Clicked"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Button</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="BtnMul"</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="Multiplicación"</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BorderWidth</a:t>
            </a:r>
            <a:r>
              <a:rPr lang="es-DO" sz="700" dirty="0">
                <a:solidFill>
                  <a:srgbClr val="0000FF"/>
                </a:solidFill>
                <a:latin typeface="Consolas" panose="020B0609020204030204" pitchFamily="49" charset="0"/>
              </a:rPr>
              <a:t>="5"</a:t>
            </a:r>
            <a:r>
              <a:rPr lang="es-DO" sz="700" dirty="0">
                <a:solidFill>
                  <a:srgbClr val="FF0000"/>
                </a:solidFill>
                <a:latin typeface="Consolas" panose="020B0609020204030204" pitchFamily="49" charset="0"/>
              </a:rPr>
              <a:t> CornerRadius</a:t>
            </a:r>
            <a:r>
              <a:rPr lang="es-DO" sz="700" dirty="0">
                <a:solidFill>
                  <a:srgbClr val="0000FF"/>
                </a:solidFill>
                <a:latin typeface="Consolas" panose="020B0609020204030204" pitchFamily="49" charset="0"/>
              </a:rPr>
              <a:t>="25"</a:t>
            </a:r>
            <a:r>
              <a:rPr lang="es-DO" sz="700" dirty="0">
                <a:solidFill>
                  <a:srgbClr val="FF0000"/>
                </a:solidFill>
                <a:latin typeface="Consolas" panose="020B0609020204030204" pitchFamily="49" charset="0"/>
              </a:rPr>
              <a:t> BorderColor</a:t>
            </a:r>
            <a:r>
              <a:rPr lang="es-DO" sz="700" dirty="0">
                <a:solidFill>
                  <a:srgbClr val="0000FF"/>
                </a:solidFill>
                <a:latin typeface="Consolas" panose="020B0609020204030204" pitchFamily="49" charset="0"/>
              </a:rPr>
              <a:t>="#192a56"</a:t>
            </a:r>
            <a:r>
              <a:rPr lang="es-DO" sz="700" dirty="0">
                <a:solidFill>
                  <a:srgbClr val="FF0000"/>
                </a:solidFill>
                <a:latin typeface="Consolas" panose="020B0609020204030204" pitchFamily="49" charset="0"/>
              </a:rPr>
              <a:t> BackgroundColor</a:t>
            </a:r>
            <a:r>
              <a:rPr lang="es-DO" sz="700" dirty="0">
                <a:solidFill>
                  <a:srgbClr val="0000FF"/>
                </a:solidFill>
                <a:latin typeface="Consolas" panose="020B0609020204030204" pitchFamily="49" charset="0"/>
              </a:rPr>
              <a:t>="#0097e6"</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="4"</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="0"</a:t>
            </a:r>
            <a:r>
              <a:rPr lang="es-DO" sz="700" dirty="0">
                <a:solidFill>
                  <a:srgbClr val="FF0000"/>
                </a:solidFill>
                <a:latin typeface="Consolas" panose="020B0609020204030204" pitchFamily="49" charset="0"/>
              </a:rPr>
              <a:t> Clicked</a:t>
            </a:r>
            <a:r>
              <a:rPr lang="es-DO" sz="700" dirty="0">
                <a:solidFill>
                  <a:srgbClr val="0000FF"/>
                </a:solidFill>
                <a:latin typeface="Consolas" panose="020B0609020204030204" pitchFamily="49" charset="0"/>
              </a:rPr>
              <a:t>="BtnMul_Clicked"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Button</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="BtnDiv"</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="División"</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BorderWidth</a:t>
            </a:r>
            <a:r>
              <a:rPr lang="es-DO" sz="700" dirty="0">
                <a:solidFill>
                  <a:srgbClr val="0000FF"/>
                </a:solidFill>
                <a:latin typeface="Consolas" panose="020B0609020204030204" pitchFamily="49" charset="0"/>
              </a:rPr>
              <a:t>="5"</a:t>
            </a:r>
            <a:r>
              <a:rPr lang="es-DO" sz="700" dirty="0">
                <a:solidFill>
                  <a:srgbClr val="FF0000"/>
                </a:solidFill>
                <a:latin typeface="Consolas" panose="020B0609020204030204" pitchFamily="49" charset="0"/>
              </a:rPr>
              <a:t> CornerRadius</a:t>
            </a:r>
            <a:r>
              <a:rPr lang="es-DO" sz="700" dirty="0">
                <a:solidFill>
                  <a:srgbClr val="0000FF"/>
                </a:solidFill>
                <a:latin typeface="Consolas" panose="020B0609020204030204" pitchFamily="49" charset="0"/>
              </a:rPr>
              <a:t>="25"</a:t>
            </a:r>
            <a:r>
              <a:rPr lang="es-DO" sz="700" dirty="0">
                <a:solidFill>
                  <a:srgbClr val="FF0000"/>
                </a:solidFill>
                <a:latin typeface="Consolas" panose="020B0609020204030204" pitchFamily="49" charset="0"/>
              </a:rPr>
              <a:t> BorderColor</a:t>
            </a:r>
            <a:r>
              <a:rPr lang="es-DO" sz="700" dirty="0">
                <a:solidFill>
                  <a:srgbClr val="0000FF"/>
                </a:solidFill>
                <a:latin typeface="Consolas" panose="020B0609020204030204" pitchFamily="49" charset="0"/>
              </a:rPr>
              <a:t>="#192a56"</a:t>
            </a:r>
            <a:r>
              <a:rPr lang="es-DO" sz="700" dirty="0">
                <a:solidFill>
                  <a:srgbClr val="FF0000"/>
                </a:solidFill>
                <a:latin typeface="Consolas" panose="020B0609020204030204" pitchFamily="49" charset="0"/>
              </a:rPr>
              <a:t> BackgroundColor</a:t>
            </a:r>
            <a:r>
              <a:rPr lang="es-DO" sz="700" dirty="0">
                <a:solidFill>
                  <a:srgbClr val="0000FF"/>
                </a:solidFill>
                <a:latin typeface="Consolas" panose="020B0609020204030204" pitchFamily="49" charset="0"/>
              </a:rPr>
              <a:t>="#fbc531"</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="4"</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="1"</a:t>
            </a:r>
            <a:r>
              <a:rPr lang="es-DO" sz="700" dirty="0">
                <a:solidFill>
                  <a:srgbClr val="FF0000"/>
                </a:solidFill>
                <a:latin typeface="Consolas" panose="020B0609020204030204" pitchFamily="49" charset="0"/>
              </a:rPr>
              <a:t> Clicked</a:t>
            </a:r>
            <a:r>
              <a:rPr lang="es-DO" sz="700" dirty="0">
                <a:solidFill>
                  <a:srgbClr val="0000FF"/>
                </a:solidFill>
                <a:latin typeface="Consolas" panose="020B0609020204030204" pitchFamily="49" charset="0"/>
              </a:rPr>
              <a:t>="BtnDiv_Clicked"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Button</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="BtnRem"</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="Remainder"</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BorderWidth</a:t>
            </a:r>
            <a:r>
              <a:rPr lang="es-DO" sz="700" dirty="0">
                <a:solidFill>
                  <a:srgbClr val="0000FF"/>
                </a:solidFill>
                <a:latin typeface="Consolas" panose="020B0609020204030204" pitchFamily="49" charset="0"/>
              </a:rPr>
              <a:t>="5"</a:t>
            </a:r>
            <a:r>
              <a:rPr lang="es-DO" sz="700" dirty="0">
                <a:solidFill>
                  <a:srgbClr val="FF0000"/>
                </a:solidFill>
                <a:latin typeface="Consolas" panose="020B0609020204030204" pitchFamily="49" charset="0"/>
              </a:rPr>
              <a:t> CornerRadius</a:t>
            </a:r>
            <a:r>
              <a:rPr lang="es-DO" sz="700" dirty="0">
                <a:solidFill>
                  <a:srgbClr val="0000FF"/>
                </a:solidFill>
                <a:latin typeface="Consolas" panose="020B0609020204030204" pitchFamily="49" charset="0"/>
              </a:rPr>
              <a:t>="25"</a:t>
            </a:r>
            <a:r>
              <a:rPr lang="es-DO" sz="700" dirty="0">
                <a:solidFill>
                  <a:srgbClr val="FF0000"/>
                </a:solidFill>
                <a:latin typeface="Consolas" panose="020B0609020204030204" pitchFamily="49" charset="0"/>
              </a:rPr>
              <a:t> BorderColor</a:t>
            </a:r>
            <a:r>
              <a:rPr lang="es-DO" sz="700" dirty="0">
                <a:solidFill>
                  <a:srgbClr val="0000FF"/>
                </a:solidFill>
                <a:latin typeface="Consolas" panose="020B0609020204030204" pitchFamily="49" charset="0"/>
              </a:rPr>
              <a:t>="#192a56"</a:t>
            </a:r>
            <a:r>
              <a:rPr lang="es-DO" sz="700" dirty="0">
                <a:solidFill>
                  <a:srgbClr val="FF0000"/>
                </a:solidFill>
                <a:latin typeface="Consolas" panose="020B0609020204030204" pitchFamily="49" charset="0"/>
              </a:rPr>
              <a:t> BackgroundColor</a:t>
            </a:r>
            <a:r>
              <a:rPr lang="es-DO" sz="700" dirty="0">
                <a:solidFill>
                  <a:srgbClr val="0000FF"/>
                </a:solidFill>
                <a:latin typeface="Consolas" panose="020B0609020204030204" pitchFamily="49" charset="0"/>
              </a:rPr>
              <a:t>="#7f8fa6"</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="5"</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="0"</a:t>
            </a:r>
            <a:r>
              <a:rPr lang="es-DO" sz="700" dirty="0">
                <a:solidFill>
                  <a:srgbClr val="FF0000"/>
                </a:solidFill>
                <a:latin typeface="Consolas" panose="020B0609020204030204" pitchFamily="49" charset="0"/>
              </a:rPr>
              <a:t> Clicked</a:t>
            </a:r>
            <a:r>
              <a:rPr lang="es-DO" sz="700" dirty="0">
                <a:solidFill>
                  <a:srgbClr val="0000FF"/>
                </a:solidFill>
                <a:latin typeface="Consolas" panose="020B0609020204030204" pitchFamily="49" charset="0"/>
              </a:rPr>
              <a:t>="BtnRem_Clicked"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Button</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="BtnClr"</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="Limpiar"</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BorderWidth</a:t>
            </a:r>
            <a:r>
              <a:rPr lang="es-DO" sz="700" dirty="0">
                <a:solidFill>
                  <a:srgbClr val="0000FF"/>
                </a:solidFill>
                <a:latin typeface="Consolas" panose="020B0609020204030204" pitchFamily="49" charset="0"/>
              </a:rPr>
              <a:t>="5"</a:t>
            </a:r>
            <a:r>
              <a:rPr lang="es-DO" sz="700" dirty="0">
                <a:solidFill>
                  <a:srgbClr val="FF0000"/>
                </a:solidFill>
                <a:latin typeface="Consolas" panose="020B0609020204030204" pitchFamily="49" charset="0"/>
              </a:rPr>
              <a:t> CornerRadius</a:t>
            </a:r>
            <a:r>
              <a:rPr lang="es-DO" sz="700" dirty="0">
                <a:solidFill>
                  <a:srgbClr val="0000FF"/>
                </a:solidFill>
                <a:latin typeface="Consolas" panose="020B0609020204030204" pitchFamily="49" charset="0"/>
              </a:rPr>
              <a:t>="25"</a:t>
            </a:r>
            <a:r>
              <a:rPr lang="es-DO" sz="700" dirty="0">
                <a:solidFill>
                  <a:srgbClr val="FF0000"/>
                </a:solidFill>
                <a:latin typeface="Consolas" panose="020B0609020204030204" pitchFamily="49" charset="0"/>
              </a:rPr>
              <a:t> BorderColor</a:t>
            </a:r>
            <a:r>
              <a:rPr lang="es-DO" sz="700" dirty="0">
                <a:solidFill>
                  <a:srgbClr val="0000FF"/>
                </a:solidFill>
                <a:latin typeface="Consolas" panose="020B0609020204030204" pitchFamily="49" charset="0"/>
              </a:rPr>
              <a:t>="#00a8ff"</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="White"</a:t>
            </a:r>
            <a:r>
              <a:rPr lang="es-DO" sz="700" dirty="0">
                <a:solidFill>
                  <a:srgbClr val="FF0000"/>
                </a:solidFill>
                <a:latin typeface="Consolas" panose="020B0609020204030204" pitchFamily="49" charset="0"/>
              </a:rPr>
              <a:t> BackgroundColor</a:t>
            </a:r>
            <a:r>
              <a:rPr lang="es-DO" sz="700" dirty="0">
                <a:solidFill>
                  <a:srgbClr val="0000FF"/>
                </a:solidFill>
                <a:latin typeface="Consolas" panose="020B0609020204030204" pitchFamily="49" charset="0"/>
              </a:rPr>
              <a:t>="#192a56"</a:t>
            </a:r>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Grid.Row</a:t>
            </a:r>
            <a:r>
              <a:rPr lang="es-DO" sz="700" dirty="0">
                <a:solidFill>
                  <a:srgbClr val="0000FF"/>
                </a:solidFill>
                <a:latin typeface="Consolas" panose="020B0609020204030204" pitchFamily="49" charset="0"/>
              </a:rPr>
              <a:t>="5"</a:t>
            </a:r>
            <a:r>
              <a:rPr lang="es-DO" sz="700" dirty="0">
                <a:solidFill>
                  <a:srgbClr val="FF0000"/>
                </a:solidFill>
                <a:latin typeface="Consolas" panose="020B0609020204030204" pitchFamily="49" charset="0"/>
              </a:rPr>
              <a:t> Grid.Column</a:t>
            </a:r>
            <a:r>
              <a:rPr lang="es-DO" sz="700" dirty="0">
                <a:solidFill>
                  <a:srgbClr val="0000FF"/>
                </a:solidFill>
                <a:latin typeface="Consolas" panose="020B0609020204030204" pitchFamily="49" charset="0"/>
              </a:rPr>
              <a:t>="1"</a:t>
            </a:r>
            <a:r>
              <a:rPr lang="es-DO" sz="700" dirty="0">
                <a:solidFill>
                  <a:srgbClr val="FF0000"/>
                </a:solidFill>
                <a:latin typeface="Consolas" panose="020B0609020204030204" pitchFamily="49" charset="0"/>
              </a:rPr>
              <a:t> Clicked</a:t>
            </a:r>
            <a:r>
              <a:rPr lang="es-DO" sz="700" dirty="0">
                <a:solidFill>
                  <a:srgbClr val="0000FF"/>
                </a:solidFill>
                <a:latin typeface="Consolas" panose="020B0609020204030204" pitchFamily="49" charset="0"/>
              </a:rPr>
              <a:t>="BtnClr_Clicked" /&gt;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Grid</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&lt;</a:t>
            </a:r>
            <a:r>
              <a:rPr lang="en-US" sz="700" dirty="0">
                <a:solidFill>
                  <a:srgbClr val="A31515"/>
                </a:solidFill>
                <a:latin typeface="Consolas" panose="020B0609020204030204" pitchFamily="49" charset="0"/>
              </a:rPr>
              <a:t>BoxView</a:t>
            </a:r>
            <a:r>
              <a:rPr lang="en-US" sz="700" dirty="0">
                <a:solidFill>
                  <a:srgbClr val="FF0000"/>
                </a:solidFill>
                <a:latin typeface="Consolas" panose="020B0609020204030204" pitchFamily="49" charset="0"/>
              </a:rPr>
              <a:t> HorizontalOptions</a:t>
            </a:r>
            <a:r>
              <a:rPr lang="en-US" sz="700" dirty="0">
                <a:solidFill>
                  <a:srgbClr val="0000FF"/>
                </a:solidFill>
                <a:latin typeface="Consolas" panose="020B0609020204030204" pitchFamily="49" charset="0"/>
              </a:rPr>
              <a:t>="FillAndExpand"</a:t>
            </a:r>
            <a:r>
              <a:rPr lang="en-US" sz="700" dirty="0">
                <a:solidFill>
                  <a:srgbClr val="FF0000"/>
                </a:solidFill>
                <a:latin typeface="Consolas" panose="020B0609020204030204" pitchFamily="49" charset="0"/>
              </a:rPr>
              <a:t> HeightRequest</a:t>
            </a:r>
            <a:r>
              <a:rPr lang="en-US" sz="700" dirty="0">
                <a:solidFill>
                  <a:srgbClr val="0000FF"/>
                </a:solidFill>
                <a:latin typeface="Consolas" panose="020B0609020204030204" pitchFamily="49" charset="0"/>
              </a:rPr>
              <a:t>="2"</a:t>
            </a:r>
            <a:r>
              <a:rPr lang="en-US" sz="700" dirty="0">
                <a:solidFill>
                  <a:srgbClr val="FF0000"/>
                </a:solidFill>
                <a:latin typeface="Consolas" panose="020B0609020204030204" pitchFamily="49" charset="0"/>
              </a:rPr>
              <a:t> Color</a:t>
            </a:r>
            <a:r>
              <a:rPr lang="en-US" sz="700" dirty="0">
                <a:solidFill>
                  <a:srgbClr val="0000FF"/>
                </a:solidFill>
                <a:latin typeface="Consolas" panose="020B0609020204030204" pitchFamily="49" charset="0"/>
              </a:rPr>
              <a:t>="#e84118"/&gt;</a:t>
            </a:r>
            <a:endParaRPr lang="en-US"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StackLayout</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ScrollView</a:t>
            </a:r>
            <a:r>
              <a:rPr lang="es-DO" sz="700" dirty="0">
                <a:solidFill>
                  <a:srgbClr val="0000FF"/>
                </a:solidFill>
                <a:latin typeface="Consolas" panose="020B0609020204030204" pitchFamily="49" charset="0"/>
              </a:rPr>
              <a:t>&gt;</a:t>
            </a:r>
            <a:endParaRPr lang="es-DO" sz="700" dirty="0"/>
          </a:p>
        </p:txBody>
      </p:sp>
      <p:sp>
        <p:nvSpPr>
          <p:cNvPr id="4" name="TextBox 3">
            <a:extLst>
              <a:ext uri="{FF2B5EF4-FFF2-40B4-BE49-F238E27FC236}">
                <a16:creationId xmlns:a16="http://schemas.microsoft.com/office/drawing/2014/main" id="{269A1ACD-B243-4120-9A85-77E2DA386588}"/>
              </a:ext>
            </a:extLst>
          </p:cNvPr>
          <p:cNvSpPr txBox="1"/>
          <p:nvPr/>
        </p:nvSpPr>
        <p:spPr>
          <a:xfrm>
            <a:off x="1545465" y="251168"/>
            <a:ext cx="9530366" cy="523220"/>
          </a:xfrm>
          <a:prstGeom prst="rect">
            <a:avLst/>
          </a:prstGeom>
          <a:noFill/>
        </p:spPr>
        <p:txBody>
          <a:bodyPr wrap="square" rtlCol="0">
            <a:spAutoFit/>
          </a:bodyPr>
          <a:lstStyle/>
          <a:p>
            <a:pPr algn="ctr"/>
            <a:r>
              <a:rPr lang="en-US" sz="2800" b="1" dirty="0"/>
              <a:t>Copiamos este Codigo de XAML en el MainPage.xaml</a:t>
            </a:r>
            <a:endParaRPr lang="es-DO" sz="2800" b="1" dirty="0"/>
          </a:p>
        </p:txBody>
      </p:sp>
    </p:spTree>
    <p:extLst>
      <p:ext uri="{BB962C8B-B14F-4D97-AF65-F5344CB8AC3E}">
        <p14:creationId xmlns:p14="http://schemas.microsoft.com/office/powerpoint/2010/main" val="188966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79235E-479A-41C0-BCC1-500A94E900A7}"/>
              </a:ext>
            </a:extLst>
          </p:cNvPr>
          <p:cNvSpPr txBox="1"/>
          <p:nvPr/>
        </p:nvSpPr>
        <p:spPr>
          <a:xfrm>
            <a:off x="51516" y="42324"/>
            <a:ext cx="10457645" cy="400110"/>
          </a:xfrm>
          <a:prstGeom prst="rect">
            <a:avLst/>
          </a:prstGeom>
          <a:noFill/>
        </p:spPr>
        <p:txBody>
          <a:bodyPr wrap="square" rtlCol="0">
            <a:spAutoFit/>
          </a:bodyPr>
          <a:lstStyle/>
          <a:p>
            <a:r>
              <a:rPr lang="en-US" sz="2000" b="1" dirty="0"/>
              <a:t>Copiamos el Codigo en Amarillo de los Botones en el Codigo de XAML MainPage.xaml.cs</a:t>
            </a:r>
            <a:endParaRPr lang="es-DO" sz="2000" b="1" dirty="0"/>
          </a:p>
        </p:txBody>
      </p:sp>
      <p:sp>
        <p:nvSpPr>
          <p:cNvPr id="4" name="TextBox 3">
            <a:extLst>
              <a:ext uri="{FF2B5EF4-FFF2-40B4-BE49-F238E27FC236}">
                <a16:creationId xmlns:a16="http://schemas.microsoft.com/office/drawing/2014/main" id="{4BD10AE0-5067-44DC-BF7A-A8847470E07E}"/>
              </a:ext>
            </a:extLst>
          </p:cNvPr>
          <p:cNvSpPr txBox="1"/>
          <p:nvPr/>
        </p:nvSpPr>
        <p:spPr>
          <a:xfrm>
            <a:off x="388621" y="758452"/>
            <a:ext cx="6097384" cy="5909310"/>
          </a:xfrm>
          <a:prstGeom prst="rect">
            <a:avLst/>
          </a:prstGeom>
          <a:noFill/>
        </p:spPr>
        <p:txBody>
          <a:bodyPr wrap="square">
            <a:spAutoFit/>
          </a:bodyPr>
          <a:lstStyle/>
          <a:p>
            <a:r>
              <a:rPr lang="es-DO" sz="700" dirty="0">
                <a:solidFill>
                  <a:srgbClr val="0000FF"/>
                </a:solidFill>
                <a:latin typeface="Consolas" panose="020B0609020204030204" pitchFamily="49" charset="0"/>
              </a:rPr>
              <a:t>using</a:t>
            </a:r>
            <a:r>
              <a:rPr lang="es-DO" sz="700" dirty="0">
                <a:solidFill>
                  <a:srgbClr val="000000"/>
                </a:solidFill>
                <a:latin typeface="Consolas" panose="020B0609020204030204" pitchFamily="49" charset="0"/>
              </a:rPr>
              <a:t> System;</a:t>
            </a:r>
          </a:p>
          <a:p>
            <a:r>
              <a:rPr lang="es-DO" sz="700" dirty="0">
                <a:solidFill>
                  <a:srgbClr val="0000FF"/>
                </a:solidFill>
                <a:latin typeface="Consolas" panose="020B0609020204030204" pitchFamily="49" charset="0"/>
              </a:rPr>
              <a:t>using</a:t>
            </a:r>
            <a:r>
              <a:rPr lang="es-DO" sz="700" dirty="0">
                <a:solidFill>
                  <a:srgbClr val="000000"/>
                </a:solidFill>
                <a:latin typeface="Consolas" panose="020B0609020204030204" pitchFamily="49" charset="0"/>
              </a:rPr>
              <a:t> System.Collections.Generic;</a:t>
            </a:r>
          </a:p>
          <a:p>
            <a:r>
              <a:rPr lang="es-DO" sz="700" dirty="0">
                <a:solidFill>
                  <a:srgbClr val="0000FF"/>
                </a:solidFill>
                <a:latin typeface="Consolas" panose="020B0609020204030204" pitchFamily="49" charset="0"/>
              </a:rPr>
              <a:t>using</a:t>
            </a:r>
            <a:r>
              <a:rPr lang="es-DO" sz="700" dirty="0">
                <a:solidFill>
                  <a:srgbClr val="000000"/>
                </a:solidFill>
                <a:latin typeface="Consolas" panose="020B0609020204030204" pitchFamily="49" charset="0"/>
              </a:rPr>
              <a:t> System.ComponentModel;</a:t>
            </a:r>
          </a:p>
          <a:p>
            <a:r>
              <a:rPr lang="es-DO" sz="700" dirty="0">
                <a:solidFill>
                  <a:srgbClr val="0000FF"/>
                </a:solidFill>
                <a:latin typeface="Consolas" panose="020B0609020204030204" pitchFamily="49" charset="0"/>
              </a:rPr>
              <a:t>using</a:t>
            </a:r>
            <a:r>
              <a:rPr lang="es-DO" sz="700" dirty="0">
                <a:solidFill>
                  <a:srgbClr val="000000"/>
                </a:solidFill>
                <a:latin typeface="Consolas" panose="020B0609020204030204" pitchFamily="49" charset="0"/>
              </a:rPr>
              <a:t> System.Linq;</a:t>
            </a:r>
          </a:p>
          <a:p>
            <a:r>
              <a:rPr lang="es-DO" sz="700" dirty="0">
                <a:solidFill>
                  <a:srgbClr val="0000FF"/>
                </a:solidFill>
                <a:latin typeface="Consolas" panose="020B0609020204030204" pitchFamily="49" charset="0"/>
              </a:rPr>
              <a:t>using</a:t>
            </a:r>
            <a:r>
              <a:rPr lang="es-DO" sz="700" dirty="0">
                <a:solidFill>
                  <a:srgbClr val="000000"/>
                </a:solidFill>
                <a:latin typeface="Consolas" panose="020B0609020204030204" pitchFamily="49" charset="0"/>
              </a:rPr>
              <a:t> System.Text;</a:t>
            </a:r>
          </a:p>
          <a:p>
            <a:r>
              <a:rPr lang="es-DO" sz="700" dirty="0">
                <a:solidFill>
                  <a:srgbClr val="0000FF"/>
                </a:solidFill>
                <a:latin typeface="Consolas" panose="020B0609020204030204" pitchFamily="49" charset="0"/>
              </a:rPr>
              <a:t>using</a:t>
            </a:r>
            <a:r>
              <a:rPr lang="es-DO" sz="700" dirty="0">
                <a:solidFill>
                  <a:srgbClr val="000000"/>
                </a:solidFill>
                <a:latin typeface="Consolas" panose="020B0609020204030204" pitchFamily="49" charset="0"/>
              </a:rPr>
              <a:t> System.Threading.Tasks;</a:t>
            </a:r>
          </a:p>
          <a:p>
            <a:r>
              <a:rPr lang="es-DO" sz="700" dirty="0">
                <a:solidFill>
                  <a:srgbClr val="0000FF"/>
                </a:solidFill>
                <a:latin typeface="Consolas" panose="020B0609020204030204" pitchFamily="49" charset="0"/>
              </a:rPr>
              <a:t>using</a:t>
            </a:r>
            <a:r>
              <a:rPr lang="es-DO" sz="700" dirty="0">
                <a:solidFill>
                  <a:srgbClr val="000000"/>
                </a:solidFill>
                <a:latin typeface="Consolas" panose="020B0609020204030204" pitchFamily="49" charset="0"/>
              </a:rPr>
              <a:t> Xamarin.Forms;</a:t>
            </a:r>
          </a:p>
          <a:p>
            <a:endParaRPr lang="es-DO" sz="700" dirty="0">
              <a:solidFill>
                <a:srgbClr val="000000"/>
              </a:solidFill>
              <a:latin typeface="Consolas" panose="020B0609020204030204" pitchFamily="49" charset="0"/>
            </a:endParaRPr>
          </a:p>
          <a:p>
            <a:r>
              <a:rPr lang="es-DO" sz="700" dirty="0">
                <a:solidFill>
                  <a:srgbClr val="0000FF"/>
                </a:solidFill>
                <a:latin typeface="Consolas" panose="020B0609020204030204" pitchFamily="49" charset="0"/>
              </a:rPr>
              <a:t>namespace</a:t>
            </a:r>
            <a:r>
              <a:rPr lang="es-DO" sz="700" dirty="0">
                <a:solidFill>
                  <a:srgbClr val="000000"/>
                </a:solidFill>
                <a:latin typeface="Consolas" panose="020B0609020204030204" pitchFamily="49" charset="0"/>
              </a:rPr>
              <a:t> CalculadoraBasica_2</a:t>
            </a:r>
          </a:p>
          <a:p>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public</a:t>
            </a:r>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partial</a:t>
            </a:r>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class</a:t>
            </a:r>
            <a:r>
              <a:rPr lang="es-DO" sz="700" dirty="0">
                <a:solidFill>
                  <a:srgbClr val="000000"/>
                </a:solidFill>
                <a:latin typeface="Consolas" panose="020B0609020204030204" pitchFamily="49" charset="0"/>
              </a:rPr>
              <a:t> </a:t>
            </a:r>
            <a:r>
              <a:rPr lang="es-DO" sz="700" dirty="0">
                <a:solidFill>
                  <a:srgbClr val="2B91AF"/>
                </a:solidFill>
                <a:latin typeface="Consolas" panose="020B0609020204030204" pitchFamily="49" charset="0"/>
              </a:rPr>
              <a:t>MainPage</a:t>
            </a:r>
            <a:r>
              <a:rPr lang="es-DO" sz="700" dirty="0">
                <a:solidFill>
                  <a:srgbClr val="000000"/>
                </a:solidFill>
                <a:latin typeface="Consolas" panose="020B0609020204030204" pitchFamily="49" charset="0"/>
              </a:rPr>
              <a:t> : ContentPage</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public</a:t>
            </a:r>
            <a:r>
              <a:rPr lang="es-DO" sz="700" dirty="0">
                <a:solidFill>
                  <a:srgbClr val="000000"/>
                </a:solidFill>
                <a:latin typeface="Consolas" panose="020B0609020204030204" pitchFamily="49" charset="0"/>
              </a:rPr>
              <a:t> </a:t>
            </a:r>
            <a:r>
              <a:rPr lang="es-DO" sz="700" dirty="0">
                <a:solidFill>
                  <a:srgbClr val="2B91AF"/>
                </a:solidFill>
                <a:latin typeface="Consolas" panose="020B0609020204030204" pitchFamily="49" charset="0"/>
              </a:rPr>
              <a:t>MainPage</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InitializeComponent();</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private</a:t>
            </a:r>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void</a:t>
            </a:r>
            <a:r>
              <a:rPr lang="es-DO" sz="700" dirty="0">
                <a:solidFill>
                  <a:srgbClr val="000000"/>
                </a:solidFill>
                <a:latin typeface="Consolas" panose="020B0609020204030204" pitchFamily="49" charset="0"/>
              </a:rPr>
              <a:t> BtnAdd_Clicked(</a:t>
            </a:r>
            <a:r>
              <a:rPr lang="es-DO" sz="700" dirty="0">
                <a:solidFill>
                  <a:srgbClr val="0000FF"/>
                </a:solidFill>
                <a:latin typeface="Consolas" panose="020B0609020204030204" pitchFamily="49" charset="0"/>
              </a:rPr>
              <a:t>object</a:t>
            </a:r>
            <a:r>
              <a:rPr lang="es-DO" sz="700" dirty="0">
                <a:solidFill>
                  <a:srgbClr val="000000"/>
                </a:solidFill>
                <a:latin typeface="Consolas" panose="020B0609020204030204" pitchFamily="49" charset="0"/>
              </a:rPr>
              <a:t> sender, EventArgs e)</a:t>
            </a:r>
          </a:p>
          <a:p>
            <a:r>
              <a:rPr lang="es-DO" sz="700" dirty="0">
                <a:solidFill>
                  <a:srgbClr val="000000"/>
                </a:solidFill>
                <a:latin typeface="Consolas" panose="020B0609020204030204" pitchFamily="49" charset="0"/>
              </a:rPr>
              <a:t>        {</a:t>
            </a:r>
          </a:p>
          <a:p>
            <a:r>
              <a:rPr lang="es-DO" sz="700" dirty="0">
                <a:solidFill>
                  <a:srgbClr val="000000"/>
                </a:solidFill>
                <a:highlight>
                  <a:srgbClr val="FFFF00"/>
                </a:highlight>
                <a:latin typeface="Consolas" panose="020B0609020204030204" pitchFamily="49" charset="0"/>
              </a:rPr>
              <a:t>            </a:t>
            </a:r>
            <a:r>
              <a:rPr lang="es-DO" sz="700" dirty="0">
                <a:solidFill>
                  <a:srgbClr val="0000FF"/>
                </a:solidFill>
                <a:highlight>
                  <a:srgbClr val="FFFF00"/>
                </a:highlight>
                <a:latin typeface="Consolas" panose="020B0609020204030204" pitchFamily="49" charset="0"/>
              </a:rPr>
              <a:t>double</a:t>
            </a:r>
            <a:r>
              <a:rPr lang="es-DO" sz="700" dirty="0">
                <a:solidFill>
                  <a:srgbClr val="000000"/>
                </a:solidFill>
                <a:highlight>
                  <a:srgbClr val="FFFF00"/>
                </a:highlight>
                <a:latin typeface="Consolas" panose="020B0609020204030204" pitchFamily="49" charset="0"/>
              </a:rPr>
              <a:t> a = Double.Parse(num1.Text);</a:t>
            </a:r>
          </a:p>
          <a:p>
            <a:r>
              <a:rPr lang="es-DO" sz="700" dirty="0">
                <a:solidFill>
                  <a:srgbClr val="000000"/>
                </a:solidFill>
                <a:highlight>
                  <a:srgbClr val="FFFF00"/>
                </a:highlight>
                <a:latin typeface="Consolas" panose="020B0609020204030204" pitchFamily="49" charset="0"/>
              </a:rPr>
              <a:t>            </a:t>
            </a:r>
            <a:r>
              <a:rPr lang="es-DO" sz="700" dirty="0">
                <a:solidFill>
                  <a:srgbClr val="0000FF"/>
                </a:solidFill>
                <a:highlight>
                  <a:srgbClr val="FFFF00"/>
                </a:highlight>
                <a:latin typeface="Consolas" panose="020B0609020204030204" pitchFamily="49" charset="0"/>
              </a:rPr>
              <a:t>double</a:t>
            </a:r>
            <a:r>
              <a:rPr lang="es-DO" sz="700" dirty="0">
                <a:solidFill>
                  <a:srgbClr val="000000"/>
                </a:solidFill>
                <a:highlight>
                  <a:srgbClr val="FFFF00"/>
                </a:highlight>
                <a:latin typeface="Consolas" panose="020B0609020204030204" pitchFamily="49" charset="0"/>
              </a:rPr>
              <a:t> b = Double.Parse(num2.Text);</a:t>
            </a:r>
          </a:p>
          <a:p>
            <a:r>
              <a:rPr lang="es-DO" sz="700" dirty="0">
                <a:solidFill>
                  <a:srgbClr val="000000"/>
                </a:solidFill>
                <a:highlight>
                  <a:srgbClr val="FFFF00"/>
                </a:highlight>
                <a:latin typeface="Consolas" panose="020B0609020204030204" pitchFamily="49" charset="0"/>
              </a:rPr>
              <a:t>            res.Text = (a + b).ToString();</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private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void</a:t>
            </a:r>
            <a:r>
              <a:rPr lang="en-US" sz="700" dirty="0">
                <a:solidFill>
                  <a:srgbClr val="000000"/>
                </a:solidFill>
                <a:latin typeface="Consolas" panose="020B0609020204030204" pitchFamily="49" charset="0"/>
              </a:rPr>
              <a:t> BtnSub_Clicked(</a:t>
            </a:r>
            <a:r>
              <a:rPr lang="en-US" sz="700" dirty="0">
                <a:solidFill>
                  <a:srgbClr val="0000FF"/>
                </a:solidFill>
                <a:latin typeface="Consolas" panose="020B0609020204030204" pitchFamily="49" charset="0"/>
              </a:rPr>
              <a:t>object</a:t>
            </a:r>
            <a:r>
              <a:rPr lang="en-US" sz="700" dirty="0">
                <a:solidFill>
                  <a:srgbClr val="000000"/>
                </a:solidFill>
                <a:latin typeface="Consolas" panose="020B0609020204030204" pitchFamily="49" charset="0"/>
              </a:rPr>
              <a:t> sender, EventArgs e)</a:t>
            </a:r>
          </a:p>
          <a:p>
            <a:r>
              <a:rPr lang="es-DO" sz="700" dirty="0">
                <a:solidFill>
                  <a:srgbClr val="000000"/>
                </a:solidFill>
                <a:latin typeface="Consolas" panose="020B0609020204030204" pitchFamily="49" charset="0"/>
              </a:rPr>
              <a:t>        {</a:t>
            </a:r>
          </a:p>
          <a:p>
            <a:r>
              <a:rPr lang="es-DO" sz="700" dirty="0">
                <a:solidFill>
                  <a:srgbClr val="000000"/>
                </a:solidFill>
                <a:highlight>
                  <a:srgbClr val="FFFF00"/>
                </a:highlight>
                <a:latin typeface="Consolas" panose="020B0609020204030204" pitchFamily="49" charset="0"/>
              </a:rPr>
              <a:t>            </a:t>
            </a:r>
            <a:r>
              <a:rPr lang="es-DO" sz="700" dirty="0">
                <a:solidFill>
                  <a:srgbClr val="0000FF"/>
                </a:solidFill>
                <a:highlight>
                  <a:srgbClr val="FFFF00"/>
                </a:highlight>
                <a:latin typeface="Consolas" panose="020B0609020204030204" pitchFamily="49" charset="0"/>
              </a:rPr>
              <a:t>double</a:t>
            </a:r>
            <a:r>
              <a:rPr lang="es-DO" sz="700" dirty="0">
                <a:solidFill>
                  <a:srgbClr val="000000"/>
                </a:solidFill>
                <a:highlight>
                  <a:srgbClr val="FFFF00"/>
                </a:highlight>
                <a:latin typeface="Consolas" panose="020B0609020204030204" pitchFamily="49" charset="0"/>
              </a:rPr>
              <a:t> a = Double.Parse(num1.Text);</a:t>
            </a:r>
          </a:p>
          <a:p>
            <a:r>
              <a:rPr lang="es-DO" sz="700" dirty="0">
                <a:solidFill>
                  <a:srgbClr val="000000"/>
                </a:solidFill>
                <a:highlight>
                  <a:srgbClr val="FFFF00"/>
                </a:highlight>
                <a:latin typeface="Consolas" panose="020B0609020204030204" pitchFamily="49" charset="0"/>
              </a:rPr>
              <a:t>            </a:t>
            </a:r>
            <a:r>
              <a:rPr lang="es-DO" sz="700" dirty="0">
                <a:solidFill>
                  <a:srgbClr val="0000FF"/>
                </a:solidFill>
                <a:highlight>
                  <a:srgbClr val="FFFF00"/>
                </a:highlight>
                <a:latin typeface="Consolas" panose="020B0609020204030204" pitchFamily="49" charset="0"/>
              </a:rPr>
              <a:t>double</a:t>
            </a:r>
            <a:r>
              <a:rPr lang="es-DO" sz="700" dirty="0">
                <a:solidFill>
                  <a:srgbClr val="000000"/>
                </a:solidFill>
                <a:highlight>
                  <a:srgbClr val="FFFF00"/>
                </a:highlight>
                <a:latin typeface="Consolas" panose="020B0609020204030204" pitchFamily="49" charset="0"/>
              </a:rPr>
              <a:t> b = Double.Parse(num2.Text);</a:t>
            </a:r>
          </a:p>
          <a:p>
            <a:r>
              <a:rPr lang="es-DO" sz="700" dirty="0">
                <a:solidFill>
                  <a:srgbClr val="000000"/>
                </a:solidFill>
                <a:highlight>
                  <a:srgbClr val="FFFF00"/>
                </a:highlight>
                <a:latin typeface="Consolas" panose="020B0609020204030204" pitchFamily="49" charset="0"/>
              </a:rPr>
              <a:t>            res.Text = (a - b).ToString();</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private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void</a:t>
            </a:r>
            <a:r>
              <a:rPr lang="en-US" sz="700" dirty="0">
                <a:solidFill>
                  <a:srgbClr val="000000"/>
                </a:solidFill>
                <a:latin typeface="Consolas" panose="020B0609020204030204" pitchFamily="49" charset="0"/>
              </a:rPr>
              <a:t> BtnMul_Clicked(</a:t>
            </a:r>
            <a:r>
              <a:rPr lang="en-US" sz="700" dirty="0">
                <a:solidFill>
                  <a:srgbClr val="0000FF"/>
                </a:solidFill>
                <a:latin typeface="Consolas" panose="020B0609020204030204" pitchFamily="49" charset="0"/>
              </a:rPr>
              <a:t>object</a:t>
            </a:r>
            <a:r>
              <a:rPr lang="en-US" sz="700" dirty="0">
                <a:solidFill>
                  <a:srgbClr val="000000"/>
                </a:solidFill>
                <a:latin typeface="Consolas" panose="020B0609020204030204" pitchFamily="49" charset="0"/>
              </a:rPr>
              <a:t> sender, EventArgs e)</a:t>
            </a:r>
          </a:p>
          <a:p>
            <a:r>
              <a:rPr lang="es-DO" sz="700" dirty="0">
                <a:solidFill>
                  <a:srgbClr val="000000"/>
                </a:solidFill>
                <a:latin typeface="Consolas" panose="020B0609020204030204" pitchFamily="49" charset="0"/>
              </a:rPr>
              <a:t>        {</a:t>
            </a:r>
          </a:p>
          <a:p>
            <a:r>
              <a:rPr lang="es-DO" sz="700" dirty="0">
                <a:solidFill>
                  <a:srgbClr val="000000"/>
                </a:solidFill>
                <a:highlight>
                  <a:srgbClr val="FFFF00"/>
                </a:highlight>
                <a:latin typeface="Consolas" panose="020B0609020204030204" pitchFamily="49" charset="0"/>
              </a:rPr>
              <a:t>            </a:t>
            </a:r>
            <a:r>
              <a:rPr lang="es-DO" sz="700" dirty="0">
                <a:solidFill>
                  <a:srgbClr val="0000FF"/>
                </a:solidFill>
                <a:highlight>
                  <a:srgbClr val="FFFF00"/>
                </a:highlight>
                <a:latin typeface="Consolas" panose="020B0609020204030204" pitchFamily="49" charset="0"/>
              </a:rPr>
              <a:t>double</a:t>
            </a:r>
            <a:r>
              <a:rPr lang="es-DO" sz="700" dirty="0">
                <a:solidFill>
                  <a:srgbClr val="000000"/>
                </a:solidFill>
                <a:highlight>
                  <a:srgbClr val="FFFF00"/>
                </a:highlight>
                <a:latin typeface="Consolas" panose="020B0609020204030204" pitchFamily="49" charset="0"/>
              </a:rPr>
              <a:t> a = Double.Parse(num1.Text);</a:t>
            </a:r>
          </a:p>
          <a:p>
            <a:r>
              <a:rPr lang="es-DO" sz="700" dirty="0">
                <a:solidFill>
                  <a:srgbClr val="000000"/>
                </a:solidFill>
                <a:highlight>
                  <a:srgbClr val="FFFF00"/>
                </a:highlight>
                <a:latin typeface="Consolas" panose="020B0609020204030204" pitchFamily="49" charset="0"/>
              </a:rPr>
              <a:t>            </a:t>
            </a:r>
            <a:r>
              <a:rPr lang="es-DO" sz="700" dirty="0">
                <a:solidFill>
                  <a:srgbClr val="0000FF"/>
                </a:solidFill>
                <a:highlight>
                  <a:srgbClr val="FFFF00"/>
                </a:highlight>
                <a:latin typeface="Consolas" panose="020B0609020204030204" pitchFamily="49" charset="0"/>
              </a:rPr>
              <a:t>double</a:t>
            </a:r>
            <a:r>
              <a:rPr lang="es-DO" sz="700" dirty="0">
                <a:solidFill>
                  <a:srgbClr val="000000"/>
                </a:solidFill>
                <a:highlight>
                  <a:srgbClr val="FFFF00"/>
                </a:highlight>
                <a:latin typeface="Consolas" panose="020B0609020204030204" pitchFamily="49" charset="0"/>
              </a:rPr>
              <a:t> b = Double.Parse(num2.Text);</a:t>
            </a:r>
          </a:p>
          <a:p>
            <a:r>
              <a:rPr lang="es-DO" sz="700" dirty="0">
                <a:solidFill>
                  <a:srgbClr val="000000"/>
                </a:solidFill>
                <a:highlight>
                  <a:srgbClr val="FFFF00"/>
                </a:highlight>
                <a:latin typeface="Consolas" panose="020B0609020204030204" pitchFamily="49" charset="0"/>
              </a:rPr>
              <a:t>            res.Text = (a * b).ToString();</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private</a:t>
            </a:r>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void</a:t>
            </a:r>
            <a:r>
              <a:rPr lang="es-DO" sz="700" dirty="0">
                <a:solidFill>
                  <a:srgbClr val="000000"/>
                </a:solidFill>
                <a:latin typeface="Consolas" panose="020B0609020204030204" pitchFamily="49" charset="0"/>
              </a:rPr>
              <a:t> BtnDiv_Clicked(</a:t>
            </a:r>
            <a:r>
              <a:rPr lang="es-DO" sz="700" dirty="0">
                <a:solidFill>
                  <a:srgbClr val="0000FF"/>
                </a:solidFill>
                <a:latin typeface="Consolas" panose="020B0609020204030204" pitchFamily="49" charset="0"/>
              </a:rPr>
              <a:t>object</a:t>
            </a:r>
            <a:r>
              <a:rPr lang="es-DO" sz="700" dirty="0">
                <a:solidFill>
                  <a:srgbClr val="000000"/>
                </a:solidFill>
                <a:latin typeface="Consolas" panose="020B0609020204030204" pitchFamily="49" charset="0"/>
              </a:rPr>
              <a:t> sender, EventArgs e)</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0000FF"/>
                </a:solidFill>
                <a:highlight>
                  <a:srgbClr val="FFFF00"/>
                </a:highlight>
                <a:latin typeface="Consolas" panose="020B0609020204030204" pitchFamily="49" charset="0"/>
              </a:rPr>
              <a:t>double</a:t>
            </a:r>
            <a:r>
              <a:rPr lang="es-DO" sz="700" dirty="0">
                <a:solidFill>
                  <a:srgbClr val="000000"/>
                </a:solidFill>
                <a:highlight>
                  <a:srgbClr val="FFFF00"/>
                </a:highlight>
                <a:latin typeface="Consolas" panose="020B0609020204030204" pitchFamily="49" charset="0"/>
              </a:rPr>
              <a:t> a = Double.Parse(num1.Text);</a:t>
            </a:r>
          </a:p>
          <a:p>
            <a:r>
              <a:rPr lang="es-DO" sz="700" dirty="0">
                <a:solidFill>
                  <a:srgbClr val="000000"/>
                </a:solidFill>
                <a:highlight>
                  <a:srgbClr val="FFFF00"/>
                </a:highlight>
                <a:latin typeface="Consolas" panose="020B0609020204030204" pitchFamily="49" charset="0"/>
              </a:rPr>
              <a:t>            </a:t>
            </a:r>
            <a:r>
              <a:rPr lang="es-DO" sz="700" dirty="0">
                <a:solidFill>
                  <a:srgbClr val="0000FF"/>
                </a:solidFill>
                <a:highlight>
                  <a:srgbClr val="FFFF00"/>
                </a:highlight>
                <a:latin typeface="Consolas" panose="020B0609020204030204" pitchFamily="49" charset="0"/>
              </a:rPr>
              <a:t>double</a:t>
            </a:r>
            <a:r>
              <a:rPr lang="es-DO" sz="700" dirty="0">
                <a:solidFill>
                  <a:srgbClr val="000000"/>
                </a:solidFill>
                <a:highlight>
                  <a:srgbClr val="FFFF00"/>
                </a:highlight>
                <a:latin typeface="Consolas" panose="020B0609020204030204" pitchFamily="49" charset="0"/>
              </a:rPr>
              <a:t> b = Double.Parse(num2.Text);</a:t>
            </a:r>
          </a:p>
          <a:p>
            <a:r>
              <a:rPr lang="es-DO" sz="700" dirty="0">
                <a:solidFill>
                  <a:srgbClr val="000000"/>
                </a:solidFill>
                <a:highlight>
                  <a:srgbClr val="FFFF00"/>
                </a:highlight>
                <a:latin typeface="Consolas" panose="020B0609020204030204" pitchFamily="49" charset="0"/>
              </a:rPr>
              <a:t>            res.Text = (a / b).ToString();</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private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void</a:t>
            </a:r>
            <a:r>
              <a:rPr lang="en-US" sz="700" dirty="0">
                <a:solidFill>
                  <a:srgbClr val="000000"/>
                </a:solidFill>
                <a:latin typeface="Consolas" panose="020B0609020204030204" pitchFamily="49" charset="0"/>
              </a:rPr>
              <a:t> BtnRem_Clicked(</a:t>
            </a:r>
            <a:r>
              <a:rPr lang="en-US" sz="700" dirty="0">
                <a:solidFill>
                  <a:srgbClr val="0000FF"/>
                </a:solidFill>
                <a:latin typeface="Consolas" panose="020B0609020204030204" pitchFamily="49" charset="0"/>
              </a:rPr>
              <a:t>object</a:t>
            </a:r>
            <a:r>
              <a:rPr lang="en-US" sz="700" dirty="0">
                <a:solidFill>
                  <a:srgbClr val="000000"/>
                </a:solidFill>
                <a:latin typeface="Consolas" panose="020B0609020204030204" pitchFamily="49" charset="0"/>
              </a:rPr>
              <a:t> sender, EventArgs e)</a:t>
            </a:r>
          </a:p>
          <a:p>
            <a:r>
              <a:rPr lang="es-DO" sz="700" dirty="0">
                <a:solidFill>
                  <a:srgbClr val="000000"/>
                </a:solidFill>
                <a:latin typeface="Consolas" panose="020B0609020204030204" pitchFamily="49" charset="0"/>
              </a:rPr>
              <a:t>        {</a:t>
            </a:r>
          </a:p>
          <a:p>
            <a:r>
              <a:rPr lang="es-DO" sz="700" dirty="0">
                <a:solidFill>
                  <a:srgbClr val="000000"/>
                </a:solidFill>
                <a:highlight>
                  <a:srgbClr val="FFFF00"/>
                </a:highlight>
                <a:latin typeface="Consolas" panose="020B0609020204030204" pitchFamily="49" charset="0"/>
              </a:rPr>
              <a:t>            </a:t>
            </a:r>
            <a:r>
              <a:rPr lang="es-DO" sz="700" dirty="0">
                <a:solidFill>
                  <a:srgbClr val="0000FF"/>
                </a:solidFill>
                <a:highlight>
                  <a:srgbClr val="FFFF00"/>
                </a:highlight>
                <a:latin typeface="Consolas" panose="020B0609020204030204" pitchFamily="49" charset="0"/>
              </a:rPr>
              <a:t>double</a:t>
            </a:r>
            <a:r>
              <a:rPr lang="es-DO" sz="700" dirty="0">
                <a:solidFill>
                  <a:srgbClr val="000000"/>
                </a:solidFill>
                <a:highlight>
                  <a:srgbClr val="FFFF00"/>
                </a:highlight>
                <a:latin typeface="Consolas" panose="020B0609020204030204" pitchFamily="49" charset="0"/>
              </a:rPr>
              <a:t> a = Double.Parse(num1.Text);</a:t>
            </a:r>
          </a:p>
          <a:p>
            <a:r>
              <a:rPr lang="es-DO" sz="700" dirty="0">
                <a:solidFill>
                  <a:srgbClr val="000000"/>
                </a:solidFill>
                <a:highlight>
                  <a:srgbClr val="FFFF00"/>
                </a:highlight>
                <a:latin typeface="Consolas" panose="020B0609020204030204" pitchFamily="49" charset="0"/>
              </a:rPr>
              <a:t>            </a:t>
            </a:r>
            <a:r>
              <a:rPr lang="es-DO" sz="700" dirty="0">
                <a:solidFill>
                  <a:srgbClr val="0000FF"/>
                </a:solidFill>
                <a:highlight>
                  <a:srgbClr val="FFFF00"/>
                </a:highlight>
                <a:latin typeface="Consolas" panose="020B0609020204030204" pitchFamily="49" charset="0"/>
              </a:rPr>
              <a:t>double</a:t>
            </a:r>
            <a:r>
              <a:rPr lang="es-DO" sz="700" dirty="0">
                <a:solidFill>
                  <a:srgbClr val="000000"/>
                </a:solidFill>
                <a:highlight>
                  <a:srgbClr val="FFFF00"/>
                </a:highlight>
                <a:latin typeface="Consolas" panose="020B0609020204030204" pitchFamily="49" charset="0"/>
              </a:rPr>
              <a:t> b = Double.Parse(num2.Text);</a:t>
            </a:r>
          </a:p>
          <a:p>
            <a:r>
              <a:rPr lang="es-DO" sz="700" dirty="0">
                <a:solidFill>
                  <a:srgbClr val="000000"/>
                </a:solidFill>
                <a:highlight>
                  <a:srgbClr val="FFFF00"/>
                </a:highlight>
                <a:latin typeface="Consolas" panose="020B0609020204030204" pitchFamily="49" charset="0"/>
              </a:rPr>
              <a:t>            res.Text = (a % b).ToString();</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private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void</a:t>
            </a:r>
            <a:r>
              <a:rPr lang="en-US" sz="700" dirty="0">
                <a:solidFill>
                  <a:srgbClr val="000000"/>
                </a:solidFill>
                <a:latin typeface="Consolas" panose="020B0609020204030204" pitchFamily="49" charset="0"/>
              </a:rPr>
              <a:t> BtnClr_Clicked(</a:t>
            </a:r>
            <a:r>
              <a:rPr lang="en-US" sz="700" dirty="0">
                <a:solidFill>
                  <a:srgbClr val="0000FF"/>
                </a:solidFill>
                <a:latin typeface="Consolas" panose="020B0609020204030204" pitchFamily="49" charset="0"/>
              </a:rPr>
              <a:t>object</a:t>
            </a:r>
            <a:r>
              <a:rPr lang="en-US" sz="700" dirty="0">
                <a:solidFill>
                  <a:srgbClr val="000000"/>
                </a:solidFill>
                <a:latin typeface="Consolas" panose="020B0609020204030204" pitchFamily="49" charset="0"/>
              </a:rPr>
              <a:t> sender, EventArgs e)</a:t>
            </a:r>
          </a:p>
          <a:p>
            <a:r>
              <a:rPr lang="es-DO" sz="700" dirty="0">
                <a:solidFill>
                  <a:srgbClr val="000000"/>
                </a:solidFill>
                <a:latin typeface="Consolas" panose="020B0609020204030204" pitchFamily="49" charset="0"/>
              </a:rPr>
              <a:t>        {</a:t>
            </a:r>
          </a:p>
          <a:p>
            <a:r>
              <a:rPr lang="es-DO" sz="700" dirty="0">
                <a:solidFill>
                  <a:srgbClr val="000000"/>
                </a:solidFill>
                <a:highlight>
                  <a:srgbClr val="FFFF00"/>
                </a:highlight>
                <a:latin typeface="Consolas" panose="020B0609020204030204" pitchFamily="49" charset="0"/>
              </a:rPr>
              <a:t>            num1.Text = String.Empty;</a:t>
            </a:r>
          </a:p>
          <a:p>
            <a:r>
              <a:rPr lang="es-DO" sz="700" dirty="0">
                <a:solidFill>
                  <a:srgbClr val="000000"/>
                </a:solidFill>
                <a:highlight>
                  <a:srgbClr val="FFFF00"/>
                </a:highlight>
                <a:latin typeface="Consolas" panose="020B0609020204030204" pitchFamily="49" charset="0"/>
              </a:rPr>
              <a:t>            num2.Text = String.Empty;</a:t>
            </a:r>
          </a:p>
          <a:p>
            <a:r>
              <a:rPr lang="es-DO" sz="700" dirty="0">
                <a:solidFill>
                  <a:srgbClr val="000000"/>
                </a:solidFill>
                <a:highlight>
                  <a:srgbClr val="FFFF00"/>
                </a:highlight>
                <a:latin typeface="Consolas" panose="020B0609020204030204" pitchFamily="49" charset="0"/>
              </a:rPr>
              <a:t>            res.Text = String.Empty;</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a:t>
            </a:r>
            <a:endParaRPr lang="es-DO" sz="700" dirty="0"/>
          </a:p>
        </p:txBody>
      </p:sp>
      <p:pic>
        <p:nvPicPr>
          <p:cNvPr id="5" name="Picture 4" descr="Graphical user interface, application&#10;&#10;Description automatically generated">
            <a:extLst>
              <a:ext uri="{FF2B5EF4-FFF2-40B4-BE49-F238E27FC236}">
                <a16:creationId xmlns:a16="http://schemas.microsoft.com/office/drawing/2014/main" id="{A81F31FA-0607-4214-9E64-AC447B932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545" y="416676"/>
            <a:ext cx="2704199" cy="6266873"/>
          </a:xfrm>
          <a:prstGeom prst="rect">
            <a:avLst/>
          </a:prstGeom>
        </p:spPr>
      </p:pic>
      <p:sp>
        <p:nvSpPr>
          <p:cNvPr id="6" name="TextBox 5">
            <a:extLst>
              <a:ext uri="{FF2B5EF4-FFF2-40B4-BE49-F238E27FC236}">
                <a16:creationId xmlns:a16="http://schemas.microsoft.com/office/drawing/2014/main" id="{F46B6136-EAB0-490A-BDF4-A7432945F999}"/>
              </a:ext>
            </a:extLst>
          </p:cNvPr>
          <p:cNvSpPr txBox="1"/>
          <p:nvPr/>
        </p:nvSpPr>
        <p:spPr>
          <a:xfrm>
            <a:off x="5064528" y="3713107"/>
            <a:ext cx="2704199"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Resultado Final</a:t>
            </a:r>
            <a:endParaRPr lang="es-DO" sz="2800" b="1" dirty="0">
              <a:effectLst>
                <a:outerShdw blurRad="38100" dist="38100" dir="2700000" algn="tl">
                  <a:srgbClr val="000000">
                    <a:alpha val="43137"/>
                  </a:srgbClr>
                </a:outerShdw>
              </a:effectLst>
            </a:endParaRPr>
          </a:p>
        </p:txBody>
      </p:sp>
      <p:sp>
        <p:nvSpPr>
          <p:cNvPr id="7" name="Arrow: Right 6">
            <a:extLst>
              <a:ext uri="{FF2B5EF4-FFF2-40B4-BE49-F238E27FC236}">
                <a16:creationId xmlns:a16="http://schemas.microsoft.com/office/drawing/2014/main" id="{53F73C73-116A-4324-B5FD-AA46028F7F1F}"/>
              </a:ext>
            </a:extLst>
          </p:cNvPr>
          <p:cNvSpPr/>
          <p:nvPr/>
        </p:nvSpPr>
        <p:spPr>
          <a:xfrm>
            <a:off x="5547360" y="2980691"/>
            <a:ext cx="1352204" cy="56942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DO"/>
          </a:p>
        </p:txBody>
      </p:sp>
    </p:spTree>
    <p:extLst>
      <p:ext uri="{BB962C8B-B14F-4D97-AF65-F5344CB8AC3E}">
        <p14:creationId xmlns:p14="http://schemas.microsoft.com/office/powerpoint/2010/main" val="157889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0AC0A10-90C4-8A01-948E-4468180BDCD2}"/>
              </a:ext>
            </a:extLst>
          </p:cNvPr>
          <p:cNvGrpSpPr/>
          <p:nvPr/>
        </p:nvGrpSpPr>
        <p:grpSpPr>
          <a:xfrm>
            <a:off x="207264" y="249936"/>
            <a:ext cx="4437888" cy="6291072"/>
            <a:chOff x="207264" y="249936"/>
            <a:chExt cx="4437888" cy="6291072"/>
          </a:xfrm>
        </p:grpSpPr>
        <p:sp>
          <p:nvSpPr>
            <p:cNvPr id="2" name="Rectángulo 1">
              <a:extLst>
                <a:ext uri="{FF2B5EF4-FFF2-40B4-BE49-F238E27FC236}">
                  <a16:creationId xmlns:a16="http://schemas.microsoft.com/office/drawing/2014/main" id="{3EF7BA39-E232-F1C9-9DB4-C0B796868C44}"/>
                </a:ext>
              </a:extLst>
            </p:cNvPr>
            <p:cNvSpPr/>
            <p:nvPr/>
          </p:nvSpPr>
          <p:spPr>
            <a:xfrm>
              <a:off x="207264" y="249936"/>
              <a:ext cx="4437888" cy="6291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DO"/>
            </a:p>
          </p:txBody>
        </p:sp>
        <p:sp>
          <p:nvSpPr>
            <p:cNvPr id="3" name="Rectángulo: esquinas redondeadas 2">
              <a:extLst>
                <a:ext uri="{FF2B5EF4-FFF2-40B4-BE49-F238E27FC236}">
                  <a16:creationId xmlns:a16="http://schemas.microsoft.com/office/drawing/2014/main" id="{BE231972-A5A5-86B0-A5E2-6B81E7E48FD5}"/>
                </a:ext>
              </a:extLst>
            </p:cNvPr>
            <p:cNvSpPr/>
            <p:nvPr/>
          </p:nvSpPr>
          <p:spPr>
            <a:xfrm>
              <a:off x="353568" y="463296"/>
              <a:ext cx="4145280" cy="5986272"/>
            </a:xfrm>
            <a:prstGeom prst="roundRect">
              <a:avLst>
                <a:gd name="adj" fmla="val 1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 name="Rectángulo 3">
              <a:extLst>
                <a:ext uri="{FF2B5EF4-FFF2-40B4-BE49-F238E27FC236}">
                  <a16:creationId xmlns:a16="http://schemas.microsoft.com/office/drawing/2014/main" id="{74962905-09EF-144B-746D-7330B03969F0}"/>
                </a:ext>
              </a:extLst>
            </p:cNvPr>
            <p:cNvSpPr/>
            <p:nvPr/>
          </p:nvSpPr>
          <p:spPr>
            <a:xfrm>
              <a:off x="2282952" y="891802"/>
              <a:ext cx="1999488" cy="7437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t>Digite el Valor 1</a:t>
              </a:r>
            </a:p>
          </p:txBody>
        </p:sp>
        <p:sp>
          <p:nvSpPr>
            <p:cNvPr id="5" name="Rectángulo 4">
              <a:extLst>
                <a:ext uri="{FF2B5EF4-FFF2-40B4-BE49-F238E27FC236}">
                  <a16:creationId xmlns:a16="http://schemas.microsoft.com/office/drawing/2014/main" id="{9D78317F-FA13-F5F8-B8D2-6678371B324B}"/>
                </a:ext>
              </a:extLst>
            </p:cNvPr>
            <p:cNvSpPr/>
            <p:nvPr/>
          </p:nvSpPr>
          <p:spPr>
            <a:xfrm>
              <a:off x="2282952" y="1988344"/>
              <a:ext cx="1999488" cy="7437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t>Digite el Valor 2</a:t>
              </a:r>
            </a:p>
          </p:txBody>
        </p:sp>
        <p:sp>
          <p:nvSpPr>
            <p:cNvPr id="12" name="CuadroTexto 11">
              <a:extLst>
                <a:ext uri="{FF2B5EF4-FFF2-40B4-BE49-F238E27FC236}">
                  <a16:creationId xmlns:a16="http://schemas.microsoft.com/office/drawing/2014/main" id="{C77238C2-EDD6-8AC8-978F-4BA62BCCC57A}"/>
                </a:ext>
              </a:extLst>
            </p:cNvPr>
            <p:cNvSpPr txBox="1"/>
            <p:nvPr/>
          </p:nvSpPr>
          <p:spPr>
            <a:xfrm>
              <a:off x="487680" y="1078992"/>
              <a:ext cx="1648968" cy="461665"/>
            </a:xfrm>
            <a:prstGeom prst="rect">
              <a:avLst/>
            </a:prstGeom>
            <a:noFill/>
          </p:spPr>
          <p:txBody>
            <a:bodyPr wrap="square" rtlCol="0">
              <a:spAutoFit/>
            </a:bodyPr>
            <a:lstStyle/>
            <a:p>
              <a:r>
                <a:rPr lang="es-DO" sz="2400" b="1" dirty="0">
                  <a:solidFill>
                    <a:schemeClr val="bg1"/>
                  </a:solidFill>
                </a:rPr>
                <a:t>VALOR # 1</a:t>
              </a:r>
            </a:p>
          </p:txBody>
        </p:sp>
        <p:sp>
          <p:nvSpPr>
            <p:cNvPr id="13" name="CuadroTexto 12">
              <a:extLst>
                <a:ext uri="{FF2B5EF4-FFF2-40B4-BE49-F238E27FC236}">
                  <a16:creationId xmlns:a16="http://schemas.microsoft.com/office/drawing/2014/main" id="{CBAC5443-D6E9-C682-4227-F5669870589C}"/>
                </a:ext>
              </a:extLst>
            </p:cNvPr>
            <p:cNvSpPr txBox="1"/>
            <p:nvPr/>
          </p:nvSpPr>
          <p:spPr>
            <a:xfrm>
              <a:off x="542544" y="2270391"/>
              <a:ext cx="1539240" cy="461665"/>
            </a:xfrm>
            <a:prstGeom prst="rect">
              <a:avLst/>
            </a:prstGeom>
            <a:noFill/>
          </p:spPr>
          <p:txBody>
            <a:bodyPr wrap="square" rtlCol="0">
              <a:spAutoFit/>
            </a:bodyPr>
            <a:lstStyle/>
            <a:p>
              <a:r>
                <a:rPr lang="es-DO" sz="2400" b="1" dirty="0">
                  <a:solidFill>
                    <a:schemeClr val="bg1"/>
                  </a:solidFill>
                </a:rPr>
                <a:t>VALOR # 2</a:t>
              </a:r>
            </a:p>
          </p:txBody>
        </p:sp>
        <p:sp>
          <p:nvSpPr>
            <p:cNvPr id="14" name="CuadroTexto 13">
              <a:extLst>
                <a:ext uri="{FF2B5EF4-FFF2-40B4-BE49-F238E27FC236}">
                  <a16:creationId xmlns:a16="http://schemas.microsoft.com/office/drawing/2014/main" id="{59A5602E-F53A-1C22-A07A-28137376050C}"/>
                </a:ext>
              </a:extLst>
            </p:cNvPr>
            <p:cNvSpPr txBox="1"/>
            <p:nvPr/>
          </p:nvSpPr>
          <p:spPr>
            <a:xfrm>
              <a:off x="563880" y="3152156"/>
              <a:ext cx="3651504" cy="369332"/>
            </a:xfrm>
            <a:prstGeom prst="rect">
              <a:avLst/>
            </a:prstGeom>
            <a:solidFill>
              <a:schemeClr val="bg1"/>
            </a:solidFill>
          </p:spPr>
          <p:txBody>
            <a:bodyPr wrap="square" rtlCol="0">
              <a:spAutoFit/>
            </a:bodyPr>
            <a:lstStyle/>
            <a:p>
              <a:pPr algn="ctr"/>
              <a:r>
                <a:rPr lang="es-DO" dirty="0">
                  <a:highlight>
                    <a:srgbClr val="FFFF00"/>
                  </a:highlight>
                </a:rPr>
                <a:t>RESULTADO ES: X</a:t>
              </a:r>
            </a:p>
          </p:txBody>
        </p:sp>
        <p:sp>
          <p:nvSpPr>
            <p:cNvPr id="53" name="Rectángulo 52">
              <a:extLst>
                <a:ext uri="{FF2B5EF4-FFF2-40B4-BE49-F238E27FC236}">
                  <a16:creationId xmlns:a16="http://schemas.microsoft.com/office/drawing/2014/main" id="{C31898AE-CF5E-121A-475F-10C5F5A578F5}"/>
                </a:ext>
              </a:extLst>
            </p:cNvPr>
            <p:cNvSpPr/>
            <p:nvPr/>
          </p:nvSpPr>
          <p:spPr>
            <a:xfrm>
              <a:off x="542544" y="4236322"/>
              <a:ext cx="1740408" cy="448056"/>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SUMA (+)</a:t>
              </a:r>
            </a:p>
          </p:txBody>
        </p:sp>
        <p:sp>
          <p:nvSpPr>
            <p:cNvPr id="54" name="Rectángulo 53">
              <a:extLst>
                <a:ext uri="{FF2B5EF4-FFF2-40B4-BE49-F238E27FC236}">
                  <a16:creationId xmlns:a16="http://schemas.microsoft.com/office/drawing/2014/main" id="{F60CBE95-F289-56CA-E2A3-C84E5EB2AD31}"/>
                </a:ext>
              </a:extLst>
            </p:cNvPr>
            <p:cNvSpPr/>
            <p:nvPr/>
          </p:nvSpPr>
          <p:spPr>
            <a:xfrm>
              <a:off x="542544" y="5229970"/>
              <a:ext cx="1740408" cy="448056"/>
            </a:xfrm>
            <a:prstGeom prst="rect">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MULTIPLICAR (*)</a:t>
              </a:r>
            </a:p>
          </p:txBody>
        </p:sp>
        <p:sp>
          <p:nvSpPr>
            <p:cNvPr id="55" name="Rectángulo 54">
              <a:extLst>
                <a:ext uri="{FF2B5EF4-FFF2-40B4-BE49-F238E27FC236}">
                  <a16:creationId xmlns:a16="http://schemas.microsoft.com/office/drawing/2014/main" id="{747991C9-9501-2639-1540-398B652BE668}"/>
                </a:ext>
              </a:extLst>
            </p:cNvPr>
            <p:cNvSpPr/>
            <p:nvPr/>
          </p:nvSpPr>
          <p:spPr>
            <a:xfrm>
              <a:off x="2639568" y="4236322"/>
              <a:ext cx="1642872" cy="448056"/>
            </a:xfrm>
            <a:prstGeom prst="rect">
              <a:avLst/>
            </a:prstGeom>
            <a:solidFill>
              <a:schemeClr val="accent2">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RESTA (-)</a:t>
              </a:r>
            </a:p>
          </p:txBody>
        </p:sp>
        <p:sp>
          <p:nvSpPr>
            <p:cNvPr id="56" name="Rectángulo 55">
              <a:extLst>
                <a:ext uri="{FF2B5EF4-FFF2-40B4-BE49-F238E27FC236}">
                  <a16:creationId xmlns:a16="http://schemas.microsoft.com/office/drawing/2014/main" id="{318661DC-0EDE-FBAE-EBBF-CBDD6BB3AF1B}"/>
                </a:ext>
              </a:extLst>
            </p:cNvPr>
            <p:cNvSpPr/>
            <p:nvPr/>
          </p:nvSpPr>
          <p:spPr>
            <a:xfrm>
              <a:off x="2639568" y="5229970"/>
              <a:ext cx="1642872" cy="448056"/>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b="1" dirty="0"/>
                <a:t>DIVIDIR (/)</a:t>
              </a:r>
            </a:p>
          </p:txBody>
        </p:sp>
        <p:sp>
          <p:nvSpPr>
            <p:cNvPr id="52" name="Rectángulo 51">
              <a:extLst>
                <a:ext uri="{FF2B5EF4-FFF2-40B4-BE49-F238E27FC236}">
                  <a16:creationId xmlns:a16="http://schemas.microsoft.com/office/drawing/2014/main" id="{5BFBC0BB-9582-BEEE-6691-EDDAF9EEF49B}"/>
                </a:ext>
              </a:extLst>
            </p:cNvPr>
            <p:cNvSpPr/>
            <p:nvPr/>
          </p:nvSpPr>
          <p:spPr>
            <a:xfrm>
              <a:off x="541020" y="5823204"/>
              <a:ext cx="3741420" cy="448056"/>
            </a:xfrm>
            <a:prstGeom prst="rect">
              <a:avLst/>
            </a:prstGeom>
            <a:solidFill>
              <a:schemeClr val="accent4"/>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s-DO" dirty="0">
                  <a:solidFill>
                    <a:schemeClr val="bg1"/>
                  </a:solidFill>
                </a:rPr>
                <a:t>Limpiar Todo</a:t>
              </a:r>
            </a:p>
          </p:txBody>
        </p:sp>
      </p:grpSp>
      <p:grpSp>
        <p:nvGrpSpPr>
          <p:cNvPr id="6" name="Grupo 5">
            <a:extLst>
              <a:ext uri="{FF2B5EF4-FFF2-40B4-BE49-F238E27FC236}">
                <a16:creationId xmlns:a16="http://schemas.microsoft.com/office/drawing/2014/main" id="{6F4837EF-55ED-E2D4-AB5C-82FC54F30C43}"/>
              </a:ext>
            </a:extLst>
          </p:cNvPr>
          <p:cNvGrpSpPr/>
          <p:nvPr/>
        </p:nvGrpSpPr>
        <p:grpSpPr>
          <a:xfrm>
            <a:off x="6915151" y="25051"/>
            <a:ext cx="5178550" cy="6760046"/>
            <a:chOff x="6915151" y="25051"/>
            <a:chExt cx="5178550" cy="6760046"/>
          </a:xfrm>
        </p:grpSpPr>
        <p:sp>
          <p:nvSpPr>
            <p:cNvPr id="15" name="Diagrama de flujo: terminador 14">
              <a:extLst>
                <a:ext uri="{FF2B5EF4-FFF2-40B4-BE49-F238E27FC236}">
                  <a16:creationId xmlns:a16="http://schemas.microsoft.com/office/drawing/2014/main" id="{92E08960-1B13-95C2-EC82-0A17767FB7D4}"/>
                </a:ext>
              </a:extLst>
            </p:cNvPr>
            <p:cNvSpPr/>
            <p:nvPr/>
          </p:nvSpPr>
          <p:spPr>
            <a:xfrm>
              <a:off x="8631175" y="25051"/>
              <a:ext cx="1926336" cy="48158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INICIO</a:t>
              </a:r>
            </a:p>
          </p:txBody>
        </p:sp>
        <p:sp>
          <p:nvSpPr>
            <p:cNvPr id="16" name="Diagrama de flujo: terminador 15">
              <a:extLst>
                <a:ext uri="{FF2B5EF4-FFF2-40B4-BE49-F238E27FC236}">
                  <a16:creationId xmlns:a16="http://schemas.microsoft.com/office/drawing/2014/main" id="{A4B9EEB6-57D9-5DE1-820E-3B33A8EEA1D8}"/>
                </a:ext>
              </a:extLst>
            </p:cNvPr>
            <p:cNvSpPr/>
            <p:nvPr/>
          </p:nvSpPr>
          <p:spPr>
            <a:xfrm>
              <a:off x="8582406" y="6306561"/>
              <a:ext cx="1926336" cy="47853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FIN</a:t>
              </a:r>
            </a:p>
          </p:txBody>
        </p:sp>
        <p:sp>
          <p:nvSpPr>
            <p:cNvPr id="17" name="Diagrama de flujo: documento 16">
              <a:extLst>
                <a:ext uri="{FF2B5EF4-FFF2-40B4-BE49-F238E27FC236}">
                  <a16:creationId xmlns:a16="http://schemas.microsoft.com/office/drawing/2014/main" id="{628E2440-D195-945E-28A1-154A9FBBE5FF}"/>
                </a:ext>
              </a:extLst>
            </p:cNvPr>
            <p:cNvSpPr/>
            <p:nvPr/>
          </p:nvSpPr>
          <p:spPr>
            <a:xfrm>
              <a:off x="8378190" y="5440005"/>
              <a:ext cx="2334768" cy="6521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EL RESULTADO ES: X</a:t>
              </a:r>
            </a:p>
          </p:txBody>
        </p:sp>
        <p:sp>
          <p:nvSpPr>
            <p:cNvPr id="18" name="Diagrama de flujo: decisión 17">
              <a:extLst>
                <a:ext uri="{FF2B5EF4-FFF2-40B4-BE49-F238E27FC236}">
                  <a16:creationId xmlns:a16="http://schemas.microsoft.com/office/drawing/2014/main" id="{B2E58D4B-FE37-06EE-3392-4EF7C12B4AB0}"/>
                </a:ext>
              </a:extLst>
            </p:cNvPr>
            <p:cNvSpPr/>
            <p:nvPr/>
          </p:nvSpPr>
          <p:spPr>
            <a:xfrm>
              <a:off x="8448295" y="3167619"/>
              <a:ext cx="2264663" cy="10264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sz="1400" dirty="0"/>
                <a:t>Num1 and num2 !==“”</a:t>
              </a:r>
            </a:p>
          </p:txBody>
        </p:sp>
        <p:sp>
          <p:nvSpPr>
            <p:cNvPr id="19" name="Diagrama de flujo: datos 18">
              <a:extLst>
                <a:ext uri="{FF2B5EF4-FFF2-40B4-BE49-F238E27FC236}">
                  <a16:creationId xmlns:a16="http://schemas.microsoft.com/office/drawing/2014/main" id="{28D596DC-366E-7DFD-FC3B-E2C2116C8F03}"/>
                </a:ext>
              </a:extLst>
            </p:cNvPr>
            <p:cNvSpPr/>
            <p:nvPr/>
          </p:nvSpPr>
          <p:spPr>
            <a:xfrm>
              <a:off x="7820407" y="783479"/>
              <a:ext cx="3535680" cy="28919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DIGITE EL VALOR # 1</a:t>
              </a:r>
            </a:p>
          </p:txBody>
        </p:sp>
        <p:sp>
          <p:nvSpPr>
            <p:cNvPr id="20" name="Diagrama de flujo: datos 19">
              <a:extLst>
                <a:ext uri="{FF2B5EF4-FFF2-40B4-BE49-F238E27FC236}">
                  <a16:creationId xmlns:a16="http://schemas.microsoft.com/office/drawing/2014/main" id="{4FB6B31B-5A1B-0100-4661-C0EC42055F31}"/>
                </a:ext>
              </a:extLst>
            </p:cNvPr>
            <p:cNvSpPr/>
            <p:nvPr/>
          </p:nvSpPr>
          <p:spPr>
            <a:xfrm>
              <a:off x="7820407" y="2030236"/>
              <a:ext cx="3535680" cy="28919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DIGITE EL VALOR # 2</a:t>
              </a:r>
            </a:p>
          </p:txBody>
        </p:sp>
        <p:sp>
          <p:nvSpPr>
            <p:cNvPr id="22" name="CuadroTexto 21">
              <a:extLst>
                <a:ext uri="{FF2B5EF4-FFF2-40B4-BE49-F238E27FC236}">
                  <a16:creationId xmlns:a16="http://schemas.microsoft.com/office/drawing/2014/main" id="{8C8A133B-49F8-54BE-32C6-F57DE5D3718E}"/>
                </a:ext>
              </a:extLst>
            </p:cNvPr>
            <p:cNvSpPr txBox="1"/>
            <p:nvPr/>
          </p:nvSpPr>
          <p:spPr>
            <a:xfrm>
              <a:off x="6915151" y="3467196"/>
              <a:ext cx="603504" cy="400110"/>
            </a:xfrm>
            <a:prstGeom prst="rect">
              <a:avLst/>
            </a:prstGeom>
            <a:solidFill>
              <a:srgbClr val="FF0000"/>
            </a:solidFill>
          </p:spPr>
          <p:txBody>
            <a:bodyPr wrap="square" rtlCol="0">
              <a:spAutoFit/>
            </a:bodyPr>
            <a:lstStyle/>
            <a:p>
              <a:pPr algn="ctr"/>
              <a:r>
                <a:rPr lang="es-DO" sz="2000" b="1" dirty="0">
                  <a:solidFill>
                    <a:schemeClr val="bg1"/>
                  </a:solidFill>
                  <a:effectLst>
                    <a:outerShdw blurRad="38100" dist="38100" dir="2700000" algn="tl">
                      <a:srgbClr val="000000">
                        <a:alpha val="43137"/>
                      </a:srgbClr>
                    </a:outerShdw>
                  </a:effectLst>
                </a:rPr>
                <a:t>No</a:t>
              </a:r>
            </a:p>
          </p:txBody>
        </p:sp>
        <p:cxnSp>
          <p:nvCxnSpPr>
            <p:cNvPr id="24" name="Conector recto de flecha 23">
              <a:extLst>
                <a:ext uri="{FF2B5EF4-FFF2-40B4-BE49-F238E27FC236}">
                  <a16:creationId xmlns:a16="http://schemas.microsoft.com/office/drawing/2014/main" id="{263D2C99-06DD-9FCD-5384-C376225220FB}"/>
                </a:ext>
              </a:extLst>
            </p:cNvPr>
            <p:cNvCxnSpPr>
              <a:cxnSpLocks/>
              <a:stCxn id="15" idx="2"/>
            </p:cNvCxnSpPr>
            <p:nvPr/>
          </p:nvCxnSpPr>
          <p:spPr>
            <a:xfrm>
              <a:off x="9594343" y="506635"/>
              <a:ext cx="0" cy="2891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F57A2ADC-3880-CD39-93AC-E4EF2BE877C9}"/>
                </a:ext>
              </a:extLst>
            </p:cNvPr>
            <p:cNvCxnSpPr>
              <a:cxnSpLocks/>
              <a:stCxn id="19" idx="4"/>
            </p:cNvCxnSpPr>
            <p:nvPr/>
          </p:nvCxnSpPr>
          <p:spPr>
            <a:xfrm>
              <a:off x="9588247" y="1072677"/>
              <a:ext cx="0" cy="3036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CA03604F-C71C-4E70-8E9A-0BB1B9052CEC}"/>
                </a:ext>
              </a:extLst>
            </p:cNvPr>
            <p:cNvCxnSpPr>
              <a:cxnSpLocks/>
            </p:cNvCxnSpPr>
            <p:nvPr/>
          </p:nvCxnSpPr>
          <p:spPr>
            <a:xfrm>
              <a:off x="9588246" y="1627989"/>
              <a:ext cx="0" cy="325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A342288E-4592-33AC-7C90-4D11008859AD}"/>
                </a:ext>
              </a:extLst>
            </p:cNvPr>
            <p:cNvCxnSpPr>
              <a:cxnSpLocks/>
            </p:cNvCxnSpPr>
            <p:nvPr/>
          </p:nvCxnSpPr>
          <p:spPr>
            <a:xfrm flipH="1">
              <a:off x="7573519" y="3670642"/>
              <a:ext cx="1094232" cy="244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793900F-16EF-85BC-A018-D9213BAB0F62}"/>
                </a:ext>
              </a:extLst>
            </p:cNvPr>
            <p:cNvCxnSpPr>
              <a:cxnSpLocks/>
            </p:cNvCxnSpPr>
            <p:nvPr/>
          </p:nvCxnSpPr>
          <p:spPr>
            <a:xfrm flipV="1">
              <a:off x="7207759" y="884277"/>
              <a:ext cx="9144" cy="25888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EDCE6D96-1F1C-CBB1-0FBA-3DAAA266EF10}"/>
                </a:ext>
              </a:extLst>
            </p:cNvPr>
            <p:cNvCxnSpPr>
              <a:cxnSpLocks/>
            </p:cNvCxnSpPr>
            <p:nvPr/>
          </p:nvCxnSpPr>
          <p:spPr>
            <a:xfrm>
              <a:off x="7235191" y="1046374"/>
              <a:ext cx="62179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D7F20366-8400-4D8A-F3FB-003043616502}"/>
                </a:ext>
              </a:extLst>
            </p:cNvPr>
            <p:cNvCxnSpPr>
              <a:cxnSpLocks/>
            </p:cNvCxnSpPr>
            <p:nvPr/>
          </p:nvCxnSpPr>
          <p:spPr>
            <a:xfrm>
              <a:off x="7265671" y="2182915"/>
              <a:ext cx="6766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5202D188-35C3-DF60-00A1-68D67A64C6B6}"/>
                </a:ext>
              </a:extLst>
            </p:cNvPr>
            <p:cNvCxnSpPr>
              <a:cxnSpLocks/>
              <a:stCxn id="17" idx="2"/>
              <a:endCxn id="16" idx="0"/>
            </p:cNvCxnSpPr>
            <p:nvPr/>
          </p:nvCxnSpPr>
          <p:spPr>
            <a:xfrm>
              <a:off x="9545574" y="6049033"/>
              <a:ext cx="0" cy="2575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Diagrama de flujo: datos 8">
              <a:extLst>
                <a:ext uri="{FF2B5EF4-FFF2-40B4-BE49-F238E27FC236}">
                  <a16:creationId xmlns:a16="http://schemas.microsoft.com/office/drawing/2014/main" id="{61DFD357-78AF-E4AC-E36C-BDF704FBAD35}"/>
                </a:ext>
              </a:extLst>
            </p:cNvPr>
            <p:cNvSpPr/>
            <p:nvPr/>
          </p:nvSpPr>
          <p:spPr>
            <a:xfrm>
              <a:off x="8212075" y="1364401"/>
              <a:ext cx="2752343" cy="289198"/>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Num#1</a:t>
              </a:r>
            </a:p>
          </p:txBody>
        </p:sp>
        <p:cxnSp>
          <p:nvCxnSpPr>
            <p:cNvPr id="23" name="Conector recto de flecha 22">
              <a:extLst>
                <a:ext uri="{FF2B5EF4-FFF2-40B4-BE49-F238E27FC236}">
                  <a16:creationId xmlns:a16="http://schemas.microsoft.com/office/drawing/2014/main" id="{3A436A58-1677-DA83-BFC2-B5AFAAE57B8C}"/>
                </a:ext>
              </a:extLst>
            </p:cNvPr>
            <p:cNvCxnSpPr>
              <a:cxnSpLocks/>
            </p:cNvCxnSpPr>
            <p:nvPr/>
          </p:nvCxnSpPr>
          <p:spPr>
            <a:xfrm>
              <a:off x="9595865" y="2262866"/>
              <a:ext cx="0" cy="325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Diagrama de flujo: datos 24">
              <a:extLst>
                <a:ext uri="{FF2B5EF4-FFF2-40B4-BE49-F238E27FC236}">
                  <a16:creationId xmlns:a16="http://schemas.microsoft.com/office/drawing/2014/main" id="{58E37046-02F9-C620-5AEB-35BB5B8BF4ED}"/>
                </a:ext>
              </a:extLst>
            </p:cNvPr>
            <p:cNvSpPr/>
            <p:nvPr/>
          </p:nvSpPr>
          <p:spPr>
            <a:xfrm>
              <a:off x="8120635" y="2565956"/>
              <a:ext cx="2752343" cy="289198"/>
            </a:xfrm>
            <a:prstGeom prst="flowChartInputOutp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Num#2</a:t>
              </a:r>
            </a:p>
          </p:txBody>
        </p:sp>
        <p:cxnSp>
          <p:nvCxnSpPr>
            <p:cNvPr id="27" name="Conector recto de flecha 26">
              <a:extLst>
                <a:ext uri="{FF2B5EF4-FFF2-40B4-BE49-F238E27FC236}">
                  <a16:creationId xmlns:a16="http://schemas.microsoft.com/office/drawing/2014/main" id="{B0978071-54A8-FE84-6395-60EA0922024E}"/>
                </a:ext>
              </a:extLst>
            </p:cNvPr>
            <p:cNvCxnSpPr>
              <a:cxnSpLocks/>
            </p:cNvCxnSpPr>
            <p:nvPr/>
          </p:nvCxnSpPr>
          <p:spPr>
            <a:xfrm>
              <a:off x="9580626" y="2855154"/>
              <a:ext cx="0" cy="3257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434D15D2-8F68-E129-2C78-FE19F7C98210}"/>
                </a:ext>
              </a:extLst>
            </p:cNvPr>
            <p:cNvSpPr txBox="1"/>
            <p:nvPr/>
          </p:nvSpPr>
          <p:spPr>
            <a:xfrm>
              <a:off x="11529821" y="3495014"/>
              <a:ext cx="563880" cy="400110"/>
            </a:xfrm>
            <a:prstGeom prst="rect">
              <a:avLst/>
            </a:prstGeom>
            <a:solidFill>
              <a:srgbClr val="00B050"/>
            </a:solidFill>
          </p:spPr>
          <p:txBody>
            <a:bodyPr wrap="square" rtlCol="0">
              <a:spAutoFit/>
            </a:bodyPr>
            <a:lstStyle/>
            <a:p>
              <a:pPr algn="ctr"/>
              <a:r>
                <a:rPr lang="es-DO" sz="2000" b="1" dirty="0">
                  <a:solidFill>
                    <a:schemeClr val="bg1"/>
                  </a:solidFill>
                  <a:effectLst>
                    <a:outerShdw blurRad="38100" dist="38100" dir="2700000" algn="tl">
                      <a:srgbClr val="000000">
                        <a:alpha val="43137"/>
                      </a:srgbClr>
                    </a:outerShdw>
                  </a:effectLst>
                </a:rPr>
                <a:t>SI</a:t>
              </a:r>
            </a:p>
          </p:txBody>
        </p:sp>
        <p:cxnSp>
          <p:nvCxnSpPr>
            <p:cNvPr id="38" name="Conector recto de flecha 37">
              <a:extLst>
                <a:ext uri="{FF2B5EF4-FFF2-40B4-BE49-F238E27FC236}">
                  <a16:creationId xmlns:a16="http://schemas.microsoft.com/office/drawing/2014/main" id="{25F6A82C-2A70-0FD6-853D-97BAE2F9178C}"/>
                </a:ext>
              </a:extLst>
            </p:cNvPr>
            <p:cNvCxnSpPr>
              <a:cxnSpLocks/>
            </p:cNvCxnSpPr>
            <p:nvPr/>
          </p:nvCxnSpPr>
          <p:spPr>
            <a:xfrm>
              <a:off x="11356087" y="3647124"/>
              <a:ext cx="0" cy="11600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A7C9CDD2-399A-5F52-FCF8-239A936738BF}"/>
                </a:ext>
              </a:extLst>
            </p:cNvPr>
            <p:cNvCxnSpPr/>
            <p:nvPr/>
          </p:nvCxnSpPr>
          <p:spPr>
            <a:xfrm>
              <a:off x="10283191" y="3667251"/>
              <a:ext cx="107289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A6C4D231-B98F-1A14-0732-4458AF3A09E0}"/>
                </a:ext>
              </a:extLst>
            </p:cNvPr>
            <p:cNvCxnSpPr>
              <a:cxnSpLocks/>
              <a:stCxn id="10" idx="3"/>
            </p:cNvCxnSpPr>
            <p:nvPr/>
          </p:nvCxnSpPr>
          <p:spPr>
            <a:xfrm flipV="1">
              <a:off x="10726673" y="4676853"/>
              <a:ext cx="673609" cy="752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Diagrama de flujo: proceso 9">
              <a:extLst>
                <a:ext uri="{FF2B5EF4-FFF2-40B4-BE49-F238E27FC236}">
                  <a16:creationId xmlns:a16="http://schemas.microsoft.com/office/drawing/2014/main" id="{7DF66E6E-6214-56E8-D9AB-E346B53CA9A7}"/>
                </a:ext>
              </a:extLst>
            </p:cNvPr>
            <p:cNvSpPr/>
            <p:nvPr/>
          </p:nvSpPr>
          <p:spPr>
            <a:xfrm>
              <a:off x="8378190" y="4308101"/>
              <a:ext cx="2348483" cy="7525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DO" dirty="0"/>
                <a:t>OPERACIONES</a:t>
              </a:r>
            </a:p>
            <a:p>
              <a:pPr algn="ctr"/>
              <a:r>
                <a:rPr lang="es-DO" dirty="0"/>
                <a:t>(</a:t>
              </a:r>
              <a:r>
                <a:rPr lang="es-DO" sz="2400" b="1" dirty="0"/>
                <a:t> + , - , *, / </a:t>
              </a:r>
              <a:r>
                <a:rPr lang="es-DO" dirty="0"/>
                <a:t>)</a:t>
              </a:r>
            </a:p>
          </p:txBody>
        </p:sp>
        <p:cxnSp>
          <p:nvCxnSpPr>
            <p:cNvPr id="31" name="Conector recto de flecha 30">
              <a:extLst>
                <a:ext uri="{FF2B5EF4-FFF2-40B4-BE49-F238E27FC236}">
                  <a16:creationId xmlns:a16="http://schemas.microsoft.com/office/drawing/2014/main" id="{D9C4221B-A0C0-74BA-3B47-FAB5D8951401}"/>
                </a:ext>
              </a:extLst>
            </p:cNvPr>
            <p:cNvCxnSpPr>
              <a:cxnSpLocks/>
              <a:stCxn id="10" idx="2"/>
              <a:endCxn id="17" idx="0"/>
            </p:cNvCxnSpPr>
            <p:nvPr/>
          </p:nvCxnSpPr>
          <p:spPr>
            <a:xfrm flipH="1">
              <a:off x="9545574" y="5060654"/>
              <a:ext cx="6858" cy="3793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5786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3009B7B-29DD-6A00-855E-32054E33FCAB}"/>
              </a:ext>
            </a:extLst>
          </p:cNvPr>
          <p:cNvSpPr txBox="1"/>
          <p:nvPr/>
        </p:nvSpPr>
        <p:spPr>
          <a:xfrm>
            <a:off x="593282" y="2051240"/>
            <a:ext cx="6096000" cy="523220"/>
          </a:xfrm>
          <a:prstGeom prst="rect">
            <a:avLst/>
          </a:prstGeom>
          <a:noFill/>
        </p:spPr>
        <p:txBody>
          <a:bodyPr wrap="square">
            <a:spAutoFit/>
          </a:bodyPr>
          <a:lstStyle/>
          <a:p>
            <a:pPr algn="l" fontAlgn="base"/>
            <a:r>
              <a:rPr lang="es-DO" sz="2800" b="1" i="0" dirty="0">
                <a:effectLst/>
                <a:highlight>
                  <a:srgbClr val="FFFF00"/>
                </a:highlight>
                <a:latin typeface="sofia-pro"/>
              </a:rPr>
              <a:t>C# | Método IsNullOrEmpty()</a:t>
            </a:r>
          </a:p>
        </p:txBody>
      </p:sp>
      <p:sp>
        <p:nvSpPr>
          <p:cNvPr id="5" name="CuadroTexto 4">
            <a:extLst>
              <a:ext uri="{FF2B5EF4-FFF2-40B4-BE49-F238E27FC236}">
                <a16:creationId xmlns:a16="http://schemas.microsoft.com/office/drawing/2014/main" id="{D8830003-3430-2155-3C7A-43295F63A5C2}"/>
              </a:ext>
            </a:extLst>
          </p:cNvPr>
          <p:cNvSpPr txBox="1"/>
          <p:nvPr/>
        </p:nvSpPr>
        <p:spPr>
          <a:xfrm>
            <a:off x="593282" y="2801385"/>
            <a:ext cx="10789919" cy="1569660"/>
          </a:xfrm>
          <a:prstGeom prst="rect">
            <a:avLst/>
          </a:prstGeom>
          <a:noFill/>
        </p:spPr>
        <p:txBody>
          <a:bodyPr wrap="square">
            <a:spAutoFit/>
          </a:bodyPr>
          <a:lstStyle/>
          <a:p>
            <a:pPr algn="just"/>
            <a:r>
              <a:rPr lang="es-ES" sz="2400" b="0" i="0" dirty="0">
                <a:effectLst/>
                <a:latin typeface="urw-din"/>
              </a:rPr>
              <a:t>En C#, </a:t>
            </a:r>
            <a:r>
              <a:rPr lang="es-ES" sz="2400" b="1" i="1" dirty="0">
                <a:effectLst/>
                <a:latin typeface="urw-din"/>
              </a:rPr>
              <a:t>IsNullOrEmpty()</a:t>
            </a:r>
            <a:r>
              <a:rPr lang="es-ES" sz="2400" b="0" i="0" dirty="0">
                <a:effectLst/>
                <a:latin typeface="urw-din"/>
              </a:rPr>
              <a:t> es un método de cadena. Se utiliza para comprobar si la cadena especificada es nula o una cadena vacía. Una cadena será </a:t>
            </a:r>
            <a:r>
              <a:rPr lang="es-ES" sz="2400" b="1" i="0" dirty="0">
                <a:effectLst/>
                <a:latin typeface="urw-din"/>
              </a:rPr>
              <a:t>nula</a:t>
            </a:r>
            <a:r>
              <a:rPr lang="es-ES" sz="2400" b="0" i="0" dirty="0">
                <a:effectLst/>
                <a:latin typeface="urw-din"/>
              </a:rPr>
              <a:t> si no se le ha asignado un valor. Una cadena estará </a:t>
            </a:r>
            <a:r>
              <a:rPr lang="es-ES" sz="2400" b="1" i="0" dirty="0">
                <a:effectLst/>
                <a:latin typeface="urw-din"/>
              </a:rPr>
              <a:t>vacía</a:t>
            </a:r>
            <a:r>
              <a:rPr lang="es-ES" sz="2400" b="0" i="0" dirty="0">
                <a:effectLst/>
                <a:latin typeface="urw-din"/>
              </a:rPr>
              <a:t> si se le asigna "" o </a:t>
            </a:r>
            <a:r>
              <a:rPr lang="es-ES" sz="2400" b="0" i="1" dirty="0">
                <a:effectLst/>
                <a:latin typeface="urw-din"/>
              </a:rPr>
              <a:t>String.Empty</a:t>
            </a:r>
            <a:r>
              <a:rPr lang="es-ES" sz="2400" b="0" i="0" dirty="0">
                <a:effectLst/>
                <a:latin typeface="urw-din"/>
              </a:rPr>
              <a:t> (una constante para cadenas vacías).</a:t>
            </a:r>
            <a:endParaRPr lang="es-DO" sz="2400" dirty="0"/>
          </a:p>
        </p:txBody>
      </p:sp>
      <p:sp>
        <p:nvSpPr>
          <p:cNvPr id="7" name="CuadroTexto 6">
            <a:extLst>
              <a:ext uri="{FF2B5EF4-FFF2-40B4-BE49-F238E27FC236}">
                <a16:creationId xmlns:a16="http://schemas.microsoft.com/office/drawing/2014/main" id="{287C88C9-2945-CC94-0EA1-6B9FFBD78105}"/>
              </a:ext>
            </a:extLst>
          </p:cNvPr>
          <p:cNvSpPr txBox="1"/>
          <p:nvPr/>
        </p:nvSpPr>
        <p:spPr>
          <a:xfrm>
            <a:off x="593282" y="5226415"/>
            <a:ext cx="10789920" cy="1200329"/>
          </a:xfrm>
          <a:prstGeom prst="rect">
            <a:avLst/>
          </a:prstGeom>
          <a:noFill/>
        </p:spPr>
        <p:txBody>
          <a:bodyPr wrap="square">
            <a:spAutoFit/>
          </a:bodyPr>
          <a:lstStyle/>
          <a:p>
            <a:pPr algn="just"/>
            <a:r>
              <a:rPr lang="es-ES" sz="2400" b="1" i="0" dirty="0">
                <a:effectLst/>
                <a:latin typeface="urw-din"/>
              </a:rPr>
              <a:t>Explicación:</a:t>
            </a:r>
            <a:r>
              <a:rPr lang="es-ES" sz="2400" i="0" dirty="0">
                <a:effectLst/>
                <a:latin typeface="urw-din"/>
              </a:rPr>
              <a:t> Este método tomará un parámetro que es de tipo </a:t>
            </a:r>
            <a:r>
              <a:rPr lang="es-ES" sz="2400" b="1" i="0" dirty="0">
                <a:effectLst/>
                <a:latin typeface="urw-din"/>
              </a:rPr>
              <a:t>System.String</a:t>
            </a:r>
            <a:r>
              <a:rPr lang="es-ES" sz="2400" i="0" dirty="0">
                <a:effectLst/>
                <a:latin typeface="urw-din"/>
              </a:rPr>
              <a:t> y este método devolverá un valor booleano. Si el parámetro </a:t>
            </a:r>
            <a:r>
              <a:rPr lang="es-ES" sz="2400" i="1" dirty="0">
                <a:effectLst/>
                <a:latin typeface="urw-din"/>
              </a:rPr>
              <a:t>str</a:t>
            </a:r>
            <a:r>
              <a:rPr lang="es-ES" sz="2400" i="0" dirty="0">
                <a:effectLst/>
                <a:latin typeface="urw-din"/>
              </a:rPr>
              <a:t> es nulo o una cadena vacía (""), devuelva True; de ​​lo contrario, devuelva False.</a:t>
            </a:r>
            <a:endParaRPr lang="es-DO" sz="2400" dirty="0"/>
          </a:p>
        </p:txBody>
      </p:sp>
      <p:sp>
        <p:nvSpPr>
          <p:cNvPr id="8" name="Rectangle 1">
            <a:extLst>
              <a:ext uri="{FF2B5EF4-FFF2-40B4-BE49-F238E27FC236}">
                <a16:creationId xmlns:a16="http://schemas.microsoft.com/office/drawing/2014/main" id="{17FFE357-B53E-6E50-44E7-0439EC673290}"/>
              </a:ext>
            </a:extLst>
          </p:cNvPr>
          <p:cNvSpPr>
            <a:spLocks noChangeArrowheads="1"/>
          </p:cNvSpPr>
          <p:nvPr/>
        </p:nvSpPr>
        <p:spPr bwMode="auto">
          <a:xfrm>
            <a:off x="593282" y="4711856"/>
            <a:ext cx="6347892" cy="373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50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2000" b="1" i="0" u="none" strike="noStrike" cap="none" normalizeH="0" baseline="0">
                <a:ln>
                  <a:noFill/>
                </a:ln>
                <a:solidFill>
                  <a:srgbClr val="0070C0"/>
                </a:solidFill>
                <a:effectLst/>
                <a:highlight>
                  <a:srgbClr val="FFFF00"/>
                </a:highlight>
                <a:latin typeface="Consolas" panose="020B0609020204030204" pitchFamily="49" charset="0"/>
              </a:rPr>
              <a:t>public static bool IsNullOrEmpty(String str) </a:t>
            </a:r>
            <a:endParaRPr kumimoji="0" lang="es-DO" altLang="es-DO" sz="3200" b="1" i="0" u="none" strike="noStrike" cap="none" normalizeH="0" baseline="0">
              <a:ln>
                <a:noFill/>
              </a:ln>
              <a:solidFill>
                <a:srgbClr val="0070C0"/>
              </a:solidFill>
              <a:effectLst/>
              <a:highlight>
                <a:srgbClr val="FFFF00"/>
              </a:highlight>
              <a:latin typeface="Arial" panose="020B0604020202020204" pitchFamily="34" charset="0"/>
            </a:endParaRPr>
          </a:p>
        </p:txBody>
      </p:sp>
      <p:sp>
        <p:nvSpPr>
          <p:cNvPr id="9" name="CuadroTexto 8">
            <a:extLst>
              <a:ext uri="{FF2B5EF4-FFF2-40B4-BE49-F238E27FC236}">
                <a16:creationId xmlns:a16="http://schemas.microsoft.com/office/drawing/2014/main" id="{D297AF7A-386E-3FD5-0A0C-C7AEDE1E7E90}"/>
              </a:ext>
            </a:extLst>
          </p:cNvPr>
          <p:cNvSpPr txBox="1"/>
          <p:nvPr/>
        </p:nvSpPr>
        <p:spPr>
          <a:xfrm>
            <a:off x="301752" y="246888"/>
            <a:ext cx="11503152" cy="461665"/>
          </a:xfrm>
          <a:prstGeom prst="rect">
            <a:avLst/>
          </a:prstGeom>
          <a:solidFill>
            <a:srgbClr val="00B0F0"/>
          </a:solidFill>
        </p:spPr>
        <p:txBody>
          <a:bodyPr wrap="square" rtlCol="0">
            <a:spAutoFit/>
          </a:bodyPr>
          <a:lstStyle/>
          <a:p>
            <a:pPr algn="ctr"/>
            <a:r>
              <a:rPr lang="es-DO" sz="2400" b="1" dirty="0">
                <a:solidFill>
                  <a:schemeClr val="bg1"/>
                </a:solidFill>
                <a:effectLst>
                  <a:outerShdw blurRad="38100" dist="38100" dir="2700000" algn="tl">
                    <a:srgbClr val="000000">
                      <a:alpha val="43137"/>
                    </a:srgbClr>
                  </a:outerShdw>
                </a:effectLst>
              </a:rPr>
              <a:t>VALIDAR DATOS VACIOS O EN BLANCO USANDO IF, ELSE, Y EL METODO ISNULLOREMPTY()</a:t>
            </a:r>
          </a:p>
        </p:txBody>
      </p:sp>
      <p:sp>
        <p:nvSpPr>
          <p:cNvPr id="2" name="CuadroTexto 1">
            <a:extLst>
              <a:ext uri="{FF2B5EF4-FFF2-40B4-BE49-F238E27FC236}">
                <a16:creationId xmlns:a16="http://schemas.microsoft.com/office/drawing/2014/main" id="{7EAA9F03-8E61-2103-778B-3569F5457BFA}"/>
              </a:ext>
            </a:extLst>
          </p:cNvPr>
          <p:cNvSpPr txBox="1"/>
          <p:nvPr/>
        </p:nvSpPr>
        <p:spPr>
          <a:xfrm>
            <a:off x="301752" y="1022888"/>
            <a:ext cx="11503152" cy="923330"/>
          </a:xfrm>
          <a:prstGeom prst="rect">
            <a:avLst/>
          </a:prstGeom>
          <a:noFill/>
        </p:spPr>
        <p:txBody>
          <a:bodyPr wrap="square" rtlCol="0">
            <a:spAutoFit/>
          </a:bodyPr>
          <a:lstStyle/>
          <a:p>
            <a:r>
              <a:rPr lang="es-DO" dirty="0"/>
              <a:t>SI te das cuenta, el codigo anterior tiene un problema, el cual es porque si intentamos darle a uno de los botones con los campos de números vacios, se detendrá la aplicación, generando un error en nuestro codigo, para ello vamos a utilizar el siguiente metodo.</a:t>
            </a:r>
          </a:p>
        </p:txBody>
      </p:sp>
    </p:spTree>
    <p:extLst>
      <p:ext uri="{BB962C8B-B14F-4D97-AF65-F5344CB8AC3E}">
        <p14:creationId xmlns:p14="http://schemas.microsoft.com/office/powerpoint/2010/main" val="396317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46B8589-27CD-494F-8D9B-C34FAA54291A}"/>
              </a:ext>
            </a:extLst>
          </p:cNvPr>
          <p:cNvSpPr txBox="1"/>
          <p:nvPr/>
        </p:nvSpPr>
        <p:spPr>
          <a:xfrm>
            <a:off x="288866" y="335845"/>
            <a:ext cx="11423765" cy="6186309"/>
          </a:xfrm>
          <a:prstGeom prst="rect">
            <a:avLst/>
          </a:prstGeom>
          <a:noFill/>
        </p:spPr>
        <p:txBody>
          <a:bodyPr wrap="square">
            <a:spAutoFit/>
          </a:bodyPr>
          <a:lstStyle/>
          <a:p>
            <a:pPr algn="just"/>
            <a:r>
              <a:rPr lang="es-ES" sz="3200" b="1" i="0" dirty="0">
                <a:solidFill>
                  <a:srgbClr val="273B47"/>
                </a:solidFill>
                <a:effectLst/>
                <a:latin typeface="cooper_hewittmedium"/>
              </a:rPr>
              <a:t>Xamarin y Maui</a:t>
            </a:r>
          </a:p>
          <a:p>
            <a:pPr algn="just"/>
            <a:endParaRPr lang="es-ES" sz="2800" dirty="0"/>
          </a:p>
          <a:p>
            <a:pPr algn="just"/>
            <a:r>
              <a:rPr lang="es-ES" sz="2800" b="1" dirty="0"/>
              <a:t>Xamarin:</a:t>
            </a:r>
          </a:p>
          <a:p>
            <a:pPr algn="just"/>
            <a:endParaRPr lang="es-ES" sz="2800" dirty="0"/>
          </a:p>
          <a:p>
            <a:pPr algn="just"/>
            <a:r>
              <a:rPr lang="es-ES" sz="2800" b="1" dirty="0">
                <a:solidFill>
                  <a:srgbClr val="00B0F0"/>
                </a:solidFill>
                <a:effectLst>
                  <a:outerShdw blurRad="38100" dist="38100" dir="2700000" algn="tl">
                    <a:srgbClr val="000000">
                      <a:alpha val="43137"/>
                    </a:srgbClr>
                  </a:outerShdw>
                </a:effectLst>
              </a:rPr>
              <a:t>Xamarin</a:t>
            </a:r>
            <a:r>
              <a:rPr lang="es-ES" sz="2800" dirty="0"/>
              <a:t> es una plataforma de desarrollo de aplicaciones móviles que permite crear apps para Android e iOS usando  (C# y .NET), con un solo código base compartido.</a:t>
            </a:r>
          </a:p>
          <a:p>
            <a:pPr algn="just"/>
            <a:endParaRPr lang="es-ES" sz="2800" dirty="0"/>
          </a:p>
          <a:p>
            <a:pPr algn="just"/>
            <a:endParaRPr lang="es-ES" sz="2800" dirty="0"/>
          </a:p>
          <a:p>
            <a:pPr algn="just"/>
            <a:r>
              <a:rPr lang="es-ES" sz="2800" b="1" dirty="0"/>
              <a:t>.NET MAUI (Multiplatform App UI):</a:t>
            </a:r>
          </a:p>
          <a:p>
            <a:pPr algn="just"/>
            <a:endParaRPr lang="es-ES" sz="2800" dirty="0"/>
          </a:p>
          <a:p>
            <a:pPr algn="just"/>
            <a:r>
              <a:rPr lang="es-ES" sz="2800" b="1" dirty="0">
                <a:solidFill>
                  <a:srgbClr val="7030A0"/>
                </a:solidFill>
                <a:effectLst>
                  <a:outerShdw blurRad="38100" dist="38100" dir="2700000" algn="tl">
                    <a:srgbClr val="000000">
                      <a:alpha val="43137"/>
                    </a:srgbClr>
                  </a:outerShdw>
                </a:effectLst>
              </a:rPr>
              <a:t>MAUI</a:t>
            </a:r>
            <a:r>
              <a:rPr lang="es-ES" sz="2800" dirty="0"/>
              <a:t> es la evolución de  </a:t>
            </a:r>
            <a:r>
              <a:rPr lang="es-ES" sz="2800" b="1" dirty="0"/>
              <a:t>Xamarin.Forms </a:t>
            </a:r>
            <a:r>
              <a:rPr lang="es-ES" sz="2800" dirty="0"/>
              <a:t> y parte de .NET, diseñada para desarrollar aplicaciones con una única base de código que funcionen en  Android, iOS, Windows y Mac </a:t>
            </a:r>
          </a:p>
        </p:txBody>
      </p:sp>
      <p:pic>
        <p:nvPicPr>
          <p:cNvPr id="2050" name="Picture 2" descr="Xamarin Logo PNG Transparent &amp; SVG Vector - Freebie Supply">
            <a:extLst>
              <a:ext uri="{FF2B5EF4-FFF2-40B4-BE49-F238E27FC236}">
                <a16:creationId xmlns:a16="http://schemas.microsoft.com/office/drawing/2014/main" id="{D2ED7553-30AA-4AF1-BC0E-9FFEFEF55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5" y="1178177"/>
            <a:ext cx="708660" cy="6313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isplaying Base64 encoded images in .NET MAUI · Gerald's blog about .NET, .NET  MAUI, Blazor, ASP.NET, Git, Azure and more!">
            <a:extLst>
              <a:ext uri="{FF2B5EF4-FFF2-40B4-BE49-F238E27FC236}">
                <a16:creationId xmlns:a16="http://schemas.microsoft.com/office/drawing/2014/main" id="{FAB62615-731F-4F03-9F68-375D61688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417" y="4135629"/>
            <a:ext cx="708661" cy="70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792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AD8312C-6C66-DA6E-2E1B-6B907B1AEB61}"/>
              </a:ext>
            </a:extLst>
          </p:cNvPr>
          <p:cNvSpPr txBox="1"/>
          <p:nvPr/>
        </p:nvSpPr>
        <p:spPr>
          <a:xfrm>
            <a:off x="158496" y="514338"/>
            <a:ext cx="11375136" cy="5632311"/>
          </a:xfrm>
          <a:prstGeom prst="rect">
            <a:avLst/>
          </a:prstGeom>
          <a:noFill/>
        </p:spPr>
        <p:txBody>
          <a:bodyPr wrap="square">
            <a:spAutoFit/>
          </a:bodyPr>
          <a:lstStyle/>
          <a:p>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private</a:t>
            </a:r>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void</a:t>
            </a:r>
            <a:r>
              <a:rPr lang="es-DO" sz="1800" dirty="0">
                <a:solidFill>
                  <a:srgbClr val="000000"/>
                </a:solidFill>
                <a:latin typeface="Consolas" panose="020B0609020204030204" pitchFamily="49" charset="0"/>
              </a:rPr>
              <a:t> BtnAdd_Clicked(</a:t>
            </a:r>
            <a:r>
              <a:rPr lang="es-DO" sz="1800" dirty="0">
                <a:solidFill>
                  <a:srgbClr val="0000FF"/>
                </a:solidFill>
                <a:latin typeface="Consolas" panose="020B0609020204030204" pitchFamily="49" charset="0"/>
              </a:rPr>
              <a:t>object</a:t>
            </a:r>
            <a:r>
              <a:rPr lang="es-DO" sz="1800" dirty="0">
                <a:solidFill>
                  <a:srgbClr val="000000"/>
                </a:solidFill>
                <a:latin typeface="Consolas" panose="020B0609020204030204" pitchFamily="49" charset="0"/>
              </a:rPr>
              <a:t> sender, EventArgs e)</a:t>
            </a:r>
          </a:p>
          <a:p>
            <a:r>
              <a:rPr lang="es-DO" sz="1800" dirty="0">
                <a:solidFill>
                  <a:srgbClr val="000000"/>
                </a:solidFill>
                <a:latin typeface="Consolas" panose="020B0609020204030204" pitchFamily="49" charset="0"/>
              </a:rPr>
              <a:t>        {</a:t>
            </a:r>
          </a:p>
          <a:p>
            <a:endParaRPr lang="es-DO" sz="1800" dirty="0">
              <a:solidFill>
                <a:srgbClr val="000000"/>
              </a:solidFill>
              <a:latin typeface="Consolas" panose="020B0609020204030204" pitchFamily="49" charset="0"/>
            </a:endParaRPr>
          </a:p>
          <a:p>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if</a:t>
            </a:r>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string</a:t>
            </a:r>
            <a:r>
              <a:rPr lang="es-DO" sz="1800" dirty="0">
                <a:solidFill>
                  <a:srgbClr val="000000"/>
                </a:solidFill>
                <a:latin typeface="Consolas" panose="020B0609020204030204" pitchFamily="49" charset="0"/>
              </a:rPr>
              <a:t>.IsNullOrEmpty(num1.Text) &amp;&amp; !</a:t>
            </a:r>
            <a:r>
              <a:rPr lang="es-DO" sz="1800" dirty="0">
                <a:solidFill>
                  <a:srgbClr val="0000FF"/>
                </a:solidFill>
                <a:latin typeface="Consolas" panose="020B0609020204030204" pitchFamily="49" charset="0"/>
              </a:rPr>
              <a:t>string</a:t>
            </a:r>
            <a:r>
              <a:rPr lang="es-DO" sz="1800" dirty="0">
                <a:solidFill>
                  <a:srgbClr val="000000"/>
                </a:solidFill>
                <a:latin typeface="Consolas" panose="020B0609020204030204" pitchFamily="49" charset="0"/>
              </a:rPr>
              <a:t>.IsNullOrEmpty(num2.Text))</a:t>
            </a:r>
          </a:p>
          <a:p>
            <a:r>
              <a:rPr lang="es-DO" sz="1800" dirty="0">
                <a:solidFill>
                  <a:srgbClr val="000000"/>
                </a:solidFill>
                <a:latin typeface="Consolas" panose="020B0609020204030204" pitchFamily="49" charset="0"/>
              </a:rPr>
              <a:t>            {</a:t>
            </a:r>
          </a:p>
          <a:p>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var</a:t>
            </a:r>
            <a:r>
              <a:rPr lang="pt-BR" sz="1800" dirty="0">
                <a:solidFill>
                  <a:srgbClr val="000000"/>
                </a:solidFill>
                <a:latin typeface="Consolas" panose="020B0609020204030204" pitchFamily="49" charset="0"/>
              </a:rPr>
              <a:t> a = </a:t>
            </a:r>
            <a:r>
              <a:rPr lang="pt-BR" sz="1800" dirty="0">
                <a:solidFill>
                  <a:srgbClr val="0000FF"/>
                </a:solidFill>
                <a:latin typeface="Consolas" panose="020B0609020204030204" pitchFamily="49" charset="0"/>
              </a:rPr>
              <a:t>double</a:t>
            </a:r>
            <a:r>
              <a:rPr lang="pt-BR" sz="1800" dirty="0">
                <a:solidFill>
                  <a:srgbClr val="000000"/>
                </a:solidFill>
                <a:latin typeface="Consolas" panose="020B0609020204030204" pitchFamily="49" charset="0"/>
              </a:rPr>
              <a:t>.Parse(num1.Text);</a:t>
            </a:r>
          </a:p>
          <a:p>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var</a:t>
            </a:r>
            <a:r>
              <a:rPr lang="es-DO" sz="1800" dirty="0">
                <a:solidFill>
                  <a:srgbClr val="000000"/>
                </a:solidFill>
                <a:latin typeface="Consolas" panose="020B0609020204030204" pitchFamily="49" charset="0"/>
              </a:rPr>
              <a:t> b = </a:t>
            </a:r>
            <a:r>
              <a:rPr lang="es-DO" sz="1800" dirty="0">
                <a:solidFill>
                  <a:srgbClr val="0000FF"/>
                </a:solidFill>
                <a:latin typeface="Consolas" panose="020B0609020204030204" pitchFamily="49" charset="0"/>
              </a:rPr>
              <a:t>double</a:t>
            </a:r>
            <a:r>
              <a:rPr lang="es-DO" sz="1800" dirty="0">
                <a:solidFill>
                  <a:srgbClr val="000000"/>
                </a:solidFill>
                <a:latin typeface="Consolas" panose="020B0609020204030204" pitchFamily="49" charset="0"/>
              </a:rPr>
              <a:t>.Parse(num2.Text);</a:t>
            </a:r>
          </a:p>
          <a:p>
            <a:endParaRPr lang="es-DO" sz="1800" dirty="0">
              <a:solidFill>
                <a:srgbClr val="000000"/>
              </a:solidFill>
              <a:latin typeface="Consolas" panose="020B0609020204030204" pitchFamily="49" charset="0"/>
            </a:endParaRPr>
          </a:p>
          <a:p>
            <a:r>
              <a:rPr lang="es-DO" sz="1800" dirty="0">
                <a:solidFill>
                  <a:srgbClr val="000000"/>
                </a:solidFill>
                <a:latin typeface="Consolas" panose="020B0609020204030204" pitchFamily="49" charset="0"/>
              </a:rPr>
              <a:t>                res.Text = (a + b).ToString();</a:t>
            </a:r>
          </a:p>
          <a:p>
            <a:r>
              <a:rPr lang="es-ES" sz="1800" dirty="0">
                <a:solidFill>
                  <a:srgbClr val="000000"/>
                </a:solidFill>
                <a:latin typeface="Consolas" panose="020B0609020204030204" pitchFamily="49" charset="0"/>
              </a:rPr>
              <a:t>                DisplayAlert(</a:t>
            </a:r>
            <a:r>
              <a:rPr lang="es-ES" sz="1800" dirty="0">
                <a:solidFill>
                  <a:srgbClr val="A31515"/>
                </a:solidFill>
                <a:latin typeface="Consolas" panose="020B0609020204030204" pitchFamily="49" charset="0"/>
              </a:rPr>
              <a:t>"✔ Resultado"</a:t>
            </a:r>
            <a:r>
              <a:rPr lang="es-ES" sz="1800" dirty="0">
                <a:solidFill>
                  <a:srgbClr val="000000"/>
                </a:solidFill>
                <a:latin typeface="Consolas" panose="020B0609020204030204" pitchFamily="49" charset="0"/>
              </a:rPr>
              <a:t>, </a:t>
            </a:r>
            <a:r>
              <a:rPr lang="es-ES" sz="1800" dirty="0">
                <a:solidFill>
                  <a:srgbClr val="A31515"/>
                </a:solidFill>
                <a:latin typeface="Consolas" panose="020B0609020204030204" pitchFamily="49" charset="0"/>
              </a:rPr>
              <a:t>"El Resultado es:"</a:t>
            </a:r>
            <a:r>
              <a:rPr lang="es-ES" sz="1800" dirty="0">
                <a:solidFill>
                  <a:srgbClr val="000000"/>
                </a:solidFill>
                <a:latin typeface="Consolas" panose="020B0609020204030204" pitchFamily="49" charset="0"/>
              </a:rPr>
              <a:t> + res.Text, </a:t>
            </a:r>
            <a:r>
              <a:rPr lang="es-ES" sz="1800" dirty="0">
                <a:solidFill>
                  <a:srgbClr val="A31515"/>
                </a:solidFill>
                <a:latin typeface="Consolas" panose="020B0609020204030204" pitchFamily="49" charset="0"/>
              </a:rPr>
              <a:t>"OK"</a:t>
            </a:r>
            <a:r>
              <a:rPr lang="es-ES" sz="1800" dirty="0">
                <a:solidFill>
                  <a:srgbClr val="000000"/>
                </a:solidFill>
                <a:latin typeface="Consolas" panose="020B0609020204030204" pitchFamily="49" charset="0"/>
              </a:rPr>
              <a:t>);</a:t>
            </a:r>
          </a:p>
          <a:p>
            <a:endParaRPr lang="es-DO" sz="1800" dirty="0">
              <a:solidFill>
                <a:srgbClr val="000000"/>
              </a:solidFill>
              <a:latin typeface="Consolas" panose="020B0609020204030204" pitchFamily="49" charset="0"/>
            </a:endParaRPr>
          </a:p>
          <a:p>
            <a:r>
              <a:rPr lang="es-DO" sz="1800" dirty="0">
                <a:solidFill>
                  <a:srgbClr val="000000"/>
                </a:solidFill>
                <a:latin typeface="Consolas" panose="020B0609020204030204" pitchFamily="49" charset="0"/>
              </a:rPr>
              <a:t>            }  </a:t>
            </a:r>
          </a:p>
          <a:p>
            <a:endParaRPr lang="es-DO" sz="1800" dirty="0">
              <a:solidFill>
                <a:srgbClr val="000000"/>
              </a:solidFill>
              <a:latin typeface="Consolas" panose="020B0609020204030204" pitchFamily="49" charset="0"/>
            </a:endParaRPr>
          </a:p>
          <a:p>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else</a:t>
            </a:r>
            <a:endParaRPr lang="es-DO" sz="1800" dirty="0">
              <a:solidFill>
                <a:srgbClr val="000000"/>
              </a:solidFill>
              <a:latin typeface="Consolas" panose="020B0609020204030204" pitchFamily="49" charset="0"/>
            </a:endParaRPr>
          </a:p>
          <a:p>
            <a:r>
              <a:rPr lang="es-DO" sz="1800" dirty="0">
                <a:solidFill>
                  <a:srgbClr val="000000"/>
                </a:solidFill>
                <a:latin typeface="Consolas" panose="020B0609020204030204" pitchFamily="49" charset="0"/>
              </a:rPr>
              <a:t>            {</a:t>
            </a:r>
          </a:p>
          <a:p>
            <a:r>
              <a:rPr lang="es-ES" sz="1800" dirty="0">
                <a:solidFill>
                  <a:srgbClr val="000000"/>
                </a:solidFill>
                <a:latin typeface="Consolas" panose="020B0609020204030204" pitchFamily="49" charset="0"/>
              </a:rPr>
              <a:t>                DisplayAlert(</a:t>
            </a:r>
            <a:r>
              <a:rPr lang="es-ES" sz="1800" dirty="0">
                <a:solidFill>
                  <a:srgbClr val="A31515"/>
                </a:solidFill>
                <a:latin typeface="Consolas" panose="020B0609020204030204" pitchFamily="49" charset="0"/>
              </a:rPr>
              <a:t>"❌Datos Vacios"</a:t>
            </a:r>
            <a:r>
              <a:rPr lang="es-ES" sz="1800" dirty="0">
                <a:solidFill>
                  <a:srgbClr val="000000"/>
                </a:solidFill>
                <a:latin typeface="Consolas" panose="020B0609020204030204" pitchFamily="49" charset="0"/>
              </a:rPr>
              <a:t>, </a:t>
            </a:r>
            <a:r>
              <a:rPr lang="es-ES" sz="1800" dirty="0">
                <a:solidFill>
                  <a:srgbClr val="A31515"/>
                </a:solidFill>
                <a:latin typeface="Consolas" panose="020B0609020204030204" pitchFamily="49" charset="0"/>
              </a:rPr>
              <a:t>"Digite los Valores"</a:t>
            </a:r>
            <a:r>
              <a:rPr lang="es-ES" sz="1800" dirty="0">
                <a:solidFill>
                  <a:srgbClr val="000000"/>
                </a:solidFill>
                <a:latin typeface="Consolas" panose="020B0609020204030204" pitchFamily="49" charset="0"/>
              </a:rPr>
              <a:t>, </a:t>
            </a:r>
            <a:r>
              <a:rPr lang="es-ES" sz="1800" dirty="0">
                <a:solidFill>
                  <a:srgbClr val="A31515"/>
                </a:solidFill>
                <a:latin typeface="Consolas" panose="020B0609020204030204" pitchFamily="49" charset="0"/>
              </a:rPr>
              <a:t>"OK"</a:t>
            </a:r>
            <a:r>
              <a:rPr lang="es-ES" sz="1800" dirty="0">
                <a:solidFill>
                  <a:srgbClr val="000000"/>
                </a:solidFill>
                <a:latin typeface="Consolas" panose="020B0609020204030204" pitchFamily="49" charset="0"/>
              </a:rPr>
              <a:t>);</a:t>
            </a:r>
          </a:p>
          <a:p>
            <a:r>
              <a:rPr lang="es-DO" sz="1800" dirty="0">
                <a:solidFill>
                  <a:srgbClr val="000000"/>
                </a:solidFill>
                <a:latin typeface="Consolas" panose="020B0609020204030204" pitchFamily="49" charset="0"/>
              </a:rPr>
              <a:t>            }</a:t>
            </a:r>
          </a:p>
          <a:p>
            <a:r>
              <a:rPr lang="es-DO" sz="1800" dirty="0">
                <a:solidFill>
                  <a:srgbClr val="000000"/>
                </a:solidFill>
                <a:latin typeface="Consolas" panose="020B0609020204030204" pitchFamily="49" charset="0"/>
              </a:rPr>
              <a:t>           </a:t>
            </a:r>
          </a:p>
          <a:p>
            <a:endParaRPr lang="es-DO" sz="1800" dirty="0">
              <a:solidFill>
                <a:srgbClr val="000000"/>
              </a:solidFill>
              <a:latin typeface="Consolas" panose="020B0609020204030204" pitchFamily="49" charset="0"/>
            </a:endParaRPr>
          </a:p>
          <a:p>
            <a:r>
              <a:rPr lang="es-DO" sz="1800" dirty="0">
                <a:solidFill>
                  <a:srgbClr val="000000"/>
                </a:solidFill>
                <a:latin typeface="Consolas" panose="020B0609020204030204" pitchFamily="49" charset="0"/>
              </a:rPr>
              <a:t>        }</a:t>
            </a:r>
            <a:endParaRPr lang="es-DO" dirty="0"/>
          </a:p>
        </p:txBody>
      </p:sp>
    </p:spTree>
    <p:extLst>
      <p:ext uri="{BB962C8B-B14F-4D97-AF65-F5344CB8AC3E}">
        <p14:creationId xmlns:p14="http://schemas.microsoft.com/office/powerpoint/2010/main" val="88453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ocab-¿A quién le toca? Whose turn is it?. ¿A quién le toca? - ppt ...">
            <a:extLst>
              <a:ext uri="{FF2B5EF4-FFF2-40B4-BE49-F238E27FC236}">
                <a16:creationId xmlns:a16="http://schemas.microsoft.com/office/drawing/2014/main" id="{AE1644F0-FC8C-4302-A6DE-FFE482A2AF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63" t="5071" r="18380" b="8544"/>
          <a:stretch/>
        </p:blipFill>
        <p:spPr bwMode="auto">
          <a:xfrm>
            <a:off x="3199326" y="421778"/>
            <a:ext cx="5793347" cy="592428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6B01FA2-E6E3-4CC7-930D-DE5AEDF7102C}"/>
              </a:ext>
            </a:extLst>
          </p:cNvPr>
          <p:cNvSpPr txBox="1"/>
          <p:nvPr/>
        </p:nvSpPr>
        <p:spPr>
          <a:xfrm>
            <a:off x="396082" y="993597"/>
            <a:ext cx="3251200" cy="5509200"/>
          </a:xfrm>
          <a:prstGeom prst="rect">
            <a:avLst/>
          </a:prstGeom>
          <a:noFill/>
        </p:spPr>
        <p:txBody>
          <a:bodyPr wrap="square" rtlCol="0">
            <a:spAutoFit/>
          </a:bodyPr>
          <a:lstStyle/>
          <a:p>
            <a:pPr algn="ctr"/>
            <a:r>
              <a:rPr lang="en-US" sz="3200" b="1" dirty="0">
                <a:solidFill>
                  <a:srgbClr val="000000"/>
                </a:solidFill>
              </a:rPr>
              <a:t>Modificar como en el ejemplo anterior  y darle validacion, que cuando haga una operacion con los campos vacios no explote la aplicacion, y presente un mensaje al usario.</a:t>
            </a:r>
            <a:endParaRPr lang="es-ES" sz="3200" b="1" dirty="0">
              <a:solidFill>
                <a:srgbClr val="000000"/>
              </a:solidFill>
            </a:endParaRPr>
          </a:p>
        </p:txBody>
      </p:sp>
      <p:sp>
        <p:nvSpPr>
          <p:cNvPr id="5" name="CuadroTexto 4">
            <a:extLst>
              <a:ext uri="{FF2B5EF4-FFF2-40B4-BE49-F238E27FC236}">
                <a16:creationId xmlns:a16="http://schemas.microsoft.com/office/drawing/2014/main" id="{3391A02A-336C-4CB3-B9A6-3A181A86EEDB}"/>
              </a:ext>
            </a:extLst>
          </p:cNvPr>
          <p:cNvSpPr txBox="1"/>
          <p:nvPr/>
        </p:nvSpPr>
        <p:spPr>
          <a:xfrm>
            <a:off x="8345214" y="2304988"/>
            <a:ext cx="3379631" cy="3539430"/>
          </a:xfrm>
          <a:prstGeom prst="rect">
            <a:avLst/>
          </a:prstGeom>
          <a:noFill/>
        </p:spPr>
        <p:txBody>
          <a:bodyPr wrap="square">
            <a:spAutoFit/>
          </a:bodyPr>
          <a:lstStyle/>
          <a:p>
            <a:pPr algn="ctr"/>
            <a:r>
              <a:rPr lang="en-US" sz="2800" b="1" dirty="0">
                <a:solidFill>
                  <a:srgbClr val="000000"/>
                </a:solidFill>
              </a:rPr>
              <a:t>Pudiendo utilizar </a:t>
            </a:r>
            <a:r>
              <a:rPr lang="es-DO" sz="2800" b="1" dirty="0">
                <a:solidFill>
                  <a:srgbClr val="000000"/>
                </a:solidFill>
              </a:rPr>
              <a:t>validaciones y exceptions en Xamarin, sean por medio de If, Else, o Try Catch, como en el ejemplo o como ustedes eligen.</a:t>
            </a:r>
            <a:endParaRPr lang="es-ES" sz="2800" b="1" dirty="0">
              <a:solidFill>
                <a:srgbClr val="000000"/>
              </a:solidFill>
            </a:endParaRPr>
          </a:p>
        </p:txBody>
      </p:sp>
    </p:spTree>
    <p:extLst>
      <p:ext uri="{BB962C8B-B14F-4D97-AF65-F5344CB8AC3E}">
        <p14:creationId xmlns:p14="http://schemas.microsoft.com/office/powerpoint/2010/main" val="4251688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Picture 4"/>
          <p:cNvPicPr/>
          <p:nvPr/>
        </p:nvPicPr>
        <p:blipFill>
          <a:blip r:embed="rId2"/>
          <a:stretch/>
        </p:blipFill>
        <p:spPr>
          <a:xfrm>
            <a:off x="689040" y="1312200"/>
            <a:ext cx="11052000" cy="3673080"/>
          </a:xfrm>
          <a:prstGeom prst="rect">
            <a:avLst/>
          </a:prstGeom>
          <a:ln>
            <a:noFill/>
          </a:ln>
        </p:spPr>
      </p:pic>
    </p:spTree>
    <p:extLst>
      <p:ext uri="{BB962C8B-B14F-4D97-AF65-F5344CB8AC3E}">
        <p14:creationId xmlns:p14="http://schemas.microsoft.com/office/powerpoint/2010/main" val="273591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69054" y="205675"/>
            <a:ext cx="9670917"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 y Maui</a:t>
            </a:r>
          </a:p>
        </p:txBody>
      </p:sp>
      <p:sp>
        <p:nvSpPr>
          <p:cNvPr id="5" name="Rectángulo 4"/>
          <p:cNvSpPr/>
          <p:nvPr/>
        </p:nvSpPr>
        <p:spPr>
          <a:xfrm>
            <a:off x="345203" y="1543975"/>
            <a:ext cx="11501594" cy="4893647"/>
          </a:xfrm>
          <a:prstGeom prst="rect">
            <a:avLst/>
          </a:prstGeom>
        </p:spPr>
        <p:txBody>
          <a:bodyPr wrap="square">
            <a:spAutoFit/>
          </a:bodyPr>
          <a:lstStyle/>
          <a:p>
            <a:pPr algn="just"/>
            <a:r>
              <a:rPr lang="es-ES" sz="2400" b="1" i="0" dirty="0">
                <a:effectLst/>
                <a:highlight>
                  <a:srgbClr val="FFFF00"/>
                </a:highlight>
              </a:rPr>
              <a:t>Xamarin.Forms y .NET MAUI:</a:t>
            </a:r>
          </a:p>
          <a:p>
            <a:pPr algn="just"/>
            <a:endParaRPr lang="es-ES" sz="2400" b="1" i="0" dirty="0">
              <a:effectLst/>
              <a:highlight>
                <a:srgbClr val="FFFF00"/>
              </a:highlight>
            </a:endParaRPr>
          </a:p>
          <a:p>
            <a:pPr algn="just"/>
            <a:r>
              <a:rPr lang="es-ES" sz="2400" b="1" i="0" dirty="0">
                <a:effectLst/>
                <a:highlight>
                  <a:srgbClr val="00FFFF"/>
                </a:highlight>
              </a:rPr>
              <a:t>Xamarin.Forms</a:t>
            </a:r>
          </a:p>
          <a:p>
            <a:pPr marL="342900" indent="-342900" algn="just">
              <a:buFont typeface="Wingdings" panose="05000000000000000000" pitchFamily="2" charset="2"/>
              <a:buChar char="ü"/>
            </a:pPr>
            <a:r>
              <a:rPr lang="es-ES" sz="2400" b="1" i="0" dirty="0">
                <a:effectLst/>
              </a:rPr>
              <a:t>Controles Predefinidos: </a:t>
            </a:r>
            <a:r>
              <a:rPr lang="es-ES" sz="2400" b="0" i="0" dirty="0">
                <a:effectLst/>
              </a:rPr>
              <a:t>Ofrece una amplia gama de controles para crear interfaces de usuario.</a:t>
            </a:r>
          </a:p>
          <a:p>
            <a:pPr marL="342900" indent="-342900" algn="just">
              <a:buFont typeface="Wingdings" panose="05000000000000000000" pitchFamily="2" charset="2"/>
              <a:buChar char="ü"/>
            </a:pPr>
            <a:r>
              <a:rPr lang="es-ES" sz="2400" b="1" i="0" dirty="0">
                <a:effectLst/>
              </a:rPr>
              <a:t>Renderers: </a:t>
            </a:r>
            <a:r>
              <a:rPr lang="es-ES" sz="2400" b="0" i="0" dirty="0">
                <a:effectLst/>
              </a:rPr>
              <a:t>Utiliza Renderers para traducir los controles de Xamarin.Forms a controles nativos en cada plataforma (iOS, Android, etc.).</a:t>
            </a:r>
          </a:p>
          <a:p>
            <a:pPr algn="just"/>
            <a:r>
              <a:rPr lang="es-ES" sz="2400" b="1" i="0" dirty="0">
                <a:effectLst/>
                <a:highlight>
                  <a:srgbClr val="FF00FF"/>
                </a:highlight>
              </a:rPr>
              <a:t>.NET MAUI</a:t>
            </a:r>
          </a:p>
          <a:p>
            <a:pPr marL="342900" indent="-342900" algn="just">
              <a:buFont typeface="Wingdings" panose="05000000000000000000" pitchFamily="2" charset="2"/>
              <a:buChar char="ü"/>
            </a:pPr>
            <a:r>
              <a:rPr lang="es-ES" sz="2400" b="1" i="0" dirty="0">
                <a:effectLst/>
              </a:rPr>
              <a:t>Controles Predefinidos: </a:t>
            </a:r>
            <a:r>
              <a:rPr lang="es-ES" sz="2400" b="0" i="0" dirty="0">
                <a:effectLst/>
              </a:rPr>
              <a:t>Similar a Xamarin.Forms, ofrece una amplia gama de controles para interfaces de usuario.</a:t>
            </a:r>
          </a:p>
          <a:p>
            <a:pPr marL="342900" indent="-342900" algn="just">
              <a:buFont typeface="Wingdings" panose="05000000000000000000" pitchFamily="2" charset="2"/>
              <a:buChar char="ü"/>
            </a:pPr>
            <a:r>
              <a:rPr lang="es-ES" sz="2400" b="1" i="0" dirty="0">
                <a:effectLst/>
              </a:rPr>
              <a:t>Handlers: </a:t>
            </a:r>
            <a:r>
              <a:rPr lang="es-ES" sz="2400" b="0" i="0" dirty="0">
                <a:effectLst/>
              </a:rPr>
              <a:t>En lugar de Renderers, .NET MAUI utiliza Handlers, que proporcionan mayor flexibilidad y reutilización de código, permitiendo una personalización más avanzada y mejor optimización.</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016766" y="803277"/>
            <a:ext cx="3477345" cy="97741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isplaying Base64 encoded images in .NET MAUI · Gerald's blog about .NET, .NET  MAUI, Blazor, ASP.NET, Git, Azure and more!">
            <a:extLst>
              <a:ext uri="{FF2B5EF4-FFF2-40B4-BE49-F238E27FC236}">
                <a16:creationId xmlns:a16="http://schemas.microsoft.com/office/drawing/2014/main" id="{C8056DF3-F637-431E-AA1E-26DA0D74D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4111" y="682385"/>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D6D997-AAB0-41B0-A8CE-8FA0972AC19C}"/>
              </a:ext>
            </a:extLst>
          </p:cNvPr>
          <p:cNvSpPr txBox="1"/>
          <p:nvPr/>
        </p:nvSpPr>
        <p:spPr>
          <a:xfrm>
            <a:off x="473824" y="335846"/>
            <a:ext cx="11546379" cy="5816977"/>
          </a:xfrm>
          <a:prstGeom prst="rect">
            <a:avLst/>
          </a:prstGeom>
          <a:noFill/>
        </p:spPr>
        <p:txBody>
          <a:bodyPr wrap="square">
            <a:spAutoFit/>
          </a:bodyPr>
          <a:lstStyle/>
          <a:p>
            <a:r>
              <a:rPr lang="es-DO" sz="2800" b="1" dirty="0"/>
              <a:t># Comparación entre Xamarin y .NET MAUI</a:t>
            </a:r>
          </a:p>
          <a:p>
            <a:endParaRPr lang="es-DO" sz="2000" dirty="0"/>
          </a:p>
          <a:p>
            <a:r>
              <a:rPr lang="es-DO" sz="2800" b="1" dirty="0">
                <a:solidFill>
                  <a:srgbClr val="00B0F0"/>
                </a:solidFill>
                <a:effectLst>
                  <a:outerShdw blurRad="38100" dist="38100" dir="2700000" algn="tl">
                    <a:srgbClr val="000000">
                      <a:alpha val="43137"/>
                    </a:srgbClr>
                  </a:outerShdw>
                </a:effectLst>
              </a:rPr>
              <a:t>## Xamarin:</a:t>
            </a:r>
            <a:br>
              <a:rPr lang="es-DO" sz="2800" b="1" dirty="0">
                <a:solidFill>
                  <a:srgbClr val="00B0F0"/>
                </a:solidFill>
                <a:effectLst>
                  <a:outerShdw blurRad="38100" dist="38100" dir="2700000" algn="tl">
                    <a:srgbClr val="000000">
                      <a:alpha val="43137"/>
                    </a:srgbClr>
                  </a:outerShdw>
                </a:effectLst>
              </a:rPr>
            </a:br>
            <a:endParaRPr lang="es-DO" sz="2800" b="1" dirty="0">
              <a:solidFill>
                <a:srgbClr val="00B0F0"/>
              </a:solidFill>
              <a:effectLst>
                <a:outerShdw blurRad="38100" dist="38100" dir="2700000" algn="tl">
                  <a:srgbClr val="000000">
                    <a:alpha val="43137"/>
                  </a:srgbClr>
                </a:outerShdw>
              </a:effectLst>
            </a:endParaRPr>
          </a:p>
          <a:p>
            <a:r>
              <a:rPr lang="es-DO" sz="2000" dirty="0"/>
              <a:t>- ✅ Desarrollar aplicaciones móviles para  Android e iOS usando C#.</a:t>
            </a:r>
          </a:p>
          <a:p>
            <a:r>
              <a:rPr lang="es-DO" sz="2000" dirty="0"/>
              <a:t>- ✅ Compartir código entre plataformas con  Xamarin.Forms .</a:t>
            </a:r>
          </a:p>
          <a:p>
            <a:r>
              <a:rPr lang="es-DO" sz="2000" dirty="0"/>
              <a:t>- ✅ Integrar características nativas mediante  Xamarin.Essentials .</a:t>
            </a:r>
          </a:p>
          <a:p>
            <a:r>
              <a:rPr lang="es-DO" sz="2000" dirty="0"/>
              <a:t>- ✅ Utilizar  Xamarin.Android  y  Xamarin.iOS  para mayor control.</a:t>
            </a:r>
          </a:p>
          <a:p>
            <a:r>
              <a:rPr lang="es-DO" sz="2000" dirty="0"/>
              <a:t>- ✅ Desplegar aplicaciones en dispositivos móviles.</a:t>
            </a:r>
          </a:p>
          <a:p>
            <a:endParaRPr lang="es-DO" sz="2000" dirty="0"/>
          </a:p>
          <a:p>
            <a:r>
              <a:rPr lang="es-DO" sz="2400" b="1" dirty="0">
                <a:solidFill>
                  <a:srgbClr val="7030A0"/>
                </a:solidFill>
                <a:effectLst>
                  <a:outerShdw blurRad="38100" dist="38100" dir="2700000" algn="tl">
                    <a:srgbClr val="000000">
                      <a:alpha val="43137"/>
                    </a:srgbClr>
                  </a:outerShdw>
                </a:effectLst>
              </a:rPr>
              <a:t>## .NET MAUI:</a:t>
            </a:r>
          </a:p>
          <a:p>
            <a:endParaRPr lang="es-DO" sz="2400" b="1" dirty="0">
              <a:solidFill>
                <a:srgbClr val="7030A0"/>
              </a:solidFill>
              <a:effectLst>
                <a:outerShdw blurRad="38100" dist="38100" dir="2700000" algn="tl">
                  <a:srgbClr val="000000">
                    <a:alpha val="43137"/>
                  </a:srgbClr>
                </a:outerShdw>
              </a:effectLst>
            </a:endParaRPr>
          </a:p>
          <a:p>
            <a:r>
              <a:rPr lang="es-DO" sz="2000" dirty="0"/>
              <a:t>- 🚀 Desarrollar aplicaciones con  una sola base de código  para </a:t>
            </a:r>
            <a:r>
              <a:rPr lang="es-DO" sz="2000" dirty="0">
                <a:highlight>
                  <a:srgbClr val="00FF00"/>
                </a:highlight>
              </a:rPr>
              <a:t>Android</a:t>
            </a:r>
            <a:r>
              <a:rPr lang="es-DO" sz="2000" dirty="0"/>
              <a:t>, </a:t>
            </a:r>
            <a:r>
              <a:rPr lang="es-DO" sz="2000" dirty="0">
                <a:highlight>
                  <a:srgbClr val="808080"/>
                </a:highlight>
              </a:rPr>
              <a:t>iOS</a:t>
            </a:r>
            <a:r>
              <a:rPr lang="es-DO" sz="2000" dirty="0"/>
              <a:t>, </a:t>
            </a:r>
            <a:r>
              <a:rPr lang="es-DO" sz="2000" dirty="0">
                <a:highlight>
                  <a:srgbClr val="00FFFF"/>
                </a:highlight>
              </a:rPr>
              <a:t>Windows</a:t>
            </a:r>
            <a:r>
              <a:rPr lang="es-DO" sz="2000" dirty="0"/>
              <a:t> y </a:t>
            </a:r>
            <a:r>
              <a:rPr lang="es-DO" sz="2000" dirty="0">
                <a:highlight>
                  <a:srgbClr val="C0C0C0"/>
                </a:highlight>
              </a:rPr>
              <a:t>Mac</a:t>
            </a:r>
            <a:r>
              <a:rPr lang="es-DO" sz="2000" dirty="0"/>
              <a:t> .</a:t>
            </a:r>
          </a:p>
          <a:p>
            <a:r>
              <a:rPr lang="es-DO" sz="2000" dirty="0"/>
              <a:t>- 🚀 Mejor estructura de proyecto con integración en  .NET 6+ y todas las demas actualizadas .</a:t>
            </a:r>
          </a:p>
          <a:p>
            <a:r>
              <a:rPr lang="es-DO" sz="2000" dirty="0"/>
              <a:t>- 🚀 Controles gráficos mejorados y gestión más fluida de UI.</a:t>
            </a:r>
          </a:p>
          <a:p>
            <a:r>
              <a:rPr lang="es-DO" sz="2000" dirty="0"/>
              <a:t>- 🚀 Mejor rendimiento y menor tamaño de las aplicaciones.</a:t>
            </a:r>
          </a:p>
          <a:p>
            <a:r>
              <a:rPr lang="es-DO" sz="2000" dirty="0"/>
              <a:t>- 🚀 Uso de  </a:t>
            </a:r>
            <a:r>
              <a:rPr lang="es-DO" sz="2000" b="1" dirty="0"/>
              <a:t>Blazor</a:t>
            </a:r>
            <a:r>
              <a:rPr lang="es-DO" sz="2000" dirty="0"/>
              <a:t> para compartir código entre web y móvil.</a:t>
            </a:r>
          </a:p>
        </p:txBody>
      </p:sp>
    </p:spTree>
    <p:extLst>
      <p:ext uri="{BB962C8B-B14F-4D97-AF65-F5344CB8AC3E}">
        <p14:creationId xmlns:p14="http://schemas.microsoft.com/office/powerpoint/2010/main" val="424840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B5E73498-9E04-449D-9BEB-F323ACA88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73" y="2212970"/>
            <a:ext cx="11742234" cy="326428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23C71E4-B282-4400-8FB0-55B02BB89047}"/>
              </a:ext>
            </a:extLst>
          </p:cNvPr>
          <p:cNvSpPr txBox="1"/>
          <p:nvPr/>
        </p:nvSpPr>
        <p:spPr>
          <a:xfrm>
            <a:off x="213173" y="1122216"/>
            <a:ext cx="11624151" cy="830997"/>
          </a:xfrm>
          <a:prstGeom prst="rect">
            <a:avLst/>
          </a:prstGeom>
          <a:noFill/>
        </p:spPr>
        <p:txBody>
          <a:bodyPr wrap="square">
            <a:spAutoFit/>
          </a:bodyPr>
          <a:lstStyle/>
          <a:p>
            <a:pPr algn="ctr"/>
            <a:r>
              <a:rPr lang="es-ES" sz="2400" b="1" dirty="0"/>
              <a:t>Son plantillas que representan las distintas pantallas de una aplicación, cada una con su propio contenido y funcionalidad.</a:t>
            </a:r>
            <a:endParaRPr lang="es-DO" sz="2400" b="1" dirty="0"/>
          </a:p>
        </p:txBody>
      </p:sp>
      <p:sp>
        <p:nvSpPr>
          <p:cNvPr id="5" name="CuadroTexto 4">
            <a:extLst>
              <a:ext uri="{FF2B5EF4-FFF2-40B4-BE49-F238E27FC236}">
                <a16:creationId xmlns:a16="http://schemas.microsoft.com/office/drawing/2014/main" id="{F737D746-D604-4429-9062-3B75A9B11F09}"/>
              </a:ext>
            </a:extLst>
          </p:cNvPr>
          <p:cNvSpPr txBox="1"/>
          <p:nvPr/>
        </p:nvSpPr>
        <p:spPr>
          <a:xfrm>
            <a:off x="1720734" y="232756"/>
            <a:ext cx="8936182" cy="646331"/>
          </a:xfrm>
          <a:prstGeom prst="rect">
            <a:avLst/>
          </a:prstGeom>
          <a:noFill/>
        </p:spPr>
        <p:txBody>
          <a:bodyPr wrap="square" rtlCol="0">
            <a:spAutoFit/>
          </a:bodyPr>
          <a:lstStyle/>
          <a:p>
            <a:pPr algn="ctr"/>
            <a:r>
              <a:rPr lang="es-ES" sz="3600" b="1" dirty="0"/>
              <a:t>Las Paginas en </a:t>
            </a:r>
            <a:r>
              <a:rPr lang="es-ES" sz="3600" b="1" dirty="0">
                <a:solidFill>
                  <a:srgbClr val="00B0F0"/>
                </a:solidFill>
              </a:rPr>
              <a:t>Xamarin</a:t>
            </a:r>
            <a:r>
              <a:rPr lang="es-ES" sz="3600" b="1" dirty="0"/>
              <a:t> y </a:t>
            </a:r>
            <a:r>
              <a:rPr lang="es-ES" sz="3600" b="1" dirty="0">
                <a:solidFill>
                  <a:srgbClr val="CC00FF"/>
                </a:solidFill>
              </a:rPr>
              <a:t>Maui </a:t>
            </a:r>
            <a:endParaRPr lang="es-DO" sz="3600" b="1" dirty="0">
              <a:solidFill>
                <a:srgbClr val="CC00FF"/>
              </a:solidFill>
            </a:endParaRPr>
          </a:p>
        </p:txBody>
      </p:sp>
      <p:sp>
        <p:nvSpPr>
          <p:cNvPr id="3" name="CuadroTexto 2">
            <a:extLst>
              <a:ext uri="{FF2B5EF4-FFF2-40B4-BE49-F238E27FC236}">
                <a16:creationId xmlns:a16="http://schemas.microsoft.com/office/drawing/2014/main" id="{36885327-A498-4C52-8AFE-5BD593BA40C6}"/>
              </a:ext>
            </a:extLst>
          </p:cNvPr>
          <p:cNvSpPr txBox="1"/>
          <p:nvPr/>
        </p:nvSpPr>
        <p:spPr>
          <a:xfrm>
            <a:off x="3183774" y="6225134"/>
            <a:ext cx="6010102" cy="400110"/>
          </a:xfrm>
          <a:prstGeom prst="rect">
            <a:avLst/>
          </a:prstGeom>
          <a:noFill/>
        </p:spPr>
        <p:txBody>
          <a:bodyPr wrap="square" rtlCol="0">
            <a:spAutoFit/>
          </a:bodyPr>
          <a:lstStyle/>
          <a:p>
            <a:pPr algn="ctr"/>
            <a:r>
              <a:rPr lang="en-US" sz="2000" b="1" dirty="0"/>
              <a:t>Plantillas Fuente Internet.</a:t>
            </a:r>
            <a:endParaRPr lang="es-DO" sz="2000" b="1" dirty="0"/>
          </a:p>
        </p:txBody>
      </p:sp>
    </p:spTree>
    <p:extLst>
      <p:ext uri="{BB962C8B-B14F-4D97-AF65-F5344CB8AC3E}">
        <p14:creationId xmlns:p14="http://schemas.microsoft.com/office/powerpoint/2010/main" val="209085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Xamarinの共有プロジェクトでXamarin.Forms 3.0を使う - はつねの日記">
            <a:extLst>
              <a:ext uri="{FF2B5EF4-FFF2-40B4-BE49-F238E27FC236}">
                <a16:creationId xmlns:a16="http://schemas.microsoft.com/office/drawing/2014/main" id="{799C170F-87FB-49CB-AD19-DE020AA66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5" y="1049014"/>
            <a:ext cx="7922030" cy="521456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2AE844A-005E-4A0A-AE28-403F2239E8F6}"/>
              </a:ext>
            </a:extLst>
          </p:cNvPr>
          <p:cNvSpPr txBox="1"/>
          <p:nvPr/>
        </p:nvSpPr>
        <p:spPr>
          <a:xfrm>
            <a:off x="2510444" y="149629"/>
            <a:ext cx="7390014" cy="646331"/>
          </a:xfrm>
          <a:prstGeom prst="rect">
            <a:avLst/>
          </a:prstGeom>
          <a:noFill/>
        </p:spPr>
        <p:txBody>
          <a:bodyPr wrap="square" rtlCol="0">
            <a:spAutoFit/>
          </a:bodyPr>
          <a:lstStyle/>
          <a:p>
            <a:pPr algn="ctr"/>
            <a:r>
              <a:rPr lang="es-ES" sz="3600" b="1" dirty="0"/>
              <a:t>Los Layouts  En </a:t>
            </a:r>
            <a:r>
              <a:rPr lang="es-ES" sz="3600" b="1" dirty="0">
                <a:solidFill>
                  <a:srgbClr val="00B0F0"/>
                </a:solidFill>
              </a:rPr>
              <a:t>Xamarin</a:t>
            </a:r>
            <a:r>
              <a:rPr lang="es-ES" sz="3600" b="1" dirty="0"/>
              <a:t> y </a:t>
            </a:r>
            <a:r>
              <a:rPr lang="es-ES" sz="3600" b="1" dirty="0">
                <a:solidFill>
                  <a:srgbClr val="CC00FF"/>
                </a:solidFill>
              </a:rPr>
              <a:t>Maui</a:t>
            </a:r>
            <a:endParaRPr lang="es-DO" sz="3600" b="1" dirty="0"/>
          </a:p>
        </p:txBody>
      </p:sp>
      <p:sp>
        <p:nvSpPr>
          <p:cNvPr id="12" name="CuadroTexto 11">
            <a:extLst>
              <a:ext uri="{FF2B5EF4-FFF2-40B4-BE49-F238E27FC236}">
                <a16:creationId xmlns:a16="http://schemas.microsoft.com/office/drawing/2014/main" id="{8CD3820B-4B07-4DC6-82E4-E4CEF80CD5A0}"/>
              </a:ext>
            </a:extLst>
          </p:cNvPr>
          <p:cNvSpPr txBox="1"/>
          <p:nvPr/>
        </p:nvSpPr>
        <p:spPr>
          <a:xfrm>
            <a:off x="316144" y="687345"/>
            <a:ext cx="11403819" cy="400110"/>
          </a:xfrm>
          <a:prstGeom prst="rect">
            <a:avLst/>
          </a:prstGeom>
          <a:noFill/>
        </p:spPr>
        <p:txBody>
          <a:bodyPr wrap="square">
            <a:spAutoFit/>
          </a:bodyPr>
          <a:lstStyle/>
          <a:p>
            <a:pPr algn="ctr"/>
            <a:r>
              <a:rPr lang="es-ES" sz="2000" b="1" dirty="0"/>
              <a:t>Son contenedores que organizan y gestionan cómo se disponen los controles dentro de una página.</a:t>
            </a:r>
            <a:endParaRPr lang="es-DO" sz="2000" b="1" dirty="0"/>
          </a:p>
        </p:txBody>
      </p:sp>
      <p:sp>
        <p:nvSpPr>
          <p:cNvPr id="5" name="CuadroTexto 4">
            <a:extLst>
              <a:ext uri="{FF2B5EF4-FFF2-40B4-BE49-F238E27FC236}">
                <a16:creationId xmlns:a16="http://schemas.microsoft.com/office/drawing/2014/main" id="{40B2686E-2E55-4F3A-840F-DF855F033732}"/>
              </a:ext>
            </a:extLst>
          </p:cNvPr>
          <p:cNvSpPr txBox="1"/>
          <p:nvPr/>
        </p:nvSpPr>
        <p:spPr>
          <a:xfrm>
            <a:off x="3013002" y="6349826"/>
            <a:ext cx="6010102" cy="400110"/>
          </a:xfrm>
          <a:prstGeom prst="rect">
            <a:avLst/>
          </a:prstGeom>
          <a:noFill/>
        </p:spPr>
        <p:txBody>
          <a:bodyPr wrap="square" rtlCol="0">
            <a:spAutoFit/>
          </a:bodyPr>
          <a:lstStyle/>
          <a:p>
            <a:pPr algn="ctr"/>
            <a:r>
              <a:rPr lang="en-US" sz="2000" b="1" dirty="0"/>
              <a:t>Plantillas Fuente Internet.</a:t>
            </a:r>
            <a:endParaRPr lang="es-DO" sz="2000" b="1" dirty="0"/>
          </a:p>
        </p:txBody>
      </p:sp>
    </p:spTree>
    <p:extLst>
      <p:ext uri="{BB962C8B-B14F-4D97-AF65-F5344CB8AC3E}">
        <p14:creationId xmlns:p14="http://schemas.microsoft.com/office/powerpoint/2010/main" val="184648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00327" y="279268"/>
            <a:ext cx="8191345"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a:t>
            </a:r>
          </a:p>
        </p:txBody>
      </p:sp>
      <p:sp>
        <p:nvSpPr>
          <p:cNvPr id="5" name="Rectángulo 4"/>
          <p:cNvSpPr/>
          <p:nvPr/>
        </p:nvSpPr>
        <p:spPr>
          <a:xfrm>
            <a:off x="560174" y="2454527"/>
            <a:ext cx="11236410" cy="1815882"/>
          </a:xfrm>
          <a:prstGeom prst="rect">
            <a:avLst/>
          </a:prstGeom>
        </p:spPr>
        <p:txBody>
          <a:bodyPr wrap="square">
            <a:spAutoFit/>
          </a:bodyPr>
          <a:lstStyle/>
          <a:p>
            <a:pPr algn="just"/>
            <a:r>
              <a:rPr lang="es-ES" sz="2800" b="0" i="0" dirty="0">
                <a:solidFill>
                  <a:srgbClr val="273B47"/>
                </a:solidFill>
                <a:effectLst/>
                <a:latin typeface="Lato"/>
              </a:rPr>
              <a:t>La siguiente tabla muestra en orden alfabético los controles disponibles en Xamarin.Forms, junto con su Renderer responsable en decidir ultimadamente qué se mostrará en pantalla en cada plataforma concreta.</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274460" y="1114646"/>
            <a:ext cx="3477345" cy="97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8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3A0CED-6D91-FFEF-886F-ED48DC2958B1}"/>
              </a:ext>
            </a:extLst>
          </p:cNvPr>
          <p:cNvPicPr>
            <a:picLocks noChangeAspect="1"/>
          </p:cNvPicPr>
          <p:nvPr/>
        </p:nvPicPr>
        <p:blipFill rotWithShape="1">
          <a:blip r:embed="rId2"/>
          <a:srcRect l="2081" t="1770" r="2261" b="4330"/>
          <a:stretch/>
        </p:blipFill>
        <p:spPr>
          <a:xfrm>
            <a:off x="178676" y="805566"/>
            <a:ext cx="11109436" cy="5917324"/>
          </a:xfrm>
          <a:prstGeom prst="rect">
            <a:avLst/>
          </a:prstGeom>
        </p:spPr>
      </p:pic>
      <p:sp>
        <p:nvSpPr>
          <p:cNvPr id="4" name="CuadroTexto 3">
            <a:extLst>
              <a:ext uri="{FF2B5EF4-FFF2-40B4-BE49-F238E27FC236}">
                <a16:creationId xmlns:a16="http://schemas.microsoft.com/office/drawing/2014/main" id="{0BB2889C-36BA-4C6F-B215-76BD4546D9E0}"/>
              </a:ext>
            </a:extLst>
          </p:cNvPr>
          <p:cNvSpPr txBox="1"/>
          <p:nvPr/>
        </p:nvSpPr>
        <p:spPr>
          <a:xfrm>
            <a:off x="2743200" y="205402"/>
            <a:ext cx="9270124" cy="1200329"/>
          </a:xfrm>
          <a:prstGeom prst="rect">
            <a:avLst/>
          </a:prstGeom>
          <a:noFill/>
        </p:spPr>
        <p:txBody>
          <a:bodyPr wrap="square">
            <a:spAutoFit/>
          </a:bodyPr>
          <a:lstStyle/>
          <a:p>
            <a:pPr algn="just"/>
            <a:r>
              <a:rPr lang="es-ES" dirty="0"/>
              <a:t>Los Controles en Xamarin y MAUI son elementos de la interfaz de usuario (UI) que permiten interactuar con la aplicación, como botones, etiquetas, campos de texto, listas, entre otros. Cada control tiene una funcionalidad específica, como mostrar datos, recibir entradas del usuario o ejecutar acciones.</a:t>
            </a:r>
            <a:endParaRPr lang="es-DO" dirty="0"/>
          </a:p>
        </p:txBody>
      </p:sp>
    </p:spTree>
    <p:extLst>
      <p:ext uri="{BB962C8B-B14F-4D97-AF65-F5344CB8AC3E}">
        <p14:creationId xmlns:p14="http://schemas.microsoft.com/office/powerpoint/2010/main" val="259300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00327" y="279268"/>
            <a:ext cx="8191345"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a:t>
            </a:r>
          </a:p>
        </p:txBody>
      </p:sp>
      <p:sp>
        <p:nvSpPr>
          <p:cNvPr id="5" name="Rectángulo 4"/>
          <p:cNvSpPr/>
          <p:nvPr/>
        </p:nvSpPr>
        <p:spPr>
          <a:xfrm>
            <a:off x="560174" y="2454527"/>
            <a:ext cx="11236410" cy="3539430"/>
          </a:xfrm>
          <a:prstGeom prst="rect">
            <a:avLst/>
          </a:prstGeom>
        </p:spPr>
        <p:txBody>
          <a:bodyPr wrap="square">
            <a:spAutoFit/>
          </a:bodyPr>
          <a:lstStyle/>
          <a:p>
            <a:pPr algn="just"/>
            <a:r>
              <a:rPr lang="es-ES" sz="2800" b="0" i="0" dirty="0">
                <a:solidFill>
                  <a:srgbClr val="273B47"/>
                </a:solidFill>
                <a:effectLst/>
                <a:latin typeface="Lato"/>
              </a:rPr>
              <a:t>Xamarin.Forms cuenta con una gran cantidad de controles predefinidos que podemos utilizar para crear las interfaces de usuario de nuestras aplicaciones.</a:t>
            </a:r>
          </a:p>
          <a:p>
            <a:pPr algn="just"/>
            <a:endParaRPr lang="es-ES" sz="2800" b="0" i="0" dirty="0">
              <a:solidFill>
                <a:srgbClr val="273B47"/>
              </a:solidFill>
              <a:effectLst/>
              <a:latin typeface="Lato"/>
            </a:endParaRPr>
          </a:p>
          <a:p>
            <a:pPr algn="just"/>
            <a:r>
              <a:rPr lang="es-ES" sz="2800" b="0" i="0" dirty="0">
                <a:solidFill>
                  <a:srgbClr val="273B47"/>
                </a:solidFill>
                <a:effectLst/>
                <a:latin typeface="Lato"/>
              </a:rPr>
              <a:t>La siguiente tabla muestra en orden alfabético los controles disponibles en Xamarin.Forms, junto con su Renderer responsable en decidir ultimadamente qué se mostrará en pantalla en cada plataforma concreta.</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274460" y="1114646"/>
            <a:ext cx="3477345" cy="97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734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2476</Words>
  <Application>Microsoft Office PowerPoint</Application>
  <PresentationFormat>Panorámica</PresentationFormat>
  <Paragraphs>276</Paragraphs>
  <Slides>22</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22</vt:i4>
      </vt:variant>
    </vt:vector>
  </HeadingPairs>
  <TitlesOfParts>
    <vt:vector size="34" baseType="lpstr">
      <vt:lpstr>72 Condensed</vt:lpstr>
      <vt:lpstr>Arial</vt:lpstr>
      <vt:lpstr>Calibri</vt:lpstr>
      <vt:lpstr>Calibri Light</vt:lpstr>
      <vt:lpstr>Consolas</vt:lpstr>
      <vt:lpstr>cooper_hewittmedium</vt:lpstr>
      <vt:lpstr>Lato</vt:lpstr>
      <vt:lpstr>Open Sans</vt:lpstr>
      <vt:lpstr>sofia-pro</vt:lpstr>
      <vt:lpstr>urw-din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JUANCITO PEÑA VIZCAINO</dc:creator>
  <cp:lastModifiedBy>Juancito Peña Vizcaino</cp:lastModifiedBy>
  <cp:revision>24</cp:revision>
  <dcterms:created xsi:type="dcterms:W3CDTF">2021-04-13T14:40:47Z</dcterms:created>
  <dcterms:modified xsi:type="dcterms:W3CDTF">2025-04-04T17:34:34Z</dcterms:modified>
</cp:coreProperties>
</file>