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75" r:id="rId2"/>
    <p:sldId id="2147469560" r:id="rId3"/>
    <p:sldId id="490" r:id="rId4"/>
    <p:sldId id="2147469561" r:id="rId5"/>
    <p:sldId id="2147469557" r:id="rId6"/>
    <p:sldId id="2147469558" r:id="rId7"/>
    <p:sldId id="2147469562" r:id="rId8"/>
    <p:sldId id="2147469559" r:id="rId9"/>
    <p:sldId id="259" r:id="rId10"/>
    <p:sldId id="256" r:id="rId11"/>
    <p:sldId id="257" r:id="rId12"/>
    <p:sldId id="258" r:id="rId13"/>
    <p:sldId id="260" r:id="rId14"/>
    <p:sldId id="261" r:id="rId15"/>
    <p:sldId id="262" r:id="rId16"/>
    <p:sldId id="2147469552" r:id="rId17"/>
    <p:sldId id="327" r:id="rId18"/>
    <p:sldId id="457" r:id="rId19"/>
    <p:sldId id="458" r:id="rId20"/>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5" d="100"/>
          <a:sy n="115" d="100"/>
        </p:scale>
        <p:origin x="3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CE37F-9AC7-4227-BA6B-7871827309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DO"/>
          </a:p>
        </p:txBody>
      </p:sp>
      <p:sp>
        <p:nvSpPr>
          <p:cNvPr id="3" name="Subtítulo 2">
            <a:extLst>
              <a:ext uri="{FF2B5EF4-FFF2-40B4-BE49-F238E27FC236}">
                <a16:creationId xmlns:a16="http://schemas.microsoft.com/office/drawing/2014/main" id="{0200A256-85F2-4CD5-AE6E-3FD38A260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DO"/>
          </a:p>
        </p:txBody>
      </p:sp>
      <p:sp>
        <p:nvSpPr>
          <p:cNvPr id="4" name="Marcador de fecha 3">
            <a:extLst>
              <a:ext uri="{FF2B5EF4-FFF2-40B4-BE49-F238E27FC236}">
                <a16:creationId xmlns:a16="http://schemas.microsoft.com/office/drawing/2014/main" id="{D5FBEBA9-594A-491C-8DB7-08C5BF26DE49}"/>
              </a:ext>
            </a:extLst>
          </p:cNvPr>
          <p:cNvSpPr>
            <a:spLocks noGrp="1"/>
          </p:cNvSpPr>
          <p:nvPr>
            <p:ph type="dt" sz="half" idx="10"/>
          </p:nvPr>
        </p:nvSpPr>
        <p:spPr/>
        <p:txBody>
          <a:bodyPr/>
          <a:lstStyle/>
          <a:p>
            <a:fld id="{EFB9C58E-39E5-487F-AE71-7293A4819A15}" type="datetimeFigureOut">
              <a:rPr lang="es-DO" smtClean="0"/>
              <a:t>4/4/2025</a:t>
            </a:fld>
            <a:endParaRPr lang="es-DO"/>
          </a:p>
        </p:txBody>
      </p:sp>
      <p:sp>
        <p:nvSpPr>
          <p:cNvPr id="5" name="Marcador de pie de página 4">
            <a:extLst>
              <a:ext uri="{FF2B5EF4-FFF2-40B4-BE49-F238E27FC236}">
                <a16:creationId xmlns:a16="http://schemas.microsoft.com/office/drawing/2014/main" id="{25DBF587-5F1A-4E13-94CE-5FEEA9FBB4D2}"/>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CFAD2A4D-5ADC-4680-AEFA-30B7573D16AE}"/>
              </a:ext>
            </a:extLst>
          </p:cNvPr>
          <p:cNvSpPr>
            <a:spLocks noGrp="1"/>
          </p:cNvSpPr>
          <p:nvPr>
            <p:ph type="sldNum" sz="quarter" idx="12"/>
          </p:nvPr>
        </p:nvSpPr>
        <p:spPr/>
        <p:txBody>
          <a:bodyPr/>
          <a:lstStyle/>
          <a:p>
            <a:fld id="{44B6BB3B-6957-4FAB-8102-261FBECB16B6}" type="slidenum">
              <a:rPr lang="es-DO" smtClean="0"/>
              <a:t>‹Nº›</a:t>
            </a:fld>
            <a:endParaRPr lang="es-DO"/>
          </a:p>
        </p:txBody>
      </p:sp>
    </p:spTree>
    <p:extLst>
      <p:ext uri="{BB962C8B-B14F-4D97-AF65-F5344CB8AC3E}">
        <p14:creationId xmlns:p14="http://schemas.microsoft.com/office/powerpoint/2010/main" val="61294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1AE360-B931-40BA-8A52-AAB8175ACDD5}"/>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E3D4630D-EEF2-4079-A05E-4F023CB9A40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0134977A-36C2-4CEB-9673-972553C2823F}"/>
              </a:ext>
            </a:extLst>
          </p:cNvPr>
          <p:cNvSpPr>
            <a:spLocks noGrp="1"/>
          </p:cNvSpPr>
          <p:nvPr>
            <p:ph type="dt" sz="half" idx="10"/>
          </p:nvPr>
        </p:nvSpPr>
        <p:spPr/>
        <p:txBody>
          <a:bodyPr/>
          <a:lstStyle/>
          <a:p>
            <a:fld id="{EFB9C58E-39E5-487F-AE71-7293A4819A15}" type="datetimeFigureOut">
              <a:rPr lang="es-DO" smtClean="0"/>
              <a:t>4/4/2025</a:t>
            </a:fld>
            <a:endParaRPr lang="es-DO"/>
          </a:p>
        </p:txBody>
      </p:sp>
      <p:sp>
        <p:nvSpPr>
          <p:cNvPr id="5" name="Marcador de pie de página 4">
            <a:extLst>
              <a:ext uri="{FF2B5EF4-FFF2-40B4-BE49-F238E27FC236}">
                <a16:creationId xmlns:a16="http://schemas.microsoft.com/office/drawing/2014/main" id="{8B570B8F-B7F7-4533-B74D-0EAF15EB8E64}"/>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1520E63C-0CC2-41FA-8460-69AA72133DD6}"/>
              </a:ext>
            </a:extLst>
          </p:cNvPr>
          <p:cNvSpPr>
            <a:spLocks noGrp="1"/>
          </p:cNvSpPr>
          <p:nvPr>
            <p:ph type="sldNum" sz="quarter" idx="12"/>
          </p:nvPr>
        </p:nvSpPr>
        <p:spPr/>
        <p:txBody>
          <a:bodyPr/>
          <a:lstStyle/>
          <a:p>
            <a:fld id="{44B6BB3B-6957-4FAB-8102-261FBECB16B6}" type="slidenum">
              <a:rPr lang="es-DO" smtClean="0"/>
              <a:t>‹Nº›</a:t>
            </a:fld>
            <a:endParaRPr lang="es-DO"/>
          </a:p>
        </p:txBody>
      </p:sp>
    </p:spTree>
    <p:extLst>
      <p:ext uri="{BB962C8B-B14F-4D97-AF65-F5344CB8AC3E}">
        <p14:creationId xmlns:p14="http://schemas.microsoft.com/office/powerpoint/2010/main" val="25443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04F6E94-AF48-4089-A9D3-6FB7AE158D7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86DA91DF-3773-4F89-844D-2AC759B261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300C9547-34E2-4233-BBEE-70B7F7C75590}"/>
              </a:ext>
            </a:extLst>
          </p:cNvPr>
          <p:cNvSpPr>
            <a:spLocks noGrp="1"/>
          </p:cNvSpPr>
          <p:nvPr>
            <p:ph type="dt" sz="half" idx="10"/>
          </p:nvPr>
        </p:nvSpPr>
        <p:spPr/>
        <p:txBody>
          <a:bodyPr/>
          <a:lstStyle/>
          <a:p>
            <a:fld id="{EFB9C58E-39E5-487F-AE71-7293A4819A15}" type="datetimeFigureOut">
              <a:rPr lang="es-DO" smtClean="0"/>
              <a:t>4/4/2025</a:t>
            </a:fld>
            <a:endParaRPr lang="es-DO"/>
          </a:p>
        </p:txBody>
      </p:sp>
      <p:sp>
        <p:nvSpPr>
          <p:cNvPr id="5" name="Marcador de pie de página 4">
            <a:extLst>
              <a:ext uri="{FF2B5EF4-FFF2-40B4-BE49-F238E27FC236}">
                <a16:creationId xmlns:a16="http://schemas.microsoft.com/office/drawing/2014/main" id="{7A514EEF-5F4C-43F1-8433-35A7FFD82FD6}"/>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6F48D51B-3D14-490C-A9CF-903DC7E68579}"/>
              </a:ext>
            </a:extLst>
          </p:cNvPr>
          <p:cNvSpPr>
            <a:spLocks noGrp="1"/>
          </p:cNvSpPr>
          <p:nvPr>
            <p:ph type="sldNum" sz="quarter" idx="12"/>
          </p:nvPr>
        </p:nvSpPr>
        <p:spPr/>
        <p:txBody>
          <a:bodyPr/>
          <a:lstStyle/>
          <a:p>
            <a:fld id="{44B6BB3B-6957-4FAB-8102-261FBECB16B6}" type="slidenum">
              <a:rPr lang="es-DO" smtClean="0"/>
              <a:t>‹Nº›</a:t>
            </a:fld>
            <a:endParaRPr lang="es-DO"/>
          </a:p>
        </p:txBody>
      </p:sp>
    </p:spTree>
    <p:extLst>
      <p:ext uri="{BB962C8B-B14F-4D97-AF65-F5344CB8AC3E}">
        <p14:creationId xmlns:p14="http://schemas.microsoft.com/office/powerpoint/2010/main" val="361723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EC85A8-9E89-4155-B50D-C64A4099CE1B}"/>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6651B4AF-675A-48C8-A64D-BBD3232115E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481B4B1B-3A0B-4435-B4A5-327B52B45E5E}"/>
              </a:ext>
            </a:extLst>
          </p:cNvPr>
          <p:cNvSpPr>
            <a:spLocks noGrp="1"/>
          </p:cNvSpPr>
          <p:nvPr>
            <p:ph type="dt" sz="half" idx="10"/>
          </p:nvPr>
        </p:nvSpPr>
        <p:spPr/>
        <p:txBody>
          <a:bodyPr/>
          <a:lstStyle/>
          <a:p>
            <a:fld id="{EFB9C58E-39E5-487F-AE71-7293A4819A15}" type="datetimeFigureOut">
              <a:rPr lang="es-DO" smtClean="0"/>
              <a:t>4/4/2025</a:t>
            </a:fld>
            <a:endParaRPr lang="es-DO"/>
          </a:p>
        </p:txBody>
      </p:sp>
      <p:sp>
        <p:nvSpPr>
          <p:cNvPr id="5" name="Marcador de pie de página 4">
            <a:extLst>
              <a:ext uri="{FF2B5EF4-FFF2-40B4-BE49-F238E27FC236}">
                <a16:creationId xmlns:a16="http://schemas.microsoft.com/office/drawing/2014/main" id="{1FFB2110-796C-4D15-B70D-4CF17FB327F8}"/>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6F265B49-C7AE-44DF-9835-701B96998C35}"/>
              </a:ext>
            </a:extLst>
          </p:cNvPr>
          <p:cNvSpPr>
            <a:spLocks noGrp="1"/>
          </p:cNvSpPr>
          <p:nvPr>
            <p:ph type="sldNum" sz="quarter" idx="12"/>
          </p:nvPr>
        </p:nvSpPr>
        <p:spPr/>
        <p:txBody>
          <a:bodyPr/>
          <a:lstStyle/>
          <a:p>
            <a:fld id="{44B6BB3B-6957-4FAB-8102-261FBECB16B6}" type="slidenum">
              <a:rPr lang="es-DO" smtClean="0"/>
              <a:t>‹Nº›</a:t>
            </a:fld>
            <a:endParaRPr lang="es-DO"/>
          </a:p>
        </p:txBody>
      </p:sp>
    </p:spTree>
    <p:extLst>
      <p:ext uri="{BB962C8B-B14F-4D97-AF65-F5344CB8AC3E}">
        <p14:creationId xmlns:p14="http://schemas.microsoft.com/office/powerpoint/2010/main" val="204387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7F72B-B6AD-4227-AA5F-D571FBDDDED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9ABC08C3-D137-40C7-AE24-ADEFD802D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CC02203-22C2-4225-A99A-E8D6006DF14C}"/>
              </a:ext>
            </a:extLst>
          </p:cNvPr>
          <p:cNvSpPr>
            <a:spLocks noGrp="1"/>
          </p:cNvSpPr>
          <p:nvPr>
            <p:ph type="dt" sz="half" idx="10"/>
          </p:nvPr>
        </p:nvSpPr>
        <p:spPr/>
        <p:txBody>
          <a:bodyPr/>
          <a:lstStyle/>
          <a:p>
            <a:fld id="{EFB9C58E-39E5-487F-AE71-7293A4819A15}" type="datetimeFigureOut">
              <a:rPr lang="es-DO" smtClean="0"/>
              <a:t>4/4/2025</a:t>
            </a:fld>
            <a:endParaRPr lang="es-DO"/>
          </a:p>
        </p:txBody>
      </p:sp>
      <p:sp>
        <p:nvSpPr>
          <p:cNvPr id="5" name="Marcador de pie de página 4">
            <a:extLst>
              <a:ext uri="{FF2B5EF4-FFF2-40B4-BE49-F238E27FC236}">
                <a16:creationId xmlns:a16="http://schemas.microsoft.com/office/drawing/2014/main" id="{CB8F0023-82C2-4ECB-AD8C-D9707443C177}"/>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3AE12184-AAD2-46E2-B8A2-F471F88E8CD0}"/>
              </a:ext>
            </a:extLst>
          </p:cNvPr>
          <p:cNvSpPr>
            <a:spLocks noGrp="1"/>
          </p:cNvSpPr>
          <p:nvPr>
            <p:ph type="sldNum" sz="quarter" idx="12"/>
          </p:nvPr>
        </p:nvSpPr>
        <p:spPr/>
        <p:txBody>
          <a:bodyPr/>
          <a:lstStyle/>
          <a:p>
            <a:fld id="{44B6BB3B-6957-4FAB-8102-261FBECB16B6}" type="slidenum">
              <a:rPr lang="es-DO" smtClean="0"/>
              <a:t>‹Nº›</a:t>
            </a:fld>
            <a:endParaRPr lang="es-DO"/>
          </a:p>
        </p:txBody>
      </p:sp>
    </p:spTree>
    <p:extLst>
      <p:ext uri="{BB962C8B-B14F-4D97-AF65-F5344CB8AC3E}">
        <p14:creationId xmlns:p14="http://schemas.microsoft.com/office/powerpoint/2010/main" val="315824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C4052-6AD4-4E12-9087-20548E04399B}"/>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AB35DB48-26B9-4F2B-BA2D-4A8DA2A8C2F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contenido 3">
            <a:extLst>
              <a:ext uri="{FF2B5EF4-FFF2-40B4-BE49-F238E27FC236}">
                <a16:creationId xmlns:a16="http://schemas.microsoft.com/office/drawing/2014/main" id="{6C8E87E5-DDBA-4DF7-BF8D-CB989C3AC11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fecha 4">
            <a:extLst>
              <a:ext uri="{FF2B5EF4-FFF2-40B4-BE49-F238E27FC236}">
                <a16:creationId xmlns:a16="http://schemas.microsoft.com/office/drawing/2014/main" id="{9BEDD11E-81B2-4490-9DAF-6F59CF26F047}"/>
              </a:ext>
            </a:extLst>
          </p:cNvPr>
          <p:cNvSpPr>
            <a:spLocks noGrp="1"/>
          </p:cNvSpPr>
          <p:nvPr>
            <p:ph type="dt" sz="half" idx="10"/>
          </p:nvPr>
        </p:nvSpPr>
        <p:spPr/>
        <p:txBody>
          <a:bodyPr/>
          <a:lstStyle/>
          <a:p>
            <a:fld id="{EFB9C58E-39E5-487F-AE71-7293A4819A15}" type="datetimeFigureOut">
              <a:rPr lang="es-DO" smtClean="0"/>
              <a:t>4/4/2025</a:t>
            </a:fld>
            <a:endParaRPr lang="es-DO"/>
          </a:p>
        </p:txBody>
      </p:sp>
      <p:sp>
        <p:nvSpPr>
          <p:cNvPr id="6" name="Marcador de pie de página 5">
            <a:extLst>
              <a:ext uri="{FF2B5EF4-FFF2-40B4-BE49-F238E27FC236}">
                <a16:creationId xmlns:a16="http://schemas.microsoft.com/office/drawing/2014/main" id="{940C5521-03BA-47AA-B104-30D3E72EF7CC}"/>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EBB1DCF1-8738-4188-AC52-9AB4EE8F7BD5}"/>
              </a:ext>
            </a:extLst>
          </p:cNvPr>
          <p:cNvSpPr>
            <a:spLocks noGrp="1"/>
          </p:cNvSpPr>
          <p:nvPr>
            <p:ph type="sldNum" sz="quarter" idx="12"/>
          </p:nvPr>
        </p:nvSpPr>
        <p:spPr/>
        <p:txBody>
          <a:bodyPr/>
          <a:lstStyle/>
          <a:p>
            <a:fld id="{44B6BB3B-6957-4FAB-8102-261FBECB16B6}" type="slidenum">
              <a:rPr lang="es-DO" smtClean="0"/>
              <a:t>‹Nº›</a:t>
            </a:fld>
            <a:endParaRPr lang="es-DO"/>
          </a:p>
        </p:txBody>
      </p:sp>
    </p:spTree>
    <p:extLst>
      <p:ext uri="{BB962C8B-B14F-4D97-AF65-F5344CB8AC3E}">
        <p14:creationId xmlns:p14="http://schemas.microsoft.com/office/powerpoint/2010/main" val="93123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7E600-B442-4D66-AE58-D4607FF2FDB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9A5F5724-AB81-473E-B388-C467A5B99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764CBA3-C315-429F-AD5B-00EAEFE3745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texto 4">
            <a:extLst>
              <a:ext uri="{FF2B5EF4-FFF2-40B4-BE49-F238E27FC236}">
                <a16:creationId xmlns:a16="http://schemas.microsoft.com/office/drawing/2014/main" id="{0211C0B7-4D15-4918-931C-4640045D5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A9DCA13-6B40-4C3A-9EEB-E9541F0F0CD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7" name="Marcador de fecha 6">
            <a:extLst>
              <a:ext uri="{FF2B5EF4-FFF2-40B4-BE49-F238E27FC236}">
                <a16:creationId xmlns:a16="http://schemas.microsoft.com/office/drawing/2014/main" id="{B04F95B2-901F-4980-8C7D-C528CA4B9121}"/>
              </a:ext>
            </a:extLst>
          </p:cNvPr>
          <p:cNvSpPr>
            <a:spLocks noGrp="1"/>
          </p:cNvSpPr>
          <p:nvPr>
            <p:ph type="dt" sz="half" idx="10"/>
          </p:nvPr>
        </p:nvSpPr>
        <p:spPr/>
        <p:txBody>
          <a:bodyPr/>
          <a:lstStyle/>
          <a:p>
            <a:fld id="{EFB9C58E-39E5-487F-AE71-7293A4819A15}" type="datetimeFigureOut">
              <a:rPr lang="es-DO" smtClean="0"/>
              <a:t>4/4/2025</a:t>
            </a:fld>
            <a:endParaRPr lang="es-DO"/>
          </a:p>
        </p:txBody>
      </p:sp>
      <p:sp>
        <p:nvSpPr>
          <p:cNvPr id="8" name="Marcador de pie de página 7">
            <a:extLst>
              <a:ext uri="{FF2B5EF4-FFF2-40B4-BE49-F238E27FC236}">
                <a16:creationId xmlns:a16="http://schemas.microsoft.com/office/drawing/2014/main" id="{3C148335-C734-47FB-9220-A0A485A79A92}"/>
              </a:ext>
            </a:extLst>
          </p:cNvPr>
          <p:cNvSpPr>
            <a:spLocks noGrp="1"/>
          </p:cNvSpPr>
          <p:nvPr>
            <p:ph type="ftr" sz="quarter" idx="11"/>
          </p:nvPr>
        </p:nvSpPr>
        <p:spPr/>
        <p:txBody>
          <a:bodyPr/>
          <a:lstStyle/>
          <a:p>
            <a:endParaRPr lang="es-DO"/>
          </a:p>
        </p:txBody>
      </p:sp>
      <p:sp>
        <p:nvSpPr>
          <p:cNvPr id="9" name="Marcador de número de diapositiva 8">
            <a:extLst>
              <a:ext uri="{FF2B5EF4-FFF2-40B4-BE49-F238E27FC236}">
                <a16:creationId xmlns:a16="http://schemas.microsoft.com/office/drawing/2014/main" id="{F3981609-7117-4869-94BF-FEF4CA8B9469}"/>
              </a:ext>
            </a:extLst>
          </p:cNvPr>
          <p:cNvSpPr>
            <a:spLocks noGrp="1"/>
          </p:cNvSpPr>
          <p:nvPr>
            <p:ph type="sldNum" sz="quarter" idx="12"/>
          </p:nvPr>
        </p:nvSpPr>
        <p:spPr/>
        <p:txBody>
          <a:bodyPr/>
          <a:lstStyle/>
          <a:p>
            <a:fld id="{44B6BB3B-6957-4FAB-8102-261FBECB16B6}" type="slidenum">
              <a:rPr lang="es-DO" smtClean="0"/>
              <a:t>‹Nº›</a:t>
            </a:fld>
            <a:endParaRPr lang="es-DO"/>
          </a:p>
        </p:txBody>
      </p:sp>
    </p:spTree>
    <p:extLst>
      <p:ext uri="{BB962C8B-B14F-4D97-AF65-F5344CB8AC3E}">
        <p14:creationId xmlns:p14="http://schemas.microsoft.com/office/powerpoint/2010/main" val="420094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C3E71-C4C9-48DA-A261-26331E87EDAA}"/>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fecha 2">
            <a:extLst>
              <a:ext uri="{FF2B5EF4-FFF2-40B4-BE49-F238E27FC236}">
                <a16:creationId xmlns:a16="http://schemas.microsoft.com/office/drawing/2014/main" id="{28C1AE93-AD93-43E5-8760-14568F6846F7}"/>
              </a:ext>
            </a:extLst>
          </p:cNvPr>
          <p:cNvSpPr>
            <a:spLocks noGrp="1"/>
          </p:cNvSpPr>
          <p:nvPr>
            <p:ph type="dt" sz="half" idx="10"/>
          </p:nvPr>
        </p:nvSpPr>
        <p:spPr/>
        <p:txBody>
          <a:bodyPr/>
          <a:lstStyle/>
          <a:p>
            <a:fld id="{EFB9C58E-39E5-487F-AE71-7293A4819A15}" type="datetimeFigureOut">
              <a:rPr lang="es-DO" smtClean="0"/>
              <a:t>4/4/2025</a:t>
            </a:fld>
            <a:endParaRPr lang="es-DO"/>
          </a:p>
        </p:txBody>
      </p:sp>
      <p:sp>
        <p:nvSpPr>
          <p:cNvPr id="4" name="Marcador de pie de página 3">
            <a:extLst>
              <a:ext uri="{FF2B5EF4-FFF2-40B4-BE49-F238E27FC236}">
                <a16:creationId xmlns:a16="http://schemas.microsoft.com/office/drawing/2014/main" id="{590E6148-AC18-4FE8-885C-663D9AC07457}"/>
              </a:ext>
            </a:extLst>
          </p:cNvPr>
          <p:cNvSpPr>
            <a:spLocks noGrp="1"/>
          </p:cNvSpPr>
          <p:nvPr>
            <p:ph type="ftr" sz="quarter" idx="11"/>
          </p:nvPr>
        </p:nvSpPr>
        <p:spPr/>
        <p:txBody>
          <a:bodyPr/>
          <a:lstStyle/>
          <a:p>
            <a:endParaRPr lang="es-DO"/>
          </a:p>
        </p:txBody>
      </p:sp>
      <p:sp>
        <p:nvSpPr>
          <p:cNvPr id="5" name="Marcador de número de diapositiva 4">
            <a:extLst>
              <a:ext uri="{FF2B5EF4-FFF2-40B4-BE49-F238E27FC236}">
                <a16:creationId xmlns:a16="http://schemas.microsoft.com/office/drawing/2014/main" id="{51C92D57-06DA-4175-9562-332B9403B657}"/>
              </a:ext>
            </a:extLst>
          </p:cNvPr>
          <p:cNvSpPr>
            <a:spLocks noGrp="1"/>
          </p:cNvSpPr>
          <p:nvPr>
            <p:ph type="sldNum" sz="quarter" idx="12"/>
          </p:nvPr>
        </p:nvSpPr>
        <p:spPr/>
        <p:txBody>
          <a:bodyPr/>
          <a:lstStyle/>
          <a:p>
            <a:fld id="{44B6BB3B-6957-4FAB-8102-261FBECB16B6}" type="slidenum">
              <a:rPr lang="es-DO" smtClean="0"/>
              <a:t>‹Nº›</a:t>
            </a:fld>
            <a:endParaRPr lang="es-DO"/>
          </a:p>
        </p:txBody>
      </p:sp>
    </p:spTree>
    <p:extLst>
      <p:ext uri="{BB962C8B-B14F-4D97-AF65-F5344CB8AC3E}">
        <p14:creationId xmlns:p14="http://schemas.microsoft.com/office/powerpoint/2010/main" val="269083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04415D-4E0B-4F53-B401-0603C90BBF7F}"/>
              </a:ext>
            </a:extLst>
          </p:cNvPr>
          <p:cNvSpPr>
            <a:spLocks noGrp="1"/>
          </p:cNvSpPr>
          <p:nvPr>
            <p:ph type="dt" sz="half" idx="10"/>
          </p:nvPr>
        </p:nvSpPr>
        <p:spPr/>
        <p:txBody>
          <a:bodyPr/>
          <a:lstStyle/>
          <a:p>
            <a:fld id="{EFB9C58E-39E5-487F-AE71-7293A4819A15}" type="datetimeFigureOut">
              <a:rPr lang="es-DO" smtClean="0"/>
              <a:t>4/4/2025</a:t>
            </a:fld>
            <a:endParaRPr lang="es-DO"/>
          </a:p>
        </p:txBody>
      </p:sp>
      <p:sp>
        <p:nvSpPr>
          <p:cNvPr id="3" name="Marcador de pie de página 2">
            <a:extLst>
              <a:ext uri="{FF2B5EF4-FFF2-40B4-BE49-F238E27FC236}">
                <a16:creationId xmlns:a16="http://schemas.microsoft.com/office/drawing/2014/main" id="{8922A2C8-BDEB-43F8-9F21-E95F0F503091}"/>
              </a:ext>
            </a:extLst>
          </p:cNvPr>
          <p:cNvSpPr>
            <a:spLocks noGrp="1"/>
          </p:cNvSpPr>
          <p:nvPr>
            <p:ph type="ftr" sz="quarter" idx="11"/>
          </p:nvPr>
        </p:nvSpPr>
        <p:spPr/>
        <p:txBody>
          <a:bodyPr/>
          <a:lstStyle/>
          <a:p>
            <a:endParaRPr lang="es-DO"/>
          </a:p>
        </p:txBody>
      </p:sp>
      <p:sp>
        <p:nvSpPr>
          <p:cNvPr id="4" name="Marcador de número de diapositiva 3">
            <a:extLst>
              <a:ext uri="{FF2B5EF4-FFF2-40B4-BE49-F238E27FC236}">
                <a16:creationId xmlns:a16="http://schemas.microsoft.com/office/drawing/2014/main" id="{B384E18E-B7A0-4E80-B446-2078CE49870A}"/>
              </a:ext>
            </a:extLst>
          </p:cNvPr>
          <p:cNvSpPr>
            <a:spLocks noGrp="1"/>
          </p:cNvSpPr>
          <p:nvPr>
            <p:ph type="sldNum" sz="quarter" idx="12"/>
          </p:nvPr>
        </p:nvSpPr>
        <p:spPr/>
        <p:txBody>
          <a:bodyPr/>
          <a:lstStyle/>
          <a:p>
            <a:fld id="{44B6BB3B-6957-4FAB-8102-261FBECB16B6}" type="slidenum">
              <a:rPr lang="es-DO" smtClean="0"/>
              <a:t>‹Nº›</a:t>
            </a:fld>
            <a:endParaRPr lang="es-DO"/>
          </a:p>
        </p:txBody>
      </p:sp>
    </p:spTree>
    <p:extLst>
      <p:ext uri="{BB962C8B-B14F-4D97-AF65-F5344CB8AC3E}">
        <p14:creationId xmlns:p14="http://schemas.microsoft.com/office/powerpoint/2010/main" val="107096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DE11B-7675-433E-8FC7-F58DCA5A0F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47007556-F90F-406C-B70A-0FD9F2D86E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texto 3">
            <a:extLst>
              <a:ext uri="{FF2B5EF4-FFF2-40B4-BE49-F238E27FC236}">
                <a16:creationId xmlns:a16="http://schemas.microsoft.com/office/drawing/2014/main" id="{0CD290F0-75F4-4274-B25E-086FE56F5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995EF0E-DA52-41DC-B135-2C66C184F9E6}"/>
              </a:ext>
            </a:extLst>
          </p:cNvPr>
          <p:cNvSpPr>
            <a:spLocks noGrp="1"/>
          </p:cNvSpPr>
          <p:nvPr>
            <p:ph type="dt" sz="half" idx="10"/>
          </p:nvPr>
        </p:nvSpPr>
        <p:spPr/>
        <p:txBody>
          <a:bodyPr/>
          <a:lstStyle/>
          <a:p>
            <a:fld id="{EFB9C58E-39E5-487F-AE71-7293A4819A15}" type="datetimeFigureOut">
              <a:rPr lang="es-DO" smtClean="0"/>
              <a:t>4/4/2025</a:t>
            </a:fld>
            <a:endParaRPr lang="es-DO"/>
          </a:p>
        </p:txBody>
      </p:sp>
      <p:sp>
        <p:nvSpPr>
          <p:cNvPr id="6" name="Marcador de pie de página 5">
            <a:extLst>
              <a:ext uri="{FF2B5EF4-FFF2-40B4-BE49-F238E27FC236}">
                <a16:creationId xmlns:a16="http://schemas.microsoft.com/office/drawing/2014/main" id="{F9EF8E9F-A748-40C4-9B91-AED2E454D7E3}"/>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E0530811-791D-4D82-AA7A-BC53554F792E}"/>
              </a:ext>
            </a:extLst>
          </p:cNvPr>
          <p:cNvSpPr>
            <a:spLocks noGrp="1"/>
          </p:cNvSpPr>
          <p:nvPr>
            <p:ph type="sldNum" sz="quarter" idx="12"/>
          </p:nvPr>
        </p:nvSpPr>
        <p:spPr/>
        <p:txBody>
          <a:bodyPr/>
          <a:lstStyle/>
          <a:p>
            <a:fld id="{44B6BB3B-6957-4FAB-8102-261FBECB16B6}" type="slidenum">
              <a:rPr lang="es-DO" smtClean="0"/>
              <a:t>‹Nº›</a:t>
            </a:fld>
            <a:endParaRPr lang="es-DO"/>
          </a:p>
        </p:txBody>
      </p:sp>
    </p:spTree>
    <p:extLst>
      <p:ext uri="{BB962C8B-B14F-4D97-AF65-F5344CB8AC3E}">
        <p14:creationId xmlns:p14="http://schemas.microsoft.com/office/powerpoint/2010/main" val="290839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2BA4FD-D1FF-45CA-B344-4CA417E2B19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posición de imagen 2">
            <a:extLst>
              <a:ext uri="{FF2B5EF4-FFF2-40B4-BE49-F238E27FC236}">
                <a16:creationId xmlns:a16="http://schemas.microsoft.com/office/drawing/2014/main" id="{D353D90B-08D0-4CE0-A0BD-649156437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a:extLst>
              <a:ext uri="{FF2B5EF4-FFF2-40B4-BE49-F238E27FC236}">
                <a16:creationId xmlns:a16="http://schemas.microsoft.com/office/drawing/2014/main" id="{09E216BC-8583-4E94-8F4C-B49A4A1CB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A5CABA4-108C-4914-AF55-FBB8611609FB}"/>
              </a:ext>
            </a:extLst>
          </p:cNvPr>
          <p:cNvSpPr>
            <a:spLocks noGrp="1"/>
          </p:cNvSpPr>
          <p:nvPr>
            <p:ph type="dt" sz="half" idx="10"/>
          </p:nvPr>
        </p:nvSpPr>
        <p:spPr/>
        <p:txBody>
          <a:bodyPr/>
          <a:lstStyle/>
          <a:p>
            <a:fld id="{EFB9C58E-39E5-487F-AE71-7293A4819A15}" type="datetimeFigureOut">
              <a:rPr lang="es-DO" smtClean="0"/>
              <a:t>4/4/2025</a:t>
            </a:fld>
            <a:endParaRPr lang="es-DO"/>
          </a:p>
        </p:txBody>
      </p:sp>
      <p:sp>
        <p:nvSpPr>
          <p:cNvPr id="6" name="Marcador de pie de página 5">
            <a:extLst>
              <a:ext uri="{FF2B5EF4-FFF2-40B4-BE49-F238E27FC236}">
                <a16:creationId xmlns:a16="http://schemas.microsoft.com/office/drawing/2014/main" id="{48252166-9AD3-47F0-A267-C5124B428085}"/>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DE825292-7E2F-4ADD-9C5B-C4030CDA8C7C}"/>
              </a:ext>
            </a:extLst>
          </p:cNvPr>
          <p:cNvSpPr>
            <a:spLocks noGrp="1"/>
          </p:cNvSpPr>
          <p:nvPr>
            <p:ph type="sldNum" sz="quarter" idx="12"/>
          </p:nvPr>
        </p:nvSpPr>
        <p:spPr/>
        <p:txBody>
          <a:bodyPr/>
          <a:lstStyle/>
          <a:p>
            <a:fld id="{44B6BB3B-6957-4FAB-8102-261FBECB16B6}" type="slidenum">
              <a:rPr lang="es-DO" smtClean="0"/>
              <a:t>‹Nº›</a:t>
            </a:fld>
            <a:endParaRPr lang="es-DO"/>
          </a:p>
        </p:txBody>
      </p:sp>
    </p:spTree>
    <p:extLst>
      <p:ext uri="{BB962C8B-B14F-4D97-AF65-F5344CB8AC3E}">
        <p14:creationId xmlns:p14="http://schemas.microsoft.com/office/powerpoint/2010/main" val="136724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254B46C-7DD3-4C23-940D-80542F7A8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772765A4-7F0A-4B6D-8D2F-2790582FF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EB114266-90DA-4BCC-A52E-CAB22783D7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9C58E-39E5-487F-AE71-7293A4819A15}" type="datetimeFigureOut">
              <a:rPr lang="es-DO" smtClean="0"/>
              <a:t>4/4/2025</a:t>
            </a:fld>
            <a:endParaRPr lang="es-DO"/>
          </a:p>
        </p:txBody>
      </p:sp>
      <p:sp>
        <p:nvSpPr>
          <p:cNvPr id="5" name="Marcador de pie de página 4">
            <a:extLst>
              <a:ext uri="{FF2B5EF4-FFF2-40B4-BE49-F238E27FC236}">
                <a16:creationId xmlns:a16="http://schemas.microsoft.com/office/drawing/2014/main" id="{1668FC4F-94A7-4AF9-AE6C-9CA871317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Marcador de número de diapositiva 5">
            <a:extLst>
              <a:ext uri="{FF2B5EF4-FFF2-40B4-BE49-F238E27FC236}">
                <a16:creationId xmlns:a16="http://schemas.microsoft.com/office/drawing/2014/main" id="{86AB69B7-B27C-477D-A859-4CACB7CDB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BB3B-6957-4FAB-8102-261FBECB16B6}" type="slidenum">
              <a:rPr lang="es-DO" smtClean="0"/>
              <a:t>‹Nº›</a:t>
            </a:fld>
            <a:endParaRPr lang="es-DO"/>
          </a:p>
        </p:txBody>
      </p:sp>
    </p:spTree>
    <p:extLst>
      <p:ext uri="{BB962C8B-B14F-4D97-AF65-F5344CB8AC3E}">
        <p14:creationId xmlns:p14="http://schemas.microsoft.com/office/powerpoint/2010/main" val="2539963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3.gif"/><Relationship Id="rId3" Type="http://schemas.openxmlformats.org/officeDocument/2006/relationships/image" Target="../media/image2.png"/><Relationship Id="rId21" Type="http://schemas.openxmlformats.org/officeDocument/2006/relationships/image" Target="../media/image16.png"/><Relationship Id="rId7" Type="http://schemas.openxmlformats.org/officeDocument/2006/relationships/image" Target="../media/image5.png"/><Relationship Id="rId12" Type="http://schemas.microsoft.com/office/2007/relationships/hdphoto" Target="../media/hdphoto2.wdp"/><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hyperlink" Target="https://www.youtube.com/@JuancitoPenaV" TargetMode="Externa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microsoft.com/office/2007/relationships/hdphoto" Target="../media/hdphoto3.wdp"/><Relationship Id="rId23"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xml"/><Relationship Id="rId5" Type="http://schemas.openxmlformats.org/officeDocument/2006/relationships/image" Target="../media/image30.gif"/><Relationship Id="rId4" Type="http://schemas.openxmlformats.org/officeDocument/2006/relationships/image" Target="../media/image29.gif"/></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31C32F14-0C91-4AA3-B347-BCE417195B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7458" y="1775518"/>
            <a:ext cx="3031198" cy="3111476"/>
          </a:xfrm>
          <a:prstGeom prst="rect">
            <a:avLst/>
          </a:prstGeom>
        </p:spPr>
      </p:pic>
      <p:sp>
        <p:nvSpPr>
          <p:cNvPr id="4" name="TextBox 3">
            <a:extLst>
              <a:ext uri="{FF2B5EF4-FFF2-40B4-BE49-F238E27FC236}">
                <a16:creationId xmlns:a16="http://schemas.microsoft.com/office/drawing/2014/main" id="{DC541D45-79C1-4082-A8B3-69CB6093F516}"/>
              </a:ext>
            </a:extLst>
          </p:cNvPr>
          <p:cNvSpPr txBox="1"/>
          <p:nvPr/>
        </p:nvSpPr>
        <p:spPr>
          <a:xfrm>
            <a:off x="4661684" y="4679890"/>
            <a:ext cx="2455033" cy="1200329"/>
          </a:xfrm>
          <a:prstGeom prst="rect">
            <a:avLst/>
          </a:prstGeom>
          <a:noFill/>
        </p:spPr>
        <p:txBody>
          <a:bodyPr wrap="square" rtlCol="0">
            <a:spAutoFit/>
          </a:bodyPr>
          <a:lstStyle/>
          <a:p>
            <a:pPr algn="ctr"/>
            <a:r>
              <a:rPr lang="en-US" sz="3200" b="1" dirty="0">
                <a:solidFill>
                  <a:srgbClr val="FF0000"/>
                </a:solidFill>
              </a:rPr>
              <a:t>Juancito</a:t>
            </a:r>
          </a:p>
          <a:p>
            <a:pPr algn="ctr"/>
            <a:r>
              <a:rPr lang="en-US" sz="4000" b="1" dirty="0">
                <a:effectLst>
                  <a:outerShdw blurRad="38100" dist="38100" dir="2700000" algn="tl">
                    <a:srgbClr val="000000">
                      <a:alpha val="43137"/>
                    </a:srgbClr>
                  </a:outerShdw>
                </a:effectLst>
              </a:rPr>
              <a:t> </a:t>
            </a:r>
            <a:r>
              <a:rPr lang="en-US" sz="4000" b="1" dirty="0">
                <a:solidFill>
                  <a:schemeClr val="accent4"/>
                </a:solidFill>
                <a:effectLst>
                  <a:outerShdw blurRad="38100" dist="38100" dir="2700000" algn="tl">
                    <a:srgbClr val="000000">
                      <a:alpha val="43137"/>
                    </a:srgbClr>
                  </a:outerShdw>
                </a:effectLst>
              </a:rPr>
              <a:t>Peña V.</a:t>
            </a:r>
            <a:endParaRPr lang="es-DO" sz="4000" b="1" dirty="0">
              <a:solidFill>
                <a:schemeClr val="accent4"/>
              </a:solidFill>
              <a:effectLst>
                <a:outerShdw blurRad="38100" dist="38100" dir="2700000" algn="tl">
                  <a:srgbClr val="000000">
                    <a:alpha val="43137"/>
                  </a:srgbClr>
                </a:outerShdw>
              </a:effectLst>
            </a:endParaRPr>
          </a:p>
        </p:txBody>
      </p:sp>
      <p:pic>
        <p:nvPicPr>
          <p:cNvPr id="1026" name="Picture 2" descr="system, users, user Icon">
            <a:extLst>
              <a:ext uri="{FF2B5EF4-FFF2-40B4-BE49-F238E27FC236}">
                <a16:creationId xmlns:a16="http://schemas.microsoft.com/office/drawing/2014/main" id="{DC53BBE1-18A8-400B-83BA-8C1C605BA19E}"/>
              </a:ext>
            </a:extLst>
          </p:cNvPr>
          <p:cNvPicPr>
            <a:picLocks noChangeAspect="1" noChangeArrowheads="1"/>
          </p:cNvPicPr>
          <p:nvPr/>
        </p:nvPicPr>
        <p:blipFill>
          <a:blip r:embed="rId3" cstate="print">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1155311" y="232137"/>
            <a:ext cx="747959" cy="747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laceholder, black, shape, for, localization, on, maps Icon">
            <a:extLst>
              <a:ext uri="{FF2B5EF4-FFF2-40B4-BE49-F238E27FC236}">
                <a16:creationId xmlns:a16="http://schemas.microsoft.com/office/drawing/2014/main" id="{203DCDAD-8E86-49D9-9D7B-8C1B11BA8ED6}"/>
              </a:ext>
            </a:extLst>
          </p:cNvPr>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69582" y="679134"/>
            <a:ext cx="239235" cy="2392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il, email Icon">
            <a:extLst>
              <a:ext uri="{FF2B5EF4-FFF2-40B4-BE49-F238E27FC236}">
                <a16:creationId xmlns:a16="http://schemas.microsoft.com/office/drawing/2014/main" id="{D48A108D-FA85-4E24-ABCF-1E36F39C5D74}"/>
              </a:ext>
            </a:extLst>
          </p:cNvPr>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01225" y="1062638"/>
            <a:ext cx="187772" cy="1877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CC288DA-CBA7-48B3-8A54-6D0588B5155C}"/>
              </a:ext>
            </a:extLst>
          </p:cNvPr>
          <p:cNvSpPr txBox="1"/>
          <p:nvPr/>
        </p:nvSpPr>
        <p:spPr>
          <a:xfrm>
            <a:off x="4649131" y="816273"/>
            <a:ext cx="2371322" cy="307777"/>
          </a:xfrm>
          <a:prstGeom prst="rect">
            <a:avLst/>
          </a:prstGeom>
          <a:noFill/>
        </p:spPr>
        <p:txBody>
          <a:bodyPr wrap="square" rtlCol="0">
            <a:spAutoFit/>
          </a:bodyPr>
          <a:lstStyle/>
          <a:p>
            <a:pPr algn="ctr"/>
            <a:r>
              <a:rPr lang="en-US" sz="1400" dirty="0"/>
              <a:t>Santo Domingo, R.D.</a:t>
            </a:r>
            <a:endParaRPr lang="es-DO" sz="1400" dirty="0"/>
          </a:p>
        </p:txBody>
      </p:sp>
      <p:sp>
        <p:nvSpPr>
          <p:cNvPr id="20" name="TextBox 19">
            <a:extLst>
              <a:ext uri="{FF2B5EF4-FFF2-40B4-BE49-F238E27FC236}">
                <a16:creationId xmlns:a16="http://schemas.microsoft.com/office/drawing/2014/main" id="{52EA14A6-5588-4FB9-B8BC-39FA569171D9}"/>
              </a:ext>
            </a:extLst>
          </p:cNvPr>
          <p:cNvSpPr txBox="1"/>
          <p:nvPr/>
        </p:nvSpPr>
        <p:spPr>
          <a:xfrm>
            <a:off x="4795111" y="993099"/>
            <a:ext cx="2332126" cy="307777"/>
          </a:xfrm>
          <a:prstGeom prst="rect">
            <a:avLst/>
          </a:prstGeom>
          <a:noFill/>
        </p:spPr>
        <p:txBody>
          <a:bodyPr wrap="square" rtlCol="0">
            <a:spAutoFit/>
          </a:bodyPr>
          <a:lstStyle/>
          <a:p>
            <a:pPr algn="ctr"/>
            <a:r>
              <a:rPr lang="en-US" sz="1400" dirty="0"/>
              <a:t>Juancito.pena@gmail.com</a:t>
            </a:r>
            <a:endParaRPr lang="es-DO" sz="1400" dirty="0"/>
          </a:p>
        </p:txBody>
      </p:sp>
      <p:pic>
        <p:nvPicPr>
          <p:cNvPr id="1036" name="Picture 12" descr="education, school, university cap Icon">
            <a:extLst>
              <a:ext uri="{FF2B5EF4-FFF2-40B4-BE49-F238E27FC236}">
                <a16:creationId xmlns:a16="http://schemas.microsoft.com/office/drawing/2014/main" id="{14DAFB85-515B-49B0-85E9-FD4549D4B79B}"/>
              </a:ext>
            </a:extLst>
          </p:cNvPr>
          <p:cNvPicPr>
            <a:picLocks noChangeAspect="1" noChangeArrowheads="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50790" y="198116"/>
            <a:ext cx="883276" cy="8832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dress, book, contacts Icon">
            <a:extLst>
              <a:ext uri="{FF2B5EF4-FFF2-40B4-BE49-F238E27FC236}">
                <a16:creationId xmlns:a16="http://schemas.microsoft.com/office/drawing/2014/main" id="{4A4BD6A7-6F9C-4706-B5B0-BCF475B903A6}"/>
              </a:ext>
            </a:extLst>
          </p:cNvPr>
          <p:cNvPicPr>
            <a:picLocks noChangeAspect="1" noChangeArrowheads="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22080" y="39826"/>
            <a:ext cx="567425" cy="5674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ircle, portfolio, button, outline, Bag, Rounded Ui, suitcase, tool,  interface icon">
            <a:extLst>
              <a:ext uri="{FF2B5EF4-FFF2-40B4-BE49-F238E27FC236}">
                <a16:creationId xmlns:a16="http://schemas.microsoft.com/office/drawing/2014/main" id="{2129D738-FFFF-464A-BCBA-E80DB0F9AC04}"/>
              </a:ext>
            </a:extLst>
          </p:cNvPr>
          <p:cNvPicPr>
            <a:picLocks noChangeAspect="1" noChangeArrowheads="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06206" y="3578965"/>
            <a:ext cx="755071" cy="75507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C2B67DFD-5633-4A7D-870B-D78B62AF08A9}"/>
              </a:ext>
            </a:extLst>
          </p:cNvPr>
          <p:cNvGrpSpPr/>
          <p:nvPr/>
        </p:nvGrpSpPr>
        <p:grpSpPr>
          <a:xfrm>
            <a:off x="1467838" y="3431806"/>
            <a:ext cx="1288477" cy="1235367"/>
            <a:chOff x="9848434" y="3868645"/>
            <a:chExt cx="1395412" cy="1400174"/>
          </a:xfrm>
        </p:grpSpPr>
        <p:pic>
          <p:nvPicPr>
            <p:cNvPr id="1044" name="Picture 20" descr="Skill Development Icon of Colored Outline style - Available in SVG, PNG,  EPS, AI &amp; Icon fonts">
              <a:extLst>
                <a:ext uri="{FF2B5EF4-FFF2-40B4-BE49-F238E27FC236}">
                  <a16:creationId xmlns:a16="http://schemas.microsoft.com/office/drawing/2014/main" id="{AEBC355A-8567-4BA6-96D4-BC963EF895CB}"/>
                </a:ext>
              </a:extLst>
            </p:cNvPr>
            <p:cNvPicPr>
              <a:picLocks noChangeAspect="1" noChangeArrowheads="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25247" y="4224190"/>
              <a:ext cx="441786" cy="44178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3 SkillsFuture Schemes Not To Be Missed - Glints">
              <a:extLst>
                <a:ext uri="{FF2B5EF4-FFF2-40B4-BE49-F238E27FC236}">
                  <a16:creationId xmlns:a16="http://schemas.microsoft.com/office/drawing/2014/main" id="{4D19808C-8CEC-443E-8D3C-861580C05C09}"/>
                </a:ext>
              </a:extLst>
            </p:cNvPr>
            <p:cNvPicPr>
              <a:picLocks noChangeAspect="1" noChangeArrowheads="1"/>
            </p:cNvPicPr>
            <p:nvPr/>
          </p:nvPicPr>
          <p:blipFill>
            <a:blip r:embed="rId11">
              <a:duotone>
                <a:schemeClr val="accent4">
                  <a:shade val="45000"/>
                  <a:satMod val="135000"/>
                </a:schemeClr>
                <a:prstClr val="white"/>
              </a:duotone>
              <a:extLst>
                <a:ext uri="{BEBA8EAE-BF5A-486C-A8C5-ECC9F3942E4B}">
                  <a14:imgProps xmlns:a14="http://schemas.microsoft.com/office/drawing/2010/main">
                    <a14:imgLayer r:embed="rId12">
                      <a14:imgEffect>
                        <a14:backgroundRemoval t="10000" b="90000" l="10000" r="90000">
                          <a14:backgroundMark x1="76451" y1="9864" x2="76451" y2="9864"/>
                          <a14:backgroundMark x1="73379" y1="12925" x2="73379" y2="12925"/>
                          <a14:backgroundMark x1="71672" y1="13946" x2="71672" y2="13946"/>
                          <a14:backgroundMark x1="31741" y1="7483" x2="31741" y2="7483"/>
                        </a14:backgroundRemoval>
                      </a14:imgEffect>
                    </a14:imgLayer>
                  </a14:imgProps>
                </a:ext>
                <a:ext uri="{28A0092B-C50C-407E-A947-70E740481C1C}">
                  <a14:useLocalDpi xmlns:a14="http://schemas.microsoft.com/office/drawing/2010/main" val="0"/>
                </a:ext>
              </a:extLst>
            </a:blip>
            <a:srcRect/>
            <a:stretch>
              <a:fillRect/>
            </a:stretch>
          </p:blipFill>
          <p:spPr bwMode="auto">
            <a:xfrm>
              <a:off x="9848434" y="3868645"/>
              <a:ext cx="1395412" cy="1400174"/>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CF3C44F8-5241-47DA-8294-5CEF46E3A09A}"/>
              </a:ext>
            </a:extLst>
          </p:cNvPr>
          <p:cNvSpPr txBox="1"/>
          <p:nvPr/>
        </p:nvSpPr>
        <p:spPr>
          <a:xfrm>
            <a:off x="7827575" y="1002181"/>
            <a:ext cx="4329991" cy="1138773"/>
          </a:xfrm>
          <a:prstGeom prst="rect">
            <a:avLst/>
          </a:prstGeom>
          <a:noFill/>
        </p:spPr>
        <p:txBody>
          <a:bodyPr wrap="square" rtlCol="0">
            <a:spAutoFit/>
          </a:bodyPr>
          <a:lstStyle/>
          <a:p>
            <a:pPr algn="ctr"/>
            <a:r>
              <a:rPr lang="en-US" sz="1600" dirty="0"/>
              <a:t>Ingeniero en Sistemas y Computación</a:t>
            </a:r>
          </a:p>
          <a:p>
            <a:pPr algn="ctr"/>
            <a:r>
              <a:rPr lang="en-US" sz="1600" dirty="0"/>
              <a:t>Post-Grado en Ingeniería de Software</a:t>
            </a:r>
          </a:p>
          <a:p>
            <a:pPr algn="ctr"/>
            <a:r>
              <a:rPr lang="en-US" sz="1600" dirty="0"/>
              <a:t>Maestría en Sistemas Mención Gerencial</a:t>
            </a:r>
          </a:p>
          <a:p>
            <a:pPr algn="ctr"/>
            <a:r>
              <a:rPr lang="es-DO" sz="2000" b="1" dirty="0"/>
              <a:t>Universidad Dominicana O&amp;M</a:t>
            </a:r>
          </a:p>
        </p:txBody>
      </p:sp>
      <p:pic>
        <p:nvPicPr>
          <p:cNvPr id="1048" name="Picture 24" descr="Universidad Dominicana O&amp;M - Formulario de Admisión">
            <a:extLst>
              <a:ext uri="{FF2B5EF4-FFF2-40B4-BE49-F238E27FC236}">
                <a16:creationId xmlns:a16="http://schemas.microsoft.com/office/drawing/2014/main" id="{16047179-ED79-445F-9C7B-73C2F87EB26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68875"/>
          <a:stretch/>
        </p:blipFill>
        <p:spPr bwMode="auto">
          <a:xfrm>
            <a:off x="7450609" y="1142344"/>
            <a:ext cx="873053" cy="834803"/>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7">
            <a:extLst>
              <a:ext uri="{FF2B5EF4-FFF2-40B4-BE49-F238E27FC236}">
                <a16:creationId xmlns:a16="http://schemas.microsoft.com/office/drawing/2014/main" id="{130A13C9-8118-4565-9047-3847DE5D80BD}"/>
              </a:ext>
            </a:extLst>
          </p:cNvPr>
          <p:cNvGrpSpPr/>
          <p:nvPr/>
        </p:nvGrpSpPr>
        <p:grpSpPr>
          <a:xfrm>
            <a:off x="6821171" y="639754"/>
            <a:ext cx="2629619" cy="1734064"/>
            <a:chOff x="6688679" y="639754"/>
            <a:chExt cx="2762111" cy="1968502"/>
          </a:xfrm>
        </p:grpSpPr>
        <p:cxnSp>
          <p:nvCxnSpPr>
            <p:cNvPr id="43" name="Straight Arrow Connector 42">
              <a:extLst>
                <a:ext uri="{FF2B5EF4-FFF2-40B4-BE49-F238E27FC236}">
                  <a16:creationId xmlns:a16="http://schemas.microsoft.com/office/drawing/2014/main" id="{91F03A2E-8ECC-4CC0-851D-DA73D5FF4E26}"/>
                </a:ext>
              </a:extLst>
            </p:cNvPr>
            <p:cNvCxnSpPr>
              <a:cxnSpLocks/>
              <a:endCxn id="1036" idx="1"/>
            </p:cNvCxnSpPr>
            <p:nvPr/>
          </p:nvCxnSpPr>
          <p:spPr>
            <a:xfrm>
              <a:off x="7819348" y="639754"/>
              <a:ext cx="16314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A1ABB-08AE-416B-9CF8-4F91F7695028}"/>
                </a:ext>
              </a:extLst>
            </p:cNvPr>
            <p:cNvCxnSpPr>
              <a:cxnSpLocks/>
            </p:cNvCxnSpPr>
            <p:nvPr/>
          </p:nvCxnSpPr>
          <p:spPr>
            <a:xfrm flipV="1">
              <a:off x="6688679" y="639754"/>
              <a:ext cx="1130669" cy="19685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DEB93BFC-90F9-466D-BA42-C7960A5E3BBF}"/>
              </a:ext>
            </a:extLst>
          </p:cNvPr>
          <p:cNvCxnSpPr>
            <a:cxnSpLocks/>
          </p:cNvCxnSpPr>
          <p:nvPr/>
        </p:nvCxnSpPr>
        <p:spPr>
          <a:xfrm flipH="1" flipV="1">
            <a:off x="3689477" y="656867"/>
            <a:ext cx="1237981" cy="17169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2940FBC-F590-4A09-9427-8DB96C607050}"/>
              </a:ext>
            </a:extLst>
          </p:cNvPr>
          <p:cNvCxnSpPr>
            <a:cxnSpLocks/>
            <a:endCxn id="1026" idx="3"/>
          </p:cNvCxnSpPr>
          <p:nvPr/>
        </p:nvCxnSpPr>
        <p:spPr>
          <a:xfrm flipH="1" flipV="1">
            <a:off x="1903270" y="606117"/>
            <a:ext cx="1786207" cy="50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704C83C-9209-49E8-B6E0-50009DA0ADAE}"/>
              </a:ext>
            </a:extLst>
          </p:cNvPr>
          <p:cNvCxnSpPr>
            <a:cxnSpLocks/>
          </p:cNvCxnSpPr>
          <p:nvPr/>
        </p:nvCxnSpPr>
        <p:spPr>
          <a:xfrm flipH="1">
            <a:off x="2506143" y="3539217"/>
            <a:ext cx="1968650" cy="299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4F0CF1C1-1C1F-4F32-96FE-7161D49907C0}"/>
              </a:ext>
            </a:extLst>
          </p:cNvPr>
          <p:cNvCxnSpPr>
            <a:cxnSpLocks/>
            <a:stCxn id="84" idx="3"/>
          </p:cNvCxnSpPr>
          <p:nvPr/>
        </p:nvCxnSpPr>
        <p:spPr>
          <a:xfrm>
            <a:off x="7378656" y="3331256"/>
            <a:ext cx="2039177" cy="308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2" descr="mobile, phone Icon">
            <a:extLst>
              <a:ext uri="{FF2B5EF4-FFF2-40B4-BE49-F238E27FC236}">
                <a16:creationId xmlns:a16="http://schemas.microsoft.com/office/drawing/2014/main" id="{1B9A1A24-205A-4EF1-8BC6-BFD901BEA9BF}"/>
              </a:ext>
            </a:extLst>
          </p:cNvPr>
          <p:cNvPicPr>
            <a:picLocks noChangeAspect="1" noChangeArrowheads="1"/>
          </p:cNvPicPr>
          <p:nvPr/>
        </p:nvPicPr>
        <p:blipFill>
          <a:blip r:embed="rId14" cstate="print">
            <a:duotone>
              <a:schemeClr val="accent4">
                <a:shade val="45000"/>
                <a:satMod val="135000"/>
              </a:schemeClr>
              <a:prstClr val="white"/>
            </a:duotone>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949896" y="1265810"/>
            <a:ext cx="266166" cy="2661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7064D2-F5F9-40C3-85B1-51A86AAA7D9B}"/>
              </a:ext>
            </a:extLst>
          </p:cNvPr>
          <p:cNvSpPr txBox="1"/>
          <p:nvPr/>
        </p:nvSpPr>
        <p:spPr>
          <a:xfrm>
            <a:off x="5172280" y="1258719"/>
            <a:ext cx="1470288" cy="307777"/>
          </a:xfrm>
          <a:prstGeom prst="rect">
            <a:avLst/>
          </a:prstGeom>
          <a:noFill/>
        </p:spPr>
        <p:txBody>
          <a:bodyPr wrap="square" rtlCol="0">
            <a:spAutoFit/>
          </a:bodyPr>
          <a:lstStyle/>
          <a:p>
            <a:pPr algn="ctr"/>
            <a:r>
              <a:rPr lang="en-US" sz="1400" b="1" dirty="0"/>
              <a:t>809-870-6366</a:t>
            </a:r>
            <a:endParaRPr lang="es-DO" sz="1400" b="1" dirty="0"/>
          </a:p>
        </p:txBody>
      </p:sp>
      <p:sp>
        <p:nvSpPr>
          <p:cNvPr id="44" name="TextBox 43">
            <a:extLst>
              <a:ext uri="{FF2B5EF4-FFF2-40B4-BE49-F238E27FC236}">
                <a16:creationId xmlns:a16="http://schemas.microsoft.com/office/drawing/2014/main" id="{DC19DE7D-F1D2-4E89-918E-449F6715E362}"/>
              </a:ext>
            </a:extLst>
          </p:cNvPr>
          <p:cNvSpPr txBox="1"/>
          <p:nvPr/>
        </p:nvSpPr>
        <p:spPr>
          <a:xfrm>
            <a:off x="188555" y="1134287"/>
            <a:ext cx="3860258" cy="2062103"/>
          </a:xfrm>
          <a:prstGeom prst="rect">
            <a:avLst/>
          </a:prstGeom>
          <a:noFill/>
        </p:spPr>
        <p:txBody>
          <a:bodyPr wrap="square" rtlCol="0">
            <a:spAutoFit/>
          </a:bodyPr>
          <a:lstStyle>
            <a:defPPr>
              <a:defRPr lang="es-ES"/>
            </a:defPPr>
            <a:lvl1pPr algn="ctr">
              <a:defRPr sz="1600"/>
            </a:lvl1pPr>
          </a:lstStyle>
          <a:p>
            <a:r>
              <a:rPr lang="es-ES" dirty="0"/>
              <a:t>Me apasiona la tecnología 💻 y el análisis de datos 📊 con herramientas como </a:t>
            </a:r>
            <a:r>
              <a:rPr lang="es-ES" b="1" dirty="0"/>
              <a:t>Excel, SQL, R, Python y RapidMiner</a:t>
            </a:r>
            <a:r>
              <a:rPr lang="es-ES" dirty="0"/>
              <a:t>. Disfruto </a:t>
            </a:r>
            <a:r>
              <a:rPr lang="es-ES" b="1" dirty="0"/>
              <a:t>creando visualizaciones impactantes en Power BI </a:t>
            </a:r>
            <a:r>
              <a:rPr lang="es-ES" dirty="0"/>
              <a:t>📈 y desarrollando en </a:t>
            </a:r>
            <a:r>
              <a:rPr lang="es-ES" b="1" dirty="0"/>
              <a:t>front-end y back-end</a:t>
            </a:r>
            <a:r>
              <a:rPr lang="es-ES" dirty="0"/>
              <a:t>. Además, me encanta enseñar 📚 y compartir mis conocimientos, transmitiendo lo que aprendo cada día.</a:t>
            </a:r>
            <a:endParaRPr lang="es-DO" dirty="0"/>
          </a:p>
        </p:txBody>
      </p:sp>
      <p:grpSp>
        <p:nvGrpSpPr>
          <p:cNvPr id="2" name="Group 1">
            <a:extLst>
              <a:ext uri="{FF2B5EF4-FFF2-40B4-BE49-F238E27FC236}">
                <a16:creationId xmlns:a16="http://schemas.microsoft.com/office/drawing/2014/main" id="{ACEF821F-7E9A-4E17-8406-1B79A79D09B1}"/>
              </a:ext>
            </a:extLst>
          </p:cNvPr>
          <p:cNvGrpSpPr/>
          <p:nvPr/>
        </p:nvGrpSpPr>
        <p:grpSpPr>
          <a:xfrm>
            <a:off x="216979" y="4492812"/>
            <a:ext cx="4504550" cy="1815882"/>
            <a:chOff x="207228" y="4408428"/>
            <a:chExt cx="4302116" cy="1815882"/>
          </a:xfrm>
        </p:grpSpPr>
        <p:sp>
          <p:nvSpPr>
            <p:cNvPr id="45" name="Rectangle: Rounded Corners 44">
              <a:extLst>
                <a:ext uri="{FF2B5EF4-FFF2-40B4-BE49-F238E27FC236}">
                  <a16:creationId xmlns:a16="http://schemas.microsoft.com/office/drawing/2014/main" id="{FBA872AB-FEB7-4EAB-A3B5-3A89A475FF2A}"/>
                </a:ext>
              </a:extLst>
            </p:cNvPr>
            <p:cNvSpPr/>
            <p:nvPr/>
          </p:nvSpPr>
          <p:spPr>
            <a:xfrm>
              <a:off x="2702269" y="4446639"/>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6" name="Rectangle: Rounded Corners 45">
              <a:extLst>
                <a:ext uri="{FF2B5EF4-FFF2-40B4-BE49-F238E27FC236}">
                  <a16:creationId xmlns:a16="http://schemas.microsoft.com/office/drawing/2014/main" id="{71BE2E38-64A9-407B-9EA8-85A1634DC480}"/>
                </a:ext>
              </a:extLst>
            </p:cNvPr>
            <p:cNvSpPr/>
            <p:nvPr/>
          </p:nvSpPr>
          <p:spPr>
            <a:xfrm>
              <a:off x="2702269" y="4705216"/>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7" name="Rectangle: Rounded Corners 46">
              <a:extLst>
                <a:ext uri="{FF2B5EF4-FFF2-40B4-BE49-F238E27FC236}">
                  <a16:creationId xmlns:a16="http://schemas.microsoft.com/office/drawing/2014/main" id="{F713EDD2-594F-45DB-8718-F6DB6698EB47}"/>
                </a:ext>
              </a:extLst>
            </p:cNvPr>
            <p:cNvSpPr/>
            <p:nvPr/>
          </p:nvSpPr>
          <p:spPr>
            <a:xfrm>
              <a:off x="2709359" y="4955755"/>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8" name="Rectangle: Rounded Corners 47">
              <a:extLst>
                <a:ext uri="{FF2B5EF4-FFF2-40B4-BE49-F238E27FC236}">
                  <a16:creationId xmlns:a16="http://schemas.microsoft.com/office/drawing/2014/main" id="{F3E9DC2F-0A09-43B7-BC0E-17CA38407C73}"/>
                </a:ext>
              </a:extLst>
            </p:cNvPr>
            <p:cNvSpPr/>
            <p:nvPr/>
          </p:nvSpPr>
          <p:spPr>
            <a:xfrm>
              <a:off x="2702269" y="5210099"/>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9" name="Rectangle: Rounded Corners 48">
              <a:extLst>
                <a:ext uri="{FF2B5EF4-FFF2-40B4-BE49-F238E27FC236}">
                  <a16:creationId xmlns:a16="http://schemas.microsoft.com/office/drawing/2014/main" id="{1A7ED2C2-FB9F-4BAD-A466-4A77BF2EDAF9}"/>
                </a:ext>
              </a:extLst>
            </p:cNvPr>
            <p:cNvSpPr/>
            <p:nvPr/>
          </p:nvSpPr>
          <p:spPr>
            <a:xfrm>
              <a:off x="2709359" y="5457033"/>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0" name="TextBox 49">
              <a:extLst>
                <a:ext uri="{FF2B5EF4-FFF2-40B4-BE49-F238E27FC236}">
                  <a16:creationId xmlns:a16="http://schemas.microsoft.com/office/drawing/2014/main" id="{CFE4D9BF-C961-4EAC-9AF7-4FA08CC010F2}"/>
                </a:ext>
              </a:extLst>
            </p:cNvPr>
            <p:cNvSpPr txBox="1"/>
            <p:nvPr/>
          </p:nvSpPr>
          <p:spPr>
            <a:xfrm>
              <a:off x="207228" y="4408428"/>
              <a:ext cx="2808722" cy="1815882"/>
            </a:xfrm>
            <a:prstGeom prst="rect">
              <a:avLst/>
            </a:prstGeom>
            <a:noFill/>
          </p:spPr>
          <p:txBody>
            <a:bodyPr wrap="square" rtlCol="0">
              <a:spAutoFit/>
            </a:bodyPr>
            <a:lstStyle/>
            <a:p>
              <a:pPr marL="342900" indent="-342900" algn="just">
                <a:buFont typeface="Wingdings" panose="05000000000000000000" pitchFamily="2" charset="2"/>
                <a:buChar char="ü"/>
              </a:pPr>
              <a:r>
                <a:rPr lang="en-US" sz="1600" dirty="0"/>
                <a:t>C#, SQL, Crystal Report.</a:t>
              </a:r>
            </a:p>
            <a:p>
              <a:pPr marL="342900" indent="-342900" algn="just">
                <a:buFont typeface="Wingdings" panose="05000000000000000000" pitchFamily="2" charset="2"/>
                <a:buChar char="ü"/>
              </a:pPr>
              <a:r>
                <a:rPr lang="en-US" sz="1600" dirty="0"/>
                <a:t>HTML, CSS, Javascript.</a:t>
              </a:r>
            </a:p>
            <a:p>
              <a:pPr marL="342900" indent="-342900" algn="just">
                <a:buFont typeface="Wingdings" panose="05000000000000000000" pitchFamily="2" charset="2"/>
                <a:buChar char="ü"/>
              </a:pPr>
              <a:r>
                <a:rPr lang="en-US" sz="1600" dirty="0"/>
                <a:t>PHP, Python,  SQL. </a:t>
              </a:r>
            </a:p>
            <a:p>
              <a:pPr marL="342900" indent="-342900" algn="just">
                <a:buFont typeface="Wingdings" panose="05000000000000000000" pitchFamily="2" charset="2"/>
                <a:buChar char="ü"/>
              </a:pPr>
              <a:r>
                <a:rPr lang="en-US" sz="1600" dirty="0"/>
                <a:t>Power BI, Excel.</a:t>
              </a:r>
            </a:p>
            <a:p>
              <a:pPr marL="342900" indent="-342900" algn="just">
                <a:buFont typeface="Wingdings" panose="05000000000000000000" pitchFamily="2" charset="2"/>
                <a:buChar char="ü"/>
              </a:pPr>
              <a:r>
                <a:rPr lang="en-US" sz="1600" dirty="0"/>
                <a:t>RapidMiner, R, Python.</a:t>
              </a:r>
            </a:p>
            <a:p>
              <a:pPr marL="342900" indent="-342900" algn="just">
                <a:buFont typeface="Wingdings" panose="05000000000000000000" pitchFamily="2" charset="2"/>
                <a:buChar char="ü"/>
              </a:pPr>
              <a:r>
                <a:rPr lang="en-US" sz="1600" dirty="0"/>
                <a:t>XAMARIN, C#, XAML</a:t>
              </a:r>
            </a:p>
            <a:p>
              <a:pPr marL="342900" indent="-342900" algn="just">
                <a:buFont typeface="Wingdings" panose="05000000000000000000" pitchFamily="2" charset="2"/>
                <a:buChar char="ü"/>
              </a:pPr>
              <a:r>
                <a:rPr lang="es-DO" sz="1400" dirty="0"/>
                <a:t>Macola, Sap., MSeller</a:t>
              </a:r>
            </a:p>
          </p:txBody>
        </p:sp>
        <p:sp>
          <p:nvSpPr>
            <p:cNvPr id="52" name="Rectangle: Rounded Corners 51">
              <a:extLst>
                <a:ext uri="{FF2B5EF4-FFF2-40B4-BE49-F238E27FC236}">
                  <a16:creationId xmlns:a16="http://schemas.microsoft.com/office/drawing/2014/main" id="{76894753-18F2-455B-A773-A23C29799ADF}"/>
                </a:ext>
              </a:extLst>
            </p:cNvPr>
            <p:cNvSpPr/>
            <p:nvPr/>
          </p:nvSpPr>
          <p:spPr>
            <a:xfrm>
              <a:off x="2705815" y="4450872"/>
              <a:ext cx="1062921" cy="203130"/>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3" name="Rectangle: Rounded Corners 52">
              <a:extLst>
                <a:ext uri="{FF2B5EF4-FFF2-40B4-BE49-F238E27FC236}">
                  <a16:creationId xmlns:a16="http://schemas.microsoft.com/office/drawing/2014/main" id="{03BF2A51-BF50-4B93-AB79-0CE7B60F9BAC}"/>
                </a:ext>
              </a:extLst>
            </p:cNvPr>
            <p:cNvSpPr/>
            <p:nvPr/>
          </p:nvSpPr>
          <p:spPr>
            <a:xfrm>
              <a:off x="2705815" y="4709449"/>
              <a:ext cx="1256105" cy="188690"/>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4" name="Rectangle: Rounded Corners 53">
              <a:extLst>
                <a:ext uri="{FF2B5EF4-FFF2-40B4-BE49-F238E27FC236}">
                  <a16:creationId xmlns:a16="http://schemas.microsoft.com/office/drawing/2014/main" id="{0F8D6A14-909E-4A0B-83CB-409FCF1D59CB}"/>
                </a:ext>
              </a:extLst>
            </p:cNvPr>
            <p:cNvSpPr/>
            <p:nvPr/>
          </p:nvSpPr>
          <p:spPr>
            <a:xfrm>
              <a:off x="2712905" y="4959987"/>
              <a:ext cx="1055831" cy="199224"/>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5" name="Rectangle: Rounded Corners 54">
              <a:extLst>
                <a:ext uri="{FF2B5EF4-FFF2-40B4-BE49-F238E27FC236}">
                  <a16:creationId xmlns:a16="http://schemas.microsoft.com/office/drawing/2014/main" id="{F918CF2F-6F6F-459A-8E13-E824F81C9A5D}"/>
                </a:ext>
              </a:extLst>
            </p:cNvPr>
            <p:cNvSpPr/>
            <p:nvPr/>
          </p:nvSpPr>
          <p:spPr>
            <a:xfrm>
              <a:off x="2705815" y="5214331"/>
              <a:ext cx="1372014" cy="192597"/>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6" name="Rectangle: Rounded Corners 55">
              <a:extLst>
                <a:ext uri="{FF2B5EF4-FFF2-40B4-BE49-F238E27FC236}">
                  <a16:creationId xmlns:a16="http://schemas.microsoft.com/office/drawing/2014/main" id="{31A3310D-49E8-4581-96F2-3B56B6F8866F}"/>
                </a:ext>
              </a:extLst>
            </p:cNvPr>
            <p:cNvSpPr/>
            <p:nvPr/>
          </p:nvSpPr>
          <p:spPr>
            <a:xfrm>
              <a:off x="2712906" y="5461266"/>
              <a:ext cx="1013348" cy="188878"/>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7" name="Rectangle: Rounded Corners 56">
              <a:extLst>
                <a:ext uri="{FF2B5EF4-FFF2-40B4-BE49-F238E27FC236}">
                  <a16:creationId xmlns:a16="http://schemas.microsoft.com/office/drawing/2014/main" id="{9C3B0357-2AD1-4693-8A3A-74611085FEDE}"/>
                </a:ext>
              </a:extLst>
            </p:cNvPr>
            <p:cNvSpPr/>
            <p:nvPr/>
          </p:nvSpPr>
          <p:spPr>
            <a:xfrm>
              <a:off x="2709359" y="5697483"/>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9" name="Rectangle: Rounded Corners 58">
              <a:extLst>
                <a:ext uri="{FF2B5EF4-FFF2-40B4-BE49-F238E27FC236}">
                  <a16:creationId xmlns:a16="http://schemas.microsoft.com/office/drawing/2014/main" id="{0DB8CF5E-18EB-4D67-8E8D-29DBF327C3C2}"/>
                </a:ext>
              </a:extLst>
            </p:cNvPr>
            <p:cNvSpPr/>
            <p:nvPr/>
          </p:nvSpPr>
          <p:spPr>
            <a:xfrm>
              <a:off x="2712905" y="5701715"/>
              <a:ext cx="777513" cy="178771"/>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0" name="Rectangle: Rounded Corners 59">
              <a:extLst>
                <a:ext uri="{FF2B5EF4-FFF2-40B4-BE49-F238E27FC236}">
                  <a16:creationId xmlns:a16="http://schemas.microsoft.com/office/drawing/2014/main" id="{505742EC-7959-4FB3-948F-A05DD3AF565C}"/>
                </a:ext>
              </a:extLst>
            </p:cNvPr>
            <p:cNvSpPr/>
            <p:nvPr/>
          </p:nvSpPr>
          <p:spPr>
            <a:xfrm>
              <a:off x="2728751" y="5941326"/>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1" name="Rectangle: Rounded Corners 60">
              <a:extLst>
                <a:ext uri="{FF2B5EF4-FFF2-40B4-BE49-F238E27FC236}">
                  <a16:creationId xmlns:a16="http://schemas.microsoft.com/office/drawing/2014/main" id="{0D0F7646-8413-4036-9165-E67B205CAACE}"/>
                </a:ext>
              </a:extLst>
            </p:cNvPr>
            <p:cNvSpPr/>
            <p:nvPr/>
          </p:nvSpPr>
          <p:spPr>
            <a:xfrm>
              <a:off x="2732297" y="5945558"/>
              <a:ext cx="1505348" cy="182319"/>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grpSp>
      <p:sp>
        <p:nvSpPr>
          <p:cNvPr id="62" name="TextBox 61">
            <a:extLst>
              <a:ext uri="{FF2B5EF4-FFF2-40B4-BE49-F238E27FC236}">
                <a16:creationId xmlns:a16="http://schemas.microsoft.com/office/drawing/2014/main" id="{905CC81F-1E2E-4ECB-A26D-55DE813D5776}"/>
              </a:ext>
            </a:extLst>
          </p:cNvPr>
          <p:cNvSpPr txBox="1"/>
          <p:nvPr/>
        </p:nvSpPr>
        <p:spPr>
          <a:xfrm>
            <a:off x="8118032" y="4342309"/>
            <a:ext cx="4039534" cy="1692771"/>
          </a:xfrm>
          <a:prstGeom prst="rect">
            <a:avLst/>
          </a:prstGeom>
          <a:noFill/>
        </p:spPr>
        <p:txBody>
          <a:bodyPr wrap="square" rtlCol="0">
            <a:spAutoFit/>
          </a:bodyPr>
          <a:lstStyle/>
          <a:p>
            <a:pPr algn="just"/>
            <a:r>
              <a:rPr lang="en-US" sz="1400" dirty="0"/>
              <a:t>Instructor de Tecnología (2019-Hoy)</a:t>
            </a:r>
          </a:p>
          <a:p>
            <a:pPr algn="just"/>
            <a:r>
              <a:rPr lang="en-US" sz="1600" b="1" dirty="0"/>
              <a:t>Universidad Dominicana O&amp;M</a:t>
            </a:r>
            <a:endParaRPr lang="en-US" sz="1200" b="1" dirty="0"/>
          </a:p>
          <a:p>
            <a:pPr algn="just"/>
            <a:r>
              <a:rPr lang="en-US" sz="1400" dirty="0"/>
              <a:t>Enc. Soporte Tecnológico  (2011-Hoy)</a:t>
            </a:r>
            <a:endParaRPr lang="en-US" sz="1200" dirty="0"/>
          </a:p>
          <a:p>
            <a:pPr algn="just"/>
            <a:r>
              <a:rPr lang="en-US" sz="1600" b="1" dirty="0"/>
              <a:t>Cerveceria Vegana S.R.L.</a:t>
            </a:r>
            <a:endParaRPr lang="en-US" sz="1200" b="1" dirty="0"/>
          </a:p>
          <a:p>
            <a:pPr algn="just"/>
            <a:r>
              <a:rPr lang="en-US" sz="1400" dirty="0"/>
              <a:t>Consultor de Tecnologias (2019-Hoy)</a:t>
            </a:r>
          </a:p>
          <a:p>
            <a:pPr algn="just"/>
            <a:r>
              <a:rPr lang="en-US" sz="1600" b="1" dirty="0"/>
              <a:t>Independiente Freelancer.</a:t>
            </a:r>
          </a:p>
          <a:p>
            <a:pPr algn="just"/>
            <a:r>
              <a:rPr lang="es-DO" sz="1400" b="1" dirty="0">
                <a:hlinkClick r:id="rId16"/>
              </a:rPr>
              <a:t>https://www.youtube.com/@JuancitoPenaV</a:t>
            </a:r>
            <a:endParaRPr lang="en-US" sz="1100" b="1" dirty="0"/>
          </a:p>
        </p:txBody>
      </p:sp>
      <p:pic>
        <p:nvPicPr>
          <p:cNvPr id="63" name="Picture 24" descr="Universidad Dominicana O&amp;M - Formulario de Admisión">
            <a:extLst>
              <a:ext uri="{FF2B5EF4-FFF2-40B4-BE49-F238E27FC236}">
                <a16:creationId xmlns:a16="http://schemas.microsoft.com/office/drawing/2014/main" id="{DD5A35D3-B75E-42CF-BFDB-ED7A3FF9CD54}"/>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68875"/>
          <a:stretch/>
        </p:blipFill>
        <p:spPr bwMode="auto">
          <a:xfrm>
            <a:off x="7676104" y="4331267"/>
            <a:ext cx="382974" cy="36619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ervecería Vegana, SRL">
            <a:extLst>
              <a:ext uri="{FF2B5EF4-FFF2-40B4-BE49-F238E27FC236}">
                <a16:creationId xmlns:a16="http://schemas.microsoft.com/office/drawing/2014/main" id="{B37679E4-2B08-4EA7-972A-1FB451E6B2D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647634" y="4800686"/>
            <a:ext cx="470398" cy="39199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Icono equipo, independiente, internet, oficina, en línea, trabajo">
            <a:extLst>
              <a:ext uri="{FF2B5EF4-FFF2-40B4-BE49-F238E27FC236}">
                <a16:creationId xmlns:a16="http://schemas.microsoft.com/office/drawing/2014/main" id="{040608AE-F95A-4DA2-89D5-CC524CACA15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03138" y="5294483"/>
            <a:ext cx="383130" cy="38313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FEC26E1B-2F19-492E-9E7C-789FF4BC97D7}"/>
              </a:ext>
            </a:extLst>
          </p:cNvPr>
          <p:cNvSpPr/>
          <p:nvPr/>
        </p:nvSpPr>
        <p:spPr>
          <a:xfrm>
            <a:off x="3605186" y="606116"/>
            <a:ext cx="153791" cy="15940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7" name="Oval 66">
            <a:extLst>
              <a:ext uri="{FF2B5EF4-FFF2-40B4-BE49-F238E27FC236}">
                <a16:creationId xmlns:a16="http://schemas.microsoft.com/office/drawing/2014/main" id="{66488884-8B2E-4A0E-BB50-8E13A4D231B8}"/>
              </a:ext>
            </a:extLst>
          </p:cNvPr>
          <p:cNvSpPr/>
          <p:nvPr/>
        </p:nvSpPr>
        <p:spPr>
          <a:xfrm>
            <a:off x="7817808" y="596423"/>
            <a:ext cx="153791" cy="15940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pic>
        <p:nvPicPr>
          <p:cNvPr id="8" name="Picture 2">
            <a:extLst>
              <a:ext uri="{FF2B5EF4-FFF2-40B4-BE49-F238E27FC236}">
                <a16:creationId xmlns:a16="http://schemas.microsoft.com/office/drawing/2014/main" id="{F04A4A46-C144-FEF2-90B6-930B0744F439}"/>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62023" y="5749857"/>
            <a:ext cx="364837" cy="364837"/>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a:extLst>
              <a:ext uri="{FF2B5EF4-FFF2-40B4-BE49-F238E27FC236}">
                <a16:creationId xmlns:a16="http://schemas.microsoft.com/office/drawing/2014/main" id="{00327495-78F3-4395-A4ED-D8340B9D1B17}"/>
              </a:ext>
            </a:extLst>
          </p:cNvPr>
          <p:cNvSpPr txBox="1"/>
          <p:nvPr/>
        </p:nvSpPr>
        <p:spPr>
          <a:xfrm>
            <a:off x="7266890" y="2639004"/>
            <a:ext cx="4736555" cy="338554"/>
          </a:xfrm>
          <a:prstGeom prst="rect">
            <a:avLst/>
          </a:prstGeom>
          <a:noFill/>
        </p:spPr>
        <p:txBody>
          <a:bodyPr wrap="square">
            <a:spAutoFit/>
          </a:bodyPr>
          <a:lstStyle/>
          <a:p>
            <a:pPr algn="ctr"/>
            <a:r>
              <a:rPr lang="en-US" sz="1600" b="1" i="0" dirty="0">
                <a:solidFill>
                  <a:srgbClr val="001D35"/>
                </a:solidFill>
                <a:effectLst/>
                <a:latin typeface="72 Condensed" panose="020B0506030000000003" pitchFamily="34" charset="0"/>
                <a:cs typeface="72 Condensed" panose="020B0506030000000003" pitchFamily="34" charset="0"/>
              </a:rPr>
              <a:t>Centro Europeo de Postgrado (CEUPE) Y CESUMA.</a:t>
            </a:r>
            <a:endParaRPr lang="en-US" sz="1600" b="1" dirty="0">
              <a:latin typeface="72 Condensed" panose="020B0506030000000003" pitchFamily="34" charset="0"/>
              <a:cs typeface="72 Condensed" panose="020B0506030000000003" pitchFamily="34" charset="0"/>
            </a:endParaRPr>
          </a:p>
        </p:txBody>
      </p:sp>
      <p:pic>
        <p:nvPicPr>
          <p:cNvPr id="72" name="Picture 4" descr="CEUPE entra en la AEEN (Asociación Española de Escuelas de Negocios)">
            <a:extLst>
              <a:ext uri="{FF2B5EF4-FFF2-40B4-BE49-F238E27FC236}">
                <a16:creationId xmlns:a16="http://schemas.microsoft.com/office/drawing/2014/main" id="{39BC7753-89E6-4FCC-A50C-51BFD024D65C}"/>
              </a:ext>
            </a:extLst>
          </p:cNvPr>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t="27385" b="27277"/>
          <a:stretch/>
        </p:blipFill>
        <p:spPr bwMode="auto">
          <a:xfrm>
            <a:off x="8739281" y="3141300"/>
            <a:ext cx="1253289" cy="31962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Instituciones Colaboradoras">
            <a:extLst>
              <a:ext uri="{FF2B5EF4-FFF2-40B4-BE49-F238E27FC236}">
                <a16:creationId xmlns:a16="http://schemas.microsoft.com/office/drawing/2014/main" id="{A0E19D90-9BBE-427B-8007-A4D8C5C0F8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334066" y="3140456"/>
            <a:ext cx="678746" cy="364355"/>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75" descr="Cara de un hombre con un traje de color negro&#10;&#10;Descripción generada automáticamente con confianza media">
            <a:extLst>
              <a:ext uri="{FF2B5EF4-FFF2-40B4-BE49-F238E27FC236}">
                <a16:creationId xmlns:a16="http://schemas.microsoft.com/office/drawing/2014/main" id="{20EA1EC8-C84B-4A0F-B24F-70CB0836C8A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45823" y="1985171"/>
            <a:ext cx="2745258" cy="2677913"/>
          </a:xfrm>
          <a:prstGeom prst="rect">
            <a:avLst/>
          </a:prstGeom>
        </p:spPr>
      </p:pic>
      <p:sp>
        <p:nvSpPr>
          <p:cNvPr id="77" name="CuadroTexto 76">
            <a:extLst>
              <a:ext uri="{FF2B5EF4-FFF2-40B4-BE49-F238E27FC236}">
                <a16:creationId xmlns:a16="http://schemas.microsoft.com/office/drawing/2014/main" id="{990DE92D-5268-4320-B151-EA058D2B6415}"/>
              </a:ext>
            </a:extLst>
          </p:cNvPr>
          <p:cNvSpPr txBox="1"/>
          <p:nvPr/>
        </p:nvSpPr>
        <p:spPr>
          <a:xfrm>
            <a:off x="7602188" y="2313850"/>
            <a:ext cx="4218909" cy="338554"/>
          </a:xfrm>
          <a:prstGeom prst="rect">
            <a:avLst/>
          </a:prstGeom>
          <a:noFill/>
        </p:spPr>
        <p:txBody>
          <a:bodyPr wrap="square">
            <a:spAutoFit/>
          </a:bodyPr>
          <a:lstStyle/>
          <a:p>
            <a:pPr algn="ctr"/>
            <a:r>
              <a:rPr lang="en-GB" sz="1600" dirty="0">
                <a:latin typeface="72 Condensed" panose="020B0506030000000003" pitchFamily="34" charset="0"/>
                <a:cs typeface="72 Condensed" panose="020B0506030000000003" pitchFamily="34" charset="0"/>
              </a:rPr>
              <a:t>Maestría de Big Data &amp; Business Analytics</a:t>
            </a:r>
            <a:endParaRPr lang="en-US" sz="1600" dirty="0">
              <a:latin typeface="72 Condensed" panose="020B0506030000000003" pitchFamily="34" charset="0"/>
              <a:cs typeface="72 Condensed" panose="020B0506030000000003" pitchFamily="34" charset="0"/>
            </a:endParaRPr>
          </a:p>
        </p:txBody>
      </p:sp>
    </p:spTree>
    <p:extLst>
      <p:ext uri="{BB962C8B-B14F-4D97-AF65-F5344CB8AC3E}">
        <p14:creationId xmlns:p14="http://schemas.microsoft.com/office/powerpoint/2010/main" val="45935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219BE4F-B55D-4039-BEA0-862F8013CC88}"/>
              </a:ext>
            </a:extLst>
          </p:cNvPr>
          <p:cNvSpPr txBox="1"/>
          <p:nvPr/>
        </p:nvSpPr>
        <p:spPr>
          <a:xfrm>
            <a:off x="3159876" y="268378"/>
            <a:ext cx="6097384" cy="523220"/>
          </a:xfrm>
          <a:prstGeom prst="rect">
            <a:avLst/>
          </a:prstGeom>
          <a:noFill/>
        </p:spPr>
        <p:txBody>
          <a:bodyPr wrap="square">
            <a:spAutoFit/>
          </a:bodyPr>
          <a:lstStyle/>
          <a:p>
            <a:pPr algn="ctr"/>
            <a:r>
              <a:rPr lang="es-ES" sz="2800" b="1" i="0" dirty="0">
                <a:effectLst/>
                <a:latin typeface="Google Sans Text"/>
              </a:rPr>
              <a:t>Aplicación 📱✨ de Logica Interactiva</a:t>
            </a:r>
            <a:endParaRPr lang="es-DO" sz="2800" dirty="0"/>
          </a:p>
        </p:txBody>
      </p:sp>
      <p:sp>
        <p:nvSpPr>
          <p:cNvPr id="10" name="CuadroTexto 9">
            <a:extLst>
              <a:ext uri="{FF2B5EF4-FFF2-40B4-BE49-F238E27FC236}">
                <a16:creationId xmlns:a16="http://schemas.microsoft.com/office/drawing/2014/main" id="{FA091E0A-62C6-4882-A4D8-A8A76FEC669E}"/>
              </a:ext>
            </a:extLst>
          </p:cNvPr>
          <p:cNvSpPr txBox="1"/>
          <p:nvPr/>
        </p:nvSpPr>
        <p:spPr>
          <a:xfrm>
            <a:off x="429837" y="1191367"/>
            <a:ext cx="11332325" cy="4708981"/>
          </a:xfrm>
          <a:prstGeom prst="rect">
            <a:avLst/>
          </a:prstGeom>
          <a:noFill/>
        </p:spPr>
        <p:txBody>
          <a:bodyPr wrap="square">
            <a:spAutoFit/>
          </a:bodyPr>
          <a:lstStyle/>
          <a:p>
            <a:pPr algn="just"/>
            <a:r>
              <a:rPr lang="es-ES" sz="2000" b="0" i="0" dirty="0">
                <a:effectLst/>
                <a:latin typeface="Google Sans Text"/>
              </a:rPr>
              <a:t>Esta aplicación Xamarin.Forms es una demostración interactiva 🧠 que ilustra conceptos fundamentales de lógica de programación y matemática básica. Presenta una interfaz de usuario (UI) sencilla y clara, diseñada con principios básicos de experiencia de usuario (UX) y psicología del color (tonos azules para la lógica, botones claros). Los usuarios pueden presionar botones para:</a:t>
            </a:r>
          </a:p>
          <a:p>
            <a:pPr algn="just"/>
            <a:endParaRPr lang="es-ES" sz="2000" b="0" i="0" dirty="0">
              <a:effectLst/>
              <a:latin typeface="Google Sans Text"/>
            </a:endParaRPr>
          </a:p>
          <a:p>
            <a:pPr marL="342900" indent="-342900" algn="just">
              <a:buFont typeface="+mj-lt"/>
              <a:buAutoNum type="arabicParenR"/>
            </a:pPr>
            <a:r>
              <a:rPr lang="es-ES" sz="2000" b="0" i="0" dirty="0">
                <a:effectLst/>
                <a:latin typeface="Google Sans Text"/>
              </a:rPr>
              <a:t>Generar la lista de números del 1 al 100 🔢.</a:t>
            </a:r>
          </a:p>
          <a:p>
            <a:pPr marL="342900" indent="-342900" algn="just">
              <a:buFont typeface="+mj-lt"/>
              <a:buAutoNum type="arabicParenR"/>
            </a:pPr>
            <a:r>
              <a:rPr lang="es-ES" sz="2000" b="0" i="0" dirty="0">
                <a:effectLst/>
                <a:latin typeface="Google Sans Text"/>
              </a:rPr>
              <a:t>Filtrar y mostrar solo los números pares en ese rango.</a:t>
            </a:r>
          </a:p>
          <a:p>
            <a:pPr marL="342900" indent="-342900" algn="just">
              <a:buFont typeface="+mj-lt"/>
              <a:buAutoNum type="arabicParenR"/>
            </a:pPr>
            <a:r>
              <a:rPr lang="es-ES" sz="2000" b="0" i="0" dirty="0">
                <a:effectLst/>
                <a:latin typeface="Google Sans Text"/>
              </a:rPr>
              <a:t>Filtrar y mostrar solo los números impares.</a:t>
            </a:r>
          </a:p>
          <a:p>
            <a:pPr marL="342900" indent="-342900" algn="just">
              <a:buFont typeface="+mj-lt"/>
              <a:buAutoNum type="arabicParenR"/>
            </a:pPr>
            <a:r>
              <a:rPr lang="es-ES" sz="2000" b="0" i="0" dirty="0">
                <a:effectLst/>
                <a:latin typeface="Google Sans Text"/>
              </a:rPr>
              <a:t>Identificar y listar los números primos hasta 100.</a:t>
            </a:r>
          </a:p>
          <a:p>
            <a:pPr marL="342900" indent="-342900" algn="just">
              <a:buFont typeface="+mj-lt"/>
              <a:buAutoNum type="arabicParenR"/>
            </a:pPr>
            <a:r>
              <a:rPr lang="es-ES" sz="2000" b="0" i="0" dirty="0">
                <a:effectLst/>
                <a:latin typeface="Google Sans Text"/>
              </a:rPr>
              <a:t>Ver una demostración simple de cómo funcionan los bucles </a:t>
            </a:r>
            <a:r>
              <a:rPr lang="es-ES" sz="2000" b="0" i="0" dirty="0">
                <a:effectLst/>
                <a:latin typeface="DM Mono"/>
              </a:rPr>
              <a:t>while</a:t>
            </a:r>
            <a:r>
              <a:rPr lang="es-ES" sz="2000" b="0" i="0" dirty="0">
                <a:effectLst/>
                <a:latin typeface="Google Sans Text"/>
              </a:rPr>
              <a:t> y las estructuras </a:t>
            </a:r>
            <a:r>
              <a:rPr lang="es-ES" sz="2000" b="0" i="0" dirty="0">
                <a:effectLst/>
                <a:latin typeface="DM Mono"/>
              </a:rPr>
              <a:t>switch/case</a:t>
            </a:r>
            <a:r>
              <a:rPr lang="es-ES" sz="2000" b="0" i="0" dirty="0">
                <a:effectLst/>
                <a:latin typeface="Google Sans Text"/>
              </a:rPr>
              <a:t>.</a:t>
            </a:r>
          </a:p>
          <a:p>
            <a:pPr algn="just">
              <a:buFont typeface="+mj-lt"/>
              <a:buAutoNum type="arabicPeriod"/>
            </a:pPr>
            <a:endParaRPr lang="es-ES" sz="2000" b="0" i="0" dirty="0">
              <a:effectLst/>
              <a:latin typeface="Google Sans Text"/>
            </a:endParaRPr>
          </a:p>
          <a:p>
            <a:pPr algn="just">
              <a:buFont typeface="+mj-lt"/>
              <a:buAutoNum type="arabicPeriod"/>
            </a:pPr>
            <a:endParaRPr lang="es-ES" sz="2000" dirty="0">
              <a:latin typeface="Google Sans Text"/>
            </a:endParaRPr>
          </a:p>
          <a:p>
            <a:pPr algn="just"/>
            <a:r>
              <a:rPr lang="es-ES" sz="2000" b="0" i="0" dirty="0">
                <a:effectLst/>
                <a:latin typeface="Google Sans Text"/>
              </a:rPr>
              <a:t>Todo el código reside en </a:t>
            </a:r>
            <a:r>
              <a:rPr lang="es-ES" sz="2000" b="0" i="0" dirty="0">
                <a:effectLst/>
                <a:latin typeface="DM Mono"/>
              </a:rPr>
              <a:t>MainPage.xaml</a:t>
            </a:r>
            <a:r>
              <a:rPr lang="es-ES" sz="2000" b="0" i="0" dirty="0">
                <a:effectLst/>
                <a:latin typeface="Google Sans Text"/>
              </a:rPr>
              <a:t> (</a:t>
            </a:r>
            <a:r>
              <a:rPr lang="es-ES" sz="2000" b="1" i="0" dirty="0">
                <a:effectLst/>
                <a:latin typeface="Google Sans Text"/>
              </a:rPr>
              <a:t>para la estructura visual</a:t>
            </a:r>
            <a:r>
              <a:rPr lang="es-ES" sz="2000" b="0" i="0" dirty="0">
                <a:effectLst/>
                <a:latin typeface="Google Sans Text"/>
              </a:rPr>
              <a:t>) y </a:t>
            </a:r>
            <a:r>
              <a:rPr lang="es-ES" sz="2000" b="0" i="0" dirty="0">
                <a:effectLst/>
                <a:latin typeface="DM Mono"/>
              </a:rPr>
              <a:t>MainPage.xaml.cs</a:t>
            </a:r>
            <a:r>
              <a:rPr lang="es-ES" sz="2000" b="0" i="0" dirty="0">
                <a:effectLst/>
                <a:latin typeface="Google Sans Text"/>
              </a:rPr>
              <a:t> (</a:t>
            </a:r>
            <a:r>
              <a:rPr lang="es-ES" sz="2000" b="1" i="0" dirty="0">
                <a:effectLst/>
                <a:latin typeface="Google Sans Text"/>
              </a:rPr>
              <a:t>para la lógica C#). </a:t>
            </a:r>
            <a:r>
              <a:rPr lang="es-ES" sz="2000" b="0" i="0" dirty="0">
                <a:effectLst/>
                <a:latin typeface="Google Sans Text"/>
              </a:rPr>
              <a:t>Es una herramienta visual simple 👍 para entender cómo se aplican las estructuras de control (</a:t>
            </a:r>
            <a:r>
              <a:rPr lang="es-ES" sz="2000" b="0" i="0" dirty="0">
                <a:effectLst/>
                <a:latin typeface="DM Mono"/>
              </a:rPr>
              <a:t>if</a:t>
            </a:r>
            <a:r>
              <a:rPr lang="es-ES" sz="2000" b="0" i="0" dirty="0">
                <a:effectLst/>
                <a:latin typeface="Google Sans Text"/>
              </a:rPr>
              <a:t>, </a:t>
            </a:r>
            <a:r>
              <a:rPr lang="es-ES" sz="2000" b="0" i="0" dirty="0">
                <a:effectLst/>
                <a:latin typeface="DM Mono"/>
              </a:rPr>
              <a:t>else</a:t>
            </a:r>
            <a:r>
              <a:rPr lang="es-ES" sz="2000" b="0" i="0" dirty="0">
                <a:effectLst/>
                <a:latin typeface="Google Sans Text"/>
              </a:rPr>
              <a:t>, </a:t>
            </a:r>
            <a:r>
              <a:rPr lang="es-ES" sz="2000" b="0" i="0" dirty="0">
                <a:effectLst/>
                <a:latin typeface="DM Mono"/>
              </a:rPr>
              <a:t>for</a:t>
            </a:r>
            <a:r>
              <a:rPr lang="es-ES" sz="2000" b="0" i="0" dirty="0">
                <a:effectLst/>
                <a:latin typeface="Google Sans Text"/>
              </a:rPr>
              <a:t>, </a:t>
            </a:r>
            <a:r>
              <a:rPr lang="es-ES" sz="2000" b="0" i="0" dirty="0">
                <a:effectLst/>
                <a:latin typeface="DM Mono"/>
              </a:rPr>
              <a:t>while</a:t>
            </a:r>
            <a:r>
              <a:rPr lang="es-ES" sz="2000" b="0" i="0" dirty="0">
                <a:effectLst/>
                <a:latin typeface="Google Sans Text"/>
              </a:rPr>
              <a:t>, </a:t>
            </a:r>
            <a:r>
              <a:rPr lang="es-ES" sz="2000" b="0" i="0" dirty="0">
                <a:effectLst/>
                <a:latin typeface="DM Mono"/>
              </a:rPr>
              <a:t>switch/case</a:t>
            </a:r>
            <a:r>
              <a:rPr lang="es-ES" sz="2000" b="0" i="0" dirty="0">
                <a:effectLst/>
                <a:latin typeface="Google Sans Text"/>
              </a:rPr>
              <a:t>) para manipular datos y tomar decisiones en el código.</a:t>
            </a:r>
            <a:endParaRPr lang="es-DO" sz="2000" dirty="0"/>
          </a:p>
        </p:txBody>
      </p:sp>
    </p:spTree>
    <p:extLst>
      <p:ext uri="{BB962C8B-B14F-4D97-AF65-F5344CB8AC3E}">
        <p14:creationId xmlns:p14="http://schemas.microsoft.com/office/powerpoint/2010/main" val="242434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A6C5E38-DAEE-4774-B52C-D57B3EE0E278}"/>
              </a:ext>
            </a:extLst>
          </p:cNvPr>
          <p:cNvSpPr txBox="1"/>
          <p:nvPr/>
        </p:nvSpPr>
        <p:spPr>
          <a:xfrm>
            <a:off x="288867" y="704422"/>
            <a:ext cx="11789525" cy="4524315"/>
          </a:xfrm>
          <a:prstGeom prst="rect">
            <a:avLst/>
          </a:prstGeom>
          <a:noFill/>
        </p:spPr>
        <p:txBody>
          <a:bodyPr wrap="square">
            <a:spAutoFit/>
          </a:bodyPr>
          <a:lstStyle/>
          <a:p>
            <a:pPr algn="just"/>
            <a:r>
              <a:rPr lang="es-ES" sz="2000" b="1" dirty="0"/>
              <a:t>Definiciones de Estructuras de Control Lógico 🤓</a:t>
            </a:r>
          </a:p>
          <a:p>
            <a:pPr algn="just"/>
            <a:endParaRPr lang="es-ES" dirty="0"/>
          </a:p>
          <a:p>
            <a:pPr algn="just"/>
            <a:r>
              <a:rPr lang="es-ES" b="1" dirty="0"/>
              <a:t>if (Si...) </a:t>
            </a:r>
            <a:r>
              <a:rPr lang="es-ES" dirty="0"/>
              <a:t>🤔❓✅: Ejecuta un bloque de código solo si una condición específica es verdadera. Permite tomar decisiones.</a:t>
            </a:r>
          </a:p>
          <a:p>
            <a:pPr algn="just"/>
            <a:endParaRPr lang="es-ES" dirty="0"/>
          </a:p>
          <a:p>
            <a:pPr algn="just"/>
            <a:r>
              <a:rPr lang="es-ES" b="1" dirty="0"/>
              <a:t>else (...Si no) </a:t>
            </a:r>
            <a:r>
              <a:rPr lang="es-ES" dirty="0"/>
              <a:t>🤔❓❌: Se usa junto con if. Ejecuta un bloque de código alternativo si la condición del if es falsa. Proporciona un camino alternativo.</a:t>
            </a:r>
          </a:p>
          <a:p>
            <a:pPr algn="just"/>
            <a:endParaRPr lang="es-ES" dirty="0"/>
          </a:p>
          <a:p>
            <a:pPr algn="just"/>
            <a:r>
              <a:rPr lang="es-ES" b="1" dirty="0"/>
              <a:t>for (Para...) </a:t>
            </a:r>
            <a:r>
              <a:rPr lang="es-ES" dirty="0"/>
              <a:t>🔄🔢➡️: Ejecuta un bloque de código un número predeterminado de veces. Ideal para iterar sobre secuencias o rangos conocidos (como contar del 1 al 100).</a:t>
            </a:r>
          </a:p>
          <a:p>
            <a:pPr algn="just"/>
            <a:endParaRPr lang="es-ES" dirty="0"/>
          </a:p>
          <a:p>
            <a:pPr algn="just"/>
            <a:r>
              <a:rPr lang="es-ES" b="1" dirty="0"/>
              <a:t>while (Mientras...) </a:t>
            </a:r>
            <a:r>
              <a:rPr lang="es-ES" dirty="0"/>
              <a:t>⏳❓🔄: Ejecuta un bloque de código mientras una condición específica siga siendo verdadera. El número de repeticiones puede no saberse de antemano. ¡Cuidado con los bucles infinitos!</a:t>
            </a:r>
          </a:p>
          <a:p>
            <a:pPr algn="just"/>
            <a:endParaRPr lang="es-ES" dirty="0"/>
          </a:p>
          <a:p>
            <a:pPr algn="just"/>
            <a:r>
              <a:rPr lang="es-ES" b="1" dirty="0"/>
              <a:t>switch / case (Según sea el caso...) </a:t>
            </a:r>
            <a:r>
              <a:rPr lang="es-ES" dirty="0"/>
              <a:t>🚦🔀: Permite seleccionar uno de varios bloques de código para ejecutar, basándose en el valor de una variable o expresión. Es una alternativa más limpia a múltiples if/else if anidados cuando se comprueba un valor específico contra varias posibilidades.</a:t>
            </a:r>
            <a:endParaRPr lang="es-DO" dirty="0"/>
          </a:p>
        </p:txBody>
      </p:sp>
    </p:spTree>
    <p:extLst>
      <p:ext uri="{BB962C8B-B14F-4D97-AF65-F5344CB8AC3E}">
        <p14:creationId xmlns:p14="http://schemas.microsoft.com/office/powerpoint/2010/main" val="245359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BEA6724-D024-4A1A-97AC-6F65182A3452}"/>
              </a:ext>
            </a:extLst>
          </p:cNvPr>
          <p:cNvSpPr txBox="1"/>
          <p:nvPr/>
        </p:nvSpPr>
        <p:spPr>
          <a:xfrm>
            <a:off x="338742" y="128096"/>
            <a:ext cx="4948153" cy="6601807"/>
          </a:xfrm>
          <a:prstGeom prst="rect">
            <a:avLst/>
          </a:prstGeom>
          <a:noFill/>
        </p:spPr>
        <p:txBody>
          <a:bodyPr wrap="square">
            <a:spAutoFit/>
          </a:bodyPr>
          <a:lstStyle/>
          <a:p>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ScrollView</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StackLayout</a:t>
            </a:r>
            <a:r>
              <a:rPr lang="en-US" sz="450" dirty="0">
                <a:solidFill>
                  <a:srgbClr val="FF0000"/>
                </a:solidFill>
                <a:highlight>
                  <a:srgbClr val="FFFFFF"/>
                </a:highlight>
                <a:latin typeface="Cascadia Mono" panose="020B0609020000020004" pitchFamily="49" charset="0"/>
              </a:rPr>
              <a:t> Padding</a:t>
            </a:r>
            <a:r>
              <a:rPr lang="en-US" sz="450" dirty="0">
                <a:solidFill>
                  <a:srgbClr val="0000FF"/>
                </a:solidFill>
                <a:highlight>
                  <a:srgbClr val="FFFFFF"/>
                </a:highlight>
                <a:latin typeface="Cascadia Mono" panose="020B0609020000020004" pitchFamily="49" charset="0"/>
              </a:rPr>
              <a:t>="20"</a:t>
            </a:r>
            <a:r>
              <a:rPr lang="en-US" sz="450" dirty="0">
                <a:solidFill>
                  <a:srgbClr val="FF0000"/>
                </a:solidFill>
                <a:highlight>
                  <a:srgbClr val="FFFFFF"/>
                </a:highlight>
                <a:latin typeface="Cascadia Mono" panose="020B0609020000020004" pitchFamily="49" charset="0"/>
              </a:rPr>
              <a:t> Spacing</a:t>
            </a:r>
            <a:r>
              <a:rPr lang="en-US" sz="450" dirty="0">
                <a:solidFill>
                  <a:srgbClr val="0000FF"/>
                </a:solidFill>
                <a:highlight>
                  <a:srgbClr val="FFFFFF"/>
                </a:highlight>
                <a:latin typeface="Cascadia Mono" panose="020B0609020000020004" pitchFamily="49" charset="0"/>
              </a:rPr>
              <a:t>="10"&gt;</a:t>
            </a:r>
            <a:endParaRPr lang="en-US"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Label</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="App Lógica Interactiva"</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FontSize</a:t>
            </a:r>
            <a:r>
              <a:rPr lang="es-DO" sz="450" dirty="0">
                <a:solidFill>
                  <a:srgbClr val="0000FF"/>
                </a:solidFill>
                <a:highlight>
                  <a:srgbClr val="FFFFFF"/>
                </a:highlight>
                <a:latin typeface="Cascadia Mono" panose="020B0609020000020004" pitchFamily="49" charset="0"/>
              </a:rPr>
              <a:t>="Large"</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FontAttributes</a:t>
            </a:r>
            <a:r>
              <a:rPr lang="es-DO" sz="450" dirty="0">
                <a:solidFill>
                  <a:srgbClr val="0000FF"/>
                </a:solidFill>
                <a:highlight>
                  <a:srgbClr val="FFFFFF"/>
                </a:highlight>
                <a:latin typeface="Cascadia Mono" panose="020B0609020000020004" pitchFamily="49" charset="0"/>
              </a:rPr>
              <a:t>="Bold"</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HorizontalTextAlignment</a:t>
            </a:r>
            <a:r>
              <a:rPr lang="es-DO" sz="450" dirty="0">
                <a:solidFill>
                  <a:srgbClr val="0000FF"/>
                </a:solidFill>
                <a:highlight>
                  <a:srgbClr val="FFFFFF"/>
                </a:highlight>
                <a:latin typeface="Cascadia Mono" panose="020B0609020000020004" pitchFamily="49" charset="0"/>
              </a:rPr>
              <a:t>="Center"</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TextColor</a:t>
            </a:r>
            <a:r>
              <a:rPr lang="es-DO" sz="450" dirty="0">
                <a:solidFill>
                  <a:srgbClr val="0000FF"/>
                </a:solidFill>
                <a:highlight>
                  <a:srgbClr val="FFFFFF"/>
                </a:highlight>
                <a:latin typeface="Cascadia Mono" panose="020B0609020000020004" pitchFamily="49" charset="0"/>
              </a:rPr>
              <a:t>="#333333"</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Margin</a:t>
            </a:r>
            <a:r>
              <a:rPr lang="es-DO" sz="450" dirty="0">
                <a:solidFill>
                  <a:srgbClr val="0000FF"/>
                </a:solidFill>
                <a:highlight>
                  <a:srgbClr val="FFFFFF"/>
                </a:highlight>
                <a:latin typeface="Cascadia Mono" panose="020B0609020000020004" pitchFamily="49" charset="0"/>
              </a:rPr>
              <a:t>="0,0,0,20"/&gt;</a:t>
            </a:r>
            <a:endParaRPr lang="es-DO"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008000"/>
                </a:solidFill>
                <a:highlight>
                  <a:srgbClr val="FFFFFF"/>
                </a:highlight>
                <a:latin typeface="Cascadia Mono" panose="020B0609020000020004" pitchFamily="49" charset="0"/>
              </a:rPr>
              <a:t>&lt;!-- Sección If/Else: Verificar Edad --&gt;</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Label</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="1. Verificar Mayoría de Edad (If/Else)"</a:t>
            </a:r>
            <a:r>
              <a:rPr lang="es-DO" sz="450" dirty="0">
                <a:solidFill>
                  <a:srgbClr val="FF0000"/>
                </a:solidFill>
                <a:highlight>
                  <a:srgbClr val="FFFFFF"/>
                </a:highlight>
                <a:latin typeface="Cascadia Mono" panose="020B0609020000020004" pitchFamily="49" charset="0"/>
              </a:rPr>
              <a:t> FontAttributes</a:t>
            </a:r>
            <a:r>
              <a:rPr lang="es-DO" sz="450" dirty="0">
                <a:solidFill>
                  <a:srgbClr val="0000FF"/>
                </a:solidFill>
                <a:highlight>
                  <a:srgbClr val="FFFFFF"/>
                </a:highlight>
                <a:latin typeface="Cascadia Mono" panose="020B0609020000020004" pitchFamily="49" charset="0"/>
              </a:rPr>
              <a:t>="Bold"</a:t>
            </a:r>
            <a:r>
              <a:rPr lang="es-DO" sz="450" dirty="0">
                <a:solidFill>
                  <a:srgbClr val="FF0000"/>
                </a:solidFill>
                <a:highlight>
                  <a:srgbClr val="FFFFFF"/>
                </a:highlight>
                <a:latin typeface="Cascadia Mono" panose="020B0609020000020004" pitchFamily="49" charset="0"/>
              </a:rPr>
              <a:t> TextColor</a:t>
            </a:r>
            <a:r>
              <a:rPr lang="es-DO" sz="450" dirty="0">
                <a:solidFill>
                  <a:srgbClr val="0000FF"/>
                </a:solidFill>
                <a:highlight>
                  <a:srgbClr val="FFFFFF"/>
                </a:highlight>
                <a:latin typeface="Cascadia Mono" panose="020B0609020000020004" pitchFamily="49" charset="0"/>
              </a:rPr>
              <a:t>="#555"/&gt;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Entry</a:t>
            </a:r>
            <a:r>
              <a:rPr lang="es-DO" sz="450" dirty="0">
                <a:solidFill>
                  <a:srgbClr val="FF0000"/>
                </a:solidFill>
                <a:highlight>
                  <a:srgbClr val="FFFFFF"/>
                </a:highlight>
                <a:latin typeface="Cascadia Mono" panose="020B0609020000020004" pitchFamily="49" charset="0"/>
              </a:rPr>
              <a:t> x</a:t>
            </a:r>
            <a:r>
              <a:rPr lang="es-DO" sz="450" dirty="0">
                <a:solidFill>
                  <a:srgbClr val="0000FF"/>
                </a:solidFill>
                <a:highlight>
                  <a:srgbClr val="FFFFFF"/>
                </a:highlight>
                <a:latin typeface="Cascadia Mono" panose="020B0609020000020004" pitchFamily="49" charset="0"/>
              </a:rPr>
              <a:t>:</a:t>
            </a:r>
            <a:r>
              <a:rPr lang="es-DO" sz="450" dirty="0">
                <a:solidFill>
                  <a:srgbClr val="FF0000"/>
                </a:solidFill>
                <a:highlight>
                  <a:srgbClr val="FFFFFF"/>
                </a:highlight>
                <a:latin typeface="Cascadia Mono" panose="020B0609020000020004" pitchFamily="49" charset="0"/>
              </a:rPr>
              <a:t>Name</a:t>
            </a:r>
            <a:r>
              <a:rPr lang="es-DO" sz="450" dirty="0">
                <a:solidFill>
                  <a:srgbClr val="0000FF"/>
                </a:solidFill>
                <a:highlight>
                  <a:srgbClr val="FFFFFF"/>
                </a:highlight>
                <a:latin typeface="Cascadia Mono" panose="020B0609020000020004" pitchFamily="49" charset="0"/>
              </a:rPr>
              <a:t>="</a:t>
            </a:r>
            <a:r>
              <a:rPr lang="es-DO" sz="450" dirty="0" err="1">
                <a:solidFill>
                  <a:srgbClr val="0000FF"/>
                </a:solidFill>
                <a:highlight>
                  <a:srgbClr val="FFFFFF"/>
                </a:highlight>
                <a:latin typeface="Cascadia Mono" panose="020B0609020000020004" pitchFamily="49" charset="0"/>
              </a:rPr>
              <a:t>AgeEntry</a:t>
            </a:r>
            <a:r>
              <a:rPr lang="es-DO" sz="450" dirty="0">
                <a:solidFill>
                  <a:srgbClr val="0000FF"/>
                </a:solidFill>
                <a:highlight>
                  <a:srgbClr val="FFFFFF"/>
                </a:highlight>
                <a:latin typeface="Cascadia Mono" panose="020B0609020000020004" pitchFamily="49" charset="0"/>
              </a:rPr>
              <a: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Placeholder</a:t>
            </a:r>
            <a:r>
              <a:rPr lang="es-DO" sz="450" dirty="0">
                <a:solidFill>
                  <a:srgbClr val="0000FF"/>
                </a:solidFill>
                <a:highlight>
                  <a:srgbClr val="FFFFFF"/>
                </a:highlight>
                <a:latin typeface="Cascadia Mono" panose="020B0609020000020004" pitchFamily="49" charset="0"/>
              </a:rPr>
              <a:t>="Introduce tu edad"</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Keyboard</a:t>
            </a:r>
            <a:r>
              <a:rPr lang="es-DO" sz="450" dirty="0">
                <a:solidFill>
                  <a:srgbClr val="0000FF"/>
                </a:solidFill>
                <a:highlight>
                  <a:srgbClr val="FFFFFF"/>
                </a:highlight>
                <a:latin typeface="Cascadia Mono" panose="020B0609020000020004" pitchFamily="49" charset="0"/>
              </a:rPr>
              <a:t>="Numeric"</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Margin</a:t>
            </a:r>
            <a:r>
              <a:rPr lang="es-DO" sz="450" dirty="0">
                <a:solidFill>
                  <a:srgbClr val="0000FF"/>
                </a:solidFill>
                <a:highlight>
                  <a:srgbClr val="FFFFFF"/>
                </a:highlight>
                <a:latin typeface="Cascadia Mono" panose="020B0609020000020004" pitchFamily="49" charset="0"/>
              </a:rPr>
              <a:t>="0,0,0,5"/&gt;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Button</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="Verificar Edad"</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Clicked</a:t>
            </a:r>
            <a:r>
              <a:rPr lang="es-DO" sz="450" dirty="0">
                <a:solidFill>
                  <a:srgbClr val="0000FF"/>
                </a:solidFill>
                <a:highlight>
                  <a:srgbClr val="FFFFFF"/>
                </a:highlight>
                <a:latin typeface="Cascadia Mono" panose="020B0609020000020004" pitchFamily="49" charset="0"/>
              </a:rPr>
              <a:t>="</a:t>
            </a:r>
            <a:r>
              <a:rPr lang="es-DO" sz="450" dirty="0" err="1">
                <a:solidFill>
                  <a:srgbClr val="0000FF"/>
                </a:solidFill>
                <a:highlight>
                  <a:srgbClr val="FFFFFF"/>
                </a:highlight>
                <a:latin typeface="Cascadia Mono" panose="020B0609020000020004" pitchFamily="49" charset="0"/>
              </a:rPr>
              <a:t>OnAgeCheckClicked</a:t>
            </a:r>
            <a:r>
              <a:rPr lang="es-DO" sz="450" dirty="0">
                <a:solidFill>
                  <a:srgbClr val="0000FF"/>
                </a:solidFill>
                <a:highlight>
                  <a:srgbClr val="FFFFFF"/>
                </a:highlight>
                <a:latin typeface="Cascadia Mono" panose="020B0609020000020004" pitchFamily="49" charset="0"/>
              </a:rPr>
              <a: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Style</a:t>
            </a:r>
            <a:r>
              <a:rPr lang="es-DO" sz="450" dirty="0">
                <a:solidFill>
                  <a:srgbClr val="0000FF"/>
                </a:solidFill>
                <a:highlight>
                  <a:srgbClr val="FFFFFF"/>
                </a:highlight>
                <a:latin typeface="Cascadia Mono" panose="020B0609020000020004" pitchFamily="49" charset="0"/>
              </a:rPr>
              <a:t>="{</a:t>
            </a:r>
            <a:r>
              <a:rPr lang="es-DO" sz="450" dirty="0">
                <a:solidFill>
                  <a:srgbClr val="A31515"/>
                </a:solidFill>
                <a:highlight>
                  <a:srgbClr val="FFFFFF"/>
                </a:highlight>
                <a:latin typeface="Cascadia Mono" panose="020B0609020000020004" pitchFamily="49" charset="0"/>
              </a:rPr>
              <a:t>StaticResource</a:t>
            </a:r>
            <a:r>
              <a:rPr lang="es-DO" sz="450" dirty="0">
                <a:solidFill>
                  <a:srgbClr val="FF0000"/>
                </a:solidFill>
                <a:highlight>
                  <a:srgbClr val="FFFFFF"/>
                </a:highlight>
                <a:latin typeface="Cascadia Mono" panose="020B0609020000020004" pitchFamily="49" charset="0"/>
              </a:rPr>
              <a:t> </a:t>
            </a:r>
            <a:r>
              <a:rPr lang="es-DO" sz="450" dirty="0" err="1">
                <a:solidFill>
                  <a:srgbClr val="FF0000"/>
                </a:solidFill>
                <a:highlight>
                  <a:srgbClr val="FFFFFF"/>
                </a:highlight>
                <a:latin typeface="Cascadia Mono" panose="020B0609020000020004" pitchFamily="49" charset="0"/>
              </a:rPr>
              <a:t>DemoButtonStyle</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8000"/>
                </a:solidFill>
                <a:highlight>
                  <a:srgbClr val="FFFFFF"/>
                </a:highlight>
                <a:latin typeface="Cascadia Mono" panose="020B0609020000020004" pitchFamily="49" charset="0"/>
              </a:rPr>
              <a:t>&lt;!-- Sección While: Sumar Primos --&gt;</a:t>
            </a:r>
            <a:endParaRPr lang="es-DO"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BoxView</a:t>
            </a:r>
            <a:r>
              <a:rPr lang="en-US" sz="450" dirty="0">
                <a:solidFill>
                  <a:srgbClr val="FF0000"/>
                </a:solidFill>
                <a:highlight>
                  <a:srgbClr val="FFFFFF"/>
                </a:highlight>
                <a:latin typeface="Cascadia Mono" panose="020B0609020000020004" pitchFamily="49" charset="0"/>
              </a:rPr>
              <a:t> HeightRequest</a:t>
            </a:r>
            <a:r>
              <a:rPr lang="en-US" sz="450" dirty="0">
                <a:solidFill>
                  <a:srgbClr val="0000FF"/>
                </a:solidFill>
                <a:highlight>
                  <a:srgbClr val="FFFFFF"/>
                </a:highlight>
                <a:latin typeface="Cascadia Mono" panose="020B0609020000020004" pitchFamily="49" charset="0"/>
              </a:rPr>
              <a:t>="1"</a:t>
            </a:r>
            <a:r>
              <a:rPr lang="en-US" sz="450" dirty="0">
                <a:solidFill>
                  <a:srgbClr val="FF0000"/>
                </a:solidFill>
                <a:highlight>
                  <a:srgbClr val="FFFFFF"/>
                </a:highlight>
                <a:latin typeface="Cascadia Mono" panose="020B0609020000020004" pitchFamily="49" charset="0"/>
              </a:rPr>
              <a:t> BackgroundColor</a:t>
            </a:r>
            <a:r>
              <a:rPr lang="en-US" sz="450" dirty="0">
                <a:solidFill>
                  <a:srgbClr val="0000FF"/>
                </a:solidFill>
                <a:highlight>
                  <a:srgbClr val="FFFFFF"/>
                </a:highlight>
                <a:latin typeface="Cascadia Mono" panose="020B0609020000020004" pitchFamily="49" charset="0"/>
              </a:rPr>
              <a:t>="#CCCCCC"</a:t>
            </a:r>
            <a:r>
              <a:rPr lang="en-US" sz="450" dirty="0">
                <a:solidFill>
                  <a:srgbClr val="FF0000"/>
                </a:solidFill>
                <a:highlight>
                  <a:srgbClr val="FFFFFF"/>
                </a:highlight>
                <a:latin typeface="Cascadia Mono" panose="020B0609020000020004" pitchFamily="49" charset="0"/>
              </a:rPr>
              <a:t> Margin</a:t>
            </a:r>
            <a:r>
              <a:rPr lang="en-US" sz="450" dirty="0">
                <a:solidFill>
                  <a:srgbClr val="0000FF"/>
                </a:solidFill>
                <a:highlight>
                  <a:srgbClr val="FFFFFF"/>
                </a:highlight>
                <a:latin typeface="Cascadia Mono" panose="020B0609020000020004" pitchFamily="49" charset="0"/>
              </a:rPr>
              <a:t>="0,15,0,15"/&gt;</a:t>
            </a:r>
            <a:endParaRPr lang="en-U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Label</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="2. Sumar Números Primos (While)"</a:t>
            </a:r>
            <a:r>
              <a:rPr lang="es-DO" sz="450" dirty="0">
                <a:solidFill>
                  <a:srgbClr val="FF0000"/>
                </a:solidFill>
                <a:highlight>
                  <a:srgbClr val="FFFFFF"/>
                </a:highlight>
                <a:latin typeface="Cascadia Mono" panose="020B0609020000020004" pitchFamily="49" charset="0"/>
              </a:rPr>
              <a:t> FontAttributes</a:t>
            </a:r>
            <a:r>
              <a:rPr lang="es-DO" sz="450" dirty="0">
                <a:solidFill>
                  <a:srgbClr val="0000FF"/>
                </a:solidFill>
                <a:highlight>
                  <a:srgbClr val="FFFFFF"/>
                </a:highlight>
                <a:latin typeface="Cascadia Mono" panose="020B0609020000020004" pitchFamily="49" charset="0"/>
              </a:rPr>
              <a:t>="Bold"</a:t>
            </a:r>
            <a:r>
              <a:rPr lang="es-DO" sz="450" dirty="0">
                <a:solidFill>
                  <a:srgbClr val="FF0000"/>
                </a:solidFill>
                <a:highlight>
                  <a:srgbClr val="FFFFFF"/>
                </a:highlight>
                <a:latin typeface="Cascadia Mono" panose="020B0609020000020004" pitchFamily="49" charset="0"/>
              </a:rPr>
              <a:t> TextColor</a:t>
            </a:r>
            <a:r>
              <a:rPr lang="es-DO" sz="450" dirty="0">
                <a:solidFill>
                  <a:srgbClr val="0000FF"/>
                </a:solidFill>
                <a:highlight>
                  <a:srgbClr val="FFFFFF"/>
                </a:highlight>
                <a:latin typeface="Cascadia Mono" panose="020B0609020000020004" pitchFamily="49" charset="0"/>
              </a:rPr>
              <a:t>="#555"/&gt;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Entry</a:t>
            </a:r>
            <a:r>
              <a:rPr lang="es-DO" sz="450" dirty="0">
                <a:solidFill>
                  <a:srgbClr val="FF0000"/>
                </a:solidFill>
                <a:highlight>
                  <a:srgbClr val="FFFFFF"/>
                </a:highlight>
                <a:latin typeface="Cascadia Mono" panose="020B0609020000020004" pitchFamily="49" charset="0"/>
              </a:rPr>
              <a:t> x</a:t>
            </a:r>
            <a:r>
              <a:rPr lang="es-DO" sz="450" dirty="0">
                <a:solidFill>
                  <a:srgbClr val="0000FF"/>
                </a:solidFill>
                <a:highlight>
                  <a:srgbClr val="FFFFFF"/>
                </a:highlight>
                <a:latin typeface="Cascadia Mono" panose="020B0609020000020004" pitchFamily="49" charset="0"/>
              </a:rPr>
              <a:t>:</a:t>
            </a:r>
            <a:r>
              <a:rPr lang="es-DO" sz="450" dirty="0">
                <a:solidFill>
                  <a:srgbClr val="FF0000"/>
                </a:solidFill>
                <a:highlight>
                  <a:srgbClr val="FFFFFF"/>
                </a:highlight>
                <a:latin typeface="Cascadia Mono" panose="020B0609020000020004" pitchFamily="49" charset="0"/>
              </a:rPr>
              <a:t>Name</a:t>
            </a:r>
            <a:r>
              <a:rPr lang="es-DO" sz="450" dirty="0">
                <a:solidFill>
                  <a:srgbClr val="0000FF"/>
                </a:solidFill>
                <a:highlight>
                  <a:srgbClr val="FFFFFF"/>
                </a:highlight>
                <a:latin typeface="Cascadia Mono" panose="020B0609020000020004" pitchFamily="49" charset="0"/>
              </a:rPr>
              <a:t>="</a:t>
            </a:r>
            <a:r>
              <a:rPr lang="es-DO" sz="450" dirty="0" err="1">
                <a:solidFill>
                  <a:srgbClr val="0000FF"/>
                </a:solidFill>
                <a:highlight>
                  <a:srgbClr val="FFFFFF"/>
                </a:highlight>
                <a:latin typeface="Cascadia Mono" panose="020B0609020000020004" pitchFamily="49" charset="0"/>
              </a:rPr>
              <a:t>LimitEntry</a:t>
            </a:r>
            <a:r>
              <a:rPr lang="es-DO" sz="450" dirty="0">
                <a:solidFill>
                  <a:srgbClr val="0000FF"/>
                </a:solidFill>
                <a:highlight>
                  <a:srgbClr val="FFFFFF"/>
                </a:highlight>
                <a:latin typeface="Cascadia Mono" panose="020B0609020000020004" pitchFamily="49" charset="0"/>
              </a:rPr>
              <a:t>"</a:t>
            </a:r>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FF0000"/>
                </a:solidFill>
                <a:highlight>
                  <a:srgbClr val="FFFFFF"/>
                </a:highlight>
                <a:latin typeface="Cascadia Mono" panose="020B0609020000020004" pitchFamily="49" charset="0"/>
              </a:rPr>
              <a:t> Placeholder</a:t>
            </a:r>
            <a:r>
              <a:rPr lang="es-ES" sz="450" dirty="0">
                <a:solidFill>
                  <a:srgbClr val="0000FF"/>
                </a:solidFill>
                <a:highlight>
                  <a:srgbClr val="FFFFFF"/>
                </a:highlight>
                <a:latin typeface="Cascadia Mono" panose="020B0609020000020004" pitchFamily="49" charset="0"/>
              </a:rPr>
              <a:t>="Sumar primos hasta este número"</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Keyboard</a:t>
            </a:r>
            <a:r>
              <a:rPr lang="es-DO" sz="450" dirty="0">
                <a:solidFill>
                  <a:srgbClr val="0000FF"/>
                </a:solidFill>
                <a:highlight>
                  <a:srgbClr val="FFFFFF"/>
                </a:highlight>
                <a:latin typeface="Cascadia Mono" panose="020B0609020000020004" pitchFamily="49" charset="0"/>
              </a:rPr>
              <a:t>="Numeric"</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Margin</a:t>
            </a:r>
            <a:r>
              <a:rPr lang="es-DO" sz="450" dirty="0">
                <a:solidFill>
                  <a:srgbClr val="0000FF"/>
                </a:solidFill>
                <a:highlight>
                  <a:srgbClr val="FFFFFF"/>
                </a:highlight>
                <a:latin typeface="Cascadia Mono" panose="020B0609020000020004" pitchFamily="49" charset="0"/>
              </a:rPr>
              <a:t>="0,0,0,5"/&gt;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Button</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="Sumar Primos"</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Clicked</a:t>
            </a:r>
            <a:r>
              <a:rPr lang="es-DO" sz="450" dirty="0">
                <a:solidFill>
                  <a:srgbClr val="0000FF"/>
                </a:solidFill>
                <a:highlight>
                  <a:srgbClr val="FFFFFF"/>
                </a:highlight>
                <a:latin typeface="Cascadia Mono" panose="020B0609020000020004" pitchFamily="49" charset="0"/>
              </a:rPr>
              <a:t>="</a:t>
            </a:r>
            <a:r>
              <a:rPr lang="es-DO" sz="450" dirty="0" err="1">
                <a:solidFill>
                  <a:srgbClr val="0000FF"/>
                </a:solidFill>
                <a:highlight>
                  <a:srgbClr val="FFFFFF"/>
                </a:highlight>
                <a:latin typeface="Cascadia Mono" panose="020B0609020000020004" pitchFamily="49" charset="0"/>
              </a:rPr>
              <a:t>OnSumPrimesWhileClicked</a:t>
            </a:r>
            <a:r>
              <a:rPr lang="es-DO" sz="450" dirty="0">
                <a:solidFill>
                  <a:srgbClr val="0000FF"/>
                </a:solidFill>
                <a:highlight>
                  <a:srgbClr val="FFFFFF"/>
                </a:highlight>
                <a:latin typeface="Cascadia Mono" panose="020B0609020000020004" pitchFamily="49" charset="0"/>
              </a:rPr>
              <a: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Style</a:t>
            </a:r>
            <a:r>
              <a:rPr lang="es-DO" sz="450" dirty="0">
                <a:solidFill>
                  <a:srgbClr val="0000FF"/>
                </a:solidFill>
                <a:highlight>
                  <a:srgbClr val="FFFFFF"/>
                </a:highlight>
                <a:latin typeface="Cascadia Mono" panose="020B0609020000020004" pitchFamily="49" charset="0"/>
              </a:rPr>
              <a:t>="{</a:t>
            </a:r>
            <a:r>
              <a:rPr lang="es-DO" sz="450" dirty="0">
                <a:solidFill>
                  <a:srgbClr val="A31515"/>
                </a:solidFill>
                <a:highlight>
                  <a:srgbClr val="FFFFFF"/>
                </a:highlight>
                <a:latin typeface="Cascadia Mono" panose="020B0609020000020004" pitchFamily="49" charset="0"/>
              </a:rPr>
              <a:t>StaticResource</a:t>
            </a:r>
            <a:r>
              <a:rPr lang="es-DO" sz="450" dirty="0">
                <a:solidFill>
                  <a:srgbClr val="FF0000"/>
                </a:solidFill>
                <a:highlight>
                  <a:srgbClr val="FFFFFF"/>
                </a:highlight>
                <a:latin typeface="Cascadia Mono" panose="020B0609020000020004" pitchFamily="49" charset="0"/>
              </a:rPr>
              <a:t> </a:t>
            </a:r>
            <a:r>
              <a:rPr lang="es-DO" sz="450" dirty="0" err="1">
                <a:solidFill>
                  <a:srgbClr val="FF0000"/>
                </a:solidFill>
                <a:highlight>
                  <a:srgbClr val="FFFFFF"/>
                </a:highlight>
                <a:latin typeface="Cascadia Mono" panose="020B0609020000020004" pitchFamily="49" charset="0"/>
              </a:rPr>
              <a:t>DemoButtonStyle</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008000"/>
                </a:solidFill>
                <a:highlight>
                  <a:srgbClr val="FFFFFF"/>
                </a:highlight>
                <a:latin typeface="Cascadia Mono" panose="020B0609020000020004" pitchFamily="49" charset="0"/>
              </a:rPr>
              <a:t>&lt;!-- Sección Switch/Case: Día de la Semana --&gt;</a:t>
            </a:r>
            <a:endParaRPr lang="es-E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BoxView</a:t>
            </a:r>
            <a:r>
              <a:rPr lang="en-US" sz="450" dirty="0">
                <a:solidFill>
                  <a:srgbClr val="FF0000"/>
                </a:solidFill>
                <a:highlight>
                  <a:srgbClr val="FFFFFF"/>
                </a:highlight>
                <a:latin typeface="Cascadia Mono" panose="020B0609020000020004" pitchFamily="49" charset="0"/>
              </a:rPr>
              <a:t> HeightRequest</a:t>
            </a:r>
            <a:r>
              <a:rPr lang="en-US" sz="450" dirty="0">
                <a:solidFill>
                  <a:srgbClr val="0000FF"/>
                </a:solidFill>
                <a:highlight>
                  <a:srgbClr val="FFFFFF"/>
                </a:highlight>
                <a:latin typeface="Cascadia Mono" panose="020B0609020000020004" pitchFamily="49" charset="0"/>
              </a:rPr>
              <a:t>="1"</a:t>
            </a:r>
            <a:r>
              <a:rPr lang="en-US" sz="450" dirty="0">
                <a:solidFill>
                  <a:srgbClr val="FF0000"/>
                </a:solidFill>
                <a:highlight>
                  <a:srgbClr val="FFFFFF"/>
                </a:highlight>
                <a:latin typeface="Cascadia Mono" panose="020B0609020000020004" pitchFamily="49" charset="0"/>
              </a:rPr>
              <a:t> BackgroundColor</a:t>
            </a:r>
            <a:r>
              <a:rPr lang="en-US" sz="450" dirty="0">
                <a:solidFill>
                  <a:srgbClr val="0000FF"/>
                </a:solidFill>
                <a:highlight>
                  <a:srgbClr val="FFFFFF"/>
                </a:highlight>
                <a:latin typeface="Cascadia Mono" panose="020B0609020000020004" pitchFamily="49" charset="0"/>
              </a:rPr>
              <a:t>="#CCCCCC"</a:t>
            </a:r>
            <a:r>
              <a:rPr lang="en-US" sz="450" dirty="0">
                <a:solidFill>
                  <a:srgbClr val="FF0000"/>
                </a:solidFill>
                <a:highlight>
                  <a:srgbClr val="FFFFFF"/>
                </a:highlight>
                <a:latin typeface="Cascadia Mono" panose="020B0609020000020004" pitchFamily="49" charset="0"/>
              </a:rPr>
              <a:t> Margin</a:t>
            </a:r>
            <a:r>
              <a:rPr lang="en-US" sz="450" dirty="0">
                <a:solidFill>
                  <a:srgbClr val="0000FF"/>
                </a:solidFill>
                <a:highlight>
                  <a:srgbClr val="FFFFFF"/>
                </a:highlight>
                <a:latin typeface="Cascadia Mono" panose="020B0609020000020004" pitchFamily="49" charset="0"/>
              </a:rPr>
              <a:t>="0,15,0,15"/&gt;</a:t>
            </a:r>
            <a:endParaRPr lang="en-U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Label</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="3. Obtener Día de la Semana (Switch/Case)"</a:t>
            </a:r>
            <a:r>
              <a:rPr lang="es-DO" sz="450" dirty="0">
                <a:solidFill>
                  <a:srgbClr val="FF0000"/>
                </a:solidFill>
                <a:highlight>
                  <a:srgbClr val="FFFFFF"/>
                </a:highlight>
                <a:latin typeface="Cascadia Mono" panose="020B0609020000020004" pitchFamily="49" charset="0"/>
              </a:rPr>
              <a:t> FontAttributes</a:t>
            </a:r>
            <a:r>
              <a:rPr lang="es-DO" sz="450" dirty="0">
                <a:solidFill>
                  <a:srgbClr val="0000FF"/>
                </a:solidFill>
                <a:highlight>
                  <a:srgbClr val="FFFFFF"/>
                </a:highlight>
                <a:latin typeface="Cascadia Mono" panose="020B0609020000020004" pitchFamily="49" charset="0"/>
              </a:rPr>
              <a:t>="Bold"</a:t>
            </a:r>
            <a:r>
              <a:rPr lang="es-DO" sz="450" dirty="0">
                <a:solidFill>
                  <a:srgbClr val="FF0000"/>
                </a:solidFill>
                <a:highlight>
                  <a:srgbClr val="FFFFFF"/>
                </a:highlight>
                <a:latin typeface="Cascadia Mono" panose="020B0609020000020004" pitchFamily="49" charset="0"/>
              </a:rPr>
              <a:t> TextColor</a:t>
            </a:r>
            <a:r>
              <a:rPr lang="es-DO" sz="450" dirty="0">
                <a:solidFill>
                  <a:srgbClr val="0000FF"/>
                </a:solidFill>
                <a:highlight>
                  <a:srgbClr val="FFFFFF"/>
                </a:highlight>
                <a:latin typeface="Cascadia Mono" panose="020B0609020000020004" pitchFamily="49" charset="0"/>
              </a:rPr>
              <a:t>="#555"/&gt;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Entry</a:t>
            </a:r>
            <a:r>
              <a:rPr lang="es-DO" sz="450" dirty="0">
                <a:solidFill>
                  <a:srgbClr val="FF0000"/>
                </a:solidFill>
                <a:highlight>
                  <a:srgbClr val="FFFFFF"/>
                </a:highlight>
                <a:latin typeface="Cascadia Mono" panose="020B0609020000020004" pitchFamily="49" charset="0"/>
              </a:rPr>
              <a:t> x</a:t>
            </a:r>
            <a:r>
              <a:rPr lang="es-DO" sz="450" dirty="0">
                <a:solidFill>
                  <a:srgbClr val="0000FF"/>
                </a:solidFill>
                <a:highlight>
                  <a:srgbClr val="FFFFFF"/>
                </a:highlight>
                <a:latin typeface="Cascadia Mono" panose="020B0609020000020004" pitchFamily="49" charset="0"/>
              </a:rPr>
              <a:t>:</a:t>
            </a:r>
            <a:r>
              <a:rPr lang="es-DO" sz="450" dirty="0">
                <a:solidFill>
                  <a:srgbClr val="FF0000"/>
                </a:solidFill>
                <a:highlight>
                  <a:srgbClr val="FFFFFF"/>
                </a:highlight>
                <a:latin typeface="Cascadia Mono" panose="020B0609020000020004" pitchFamily="49" charset="0"/>
              </a:rPr>
              <a:t>Name</a:t>
            </a:r>
            <a:r>
              <a:rPr lang="es-DO" sz="450" dirty="0">
                <a:solidFill>
                  <a:srgbClr val="0000FF"/>
                </a:solidFill>
                <a:highlight>
                  <a:srgbClr val="FFFFFF"/>
                </a:highlight>
                <a:latin typeface="Cascadia Mono" panose="020B0609020000020004" pitchFamily="49" charset="0"/>
              </a:rPr>
              <a:t>="</a:t>
            </a:r>
            <a:r>
              <a:rPr lang="es-DO" sz="450" dirty="0" err="1">
                <a:solidFill>
                  <a:srgbClr val="0000FF"/>
                </a:solidFill>
                <a:highlight>
                  <a:srgbClr val="FFFFFF"/>
                </a:highlight>
                <a:latin typeface="Cascadia Mono" panose="020B0609020000020004" pitchFamily="49" charset="0"/>
              </a:rPr>
              <a:t>DayNumberEntry</a:t>
            </a:r>
            <a:r>
              <a:rPr lang="es-DO" sz="450" dirty="0">
                <a:solidFill>
                  <a:srgbClr val="0000FF"/>
                </a:solidFill>
                <a:highlight>
                  <a:srgbClr val="FFFFFF"/>
                </a:highlight>
                <a:latin typeface="Cascadia Mono" panose="020B0609020000020004" pitchFamily="49" charset="0"/>
              </a:rPr>
              <a:t>"</a:t>
            </a:r>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FF0000"/>
                </a:solidFill>
                <a:highlight>
                  <a:srgbClr val="FFFFFF"/>
                </a:highlight>
                <a:latin typeface="Cascadia Mono" panose="020B0609020000020004" pitchFamily="49" charset="0"/>
              </a:rPr>
              <a:t> Placeholder</a:t>
            </a:r>
            <a:r>
              <a:rPr lang="es-ES" sz="450" dirty="0">
                <a:solidFill>
                  <a:srgbClr val="0000FF"/>
                </a:solidFill>
                <a:highlight>
                  <a:srgbClr val="FFFFFF"/>
                </a:highlight>
                <a:latin typeface="Cascadia Mono" panose="020B0609020000020004" pitchFamily="49" charset="0"/>
              </a:rPr>
              <a:t>="Número del día (1-7)"</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Keyboard</a:t>
            </a:r>
            <a:r>
              <a:rPr lang="es-DO" sz="450" dirty="0">
                <a:solidFill>
                  <a:srgbClr val="0000FF"/>
                </a:solidFill>
                <a:highlight>
                  <a:srgbClr val="FFFFFF"/>
                </a:highlight>
                <a:latin typeface="Cascadia Mono" panose="020B0609020000020004" pitchFamily="49" charset="0"/>
              </a:rPr>
              <a:t>="Numeric"</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Margin</a:t>
            </a:r>
            <a:r>
              <a:rPr lang="es-DO" sz="450" dirty="0">
                <a:solidFill>
                  <a:srgbClr val="0000FF"/>
                </a:solidFill>
                <a:highlight>
                  <a:srgbClr val="FFFFFF"/>
                </a:highlight>
                <a:latin typeface="Cascadia Mono" panose="020B0609020000020004" pitchFamily="49" charset="0"/>
              </a:rPr>
              <a:t>="0,0,0,5"/&gt;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Button</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="Obtener Día"</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Clicked</a:t>
            </a:r>
            <a:r>
              <a:rPr lang="es-DO" sz="450" dirty="0">
                <a:solidFill>
                  <a:srgbClr val="0000FF"/>
                </a:solidFill>
                <a:highlight>
                  <a:srgbClr val="FFFFFF"/>
                </a:highlight>
                <a:latin typeface="Cascadia Mono" panose="020B0609020000020004" pitchFamily="49" charset="0"/>
              </a:rPr>
              <a:t>="</a:t>
            </a:r>
            <a:r>
              <a:rPr lang="es-DO" sz="450" dirty="0" err="1">
                <a:solidFill>
                  <a:srgbClr val="0000FF"/>
                </a:solidFill>
                <a:highlight>
                  <a:srgbClr val="FFFFFF"/>
                </a:highlight>
                <a:latin typeface="Cascadia Mono" panose="020B0609020000020004" pitchFamily="49" charset="0"/>
              </a:rPr>
              <a:t>OnDayOfWeekSwitchClicked</a:t>
            </a:r>
            <a:r>
              <a:rPr lang="es-DO" sz="450" dirty="0">
                <a:solidFill>
                  <a:srgbClr val="0000FF"/>
                </a:solidFill>
                <a:highlight>
                  <a:srgbClr val="FFFFFF"/>
                </a:highlight>
                <a:latin typeface="Cascadia Mono" panose="020B0609020000020004" pitchFamily="49" charset="0"/>
              </a:rPr>
              <a: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Style</a:t>
            </a:r>
            <a:r>
              <a:rPr lang="es-DO" sz="450" dirty="0">
                <a:solidFill>
                  <a:srgbClr val="0000FF"/>
                </a:solidFill>
                <a:highlight>
                  <a:srgbClr val="FFFFFF"/>
                </a:highlight>
                <a:latin typeface="Cascadia Mono" panose="020B0609020000020004" pitchFamily="49" charset="0"/>
              </a:rPr>
              <a:t>="{</a:t>
            </a:r>
            <a:r>
              <a:rPr lang="es-DO" sz="450" dirty="0">
                <a:solidFill>
                  <a:srgbClr val="A31515"/>
                </a:solidFill>
                <a:highlight>
                  <a:srgbClr val="FFFFFF"/>
                </a:highlight>
                <a:latin typeface="Cascadia Mono" panose="020B0609020000020004" pitchFamily="49" charset="0"/>
              </a:rPr>
              <a:t>StaticResource</a:t>
            </a:r>
            <a:r>
              <a:rPr lang="es-DO" sz="450" dirty="0">
                <a:solidFill>
                  <a:srgbClr val="FF0000"/>
                </a:solidFill>
                <a:highlight>
                  <a:srgbClr val="FFFFFF"/>
                </a:highlight>
                <a:latin typeface="Cascadia Mono" panose="020B0609020000020004" pitchFamily="49" charset="0"/>
              </a:rPr>
              <a:t> </a:t>
            </a:r>
            <a:r>
              <a:rPr lang="es-DO" sz="450" dirty="0" err="1">
                <a:solidFill>
                  <a:srgbClr val="FF0000"/>
                </a:solidFill>
                <a:highlight>
                  <a:srgbClr val="FFFFFF"/>
                </a:highlight>
                <a:latin typeface="Cascadia Mono" panose="020B0609020000020004" pitchFamily="49" charset="0"/>
              </a:rPr>
              <a:t>DemoButtonStyle</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008000"/>
                </a:solidFill>
                <a:highlight>
                  <a:srgbClr val="FFFFFF"/>
                </a:highlight>
                <a:latin typeface="Cascadia Mono" panose="020B0609020000020004" pitchFamily="49" charset="0"/>
              </a:rPr>
              <a:t>&lt;!-- Sección Listas (For/If) - Sin cambios de lógica, solo estéticos --&gt;</a:t>
            </a:r>
            <a:endParaRPr lang="es-E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BoxView</a:t>
            </a:r>
            <a:r>
              <a:rPr lang="en-US" sz="450" dirty="0">
                <a:solidFill>
                  <a:srgbClr val="FF0000"/>
                </a:solidFill>
                <a:highlight>
                  <a:srgbClr val="FFFFFF"/>
                </a:highlight>
                <a:latin typeface="Cascadia Mono" panose="020B0609020000020004" pitchFamily="49" charset="0"/>
              </a:rPr>
              <a:t> HeightRequest</a:t>
            </a:r>
            <a:r>
              <a:rPr lang="en-US" sz="450" dirty="0">
                <a:solidFill>
                  <a:srgbClr val="0000FF"/>
                </a:solidFill>
                <a:highlight>
                  <a:srgbClr val="FFFFFF"/>
                </a:highlight>
                <a:latin typeface="Cascadia Mono" panose="020B0609020000020004" pitchFamily="49" charset="0"/>
              </a:rPr>
              <a:t>="1"</a:t>
            </a:r>
            <a:r>
              <a:rPr lang="en-US" sz="450" dirty="0">
                <a:solidFill>
                  <a:srgbClr val="FF0000"/>
                </a:solidFill>
                <a:highlight>
                  <a:srgbClr val="FFFFFF"/>
                </a:highlight>
                <a:latin typeface="Cascadia Mono" panose="020B0609020000020004" pitchFamily="49" charset="0"/>
              </a:rPr>
              <a:t> BackgroundColor</a:t>
            </a:r>
            <a:r>
              <a:rPr lang="en-US" sz="450" dirty="0">
                <a:solidFill>
                  <a:srgbClr val="0000FF"/>
                </a:solidFill>
                <a:highlight>
                  <a:srgbClr val="FFFFFF"/>
                </a:highlight>
                <a:latin typeface="Cascadia Mono" panose="020B0609020000020004" pitchFamily="49" charset="0"/>
              </a:rPr>
              <a:t>="#CCCCCC"</a:t>
            </a:r>
            <a:r>
              <a:rPr lang="en-US" sz="450" dirty="0">
                <a:solidFill>
                  <a:srgbClr val="FF0000"/>
                </a:solidFill>
                <a:highlight>
                  <a:srgbClr val="FFFFFF"/>
                </a:highlight>
                <a:latin typeface="Cascadia Mono" panose="020B0609020000020004" pitchFamily="49" charset="0"/>
              </a:rPr>
              <a:t> Margin</a:t>
            </a:r>
            <a:r>
              <a:rPr lang="en-US" sz="450" dirty="0">
                <a:solidFill>
                  <a:srgbClr val="0000FF"/>
                </a:solidFill>
                <a:highlight>
                  <a:srgbClr val="FFFFFF"/>
                </a:highlight>
                <a:latin typeface="Cascadia Mono" panose="020B0609020000020004" pitchFamily="49" charset="0"/>
              </a:rPr>
              <a:t>="0,15,0,15"/&gt;</a:t>
            </a:r>
            <a:endParaRPr lang="en-U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Label</a:t>
            </a:r>
            <a:r>
              <a:rPr lang="en-US" sz="450" dirty="0">
                <a:solidFill>
                  <a:srgbClr val="FF0000"/>
                </a:solidFill>
                <a:highlight>
                  <a:srgbClr val="FFFFFF"/>
                </a:highlight>
                <a:latin typeface="Cascadia Mono" panose="020B0609020000020004" pitchFamily="49" charset="0"/>
              </a:rPr>
              <a:t> Text</a:t>
            </a:r>
            <a:r>
              <a:rPr lang="en-US" sz="450" dirty="0">
                <a:solidFill>
                  <a:srgbClr val="0000FF"/>
                </a:solidFill>
                <a:highlight>
                  <a:srgbClr val="FFFFFF"/>
                </a:highlight>
                <a:latin typeface="Cascadia Mono" panose="020B0609020000020004" pitchFamily="49" charset="0"/>
              </a:rPr>
              <a:t>="4. Generar Listas (For/If)"</a:t>
            </a:r>
            <a:r>
              <a:rPr lang="en-US" sz="450" dirty="0">
                <a:solidFill>
                  <a:srgbClr val="FF0000"/>
                </a:solidFill>
                <a:highlight>
                  <a:srgbClr val="FFFFFF"/>
                </a:highlight>
                <a:latin typeface="Cascadia Mono" panose="020B0609020000020004" pitchFamily="49" charset="0"/>
              </a:rPr>
              <a:t> FontAttributes</a:t>
            </a:r>
            <a:r>
              <a:rPr lang="en-US" sz="450" dirty="0">
                <a:solidFill>
                  <a:srgbClr val="0000FF"/>
                </a:solidFill>
                <a:highlight>
                  <a:srgbClr val="FFFFFF"/>
                </a:highlight>
                <a:latin typeface="Cascadia Mono" panose="020B0609020000020004" pitchFamily="49" charset="0"/>
              </a:rPr>
              <a:t>="Bold"</a:t>
            </a:r>
            <a:r>
              <a:rPr lang="en-US" sz="450" dirty="0">
                <a:solidFill>
                  <a:srgbClr val="FF0000"/>
                </a:solidFill>
                <a:highlight>
                  <a:srgbClr val="FFFFFF"/>
                </a:highlight>
                <a:latin typeface="Cascadia Mono" panose="020B0609020000020004" pitchFamily="49" charset="0"/>
              </a:rPr>
              <a:t> TextColor</a:t>
            </a:r>
            <a:r>
              <a:rPr lang="en-US" sz="450" dirty="0">
                <a:solidFill>
                  <a:srgbClr val="0000FF"/>
                </a:solidFill>
                <a:highlight>
                  <a:srgbClr val="FFFFFF"/>
                </a:highlight>
                <a:latin typeface="Cascadia Mono" panose="020B0609020000020004" pitchFamily="49" charset="0"/>
              </a:rPr>
              <a:t>="#555"/&gt;</a:t>
            </a:r>
            <a:endParaRPr lang="en-U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Button</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="Números 1-100"</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Clicked</a:t>
            </a:r>
            <a:r>
              <a:rPr lang="es-DO" sz="450" dirty="0">
                <a:solidFill>
                  <a:srgbClr val="0000FF"/>
                </a:solidFill>
                <a:highlight>
                  <a:srgbClr val="FFFFFF"/>
                </a:highlight>
                <a:latin typeface="Cascadia Mono" panose="020B0609020000020004" pitchFamily="49" charset="0"/>
              </a:rPr>
              <a:t>="OnNumbersClicked"</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Style</a:t>
            </a:r>
            <a:r>
              <a:rPr lang="es-DO" sz="450" dirty="0">
                <a:solidFill>
                  <a:srgbClr val="0000FF"/>
                </a:solidFill>
                <a:highlight>
                  <a:srgbClr val="FFFFFF"/>
                </a:highlight>
                <a:latin typeface="Cascadia Mono" panose="020B0609020000020004" pitchFamily="49" charset="0"/>
              </a:rPr>
              <a:t>="{</a:t>
            </a:r>
            <a:r>
              <a:rPr lang="es-DO" sz="450" dirty="0">
                <a:solidFill>
                  <a:srgbClr val="A31515"/>
                </a:solidFill>
                <a:highlight>
                  <a:srgbClr val="FFFFFF"/>
                </a:highlight>
                <a:latin typeface="Cascadia Mono" panose="020B0609020000020004" pitchFamily="49" charset="0"/>
              </a:rPr>
              <a:t>StaticResource</a:t>
            </a:r>
            <a:r>
              <a:rPr lang="es-DO" sz="450" dirty="0">
                <a:solidFill>
                  <a:srgbClr val="FF0000"/>
                </a:solidFill>
                <a:highlight>
                  <a:srgbClr val="FFFFFF"/>
                </a:highlight>
                <a:latin typeface="Cascadia Mono" panose="020B0609020000020004" pitchFamily="49" charset="0"/>
              </a:rPr>
              <a:t> </a:t>
            </a:r>
            <a:r>
              <a:rPr lang="es-DO" sz="450" dirty="0" err="1">
                <a:solidFill>
                  <a:srgbClr val="FF0000"/>
                </a:solidFill>
                <a:highlight>
                  <a:srgbClr val="FFFFFF"/>
                </a:highlight>
                <a:latin typeface="Cascadia Mono" panose="020B0609020000020004" pitchFamily="49" charset="0"/>
              </a:rPr>
              <a:t>MainButtonStyle</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Button</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="Pares 1-100"</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Clicked</a:t>
            </a:r>
            <a:r>
              <a:rPr lang="es-DO" sz="450" dirty="0">
                <a:solidFill>
                  <a:srgbClr val="0000FF"/>
                </a:solidFill>
                <a:highlight>
                  <a:srgbClr val="FFFFFF"/>
                </a:highlight>
                <a:latin typeface="Cascadia Mono" panose="020B0609020000020004" pitchFamily="49" charset="0"/>
              </a:rPr>
              <a:t>="OnEvensClicked"</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Style</a:t>
            </a:r>
            <a:r>
              <a:rPr lang="es-DO" sz="450" dirty="0">
                <a:solidFill>
                  <a:srgbClr val="0000FF"/>
                </a:solidFill>
                <a:highlight>
                  <a:srgbClr val="FFFFFF"/>
                </a:highlight>
                <a:latin typeface="Cascadia Mono" panose="020B0609020000020004" pitchFamily="49" charset="0"/>
              </a:rPr>
              <a:t>="{</a:t>
            </a:r>
            <a:r>
              <a:rPr lang="es-DO" sz="450" dirty="0">
                <a:solidFill>
                  <a:srgbClr val="A31515"/>
                </a:solidFill>
                <a:highlight>
                  <a:srgbClr val="FFFFFF"/>
                </a:highlight>
                <a:latin typeface="Cascadia Mono" panose="020B0609020000020004" pitchFamily="49" charset="0"/>
              </a:rPr>
              <a:t>StaticResource</a:t>
            </a:r>
            <a:r>
              <a:rPr lang="es-DO" sz="450" dirty="0">
                <a:solidFill>
                  <a:srgbClr val="FF0000"/>
                </a:solidFill>
                <a:highlight>
                  <a:srgbClr val="FFFFFF"/>
                </a:highlight>
                <a:latin typeface="Cascadia Mono" panose="020B0609020000020004" pitchFamily="49" charset="0"/>
              </a:rPr>
              <a:t> </a:t>
            </a:r>
            <a:r>
              <a:rPr lang="es-DO" sz="450" dirty="0" err="1">
                <a:solidFill>
                  <a:srgbClr val="FF0000"/>
                </a:solidFill>
                <a:highlight>
                  <a:srgbClr val="FFFFFF"/>
                </a:highlight>
                <a:latin typeface="Cascadia Mono" panose="020B0609020000020004" pitchFamily="49" charset="0"/>
              </a:rPr>
              <a:t>MainButtonStyle</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Button</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="Impares 1-100"</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Clicked</a:t>
            </a:r>
            <a:r>
              <a:rPr lang="es-DO" sz="450" dirty="0">
                <a:solidFill>
                  <a:srgbClr val="0000FF"/>
                </a:solidFill>
                <a:highlight>
                  <a:srgbClr val="FFFFFF"/>
                </a:highlight>
                <a:latin typeface="Cascadia Mono" panose="020B0609020000020004" pitchFamily="49" charset="0"/>
              </a:rPr>
              <a:t>="OnOddsClicked"</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Style</a:t>
            </a:r>
            <a:r>
              <a:rPr lang="es-DO" sz="450" dirty="0">
                <a:solidFill>
                  <a:srgbClr val="0000FF"/>
                </a:solidFill>
                <a:highlight>
                  <a:srgbClr val="FFFFFF"/>
                </a:highlight>
                <a:latin typeface="Cascadia Mono" panose="020B0609020000020004" pitchFamily="49" charset="0"/>
              </a:rPr>
              <a:t>="{</a:t>
            </a:r>
            <a:r>
              <a:rPr lang="es-DO" sz="450" dirty="0">
                <a:solidFill>
                  <a:srgbClr val="A31515"/>
                </a:solidFill>
                <a:highlight>
                  <a:srgbClr val="FFFFFF"/>
                </a:highlight>
                <a:latin typeface="Cascadia Mono" panose="020B0609020000020004" pitchFamily="49" charset="0"/>
              </a:rPr>
              <a:t>StaticResource</a:t>
            </a:r>
            <a:r>
              <a:rPr lang="es-DO" sz="450" dirty="0">
                <a:solidFill>
                  <a:srgbClr val="FF0000"/>
                </a:solidFill>
                <a:highlight>
                  <a:srgbClr val="FFFFFF"/>
                </a:highlight>
                <a:latin typeface="Cascadia Mono" panose="020B0609020000020004" pitchFamily="49" charset="0"/>
              </a:rPr>
              <a:t> </a:t>
            </a:r>
            <a:r>
              <a:rPr lang="es-DO" sz="450" dirty="0" err="1">
                <a:solidFill>
                  <a:srgbClr val="FF0000"/>
                </a:solidFill>
                <a:highlight>
                  <a:srgbClr val="FFFFFF"/>
                </a:highlight>
                <a:latin typeface="Cascadia Mono" panose="020B0609020000020004" pitchFamily="49" charset="0"/>
              </a:rPr>
              <a:t>MainButtonStyle</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Button</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="Primos 1-100"</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Clicked</a:t>
            </a:r>
            <a:r>
              <a:rPr lang="es-DO" sz="450" dirty="0">
                <a:solidFill>
                  <a:srgbClr val="0000FF"/>
                </a:solidFill>
                <a:highlight>
                  <a:srgbClr val="FFFFFF"/>
                </a:highlight>
                <a:latin typeface="Cascadia Mono" panose="020B0609020000020004" pitchFamily="49" charset="0"/>
              </a:rPr>
              <a:t>="OnPrimesListClicked"</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Style</a:t>
            </a:r>
            <a:r>
              <a:rPr lang="es-DO" sz="450" dirty="0">
                <a:solidFill>
                  <a:srgbClr val="0000FF"/>
                </a:solidFill>
                <a:highlight>
                  <a:srgbClr val="FFFFFF"/>
                </a:highlight>
                <a:latin typeface="Cascadia Mono" panose="020B0609020000020004" pitchFamily="49" charset="0"/>
              </a:rPr>
              <a:t>="{</a:t>
            </a:r>
            <a:r>
              <a:rPr lang="es-DO" sz="450" dirty="0">
                <a:solidFill>
                  <a:srgbClr val="A31515"/>
                </a:solidFill>
                <a:highlight>
                  <a:srgbClr val="FFFFFF"/>
                </a:highlight>
                <a:latin typeface="Cascadia Mono" panose="020B0609020000020004" pitchFamily="49" charset="0"/>
              </a:rPr>
              <a:t>StaticResource</a:t>
            </a:r>
            <a:r>
              <a:rPr lang="es-DO" sz="450" dirty="0">
                <a:solidFill>
                  <a:srgbClr val="FF0000"/>
                </a:solidFill>
                <a:highlight>
                  <a:srgbClr val="FFFFFF"/>
                </a:highlight>
                <a:latin typeface="Cascadia Mono" panose="020B0609020000020004" pitchFamily="49" charset="0"/>
              </a:rPr>
              <a:t> </a:t>
            </a:r>
            <a:r>
              <a:rPr lang="es-DO" sz="450" dirty="0" err="1">
                <a:solidFill>
                  <a:srgbClr val="FF0000"/>
                </a:solidFill>
                <a:highlight>
                  <a:srgbClr val="FFFFFF"/>
                </a:highlight>
                <a:latin typeface="Cascadia Mono" panose="020B0609020000020004" pitchFamily="49" charset="0"/>
              </a:rPr>
              <a:t>MainButtonStyle</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8000"/>
                </a:solidFill>
                <a:highlight>
                  <a:srgbClr val="FFFFFF"/>
                </a:highlight>
                <a:latin typeface="Cascadia Mono" panose="020B0609020000020004" pitchFamily="49" charset="0"/>
              </a:rPr>
              <a:t>&lt;!-- Área de Resultados --&gt;</a:t>
            </a:r>
            <a:endParaRPr lang="es-DO"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BoxView</a:t>
            </a:r>
            <a:r>
              <a:rPr lang="en-US" sz="450" dirty="0">
                <a:solidFill>
                  <a:srgbClr val="FF0000"/>
                </a:solidFill>
                <a:highlight>
                  <a:srgbClr val="FFFFFF"/>
                </a:highlight>
                <a:latin typeface="Cascadia Mono" panose="020B0609020000020004" pitchFamily="49" charset="0"/>
              </a:rPr>
              <a:t> HeightRequest</a:t>
            </a:r>
            <a:r>
              <a:rPr lang="en-US" sz="450" dirty="0">
                <a:solidFill>
                  <a:srgbClr val="0000FF"/>
                </a:solidFill>
                <a:highlight>
                  <a:srgbClr val="FFFFFF"/>
                </a:highlight>
                <a:latin typeface="Cascadia Mono" panose="020B0609020000020004" pitchFamily="49" charset="0"/>
              </a:rPr>
              <a:t>="1"</a:t>
            </a:r>
            <a:r>
              <a:rPr lang="en-US" sz="450" dirty="0">
                <a:solidFill>
                  <a:srgbClr val="FF0000"/>
                </a:solidFill>
                <a:highlight>
                  <a:srgbClr val="FFFFFF"/>
                </a:highlight>
                <a:latin typeface="Cascadia Mono" panose="020B0609020000020004" pitchFamily="49" charset="0"/>
              </a:rPr>
              <a:t> BackgroundColor</a:t>
            </a:r>
            <a:r>
              <a:rPr lang="en-US" sz="450" dirty="0">
                <a:solidFill>
                  <a:srgbClr val="0000FF"/>
                </a:solidFill>
                <a:highlight>
                  <a:srgbClr val="FFFFFF"/>
                </a:highlight>
                <a:latin typeface="Cascadia Mono" panose="020B0609020000020004" pitchFamily="49" charset="0"/>
              </a:rPr>
              <a:t>="#CCCCCC"</a:t>
            </a:r>
            <a:r>
              <a:rPr lang="en-US" sz="450" dirty="0">
                <a:solidFill>
                  <a:srgbClr val="FF0000"/>
                </a:solidFill>
                <a:highlight>
                  <a:srgbClr val="FFFFFF"/>
                </a:highlight>
                <a:latin typeface="Cascadia Mono" panose="020B0609020000020004" pitchFamily="49" charset="0"/>
              </a:rPr>
              <a:t> Margin</a:t>
            </a:r>
            <a:r>
              <a:rPr lang="en-US" sz="450" dirty="0">
                <a:solidFill>
                  <a:srgbClr val="0000FF"/>
                </a:solidFill>
                <a:highlight>
                  <a:srgbClr val="FFFFFF"/>
                </a:highlight>
                <a:latin typeface="Cascadia Mono" panose="020B0609020000020004" pitchFamily="49" charset="0"/>
              </a:rPr>
              <a:t>="0,15,0,5"/&gt;</a:t>
            </a:r>
            <a:endParaRPr lang="en-U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Label</a:t>
            </a:r>
            <a:r>
              <a:rPr lang="es-DO" sz="450" dirty="0">
                <a:solidFill>
                  <a:srgbClr val="FF0000"/>
                </a:solidFill>
                <a:highlight>
                  <a:srgbClr val="FFFFFF"/>
                </a:highlight>
                <a:latin typeface="Cascadia Mono" panose="020B0609020000020004" pitchFamily="49" charset="0"/>
              </a:rPr>
              <a:t> Text</a:t>
            </a:r>
            <a:r>
              <a:rPr lang="es-DO" sz="450" dirty="0">
                <a:solidFill>
                  <a:srgbClr val="0000FF"/>
                </a:solidFill>
                <a:highlight>
                  <a:srgbClr val="FFFFFF"/>
                </a:highlight>
                <a:latin typeface="Cascadia Mono" panose="020B0609020000020004" pitchFamily="49" charset="0"/>
              </a:rPr>
              <a:t>="Resultados:"</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FontSize</a:t>
            </a:r>
            <a:r>
              <a:rPr lang="es-DO" sz="450" dirty="0">
                <a:solidFill>
                  <a:srgbClr val="0000FF"/>
                </a:solidFill>
                <a:highlight>
                  <a:srgbClr val="FFFFFF"/>
                </a:highlight>
                <a:latin typeface="Cascadia Mono" panose="020B0609020000020004" pitchFamily="49" charset="0"/>
              </a:rPr>
              <a:t>="Medium"</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FontAttributes</a:t>
            </a:r>
            <a:r>
              <a:rPr lang="es-DO" sz="450" dirty="0">
                <a:solidFill>
                  <a:srgbClr val="0000FF"/>
                </a:solidFill>
                <a:highlight>
                  <a:srgbClr val="FFFFFF"/>
                </a:highlight>
                <a:latin typeface="Cascadia Mono" panose="020B0609020000020004" pitchFamily="49" charset="0"/>
              </a:rPr>
              <a:t>="Bold"</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TextColor</a:t>
            </a:r>
            <a:r>
              <a:rPr lang="es-DO" sz="450" dirty="0">
                <a:solidFill>
                  <a:srgbClr val="0000FF"/>
                </a:solidFill>
                <a:highlight>
                  <a:srgbClr val="FFFFFF"/>
                </a:highlight>
                <a:latin typeface="Cascadia Mono" panose="020B0609020000020004" pitchFamily="49" charset="0"/>
              </a:rPr>
              <a:t>="#555555"/&gt;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Label</a:t>
            </a:r>
            <a:r>
              <a:rPr lang="es-DO" sz="450" dirty="0">
                <a:solidFill>
                  <a:srgbClr val="FF0000"/>
                </a:solidFill>
                <a:highlight>
                  <a:srgbClr val="FFFFFF"/>
                </a:highlight>
                <a:latin typeface="Cascadia Mono" panose="020B0609020000020004" pitchFamily="49" charset="0"/>
              </a:rPr>
              <a:t> x</a:t>
            </a:r>
            <a:r>
              <a:rPr lang="es-DO" sz="450" dirty="0">
                <a:solidFill>
                  <a:srgbClr val="0000FF"/>
                </a:solidFill>
                <a:highlight>
                  <a:srgbClr val="FFFFFF"/>
                </a:highlight>
                <a:latin typeface="Cascadia Mono" panose="020B0609020000020004" pitchFamily="49" charset="0"/>
              </a:rPr>
              <a:t>:</a:t>
            </a:r>
            <a:r>
              <a:rPr lang="es-DO" sz="450" dirty="0">
                <a:solidFill>
                  <a:srgbClr val="FF0000"/>
                </a:solidFill>
                <a:highlight>
                  <a:srgbClr val="FFFFFF"/>
                </a:highlight>
                <a:latin typeface="Cascadia Mono" panose="020B0609020000020004" pitchFamily="49" charset="0"/>
              </a:rPr>
              <a:t>Name</a:t>
            </a:r>
            <a:r>
              <a:rPr lang="es-DO" sz="450" dirty="0">
                <a:solidFill>
                  <a:srgbClr val="0000FF"/>
                </a:solidFill>
                <a:highlight>
                  <a:srgbClr val="FFFFFF"/>
                </a:highlight>
                <a:latin typeface="Cascadia Mono" panose="020B0609020000020004" pitchFamily="49" charset="0"/>
              </a:rPr>
              <a:t>="ResultLabel"</a:t>
            </a:r>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FF0000"/>
                </a:solidFill>
                <a:highlight>
                  <a:srgbClr val="FFFFFF"/>
                </a:highlight>
                <a:latin typeface="Cascadia Mono" panose="020B0609020000020004" pitchFamily="49" charset="0"/>
              </a:rPr>
              <a:t> Text</a:t>
            </a:r>
            <a:r>
              <a:rPr lang="es-ES" sz="450" dirty="0">
                <a:solidFill>
                  <a:srgbClr val="0000FF"/>
                </a:solidFill>
                <a:highlight>
                  <a:srgbClr val="FFFFFF"/>
                </a:highlight>
                <a:latin typeface="Cascadia Mono" panose="020B0609020000020004" pitchFamily="49" charset="0"/>
              </a:rPr>
              <a:t>="Introduce datos y presiona un botón."</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FontSize</a:t>
            </a:r>
            <a:r>
              <a:rPr lang="es-DO" sz="450" dirty="0">
                <a:solidFill>
                  <a:srgbClr val="0000FF"/>
                </a:solidFill>
                <a:highlight>
                  <a:srgbClr val="FFFFFF"/>
                </a:highlight>
                <a:latin typeface="Cascadia Mono" panose="020B0609020000020004" pitchFamily="49" charset="0"/>
              </a:rPr>
              <a:t>="Small"</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TextColor</a:t>
            </a:r>
            <a:r>
              <a:rPr lang="es-DO" sz="450" dirty="0">
                <a:solidFill>
                  <a:srgbClr val="0000FF"/>
                </a:solidFill>
                <a:highlight>
                  <a:srgbClr val="FFFFFF"/>
                </a:highlight>
                <a:latin typeface="Cascadia Mono" panose="020B0609020000020004" pitchFamily="49" charset="0"/>
              </a:rPr>
              <a:t>="#444444"</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FF0000"/>
                </a:solidFill>
                <a:highlight>
                  <a:srgbClr val="FFFFFF"/>
                </a:highlight>
                <a:latin typeface="Cascadia Mono" panose="020B0609020000020004" pitchFamily="49" charset="0"/>
              </a:rPr>
              <a:t> </a:t>
            </a:r>
            <a:r>
              <a:rPr lang="es-DO" sz="450" dirty="0" err="1">
                <a:solidFill>
                  <a:srgbClr val="FF0000"/>
                </a:solidFill>
                <a:highlight>
                  <a:srgbClr val="FFFFFF"/>
                </a:highlight>
                <a:latin typeface="Cascadia Mono" panose="020B0609020000020004" pitchFamily="49" charset="0"/>
              </a:rPr>
              <a:t>LineBreakMode</a:t>
            </a:r>
            <a:r>
              <a:rPr lang="es-DO" sz="450" dirty="0">
                <a:solidFill>
                  <a:srgbClr val="0000FF"/>
                </a:solidFill>
                <a:highlight>
                  <a:srgbClr val="FFFFFF"/>
                </a:highlight>
                <a:latin typeface="Cascadia Mono" panose="020B0609020000020004" pitchFamily="49" charset="0"/>
              </a:rPr>
              <a:t>="</a:t>
            </a:r>
            <a:r>
              <a:rPr lang="es-DO" sz="450" dirty="0" err="1">
                <a:solidFill>
                  <a:srgbClr val="0000FF"/>
                </a:solidFill>
                <a:highlight>
                  <a:srgbClr val="FFFFFF"/>
                </a:highlight>
                <a:latin typeface="Cascadia Mono" panose="020B0609020000020004" pitchFamily="49" charset="0"/>
              </a:rPr>
              <a:t>WordWrap</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StackLayout</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ScrollView</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008000"/>
                </a:solidFill>
                <a:highlight>
                  <a:srgbClr val="FFFFFF"/>
                </a:highlight>
                <a:latin typeface="Cascadia Mono" panose="020B0609020000020004" pitchFamily="49" charset="0"/>
              </a:rPr>
              <a:t>&lt;!-- Definición de Estilos (Igual que antes) --&gt;</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ContentPage.Resources</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ResourceDictionary</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Style</a:t>
            </a:r>
            <a:r>
              <a:rPr lang="en-US" sz="450" dirty="0">
                <a:solidFill>
                  <a:srgbClr val="FF0000"/>
                </a:solidFill>
                <a:highlight>
                  <a:srgbClr val="FFFFFF"/>
                </a:highlight>
                <a:latin typeface="Cascadia Mono" panose="020B0609020000020004" pitchFamily="49" charset="0"/>
              </a:rPr>
              <a:t> x</a:t>
            </a:r>
            <a:r>
              <a:rPr lang="en-US" sz="450" dirty="0">
                <a:solidFill>
                  <a:srgbClr val="0000FF"/>
                </a:solidFill>
                <a:highlight>
                  <a:srgbClr val="FFFFFF"/>
                </a:highlight>
                <a:latin typeface="Cascadia Mono" panose="020B0609020000020004" pitchFamily="49" charset="0"/>
              </a:rPr>
              <a:t>:</a:t>
            </a:r>
            <a:r>
              <a:rPr lang="en-US" sz="450" dirty="0">
                <a:solidFill>
                  <a:srgbClr val="FF0000"/>
                </a:solidFill>
                <a:highlight>
                  <a:srgbClr val="FFFFFF"/>
                </a:highlight>
                <a:latin typeface="Cascadia Mono" panose="020B0609020000020004" pitchFamily="49" charset="0"/>
              </a:rPr>
              <a:t>Key</a:t>
            </a:r>
            <a:r>
              <a:rPr lang="en-US" sz="450" dirty="0">
                <a:solidFill>
                  <a:srgbClr val="0000FF"/>
                </a:solidFill>
                <a:highlight>
                  <a:srgbClr val="FFFFFF"/>
                </a:highlight>
                <a:latin typeface="Cascadia Mono" panose="020B0609020000020004" pitchFamily="49" charset="0"/>
              </a:rPr>
              <a:t>="MainButtonStyle"</a:t>
            </a:r>
            <a:r>
              <a:rPr lang="en-US" sz="450" dirty="0">
                <a:solidFill>
                  <a:srgbClr val="FF0000"/>
                </a:solidFill>
                <a:highlight>
                  <a:srgbClr val="FFFFFF"/>
                </a:highlight>
                <a:latin typeface="Cascadia Mono" panose="020B0609020000020004" pitchFamily="49" charset="0"/>
              </a:rPr>
              <a:t> </a:t>
            </a:r>
            <a:r>
              <a:rPr lang="en-US" sz="450" dirty="0" err="1">
                <a:solidFill>
                  <a:srgbClr val="FF0000"/>
                </a:solidFill>
                <a:highlight>
                  <a:srgbClr val="FFFFFF"/>
                </a:highlight>
                <a:latin typeface="Cascadia Mono" panose="020B0609020000020004" pitchFamily="49" charset="0"/>
              </a:rPr>
              <a:t>TargetType</a:t>
            </a:r>
            <a:r>
              <a:rPr lang="en-US" sz="450" dirty="0">
                <a:solidFill>
                  <a:srgbClr val="0000FF"/>
                </a:solidFill>
                <a:highlight>
                  <a:srgbClr val="FFFFFF"/>
                </a:highlight>
                <a:latin typeface="Cascadia Mono" panose="020B0609020000020004" pitchFamily="49" charset="0"/>
              </a:rPr>
              <a:t>="Button"&gt;</a:t>
            </a:r>
            <a:endParaRPr lang="en-U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Setter</a:t>
            </a:r>
            <a:r>
              <a:rPr lang="en-US" sz="450" dirty="0">
                <a:solidFill>
                  <a:srgbClr val="FF0000"/>
                </a:solidFill>
                <a:highlight>
                  <a:srgbClr val="FFFFFF"/>
                </a:highlight>
                <a:latin typeface="Cascadia Mono" panose="020B0609020000020004" pitchFamily="49" charset="0"/>
              </a:rPr>
              <a:t> Property</a:t>
            </a:r>
            <a:r>
              <a:rPr lang="en-US" sz="450" dirty="0">
                <a:solidFill>
                  <a:srgbClr val="0000FF"/>
                </a:solidFill>
                <a:highlight>
                  <a:srgbClr val="FFFFFF"/>
                </a:highlight>
                <a:latin typeface="Cascadia Mono" panose="020B0609020000020004" pitchFamily="49" charset="0"/>
              </a:rPr>
              <a:t>="BackgroundColor"</a:t>
            </a:r>
            <a:r>
              <a:rPr lang="en-US" sz="450" dirty="0">
                <a:solidFill>
                  <a:srgbClr val="FF0000"/>
                </a:solidFill>
                <a:highlight>
                  <a:srgbClr val="FFFFFF"/>
                </a:highlight>
                <a:latin typeface="Cascadia Mono" panose="020B0609020000020004" pitchFamily="49" charset="0"/>
              </a:rPr>
              <a:t> Value</a:t>
            </a:r>
            <a:r>
              <a:rPr lang="en-US" sz="450" dirty="0">
                <a:solidFill>
                  <a:srgbClr val="0000FF"/>
                </a:solidFill>
                <a:highlight>
                  <a:srgbClr val="FFFFFF"/>
                </a:highlight>
                <a:latin typeface="Cascadia Mono" panose="020B0609020000020004" pitchFamily="49" charset="0"/>
              </a:rPr>
              <a:t>="#2196F3" /&gt;</a:t>
            </a:r>
            <a:endParaRPr lang="en-U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Setter</a:t>
            </a:r>
            <a:r>
              <a:rPr lang="en-US" sz="450" dirty="0">
                <a:solidFill>
                  <a:srgbClr val="FF0000"/>
                </a:solidFill>
                <a:highlight>
                  <a:srgbClr val="FFFFFF"/>
                </a:highlight>
                <a:latin typeface="Cascadia Mono" panose="020B0609020000020004" pitchFamily="49" charset="0"/>
              </a:rPr>
              <a:t> Property</a:t>
            </a:r>
            <a:r>
              <a:rPr lang="en-US" sz="450" dirty="0">
                <a:solidFill>
                  <a:srgbClr val="0000FF"/>
                </a:solidFill>
                <a:highlight>
                  <a:srgbClr val="FFFFFF"/>
                </a:highlight>
                <a:latin typeface="Cascadia Mono" panose="020B0609020000020004" pitchFamily="49" charset="0"/>
              </a:rPr>
              <a:t>="TextColor"</a:t>
            </a:r>
            <a:r>
              <a:rPr lang="en-US" sz="450" dirty="0">
                <a:solidFill>
                  <a:srgbClr val="FF0000"/>
                </a:solidFill>
                <a:highlight>
                  <a:srgbClr val="FFFFFF"/>
                </a:highlight>
                <a:latin typeface="Cascadia Mono" panose="020B0609020000020004" pitchFamily="49" charset="0"/>
              </a:rPr>
              <a:t> Value</a:t>
            </a:r>
            <a:r>
              <a:rPr lang="en-US" sz="450" dirty="0">
                <a:solidFill>
                  <a:srgbClr val="0000FF"/>
                </a:solidFill>
                <a:highlight>
                  <a:srgbClr val="FFFFFF"/>
                </a:highlight>
                <a:latin typeface="Cascadia Mono" panose="020B0609020000020004" pitchFamily="49" charset="0"/>
              </a:rPr>
              <a:t>="White" /&gt;</a:t>
            </a:r>
            <a:endParaRPr lang="en-U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Setter</a:t>
            </a:r>
            <a:r>
              <a:rPr lang="en-US" sz="450" dirty="0">
                <a:solidFill>
                  <a:srgbClr val="FF0000"/>
                </a:solidFill>
                <a:highlight>
                  <a:srgbClr val="FFFFFF"/>
                </a:highlight>
                <a:latin typeface="Cascadia Mono" panose="020B0609020000020004" pitchFamily="49" charset="0"/>
              </a:rPr>
              <a:t> Property</a:t>
            </a:r>
            <a:r>
              <a:rPr lang="en-US" sz="450" dirty="0">
                <a:solidFill>
                  <a:srgbClr val="0000FF"/>
                </a:solidFill>
                <a:highlight>
                  <a:srgbClr val="FFFFFF"/>
                </a:highlight>
                <a:latin typeface="Cascadia Mono" panose="020B0609020000020004" pitchFamily="49" charset="0"/>
              </a:rPr>
              <a:t>="CornerRadius"</a:t>
            </a:r>
            <a:r>
              <a:rPr lang="en-US" sz="450" dirty="0">
                <a:solidFill>
                  <a:srgbClr val="FF0000"/>
                </a:solidFill>
                <a:highlight>
                  <a:srgbClr val="FFFFFF"/>
                </a:highlight>
                <a:latin typeface="Cascadia Mono" panose="020B0609020000020004" pitchFamily="49" charset="0"/>
              </a:rPr>
              <a:t> Value</a:t>
            </a:r>
            <a:r>
              <a:rPr lang="en-US" sz="450" dirty="0">
                <a:solidFill>
                  <a:srgbClr val="0000FF"/>
                </a:solidFill>
                <a:highlight>
                  <a:srgbClr val="FFFFFF"/>
                </a:highlight>
                <a:latin typeface="Cascadia Mono" panose="020B0609020000020004" pitchFamily="49" charset="0"/>
              </a:rPr>
              <a:t>="10" /&gt;</a:t>
            </a:r>
            <a:endParaRPr lang="en-U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Setter</a:t>
            </a:r>
            <a:r>
              <a:rPr lang="en-US" sz="450" dirty="0">
                <a:solidFill>
                  <a:srgbClr val="FF0000"/>
                </a:solidFill>
                <a:highlight>
                  <a:srgbClr val="FFFFFF"/>
                </a:highlight>
                <a:latin typeface="Cascadia Mono" panose="020B0609020000020004" pitchFamily="49" charset="0"/>
              </a:rPr>
              <a:t> Property</a:t>
            </a:r>
            <a:r>
              <a:rPr lang="en-US" sz="450" dirty="0">
                <a:solidFill>
                  <a:srgbClr val="0000FF"/>
                </a:solidFill>
                <a:highlight>
                  <a:srgbClr val="FFFFFF"/>
                </a:highlight>
                <a:latin typeface="Cascadia Mono" panose="020B0609020000020004" pitchFamily="49" charset="0"/>
              </a:rPr>
              <a:t>="FontAttributes"</a:t>
            </a:r>
            <a:r>
              <a:rPr lang="en-US" sz="450" dirty="0">
                <a:solidFill>
                  <a:srgbClr val="FF0000"/>
                </a:solidFill>
                <a:highlight>
                  <a:srgbClr val="FFFFFF"/>
                </a:highlight>
                <a:latin typeface="Cascadia Mono" panose="020B0609020000020004" pitchFamily="49" charset="0"/>
              </a:rPr>
              <a:t> Value</a:t>
            </a:r>
            <a:r>
              <a:rPr lang="en-US" sz="450" dirty="0">
                <a:solidFill>
                  <a:srgbClr val="0000FF"/>
                </a:solidFill>
                <a:highlight>
                  <a:srgbClr val="FFFFFF"/>
                </a:highlight>
                <a:latin typeface="Cascadia Mono" panose="020B0609020000020004" pitchFamily="49" charset="0"/>
              </a:rPr>
              <a:t>="Bold" /&gt;</a:t>
            </a:r>
            <a:endParaRPr lang="en-U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Setter</a:t>
            </a:r>
            <a:r>
              <a:rPr lang="en-US" sz="450" dirty="0">
                <a:solidFill>
                  <a:srgbClr val="FF0000"/>
                </a:solidFill>
                <a:highlight>
                  <a:srgbClr val="FFFFFF"/>
                </a:highlight>
                <a:latin typeface="Cascadia Mono" panose="020B0609020000020004" pitchFamily="49" charset="0"/>
              </a:rPr>
              <a:t> Property</a:t>
            </a:r>
            <a:r>
              <a:rPr lang="en-US" sz="450" dirty="0">
                <a:solidFill>
                  <a:srgbClr val="0000FF"/>
                </a:solidFill>
                <a:highlight>
                  <a:srgbClr val="FFFFFF"/>
                </a:highlight>
                <a:latin typeface="Cascadia Mono" panose="020B0609020000020004" pitchFamily="49" charset="0"/>
              </a:rPr>
              <a:t>="Margin"</a:t>
            </a:r>
            <a:r>
              <a:rPr lang="en-US" sz="450" dirty="0">
                <a:solidFill>
                  <a:srgbClr val="FF0000"/>
                </a:solidFill>
                <a:highlight>
                  <a:srgbClr val="FFFFFF"/>
                </a:highlight>
                <a:latin typeface="Cascadia Mono" panose="020B0609020000020004" pitchFamily="49" charset="0"/>
              </a:rPr>
              <a:t> Value</a:t>
            </a:r>
            <a:r>
              <a:rPr lang="en-US" sz="450" dirty="0">
                <a:solidFill>
                  <a:srgbClr val="0000FF"/>
                </a:solidFill>
                <a:highlight>
                  <a:srgbClr val="FFFFFF"/>
                </a:highlight>
                <a:latin typeface="Cascadia Mono" panose="020B0609020000020004" pitchFamily="49" charset="0"/>
              </a:rPr>
              <a:t>="0,0,0,5"/&gt;</a:t>
            </a:r>
            <a:endParaRPr lang="en-U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Style</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Style</a:t>
            </a:r>
            <a:r>
              <a:rPr lang="en-US" sz="450" dirty="0">
                <a:solidFill>
                  <a:srgbClr val="FF0000"/>
                </a:solidFill>
                <a:highlight>
                  <a:srgbClr val="FFFFFF"/>
                </a:highlight>
                <a:latin typeface="Cascadia Mono" panose="020B0609020000020004" pitchFamily="49" charset="0"/>
              </a:rPr>
              <a:t> x</a:t>
            </a:r>
            <a:r>
              <a:rPr lang="en-US" sz="450" dirty="0">
                <a:solidFill>
                  <a:srgbClr val="0000FF"/>
                </a:solidFill>
                <a:highlight>
                  <a:srgbClr val="FFFFFF"/>
                </a:highlight>
                <a:latin typeface="Cascadia Mono" panose="020B0609020000020004" pitchFamily="49" charset="0"/>
              </a:rPr>
              <a:t>:</a:t>
            </a:r>
            <a:r>
              <a:rPr lang="en-US" sz="450" dirty="0">
                <a:solidFill>
                  <a:srgbClr val="FF0000"/>
                </a:solidFill>
                <a:highlight>
                  <a:srgbClr val="FFFFFF"/>
                </a:highlight>
                <a:latin typeface="Cascadia Mono" panose="020B0609020000020004" pitchFamily="49" charset="0"/>
              </a:rPr>
              <a:t>Key</a:t>
            </a:r>
            <a:r>
              <a:rPr lang="en-US" sz="450" dirty="0">
                <a:solidFill>
                  <a:srgbClr val="0000FF"/>
                </a:solidFill>
                <a:highlight>
                  <a:srgbClr val="FFFFFF"/>
                </a:highlight>
                <a:latin typeface="Cascadia Mono" panose="020B0609020000020004" pitchFamily="49" charset="0"/>
              </a:rPr>
              <a:t>="DemoButtonStyle"</a:t>
            </a:r>
            <a:r>
              <a:rPr lang="en-US" sz="450" dirty="0">
                <a:solidFill>
                  <a:srgbClr val="FF0000"/>
                </a:solidFill>
                <a:highlight>
                  <a:srgbClr val="FFFFFF"/>
                </a:highlight>
                <a:latin typeface="Cascadia Mono" panose="020B0609020000020004" pitchFamily="49" charset="0"/>
              </a:rPr>
              <a:t> </a:t>
            </a:r>
            <a:r>
              <a:rPr lang="en-US" sz="450" dirty="0" err="1">
                <a:solidFill>
                  <a:srgbClr val="FF0000"/>
                </a:solidFill>
                <a:highlight>
                  <a:srgbClr val="FFFFFF"/>
                </a:highlight>
                <a:latin typeface="Cascadia Mono" panose="020B0609020000020004" pitchFamily="49" charset="0"/>
              </a:rPr>
              <a:t>TargetType</a:t>
            </a:r>
            <a:r>
              <a:rPr lang="en-US" sz="450" dirty="0">
                <a:solidFill>
                  <a:srgbClr val="0000FF"/>
                </a:solidFill>
                <a:highlight>
                  <a:srgbClr val="FFFFFF"/>
                </a:highlight>
                <a:latin typeface="Cascadia Mono" panose="020B0609020000020004" pitchFamily="49" charset="0"/>
              </a:rPr>
              <a:t>="Button"&gt;</a:t>
            </a:r>
            <a:endParaRPr lang="en-U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Setter</a:t>
            </a:r>
            <a:r>
              <a:rPr lang="en-US" sz="450" dirty="0">
                <a:solidFill>
                  <a:srgbClr val="FF0000"/>
                </a:solidFill>
                <a:highlight>
                  <a:srgbClr val="FFFFFF"/>
                </a:highlight>
                <a:latin typeface="Cascadia Mono" panose="020B0609020000020004" pitchFamily="49" charset="0"/>
              </a:rPr>
              <a:t> Property</a:t>
            </a:r>
            <a:r>
              <a:rPr lang="en-US" sz="450" dirty="0">
                <a:solidFill>
                  <a:srgbClr val="0000FF"/>
                </a:solidFill>
                <a:highlight>
                  <a:srgbClr val="FFFFFF"/>
                </a:highlight>
                <a:latin typeface="Cascadia Mono" panose="020B0609020000020004" pitchFamily="49" charset="0"/>
              </a:rPr>
              <a:t>="BackgroundColor"</a:t>
            </a:r>
            <a:r>
              <a:rPr lang="en-US" sz="450" dirty="0">
                <a:solidFill>
                  <a:srgbClr val="FF0000"/>
                </a:solidFill>
                <a:highlight>
                  <a:srgbClr val="FFFFFF"/>
                </a:highlight>
                <a:latin typeface="Cascadia Mono" panose="020B0609020000020004" pitchFamily="49" charset="0"/>
              </a:rPr>
              <a:t> Value</a:t>
            </a:r>
            <a:r>
              <a:rPr lang="en-US" sz="450" dirty="0">
                <a:solidFill>
                  <a:srgbClr val="0000FF"/>
                </a:solidFill>
                <a:highlight>
                  <a:srgbClr val="FFFFFF"/>
                </a:highlight>
                <a:latin typeface="Cascadia Mono" panose="020B0609020000020004" pitchFamily="49" charset="0"/>
              </a:rPr>
              <a:t>="#FF9800" /&gt;</a:t>
            </a:r>
            <a:endParaRPr lang="en-U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Setter</a:t>
            </a:r>
            <a:r>
              <a:rPr lang="en-US" sz="450" dirty="0">
                <a:solidFill>
                  <a:srgbClr val="FF0000"/>
                </a:solidFill>
                <a:highlight>
                  <a:srgbClr val="FFFFFF"/>
                </a:highlight>
                <a:latin typeface="Cascadia Mono" panose="020B0609020000020004" pitchFamily="49" charset="0"/>
              </a:rPr>
              <a:t> Property</a:t>
            </a:r>
            <a:r>
              <a:rPr lang="en-US" sz="450" dirty="0">
                <a:solidFill>
                  <a:srgbClr val="0000FF"/>
                </a:solidFill>
                <a:highlight>
                  <a:srgbClr val="FFFFFF"/>
                </a:highlight>
                <a:latin typeface="Cascadia Mono" panose="020B0609020000020004" pitchFamily="49" charset="0"/>
              </a:rPr>
              <a:t>="TextColor"</a:t>
            </a:r>
            <a:r>
              <a:rPr lang="en-US" sz="450" dirty="0">
                <a:solidFill>
                  <a:srgbClr val="FF0000"/>
                </a:solidFill>
                <a:highlight>
                  <a:srgbClr val="FFFFFF"/>
                </a:highlight>
                <a:latin typeface="Cascadia Mono" panose="020B0609020000020004" pitchFamily="49" charset="0"/>
              </a:rPr>
              <a:t> Value</a:t>
            </a:r>
            <a:r>
              <a:rPr lang="en-US" sz="450" dirty="0">
                <a:solidFill>
                  <a:srgbClr val="0000FF"/>
                </a:solidFill>
                <a:highlight>
                  <a:srgbClr val="FFFFFF"/>
                </a:highlight>
                <a:latin typeface="Cascadia Mono" panose="020B0609020000020004" pitchFamily="49" charset="0"/>
              </a:rPr>
              <a:t>="White" /&gt;</a:t>
            </a:r>
            <a:endParaRPr lang="en-U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Setter</a:t>
            </a:r>
            <a:r>
              <a:rPr lang="en-US" sz="450" dirty="0">
                <a:solidFill>
                  <a:srgbClr val="FF0000"/>
                </a:solidFill>
                <a:highlight>
                  <a:srgbClr val="FFFFFF"/>
                </a:highlight>
                <a:latin typeface="Cascadia Mono" panose="020B0609020000020004" pitchFamily="49" charset="0"/>
              </a:rPr>
              <a:t> Property</a:t>
            </a:r>
            <a:r>
              <a:rPr lang="en-US" sz="450" dirty="0">
                <a:solidFill>
                  <a:srgbClr val="0000FF"/>
                </a:solidFill>
                <a:highlight>
                  <a:srgbClr val="FFFFFF"/>
                </a:highlight>
                <a:latin typeface="Cascadia Mono" panose="020B0609020000020004" pitchFamily="49" charset="0"/>
              </a:rPr>
              <a:t>="CornerRadius"</a:t>
            </a:r>
            <a:r>
              <a:rPr lang="en-US" sz="450" dirty="0">
                <a:solidFill>
                  <a:srgbClr val="FF0000"/>
                </a:solidFill>
                <a:highlight>
                  <a:srgbClr val="FFFFFF"/>
                </a:highlight>
                <a:latin typeface="Cascadia Mono" panose="020B0609020000020004" pitchFamily="49" charset="0"/>
              </a:rPr>
              <a:t> Value</a:t>
            </a:r>
            <a:r>
              <a:rPr lang="en-US" sz="450" dirty="0">
                <a:solidFill>
                  <a:srgbClr val="0000FF"/>
                </a:solidFill>
                <a:highlight>
                  <a:srgbClr val="FFFFFF"/>
                </a:highlight>
                <a:latin typeface="Cascadia Mono" panose="020B0609020000020004" pitchFamily="49" charset="0"/>
              </a:rPr>
              <a:t>="10" /&gt;</a:t>
            </a:r>
            <a:endParaRPr lang="en-U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Setter</a:t>
            </a:r>
            <a:r>
              <a:rPr lang="en-US" sz="450" dirty="0">
                <a:solidFill>
                  <a:srgbClr val="FF0000"/>
                </a:solidFill>
                <a:highlight>
                  <a:srgbClr val="FFFFFF"/>
                </a:highlight>
                <a:latin typeface="Cascadia Mono" panose="020B0609020000020004" pitchFamily="49" charset="0"/>
              </a:rPr>
              <a:t> Property</a:t>
            </a:r>
            <a:r>
              <a:rPr lang="en-US" sz="450" dirty="0">
                <a:solidFill>
                  <a:srgbClr val="0000FF"/>
                </a:solidFill>
                <a:highlight>
                  <a:srgbClr val="FFFFFF"/>
                </a:highlight>
                <a:latin typeface="Cascadia Mono" panose="020B0609020000020004" pitchFamily="49" charset="0"/>
              </a:rPr>
              <a:t>="FontAttributes"</a:t>
            </a:r>
            <a:r>
              <a:rPr lang="en-US" sz="450" dirty="0">
                <a:solidFill>
                  <a:srgbClr val="FF0000"/>
                </a:solidFill>
                <a:highlight>
                  <a:srgbClr val="FFFFFF"/>
                </a:highlight>
                <a:latin typeface="Cascadia Mono" panose="020B0609020000020004" pitchFamily="49" charset="0"/>
              </a:rPr>
              <a:t> Value</a:t>
            </a:r>
            <a:r>
              <a:rPr lang="en-US" sz="450" dirty="0">
                <a:solidFill>
                  <a:srgbClr val="0000FF"/>
                </a:solidFill>
                <a:highlight>
                  <a:srgbClr val="FFFFFF"/>
                </a:highlight>
                <a:latin typeface="Cascadia Mono" panose="020B0609020000020004" pitchFamily="49" charset="0"/>
              </a:rPr>
              <a:t>="Bold" /&gt;</a:t>
            </a:r>
            <a:endParaRPr lang="en-US"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&lt;</a:t>
            </a:r>
            <a:r>
              <a:rPr lang="en-US" sz="450" dirty="0">
                <a:solidFill>
                  <a:srgbClr val="A31515"/>
                </a:solidFill>
                <a:highlight>
                  <a:srgbClr val="FFFFFF"/>
                </a:highlight>
                <a:latin typeface="Cascadia Mono" panose="020B0609020000020004" pitchFamily="49" charset="0"/>
              </a:rPr>
              <a:t>Setter</a:t>
            </a:r>
            <a:r>
              <a:rPr lang="en-US" sz="450" dirty="0">
                <a:solidFill>
                  <a:srgbClr val="FF0000"/>
                </a:solidFill>
                <a:highlight>
                  <a:srgbClr val="FFFFFF"/>
                </a:highlight>
                <a:latin typeface="Cascadia Mono" panose="020B0609020000020004" pitchFamily="49" charset="0"/>
              </a:rPr>
              <a:t> Property</a:t>
            </a:r>
            <a:r>
              <a:rPr lang="en-US" sz="450" dirty="0">
                <a:solidFill>
                  <a:srgbClr val="0000FF"/>
                </a:solidFill>
                <a:highlight>
                  <a:srgbClr val="FFFFFF"/>
                </a:highlight>
                <a:latin typeface="Cascadia Mono" panose="020B0609020000020004" pitchFamily="49" charset="0"/>
              </a:rPr>
              <a:t>="Margin"</a:t>
            </a:r>
            <a:r>
              <a:rPr lang="en-US" sz="450" dirty="0">
                <a:solidFill>
                  <a:srgbClr val="FF0000"/>
                </a:solidFill>
                <a:highlight>
                  <a:srgbClr val="FFFFFF"/>
                </a:highlight>
                <a:latin typeface="Cascadia Mono" panose="020B0609020000020004" pitchFamily="49" charset="0"/>
              </a:rPr>
              <a:t> Value</a:t>
            </a:r>
            <a:r>
              <a:rPr lang="en-US" sz="450" dirty="0">
                <a:solidFill>
                  <a:srgbClr val="0000FF"/>
                </a:solidFill>
                <a:highlight>
                  <a:srgbClr val="FFFFFF"/>
                </a:highlight>
                <a:latin typeface="Cascadia Mono" panose="020B0609020000020004" pitchFamily="49" charset="0"/>
              </a:rPr>
              <a:t>="0,0,0,5"/&gt;</a:t>
            </a:r>
            <a:endParaRPr lang="en-U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Style</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ResourceDictionary</a:t>
            </a:r>
            <a:r>
              <a:rPr lang="es-DO" sz="450" dirty="0">
                <a:solidFill>
                  <a:srgbClr val="0000FF"/>
                </a:solidFill>
                <a:highlight>
                  <a:srgbClr val="FFFFFF"/>
                </a:highlight>
                <a:latin typeface="Cascadia Mono" panose="020B0609020000020004" pitchFamily="49" charset="0"/>
              </a:rPr>
              <a:t>&gt;</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&lt;/</a:t>
            </a:r>
            <a:r>
              <a:rPr lang="es-DO" sz="450" dirty="0">
                <a:solidFill>
                  <a:srgbClr val="A31515"/>
                </a:solidFill>
                <a:highlight>
                  <a:srgbClr val="FFFFFF"/>
                </a:highlight>
                <a:latin typeface="Cascadia Mono" panose="020B0609020000020004" pitchFamily="49" charset="0"/>
              </a:rPr>
              <a:t>ContentPage.Resources</a:t>
            </a:r>
            <a:r>
              <a:rPr lang="es-DO" sz="450" dirty="0">
                <a:solidFill>
                  <a:srgbClr val="0000FF"/>
                </a:solidFill>
                <a:highlight>
                  <a:srgbClr val="FFFFFF"/>
                </a:highlight>
                <a:latin typeface="Cascadia Mono" panose="020B0609020000020004" pitchFamily="49" charset="0"/>
              </a:rPr>
              <a:t>&gt;</a:t>
            </a:r>
            <a:endParaRPr lang="es-DO" sz="450" dirty="0"/>
          </a:p>
        </p:txBody>
      </p:sp>
      <p:sp>
        <p:nvSpPr>
          <p:cNvPr id="7" name="CuadroTexto 6">
            <a:extLst>
              <a:ext uri="{FF2B5EF4-FFF2-40B4-BE49-F238E27FC236}">
                <a16:creationId xmlns:a16="http://schemas.microsoft.com/office/drawing/2014/main" id="{FE1ACEDC-0522-4800-8B29-5F6A0933CFEA}"/>
              </a:ext>
            </a:extLst>
          </p:cNvPr>
          <p:cNvSpPr txBox="1"/>
          <p:nvPr/>
        </p:nvSpPr>
        <p:spPr>
          <a:xfrm>
            <a:off x="4655126" y="128096"/>
            <a:ext cx="7265323" cy="6652590"/>
          </a:xfrm>
          <a:prstGeom prst="rect">
            <a:avLst/>
          </a:prstGeom>
          <a:noFill/>
        </p:spPr>
        <p:txBody>
          <a:bodyPr wrap="square">
            <a:spAutoFit/>
          </a:bodyPr>
          <a:lstStyle/>
          <a:p>
            <a:pPr algn="just">
              <a:buFont typeface="+mj-lt"/>
              <a:buAutoNum type="arabicPeriod"/>
            </a:pPr>
            <a:r>
              <a:rPr lang="es-ES" sz="870" b="1" i="0" dirty="0">
                <a:effectLst/>
                <a:latin typeface="DM Mono"/>
              </a:rPr>
              <a:t>&lt;ScrollView&gt;</a:t>
            </a:r>
            <a:r>
              <a:rPr lang="es-ES" sz="870" b="1" i="0" dirty="0">
                <a:effectLst/>
                <a:latin typeface="Google Sans Text"/>
              </a:rPr>
              <a:t>...</a:t>
            </a:r>
            <a:r>
              <a:rPr lang="es-ES" sz="870" b="1" i="0" dirty="0">
                <a:effectLst/>
                <a:latin typeface="DM Mono"/>
              </a:rPr>
              <a:t>&lt;/ScrollView&gt;</a:t>
            </a:r>
            <a:r>
              <a:rPr lang="es-ES" sz="870" b="1" i="0" dirty="0">
                <a:effectLst/>
                <a:latin typeface="Google Sans Text"/>
              </a:rPr>
              <a:t>:</a:t>
            </a:r>
            <a:endParaRPr lang="es-ES" sz="870" b="0" i="0" dirty="0">
              <a:effectLst/>
              <a:latin typeface="Google Sans Text"/>
            </a:endParaRPr>
          </a:p>
          <a:p>
            <a:pPr marL="742950" lvl="1" indent="-285750" algn="just">
              <a:buFont typeface="+mj-lt"/>
              <a:buAutoNum type="arabicPeriod"/>
            </a:pPr>
            <a:r>
              <a:rPr lang="es-ES" sz="870" b="1" i="0" dirty="0">
                <a:effectLst/>
                <a:latin typeface="Google Sans Text"/>
              </a:rPr>
              <a:t>Propósito:</a:t>
            </a:r>
            <a:r>
              <a:rPr lang="es-ES" sz="870" b="0" i="0" dirty="0">
                <a:effectLst/>
                <a:latin typeface="Google Sans Text"/>
              </a:rPr>
              <a:t> Imagina que el contenido dentro de él es más largo que la pantalla del teléfono. El </a:t>
            </a:r>
            <a:r>
              <a:rPr lang="es-ES" sz="870" b="0" i="0" dirty="0">
                <a:effectLst/>
                <a:latin typeface="DM Mono"/>
              </a:rPr>
              <a:t>ScrollView</a:t>
            </a:r>
            <a:r>
              <a:rPr lang="es-ES" sz="870" b="0" i="0" dirty="0">
                <a:effectLst/>
                <a:latin typeface="Google Sans Text"/>
              </a:rPr>
              <a:t> permite al usuario </a:t>
            </a:r>
            <a:r>
              <a:rPr lang="es-ES" sz="870" b="0" i="1" dirty="0">
                <a:effectLst/>
                <a:latin typeface="Google Sans Text"/>
              </a:rPr>
              <a:t>deslizar el dedo hacia arriba y hacia abajo</a:t>
            </a:r>
            <a:r>
              <a:rPr lang="es-ES" sz="870" b="0" i="0" dirty="0">
                <a:effectLst/>
                <a:latin typeface="Google Sans Text"/>
              </a:rPr>
              <a:t> para ver todo el contenido. Es como un contenedor que hace desplazable lo que tiene dentro.</a:t>
            </a:r>
          </a:p>
          <a:p>
            <a:pPr algn="just">
              <a:buFont typeface="+mj-lt"/>
              <a:buAutoNum type="arabicPeriod"/>
            </a:pPr>
            <a:r>
              <a:rPr lang="es-ES" sz="870" b="1" i="0" dirty="0">
                <a:effectLst/>
                <a:latin typeface="DM Mono"/>
              </a:rPr>
              <a:t>&lt;StackLayout Padding="20" Spacing="10"&gt;</a:t>
            </a:r>
            <a:r>
              <a:rPr lang="es-ES" sz="870" b="1" i="0" dirty="0">
                <a:effectLst/>
                <a:latin typeface="Google Sans Text"/>
              </a:rPr>
              <a:t>...</a:t>
            </a:r>
            <a:r>
              <a:rPr lang="es-ES" sz="870" b="1" i="0" dirty="0">
                <a:effectLst/>
                <a:latin typeface="DM Mono"/>
              </a:rPr>
              <a:t>&lt;/StackLayout&gt;</a:t>
            </a:r>
            <a:r>
              <a:rPr lang="es-ES" sz="870" b="1" i="0" dirty="0">
                <a:effectLst/>
                <a:latin typeface="Google Sans Text"/>
              </a:rPr>
              <a:t>:</a:t>
            </a:r>
            <a:endParaRPr lang="es-ES" sz="870" b="0" i="0" dirty="0">
              <a:effectLst/>
              <a:latin typeface="Google Sans Text"/>
            </a:endParaRPr>
          </a:p>
          <a:p>
            <a:pPr marL="742950" lvl="1" indent="-285750" algn="just">
              <a:buFont typeface="+mj-lt"/>
              <a:buAutoNum type="arabicPeriod"/>
            </a:pPr>
            <a:r>
              <a:rPr lang="es-ES" sz="870" b="1" i="0" dirty="0">
                <a:effectLst/>
                <a:latin typeface="Google Sans Text"/>
              </a:rPr>
              <a:t>Propósito:</a:t>
            </a:r>
            <a:r>
              <a:rPr lang="es-ES" sz="870" b="0" i="0" dirty="0">
                <a:effectLst/>
                <a:latin typeface="Google Sans Text"/>
              </a:rPr>
              <a:t> Es el organizador principal dentro del </a:t>
            </a:r>
            <a:r>
              <a:rPr lang="es-ES" sz="870" b="0" i="0" dirty="0">
                <a:effectLst/>
                <a:latin typeface="DM Mono"/>
              </a:rPr>
              <a:t>ScrollView</a:t>
            </a:r>
            <a:r>
              <a:rPr lang="es-ES" sz="870" b="0" i="0" dirty="0">
                <a:effectLst/>
                <a:latin typeface="Google Sans Text"/>
              </a:rPr>
              <a:t>. Coloca todos los elementos que contiene </a:t>
            </a:r>
            <a:r>
              <a:rPr lang="es-ES" sz="870" b="0" i="1" dirty="0">
                <a:effectLst/>
                <a:latin typeface="Google Sans Text"/>
              </a:rPr>
              <a:t>uno debajo del otro</a:t>
            </a:r>
            <a:r>
              <a:rPr lang="es-ES" sz="870" b="0" i="0" dirty="0">
                <a:effectLst/>
                <a:latin typeface="Google Sans Text"/>
              </a:rPr>
              <a:t>, en una pila vertical.</a:t>
            </a:r>
          </a:p>
          <a:p>
            <a:pPr marL="742950" lvl="1" indent="-285750" algn="just">
              <a:buFont typeface="+mj-lt"/>
              <a:buAutoNum type="arabicPeriod"/>
            </a:pPr>
            <a:r>
              <a:rPr lang="es-ES" sz="870" b="0" i="0" dirty="0">
                <a:effectLst/>
                <a:latin typeface="DM Mono"/>
              </a:rPr>
              <a:t>Padding="20"</a:t>
            </a:r>
            <a:r>
              <a:rPr lang="es-ES" sz="870" b="0" i="0" dirty="0">
                <a:effectLst/>
                <a:latin typeface="Google Sans Text"/>
              </a:rPr>
              <a:t>: Crea un espacio vacío (un margen interior) de 20 unidades alrededor de </a:t>
            </a:r>
            <a:r>
              <a:rPr lang="es-ES" sz="870" b="0" i="1" dirty="0">
                <a:effectLst/>
                <a:latin typeface="Google Sans Text"/>
              </a:rPr>
              <a:t>todo</a:t>
            </a:r>
            <a:r>
              <a:rPr lang="es-ES" sz="870" b="0" i="0" dirty="0">
                <a:effectLst/>
                <a:latin typeface="Google Sans Text"/>
              </a:rPr>
              <a:t> el contenido dentro del </a:t>
            </a:r>
            <a:r>
              <a:rPr lang="es-ES" sz="870" b="0" i="0" dirty="0">
                <a:effectLst/>
                <a:latin typeface="DM Mono"/>
              </a:rPr>
              <a:t>StackLayout</a:t>
            </a:r>
            <a:r>
              <a:rPr lang="es-ES" sz="870" b="0" i="0" dirty="0">
                <a:effectLst/>
                <a:latin typeface="Google Sans Text"/>
              </a:rPr>
              <a:t>, separándolo de los bordes de la pantalla.</a:t>
            </a:r>
          </a:p>
          <a:p>
            <a:pPr marL="742950" lvl="1" indent="-285750" algn="just">
              <a:buFont typeface="+mj-lt"/>
              <a:buAutoNum type="arabicPeriod"/>
            </a:pPr>
            <a:r>
              <a:rPr lang="es-ES" sz="870" b="0" i="0" dirty="0">
                <a:effectLst/>
                <a:latin typeface="DM Mono"/>
              </a:rPr>
              <a:t>Spacing="10"</a:t>
            </a:r>
            <a:r>
              <a:rPr lang="es-ES" sz="870" b="0" i="0" dirty="0">
                <a:effectLst/>
                <a:latin typeface="Google Sans Text"/>
              </a:rPr>
              <a:t>: Añade un espacio vertical de 10 unidades </a:t>
            </a:r>
            <a:r>
              <a:rPr lang="es-ES" sz="870" b="0" i="1" dirty="0">
                <a:effectLst/>
                <a:latin typeface="Google Sans Text"/>
              </a:rPr>
              <a:t>entre</a:t>
            </a:r>
            <a:r>
              <a:rPr lang="es-ES" sz="870" b="0" i="0" dirty="0">
                <a:effectLst/>
                <a:latin typeface="Google Sans Text"/>
              </a:rPr>
              <a:t> cada elemento dentro de la pila (entre un Label y un Entry, entre un Entry y un Button, etc.).</a:t>
            </a:r>
          </a:p>
          <a:p>
            <a:pPr algn="just">
              <a:buFont typeface="+mj-lt"/>
              <a:buAutoNum type="arabicPeriod"/>
            </a:pPr>
            <a:r>
              <a:rPr lang="es-ES" sz="870" b="1" i="0" dirty="0">
                <a:effectLst/>
                <a:latin typeface="DM Mono"/>
              </a:rPr>
              <a:t>&lt;Label Text="App Lógica Interactiva" .../&gt;</a:t>
            </a:r>
            <a:r>
              <a:rPr lang="es-ES" sz="870" b="1" i="0" dirty="0">
                <a:effectLst/>
                <a:latin typeface="Google Sans Text"/>
              </a:rPr>
              <a:t>:</a:t>
            </a:r>
            <a:endParaRPr lang="es-ES" sz="870" b="0" i="0" dirty="0">
              <a:effectLst/>
              <a:latin typeface="Google Sans Text"/>
            </a:endParaRPr>
          </a:p>
          <a:p>
            <a:pPr marL="742950" lvl="1" indent="-285750" algn="just">
              <a:buFont typeface="+mj-lt"/>
              <a:buAutoNum type="arabicPeriod"/>
            </a:pPr>
            <a:r>
              <a:rPr lang="es-ES" sz="870" b="1" i="0" dirty="0">
                <a:effectLst/>
                <a:latin typeface="Google Sans Text"/>
              </a:rPr>
              <a:t>Propósito:</a:t>
            </a:r>
            <a:r>
              <a:rPr lang="es-ES" sz="870" b="0" i="0" dirty="0">
                <a:effectLst/>
                <a:latin typeface="Google Sans Text"/>
              </a:rPr>
              <a:t> Muestra texto en la pantalla. Este es el título principal de la aplicación.</a:t>
            </a:r>
          </a:p>
          <a:p>
            <a:pPr marL="742950" lvl="1" indent="-285750" algn="just">
              <a:buFont typeface="+mj-lt"/>
              <a:buAutoNum type="arabicPeriod"/>
            </a:pPr>
            <a:r>
              <a:rPr lang="es-ES" sz="870" b="0" i="0" dirty="0">
                <a:effectLst/>
                <a:latin typeface="DM Mono"/>
              </a:rPr>
              <a:t>FontSize="Large"</a:t>
            </a:r>
            <a:r>
              <a:rPr lang="es-ES" sz="870" b="0" i="0" dirty="0">
                <a:effectLst/>
                <a:latin typeface="Google Sans Text"/>
              </a:rPr>
              <a:t>, </a:t>
            </a:r>
            <a:r>
              <a:rPr lang="es-ES" sz="870" b="0" i="0" dirty="0">
                <a:effectLst/>
                <a:latin typeface="DM Mono"/>
              </a:rPr>
              <a:t>FontAttributes="Bold"</a:t>
            </a:r>
            <a:r>
              <a:rPr lang="es-ES" sz="870" b="0" i="0" dirty="0">
                <a:effectLst/>
                <a:latin typeface="Google Sans Text"/>
              </a:rPr>
              <a:t>: Hacen el texto grande y en negrita.</a:t>
            </a:r>
          </a:p>
          <a:p>
            <a:pPr marL="742950" lvl="1" indent="-285750" algn="just">
              <a:buFont typeface="+mj-lt"/>
              <a:buAutoNum type="arabicPeriod"/>
            </a:pPr>
            <a:r>
              <a:rPr lang="es-ES" sz="870" b="0" i="0" dirty="0">
                <a:effectLst/>
                <a:latin typeface="DM Mono"/>
              </a:rPr>
              <a:t>HorizontalTextAlignment="Center"</a:t>
            </a:r>
            <a:r>
              <a:rPr lang="es-ES" sz="870" b="0" i="0" dirty="0">
                <a:effectLst/>
                <a:latin typeface="Google Sans Text"/>
              </a:rPr>
              <a:t>: Centra el texto horizontalmente.</a:t>
            </a:r>
          </a:p>
          <a:p>
            <a:pPr marL="742950" lvl="1" indent="-285750" algn="just">
              <a:buFont typeface="+mj-lt"/>
              <a:buAutoNum type="arabicPeriod"/>
            </a:pPr>
            <a:r>
              <a:rPr lang="es-ES" sz="870" b="0" i="0" dirty="0">
                <a:effectLst/>
                <a:latin typeface="DM Mono"/>
              </a:rPr>
              <a:t>TextColor="#333333"</a:t>
            </a:r>
            <a:r>
              <a:rPr lang="es-ES" sz="870" b="0" i="0" dirty="0">
                <a:effectLst/>
                <a:latin typeface="Google Sans Text"/>
              </a:rPr>
              <a:t>: Define el color del texto (un gris oscuro).</a:t>
            </a:r>
          </a:p>
          <a:p>
            <a:pPr marL="742950" lvl="1" indent="-285750" algn="just">
              <a:buFont typeface="+mj-lt"/>
              <a:buAutoNum type="arabicPeriod"/>
            </a:pPr>
            <a:r>
              <a:rPr lang="es-ES" sz="870" b="0" i="0" dirty="0">
                <a:effectLst/>
                <a:latin typeface="DM Mono"/>
              </a:rPr>
              <a:t>Margin="0,0,0,20"</a:t>
            </a:r>
            <a:r>
              <a:rPr lang="es-ES" sz="870" b="0" i="0" dirty="0">
                <a:effectLst/>
                <a:latin typeface="Google Sans Text"/>
              </a:rPr>
              <a:t>: Añade un espacio extra </a:t>
            </a:r>
            <a:r>
              <a:rPr lang="es-ES" sz="870" b="0" i="1" dirty="0">
                <a:effectLst/>
                <a:latin typeface="Google Sans Text"/>
              </a:rPr>
              <a:t>debajo</a:t>
            </a:r>
            <a:r>
              <a:rPr lang="es-ES" sz="870" b="0" i="0" dirty="0">
                <a:effectLst/>
                <a:latin typeface="Google Sans Text"/>
              </a:rPr>
              <a:t> de este título (20 unidades).</a:t>
            </a:r>
          </a:p>
          <a:p>
            <a:pPr algn="just">
              <a:buFont typeface="+mj-lt"/>
              <a:buAutoNum type="arabicPeriod"/>
            </a:pPr>
            <a:r>
              <a:rPr lang="es-ES" sz="870" b="1" i="0" dirty="0">
                <a:effectLst/>
                <a:latin typeface="DM Mono"/>
              </a:rPr>
              <a:t>&lt;!-- Sección If/Else: Verificar Edad --&gt;</a:t>
            </a:r>
            <a:r>
              <a:rPr lang="es-ES" sz="870" b="1" i="0" dirty="0">
                <a:effectLst/>
                <a:latin typeface="Google Sans Text"/>
              </a:rPr>
              <a:t>:</a:t>
            </a:r>
            <a:endParaRPr lang="es-ES" sz="870" b="0" i="0" dirty="0">
              <a:effectLst/>
              <a:latin typeface="Google Sans Text"/>
            </a:endParaRPr>
          </a:p>
          <a:p>
            <a:pPr marL="742950" lvl="1" indent="-285750" algn="just">
              <a:buFont typeface="+mj-lt"/>
              <a:buAutoNum type="arabicPeriod"/>
            </a:pPr>
            <a:r>
              <a:rPr lang="es-ES" sz="870" b="1" i="0" dirty="0">
                <a:effectLst/>
                <a:latin typeface="Google Sans Text"/>
              </a:rPr>
              <a:t>Propósito:</a:t>
            </a:r>
            <a:r>
              <a:rPr lang="es-ES" sz="870" b="0" i="0" dirty="0">
                <a:effectLst/>
                <a:latin typeface="Google Sans Text"/>
              </a:rPr>
              <a:t> Esto es un comentario. No aparece en la aplicación, es solo una nota para los programadores que leen el código.</a:t>
            </a:r>
          </a:p>
          <a:p>
            <a:pPr algn="just">
              <a:buFont typeface="+mj-lt"/>
              <a:buAutoNum type="arabicPeriod"/>
            </a:pPr>
            <a:r>
              <a:rPr lang="es-ES" sz="870" b="1" i="0" dirty="0">
                <a:effectLst/>
                <a:latin typeface="DM Mono"/>
              </a:rPr>
              <a:t>&lt;Label Text="1. Verificar..." .../&gt;</a:t>
            </a:r>
            <a:r>
              <a:rPr lang="es-ES" sz="870" b="1" i="0" dirty="0">
                <a:effectLst/>
                <a:latin typeface="Google Sans Text"/>
              </a:rPr>
              <a:t>:</a:t>
            </a:r>
            <a:endParaRPr lang="es-ES" sz="870" b="0" i="0" dirty="0">
              <a:effectLst/>
              <a:latin typeface="Google Sans Text"/>
            </a:endParaRPr>
          </a:p>
          <a:p>
            <a:pPr marL="742950" lvl="1" indent="-285750" algn="just">
              <a:buFont typeface="+mj-lt"/>
              <a:buAutoNum type="arabicPeriod"/>
            </a:pPr>
            <a:r>
              <a:rPr lang="es-ES" sz="870" b="1" i="0" dirty="0">
                <a:effectLst/>
                <a:latin typeface="Google Sans Text"/>
              </a:rPr>
              <a:t>Propósito:</a:t>
            </a:r>
            <a:r>
              <a:rPr lang="es-ES" sz="870" b="0" i="0" dirty="0">
                <a:effectLst/>
                <a:latin typeface="Google Sans Text"/>
              </a:rPr>
              <a:t> Otro texto, que actúa como encabezado para la sección de verificar edad. Está en negrita (</a:t>
            </a:r>
            <a:r>
              <a:rPr lang="es-ES" sz="870" b="0" i="0" dirty="0">
                <a:effectLst/>
                <a:latin typeface="DM Mono"/>
              </a:rPr>
              <a:t>FontAttributes="Bold"</a:t>
            </a:r>
            <a:r>
              <a:rPr lang="es-ES" sz="870" b="0" i="0" dirty="0">
                <a:effectLst/>
                <a:latin typeface="Google Sans Text"/>
              </a:rPr>
              <a:t>).</a:t>
            </a:r>
          </a:p>
          <a:p>
            <a:pPr algn="just">
              <a:buFont typeface="+mj-lt"/>
              <a:buAutoNum type="arabicPeriod"/>
            </a:pPr>
            <a:r>
              <a:rPr lang="es-ES" sz="870" b="1" i="0" dirty="0">
                <a:effectLst/>
                <a:latin typeface="DM Mono"/>
              </a:rPr>
              <a:t>&lt;Entry x:Name="AgeEntry" .../&gt;</a:t>
            </a:r>
            <a:r>
              <a:rPr lang="es-ES" sz="870" b="1" i="0" dirty="0">
                <a:effectLst/>
                <a:latin typeface="Google Sans Text"/>
              </a:rPr>
              <a:t>:</a:t>
            </a:r>
            <a:endParaRPr lang="es-ES" sz="870" b="0" i="0" dirty="0">
              <a:effectLst/>
              <a:latin typeface="Google Sans Text"/>
            </a:endParaRPr>
          </a:p>
          <a:p>
            <a:pPr marL="742950" lvl="1" indent="-285750" algn="just">
              <a:buFont typeface="+mj-lt"/>
              <a:buAutoNum type="arabicPeriod"/>
            </a:pPr>
            <a:r>
              <a:rPr lang="es-ES" sz="870" b="1" i="0" dirty="0">
                <a:effectLst/>
                <a:latin typeface="Google Sans Text"/>
              </a:rPr>
              <a:t>Propósito:</a:t>
            </a:r>
            <a:r>
              <a:rPr lang="es-ES" sz="870" b="0" i="0" dirty="0">
                <a:effectLst/>
                <a:latin typeface="Google Sans Text"/>
              </a:rPr>
              <a:t> Es un </a:t>
            </a:r>
            <a:r>
              <a:rPr lang="es-ES" sz="870" b="0" i="1" dirty="0">
                <a:effectLst/>
                <a:latin typeface="Google Sans Text"/>
              </a:rPr>
              <a:t>campo de texto</a:t>
            </a:r>
            <a:r>
              <a:rPr lang="es-ES" sz="870" b="0" i="0" dirty="0">
                <a:effectLst/>
                <a:latin typeface="Google Sans Text"/>
              </a:rPr>
              <a:t> donde el usuario puede escribir.</a:t>
            </a:r>
          </a:p>
          <a:p>
            <a:pPr marL="742950" lvl="1" indent="-285750" algn="just">
              <a:buFont typeface="+mj-lt"/>
              <a:buAutoNum type="arabicPeriod"/>
            </a:pPr>
            <a:r>
              <a:rPr lang="es-ES" sz="870" b="0" i="0" dirty="0">
                <a:effectLst/>
                <a:latin typeface="DM Mono"/>
              </a:rPr>
              <a:t>x:Name="AgeEntry"</a:t>
            </a:r>
            <a:r>
              <a:rPr lang="es-ES" sz="870" b="0" i="0" dirty="0">
                <a:effectLst/>
                <a:latin typeface="Google Sans Text"/>
              </a:rPr>
              <a:t>: Le da un nombre único ("AgeEntry") para que el código C# pueda leer lo que el usuario escribe aquí.</a:t>
            </a:r>
          </a:p>
          <a:p>
            <a:pPr marL="742950" lvl="1" indent="-285750" algn="just">
              <a:buFont typeface="+mj-lt"/>
              <a:buAutoNum type="arabicPeriod"/>
            </a:pPr>
            <a:r>
              <a:rPr lang="es-ES" sz="870" b="0" i="0" dirty="0">
                <a:effectLst/>
                <a:latin typeface="DM Mono"/>
              </a:rPr>
              <a:t>Placeholder="Introduce tu edad"</a:t>
            </a:r>
            <a:r>
              <a:rPr lang="es-ES" sz="870" b="0" i="0" dirty="0">
                <a:effectLst/>
                <a:latin typeface="Google Sans Text"/>
              </a:rPr>
              <a:t>: Muestra un texto de ayuda dentro del campo cuando está vacío.</a:t>
            </a:r>
          </a:p>
          <a:p>
            <a:pPr marL="742950" lvl="1" indent="-285750" algn="just">
              <a:buFont typeface="+mj-lt"/>
              <a:buAutoNum type="arabicPeriod"/>
            </a:pPr>
            <a:r>
              <a:rPr lang="es-ES" sz="870" b="0" i="0" dirty="0">
                <a:effectLst/>
                <a:latin typeface="DM Mono"/>
              </a:rPr>
              <a:t>Keyboard="Numeric"</a:t>
            </a:r>
            <a:r>
              <a:rPr lang="es-ES" sz="870" b="0" i="0" dirty="0">
                <a:effectLst/>
                <a:latin typeface="Google Sans Text"/>
              </a:rPr>
              <a:t>: Hace que aparezca el teclado numérico cuando el usuario toca este campo.</a:t>
            </a:r>
          </a:p>
          <a:p>
            <a:pPr algn="just">
              <a:buFont typeface="+mj-lt"/>
              <a:buAutoNum type="arabicPeriod"/>
            </a:pPr>
            <a:r>
              <a:rPr lang="es-ES" sz="870" b="1" i="0" dirty="0">
                <a:effectLst/>
                <a:latin typeface="DM Mono"/>
              </a:rPr>
              <a:t>&lt;Button Text="Verificar Edad" .../&gt;</a:t>
            </a:r>
            <a:r>
              <a:rPr lang="es-ES" sz="870" b="1" i="0" dirty="0">
                <a:effectLst/>
                <a:latin typeface="Google Sans Text"/>
              </a:rPr>
              <a:t>:</a:t>
            </a:r>
            <a:endParaRPr lang="es-ES" sz="870" b="0" i="0" dirty="0">
              <a:effectLst/>
              <a:latin typeface="Google Sans Text"/>
            </a:endParaRPr>
          </a:p>
          <a:p>
            <a:pPr marL="742950" lvl="1" indent="-285750" algn="just">
              <a:buFont typeface="+mj-lt"/>
              <a:buAutoNum type="arabicPeriod"/>
            </a:pPr>
            <a:r>
              <a:rPr lang="es-ES" sz="870" b="1" i="0" dirty="0">
                <a:effectLst/>
                <a:latin typeface="Google Sans Text"/>
              </a:rPr>
              <a:t>Propósito:</a:t>
            </a:r>
            <a:r>
              <a:rPr lang="es-ES" sz="870" b="0" i="0" dirty="0">
                <a:effectLst/>
                <a:latin typeface="Google Sans Text"/>
              </a:rPr>
              <a:t> Un botón en el que el usuario puede hacer clic.</a:t>
            </a:r>
          </a:p>
          <a:p>
            <a:pPr marL="742950" lvl="1" indent="-285750" algn="just">
              <a:buFont typeface="+mj-lt"/>
              <a:buAutoNum type="arabicPeriod"/>
            </a:pPr>
            <a:r>
              <a:rPr lang="es-ES" sz="870" b="0" i="0" dirty="0">
                <a:effectLst/>
                <a:latin typeface="DM Mono"/>
              </a:rPr>
              <a:t>Text="Verificar Edad"</a:t>
            </a:r>
            <a:r>
              <a:rPr lang="es-ES" sz="870" b="0" i="0" dirty="0">
                <a:effectLst/>
                <a:latin typeface="Google Sans Text"/>
              </a:rPr>
              <a:t>: El texto que se muestra en el botón.</a:t>
            </a:r>
          </a:p>
          <a:p>
            <a:pPr marL="742950" lvl="1" indent="-285750" algn="just">
              <a:buFont typeface="+mj-lt"/>
              <a:buAutoNum type="arabicPeriod"/>
            </a:pPr>
            <a:r>
              <a:rPr lang="es-ES" sz="870" b="0" i="0" dirty="0">
                <a:effectLst/>
                <a:latin typeface="DM Mono"/>
              </a:rPr>
              <a:t>Clicked="OnAgeCheckClicked"</a:t>
            </a:r>
            <a:r>
              <a:rPr lang="es-ES" sz="870" b="0" i="0" dirty="0">
                <a:effectLst/>
                <a:latin typeface="Google Sans Text"/>
              </a:rPr>
              <a:t>: Indica qué función en el código C# (</a:t>
            </a:r>
            <a:r>
              <a:rPr lang="es-ES" sz="870" b="0" i="0" dirty="0">
                <a:effectLst/>
                <a:latin typeface="DM Mono"/>
              </a:rPr>
              <a:t>OnAgeCheckClicked</a:t>
            </a:r>
            <a:r>
              <a:rPr lang="es-ES" sz="870" b="0" i="0" dirty="0">
                <a:effectLst/>
                <a:latin typeface="Google Sans Text"/>
              </a:rPr>
              <a:t>) se debe ejecutar cuando se hace clic en el botón.</a:t>
            </a:r>
          </a:p>
          <a:p>
            <a:pPr marL="742950" lvl="1" indent="-285750" algn="just">
              <a:buFont typeface="+mj-lt"/>
              <a:buAutoNum type="arabicPeriod"/>
            </a:pPr>
            <a:r>
              <a:rPr lang="es-ES" sz="870" b="0" i="0" dirty="0">
                <a:effectLst/>
                <a:latin typeface="DM Mono"/>
              </a:rPr>
              <a:t>Style="{StaticResource DemoButtonStyle}"</a:t>
            </a:r>
            <a:r>
              <a:rPr lang="es-ES" sz="870" b="0" i="0" dirty="0">
                <a:effectLst/>
                <a:latin typeface="Google Sans Text"/>
              </a:rPr>
              <a:t>: Aplica un estilo visual predefinido (el naranja definido abajo) a este botón.</a:t>
            </a:r>
          </a:p>
          <a:p>
            <a:pPr algn="just">
              <a:buFont typeface="+mj-lt"/>
              <a:buAutoNum type="arabicPeriod"/>
            </a:pPr>
            <a:r>
              <a:rPr lang="es-ES" sz="870" b="1" i="0" dirty="0">
                <a:effectLst/>
                <a:latin typeface="DM Mono"/>
              </a:rPr>
              <a:t>&lt;BoxView HeightRequest="1" .../&gt;</a:t>
            </a:r>
            <a:r>
              <a:rPr lang="es-ES" sz="870" b="1" i="0" dirty="0">
                <a:effectLst/>
                <a:latin typeface="Google Sans Text"/>
              </a:rPr>
              <a:t>:</a:t>
            </a:r>
            <a:endParaRPr lang="es-ES" sz="870" b="0" i="0" dirty="0">
              <a:effectLst/>
              <a:latin typeface="Google Sans Text"/>
            </a:endParaRPr>
          </a:p>
          <a:p>
            <a:pPr marL="742950" lvl="1" indent="-285750" algn="just">
              <a:buFont typeface="+mj-lt"/>
              <a:buAutoNum type="arabicPeriod"/>
            </a:pPr>
            <a:r>
              <a:rPr lang="es-ES" sz="870" b="1" i="0" dirty="0">
                <a:effectLst/>
                <a:latin typeface="Google Sans Text"/>
              </a:rPr>
              <a:t>Propósito:</a:t>
            </a:r>
            <a:r>
              <a:rPr lang="es-ES" sz="870" b="0" i="0" dirty="0">
                <a:effectLst/>
                <a:latin typeface="Google Sans Text"/>
              </a:rPr>
              <a:t> Dibuja una simple línea horizontal delgada (altura 1) de color gris (</a:t>
            </a:r>
            <a:r>
              <a:rPr lang="es-ES" sz="870" b="0" i="0" dirty="0">
                <a:effectLst/>
                <a:latin typeface="DM Mono"/>
              </a:rPr>
              <a:t>#CCCCCC</a:t>
            </a:r>
            <a:r>
              <a:rPr lang="es-ES" sz="870" b="0" i="0" dirty="0">
                <a:effectLst/>
                <a:latin typeface="Google Sans Text"/>
              </a:rPr>
              <a:t>). Se usa aquí como un </a:t>
            </a:r>
            <a:r>
              <a:rPr lang="es-ES" sz="870" b="0" i="1" dirty="0">
                <a:effectLst/>
                <a:latin typeface="Google Sans Text"/>
              </a:rPr>
              <a:t>separador visual</a:t>
            </a:r>
            <a:r>
              <a:rPr lang="es-ES" sz="870" b="0" i="0" dirty="0">
                <a:effectLst/>
                <a:latin typeface="Google Sans Text"/>
              </a:rPr>
              <a:t> entre las secciones.</a:t>
            </a:r>
          </a:p>
          <a:p>
            <a:pPr algn="just">
              <a:buFont typeface="+mj-lt"/>
              <a:buAutoNum type="arabicPeriod"/>
            </a:pPr>
            <a:r>
              <a:rPr lang="es-ES" sz="870" b="1" i="0" dirty="0">
                <a:effectLst/>
                <a:latin typeface="Google Sans Text"/>
              </a:rPr>
              <a:t>Secciones Repetidas (While, Switch, Listas):</a:t>
            </a:r>
            <a:endParaRPr lang="es-ES" sz="870" b="0" i="0" dirty="0">
              <a:effectLst/>
              <a:latin typeface="Google Sans Text"/>
            </a:endParaRPr>
          </a:p>
          <a:p>
            <a:pPr marL="742950" lvl="1" indent="-285750" algn="just">
              <a:buFont typeface="+mj-lt"/>
              <a:buAutoNum type="arabicPeriod"/>
            </a:pPr>
            <a:r>
              <a:rPr lang="es-ES" sz="870" b="0" i="0" dirty="0">
                <a:effectLst/>
                <a:latin typeface="Google Sans Text"/>
              </a:rPr>
              <a:t>El patrón se repite: Un </a:t>
            </a:r>
            <a:r>
              <a:rPr lang="es-ES" sz="870" b="0" i="0" dirty="0">
                <a:effectLst/>
                <a:latin typeface="DM Mono"/>
              </a:rPr>
              <a:t>Label</a:t>
            </a:r>
            <a:r>
              <a:rPr lang="es-ES" sz="870" b="0" i="0" dirty="0">
                <a:effectLst/>
                <a:latin typeface="Google Sans Text"/>
              </a:rPr>
              <a:t> como título de sección, a veces un </a:t>
            </a:r>
            <a:r>
              <a:rPr lang="es-ES" sz="870" b="0" i="0" dirty="0">
                <a:effectLst/>
                <a:latin typeface="DM Mono"/>
              </a:rPr>
              <a:t>Entry</a:t>
            </a:r>
            <a:r>
              <a:rPr lang="es-ES" sz="870" b="0" i="0" dirty="0">
                <a:effectLst/>
                <a:latin typeface="Google Sans Text"/>
              </a:rPr>
              <a:t> para que el usuario introduzca datos (</a:t>
            </a:r>
            <a:r>
              <a:rPr lang="es-ES" sz="870" b="0" i="0" dirty="0">
                <a:effectLst/>
                <a:latin typeface="DM Mono"/>
              </a:rPr>
              <a:t>LimitEntry</a:t>
            </a:r>
            <a:r>
              <a:rPr lang="es-ES" sz="870" b="0" i="0" dirty="0">
                <a:effectLst/>
                <a:latin typeface="Google Sans Text"/>
              </a:rPr>
              <a:t>, </a:t>
            </a:r>
            <a:r>
              <a:rPr lang="es-ES" sz="870" b="0" i="0" dirty="0">
                <a:effectLst/>
                <a:latin typeface="DM Mono"/>
              </a:rPr>
              <a:t>DayNumberEntry</a:t>
            </a:r>
            <a:r>
              <a:rPr lang="es-ES" sz="870" b="0" i="0" dirty="0">
                <a:effectLst/>
                <a:latin typeface="Google Sans Text"/>
              </a:rPr>
              <a:t>), un </a:t>
            </a:r>
            <a:r>
              <a:rPr lang="es-ES" sz="870" b="0" i="0" dirty="0">
                <a:effectLst/>
                <a:latin typeface="DM Mono"/>
              </a:rPr>
              <a:t>Button</a:t>
            </a:r>
            <a:r>
              <a:rPr lang="es-ES" sz="870" b="0" i="0" dirty="0">
                <a:effectLst/>
                <a:latin typeface="Google Sans Text"/>
              </a:rPr>
              <a:t> para ejecutar la acción (</a:t>
            </a:r>
            <a:r>
              <a:rPr lang="es-ES" sz="870" b="0" i="0" dirty="0">
                <a:effectLst/>
                <a:latin typeface="DM Mono"/>
              </a:rPr>
              <a:t>OnSumPrimesWhileClicked</a:t>
            </a:r>
            <a:r>
              <a:rPr lang="es-ES" sz="870" b="0" i="0" dirty="0">
                <a:effectLst/>
                <a:latin typeface="Google Sans Text"/>
              </a:rPr>
              <a:t>, </a:t>
            </a:r>
            <a:r>
              <a:rPr lang="es-ES" sz="870" b="0" i="0" dirty="0">
                <a:effectLst/>
                <a:latin typeface="DM Mono"/>
              </a:rPr>
              <a:t>OnDayOfWeekSwitchClicked</a:t>
            </a:r>
            <a:r>
              <a:rPr lang="es-ES" sz="870" b="0" i="0" dirty="0">
                <a:effectLst/>
                <a:latin typeface="Google Sans Text"/>
              </a:rPr>
              <a:t>, etc.), y </a:t>
            </a:r>
            <a:r>
              <a:rPr lang="es-ES" sz="870" b="0" i="0" dirty="0">
                <a:effectLst/>
                <a:latin typeface="DM Mono"/>
              </a:rPr>
              <a:t>BoxView</a:t>
            </a:r>
            <a:r>
              <a:rPr lang="es-ES" sz="870" b="0" i="0" dirty="0">
                <a:effectLst/>
                <a:latin typeface="Google Sans Text"/>
              </a:rPr>
              <a:t> como separador.</a:t>
            </a:r>
          </a:p>
          <a:p>
            <a:pPr algn="just">
              <a:buFont typeface="+mj-lt"/>
              <a:buAutoNum type="arabicPeriod"/>
            </a:pPr>
            <a:r>
              <a:rPr lang="es-ES" sz="870" b="1" i="0" dirty="0">
                <a:effectLst/>
                <a:latin typeface="Google Sans Text"/>
              </a:rPr>
              <a:t>Área de Resultados:</a:t>
            </a:r>
            <a:endParaRPr lang="es-ES" sz="870" b="0" i="0" dirty="0">
              <a:effectLst/>
              <a:latin typeface="Google Sans Text"/>
            </a:endParaRPr>
          </a:p>
          <a:p>
            <a:pPr marL="742950" lvl="1" indent="-285750" algn="just">
              <a:buFont typeface="+mj-lt"/>
              <a:buAutoNum type="arabicPeriod"/>
            </a:pPr>
            <a:r>
              <a:rPr lang="es-ES" sz="870" b="1" i="0" dirty="0">
                <a:effectLst/>
                <a:latin typeface="DM Mono"/>
              </a:rPr>
              <a:t>&lt;Label Text="Resultados:" .../&gt;</a:t>
            </a:r>
            <a:r>
              <a:rPr lang="es-ES" sz="870" b="1" i="0" dirty="0">
                <a:effectLst/>
                <a:latin typeface="Google Sans Text"/>
              </a:rPr>
              <a:t>:</a:t>
            </a:r>
            <a:r>
              <a:rPr lang="es-ES" sz="870" b="0" i="0" dirty="0">
                <a:effectLst/>
                <a:latin typeface="Google Sans Text"/>
              </a:rPr>
              <a:t> Un encabezado simple para indicar dónde aparecerán los resultados.</a:t>
            </a:r>
          </a:p>
          <a:p>
            <a:pPr marL="742950" lvl="1" indent="-285750" algn="just">
              <a:buFont typeface="+mj-lt"/>
              <a:buAutoNum type="arabicPeriod"/>
            </a:pPr>
            <a:r>
              <a:rPr lang="es-ES" sz="870" b="1" i="0" dirty="0">
                <a:effectLst/>
                <a:latin typeface="DM Mono"/>
              </a:rPr>
              <a:t>&lt;Label x:Name="ResultLabel" .../&gt;</a:t>
            </a:r>
            <a:r>
              <a:rPr lang="es-ES" sz="870" b="1" i="0" dirty="0">
                <a:effectLst/>
                <a:latin typeface="Google Sans Text"/>
              </a:rPr>
              <a:t>:</a:t>
            </a:r>
            <a:r>
              <a:rPr lang="es-ES" sz="870" b="0" i="0" dirty="0">
                <a:effectLst/>
                <a:latin typeface="Google Sans Text"/>
              </a:rPr>
              <a:t> ¡Este es importante! Es donde se mostrará la </a:t>
            </a:r>
            <a:r>
              <a:rPr lang="es-ES" sz="870" b="0" i="1" dirty="0">
                <a:effectLst/>
                <a:latin typeface="Google Sans Text"/>
              </a:rPr>
              <a:t>salida</a:t>
            </a:r>
            <a:r>
              <a:rPr lang="es-ES" sz="870" b="0" i="0" dirty="0">
                <a:effectLst/>
                <a:latin typeface="Google Sans Text"/>
              </a:rPr>
              <a:t> o el resultado de las operaciones.</a:t>
            </a:r>
          </a:p>
          <a:p>
            <a:pPr marL="1143000" lvl="2" indent="-228600" algn="just">
              <a:buFont typeface="+mj-lt"/>
              <a:buAutoNum type="arabicPeriod"/>
            </a:pPr>
            <a:r>
              <a:rPr lang="es-ES" sz="870" b="0" i="0" dirty="0">
                <a:effectLst/>
                <a:latin typeface="DM Mono"/>
              </a:rPr>
              <a:t>x:Name="ResultLabel"</a:t>
            </a:r>
            <a:r>
              <a:rPr lang="es-ES" sz="870" b="0" i="0" dirty="0">
                <a:effectLst/>
                <a:latin typeface="Google Sans Text"/>
              </a:rPr>
              <a:t>: Le da un nombre para que el código C# pueda cambiar su texto.</a:t>
            </a:r>
          </a:p>
          <a:p>
            <a:pPr marL="1143000" lvl="2" indent="-228600" algn="just">
              <a:buFont typeface="+mj-lt"/>
              <a:buAutoNum type="arabicPeriod"/>
            </a:pPr>
            <a:r>
              <a:rPr lang="es-ES" sz="870" b="0" i="0" dirty="0">
                <a:effectLst/>
                <a:latin typeface="DM Mono"/>
              </a:rPr>
              <a:t>Text="Introduce datos..."</a:t>
            </a:r>
            <a:r>
              <a:rPr lang="es-ES" sz="870" b="0" i="0" dirty="0">
                <a:effectLst/>
                <a:latin typeface="Google Sans Text"/>
              </a:rPr>
              <a:t>: El texto inicial que se muestra antes de que el usuario haga algo.</a:t>
            </a:r>
          </a:p>
          <a:p>
            <a:pPr marL="1143000" lvl="2" indent="-228600" algn="just">
              <a:buFont typeface="+mj-lt"/>
              <a:buAutoNum type="arabicPeriod"/>
            </a:pPr>
            <a:r>
              <a:rPr lang="es-ES" sz="870" b="0" i="0" dirty="0">
                <a:effectLst/>
                <a:latin typeface="DM Mono"/>
              </a:rPr>
              <a:t>LineBreakMode="WordWrap"</a:t>
            </a:r>
            <a:r>
              <a:rPr lang="es-ES" sz="870" b="0" i="0" dirty="0">
                <a:effectLst/>
                <a:latin typeface="Google Sans Text"/>
              </a:rPr>
              <a:t>: Si el resultado es muy largo, el texto continuará en la línea siguiente en lugar de cortarse.</a:t>
            </a:r>
          </a:p>
          <a:p>
            <a:pPr algn="just">
              <a:buFont typeface="+mj-lt"/>
              <a:buAutoNum type="arabicPeriod"/>
            </a:pPr>
            <a:r>
              <a:rPr lang="es-ES" sz="870" b="1" i="0" dirty="0">
                <a:effectLst/>
                <a:latin typeface="DM Mono"/>
              </a:rPr>
              <a:t>&lt;ContentPage.Resources&gt;</a:t>
            </a:r>
            <a:r>
              <a:rPr lang="es-ES" sz="870" b="1" i="0" dirty="0">
                <a:effectLst/>
                <a:latin typeface="Google Sans Text"/>
              </a:rPr>
              <a:t>...</a:t>
            </a:r>
            <a:r>
              <a:rPr lang="es-ES" sz="870" b="1" i="0" dirty="0">
                <a:effectLst/>
                <a:latin typeface="DM Mono"/>
              </a:rPr>
              <a:t>&lt;/ContentPage.Resources&gt;</a:t>
            </a:r>
            <a:r>
              <a:rPr lang="es-ES" sz="870" b="1" i="0" dirty="0">
                <a:effectLst/>
                <a:latin typeface="Google Sans Text"/>
              </a:rPr>
              <a:t>:</a:t>
            </a:r>
            <a:endParaRPr lang="es-ES" sz="870" b="0" i="0" dirty="0">
              <a:effectLst/>
              <a:latin typeface="Google Sans Text"/>
            </a:endParaRPr>
          </a:p>
          <a:p>
            <a:pPr marL="742950" lvl="1" indent="-285750" algn="just">
              <a:buFont typeface="+mj-lt"/>
              <a:buAutoNum type="arabicPeriod"/>
            </a:pPr>
            <a:r>
              <a:rPr lang="es-ES" sz="870" b="1" i="0" dirty="0">
                <a:effectLst/>
                <a:latin typeface="Google Sans Text"/>
              </a:rPr>
              <a:t>Propósito:</a:t>
            </a:r>
            <a:r>
              <a:rPr lang="es-ES" sz="870" b="0" i="0" dirty="0">
                <a:effectLst/>
                <a:latin typeface="Google Sans Text"/>
              </a:rPr>
              <a:t> Es como un almacén de "recursos" reutilizables para esta página.</a:t>
            </a:r>
          </a:p>
          <a:p>
            <a:pPr marL="742950" lvl="1" indent="-285750" algn="just">
              <a:buFont typeface="+mj-lt"/>
              <a:buAutoNum type="arabicPeriod"/>
            </a:pPr>
            <a:r>
              <a:rPr lang="es-ES" sz="870" b="1" i="0" dirty="0">
                <a:effectLst/>
                <a:latin typeface="DM Mono"/>
              </a:rPr>
              <a:t>&lt;ResourceDictionary&gt;</a:t>
            </a:r>
            <a:r>
              <a:rPr lang="es-ES" sz="870" b="1" i="0" dirty="0">
                <a:effectLst/>
                <a:latin typeface="Google Sans Text"/>
              </a:rPr>
              <a:t>:</a:t>
            </a:r>
            <a:r>
              <a:rPr lang="es-ES" sz="870" b="0" i="0" dirty="0">
                <a:effectLst/>
                <a:latin typeface="Google Sans Text"/>
              </a:rPr>
              <a:t> Contiene los recursos.</a:t>
            </a:r>
          </a:p>
          <a:p>
            <a:pPr marL="742950" lvl="1" indent="-285750" algn="just">
              <a:buFont typeface="+mj-lt"/>
              <a:buAutoNum type="arabicPeriod"/>
            </a:pPr>
            <a:r>
              <a:rPr lang="es-ES" sz="870" b="1" i="0" dirty="0">
                <a:effectLst/>
                <a:latin typeface="DM Mono"/>
              </a:rPr>
              <a:t>&lt;Style x:Key="..." TargetType="Button"&gt;</a:t>
            </a:r>
            <a:r>
              <a:rPr lang="es-ES" sz="870" b="1" i="0" dirty="0">
                <a:effectLst/>
                <a:latin typeface="Google Sans Text"/>
              </a:rPr>
              <a:t>:</a:t>
            </a:r>
            <a:r>
              <a:rPr lang="es-ES" sz="870" b="0" i="0" dirty="0">
                <a:effectLst/>
                <a:latin typeface="Google Sans Text"/>
              </a:rPr>
              <a:t> Define un conjunto de propiedades visuales para los botones. Hay dos estilos:</a:t>
            </a:r>
          </a:p>
          <a:p>
            <a:pPr marL="1143000" lvl="2" indent="-228600" algn="just">
              <a:buFont typeface="+mj-lt"/>
              <a:buAutoNum type="arabicPeriod"/>
            </a:pPr>
            <a:r>
              <a:rPr lang="es-ES" sz="870" b="0" i="0" dirty="0">
                <a:effectLst/>
                <a:latin typeface="DM Mono"/>
              </a:rPr>
              <a:t>MainButtonStyle</a:t>
            </a:r>
            <a:r>
              <a:rPr lang="es-ES" sz="870" b="0" i="0" dirty="0">
                <a:effectLst/>
                <a:latin typeface="Google Sans Text"/>
              </a:rPr>
              <a:t> (azul): Usado para los botones de generar listas.</a:t>
            </a:r>
          </a:p>
          <a:p>
            <a:pPr marL="1143000" lvl="2" indent="-228600" algn="just">
              <a:buFont typeface="+mj-lt"/>
              <a:buAutoNum type="arabicPeriod"/>
            </a:pPr>
            <a:r>
              <a:rPr lang="es-ES" sz="870" b="0" i="0" dirty="0">
                <a:effectLst/>
                <a:latin typeface="DM Mono"/>
              </a:rPr>
              <a:t>DemoButtonStyle</a:t>
            </a:r>
            <a:r>
              <a:rPr lang="es-ES" sz="870" b="0" i="0" dirty="0">
                <a:effectLst/>
                <a:latin typeface="Google Sans Text"/>
              </a:rPr>
              <a:t> (naranja): Usado para los botones de las demos de lógica (if/else, while, switch).</a:t>
            </a:r>
          </a:p>
          <a:p>
            <a:pPr marL="1143000" lvl="2" indent="-228600" algn="just">
              <a:buFont typeface="+mj-lt"/>
              <a:buAutoNum type="arabicPeriod"/>
            </a:pPr>
            <a:r>
              <a:rPr lang="es-ES" sz="870" b="0" i="0" dirty="0">
                <a:effectLst/>
                <a:latin typeface="Google Sans Text"/>
              </a:rPr>
              <a:t>Usar estilos evita tener que repetir </a:t>
            </a:r>
            <a:r>
              <a:rPr lang="es-ES" sz="870" b="0" i="0" dirty="0">
                <a:effectLst/>
                <a:latin typeface="DM Mono"/>
              </a:rPr>
              <a:t>BackgroundColor</a:t>
            </a:r>
            <a:r>
              <a:rPr lang="es-ES" sz="870" b="0" i="0" dirty="0">
                <a:effectLst/>
                <a:latin typeface="Google Sans Text"/>
              </a:rPr>
              <a:t>, </a:t>
            </a:r>
            <a:r>
              <a:rPr lang="es-ES" sz="870" b="0" i="0" dirty="0">
                <a:effectLst/>
                <a:latin typeface="DM Mono"/>
              </a:rPr>
              <a:t>TextColor</a:t>
            </a:r>
            <a:r>
              <a:rPr lang="es-ES" sz="870" b="0" i="0" dirty="0">
                <a:effectLst/>
                <a:latin typeface="Google Sans Text"/>
              </a:rPr>
              <a:t>, etc., en cada botón.</a:t>
            </a:r>
          </a:p>
        </p:txBody>
      </p:sp>
    </p:spTree>
    <p:extLst>
      <p:ext uri="{BB962C8B-B14F-4D97-AF65-F5344CB8AC3E}">
        <p14:creationId xmlns:p14="http://schemas.microsoft.com/office/powerpoint/2010/main" val="162363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0C97F66-268E-43E4-BAF0-86E2A6A41CB6}"/>
              </a:ext>
            </a:extLst>
          </p:cNvPr>
          <p:cNvSpPr txBox="1"/>
          <p:nvPr/>
        </p:nvSpPr>
        <p:spPr>
          <a:xfrm>
            <a:off x="25632" y="294743"/>
            <a:ext cx="6070368" cy="6255559"/>
          </a:xfrm>
          <a:prstGeom prst="rect">
            <a:avLst/>
          </a:prstGeom>
          <a:noFill/>
        </p:spPr>
        <p:txBody>
          <a:bodyPr wrap="square">
            <a:spAutoFit/>
          </a:bodyPr>
          <a:lstStyle/>
          <a:p>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8000"/>
                </a:solidFill>
                <a:highlight>
                  <a:srgbClr val="FFFFFF"/>
                </a:highlight>
                <a:latin typeface="Cascadia Mono" panose="020B0609020000020004" pitchFamily="49" charset="0"/>
              </a:rPr>
              <a:t>// ... (OnAgeCheckClicked, OnNumbersClicked, OnEvensClicked, OnOddsClicked, OnPrimesListClicked, OnDayOfWeekSwitchClicked permanecen IGUAL) ...</a:t>
            </a:r>
            <a:endParaRPr lang="es-DO"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808080"/>
                </a:solidFill>
                <a:highlight>
                  <a:srgbClr val="FFFFFF"/>
                </a:highlight>
                <a:latin typeface="Cascadia Mono" panose="020B0609020000020004" pitchFamily="49" charset="0"/>
              </a:rPr>
              <a:t>///</a:t>
            </a:r>
            <a:r>
              <a:rPr lang="es-DO" sz="450" dirty="0">
                <a:solidFill>
                  <a:srgbClr val="008000"/>
                </a:solidFill>
                <a:highlight>
                  <a:srgbClr val="FFFFFF"/>
                </a:highlight>
                <a:latin typeface="Cascadia Mono" panose="020B0609020000020004" pitchFamily="49" charset="0"/>
              </a:rPr>
              <a:t> </a:t>
            </a:r>
            <a:r>
              <a:rPr lang="es-DO" sz="450" dirty="0">
                <a:solidFill>
                  <a:srgbClr val="808080"/>
                </a:solidFill>
                <a:highlight>
                  <a:srgbClr val="FFFFFF"/>
                </a:highlight>
                <a:latin typeface="Cascadia Mono" panose="020B0609020000020004" pitchFamily="49" charset="0"/>
              </a:rPr>
              <a:t>&lt;summary&gt;</a:t>
            </a:r>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808080"/>
                </a:solidFill>
                <a:highlight>
                  <a:srgbClr val="FFFFFF"/>
                </a:highlight>
                <a:latin typeface="Cascadia Mono" panose="020B0609020000020004" pitchFamily="49" charset="0"/>
              </a:rPr>
              <a:t>///</a:t>
            </a:r>
            <a:r>
              <a:rPr lang="es-ES" sz="450" dirty="0">
                <a:solidFill>
                  <a:srgbClr val="008000"/>
                </a:solidFill>
                <a:highlight>
                  <a:srgbClr val="FFFFFF"/>
                </a:highlight>
                <a:latin typeface="Cascadia Mono" panose="020B0609020000020004" pitchFamily="49" charset="0"/>
              </a:rPr>
              <a:t> Lee la edad del Entry, valida y usa IF/ELSE para determinar mayoría de edad.</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808080"/>
                </a:solidFill>
                <a:highlight>
                  <a:srgbClr val="FFFFFF"/>
                </a:highlight>
                <a:latin typeface="Cascadia Mono" panose="020B0609020000020004" pitchFamily="49" charset="0"/>
              </a:rPr>
              <a:t>///</a:t>
            </a:r>
            <a:r>
              <a:rPr lang="es-DO" sz="450" dirty="0">
                <a:solidFill>
                  <a:srgbClr val="008000"/>
                </a:solidFill>
                <a:highlight>
                  <a:srgbClr val="FFFFFF"/>
                </a:highlight>
                <a:latin typeface="Cascadia Mono" panose="020B0609020000020004" pitchFamily="49" charset="0"/>
              </a:rPr>
              <a:t> </a:t>
            </a:r>
            <a:r>
              <a:rPr lang="es-DO" sz="450" dirty="0">
                <a:solidFill>
                  <a:srgbClr val="808080"/>
                </a:solidFill>
                <a:highlight>
                  <a:srgbClr val="FFFFFF"/>
                </a:highlight>
                <a:latin typeface="Cascadia Mono" panose="020B0609020000020004" pitchFamily="49" charset="0"/>
              </a:rPr>
              <a:t>&lt;/summary&gt;</a:t>
            </a:r>
            <a:endParaRPr lang="es-DO"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private</a:t>
            </a:r>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void</a:t>
            </a:r>
            <a:r>
              <a:rPr lang="en-US" sz="450" dirty="0">
                <a:solidFill>
                  <a:srgbClr val="000000"/>
                </a:solidFill>
                <a:highlight>
                  <a:srgbClr val="FFFFFF"/>
                </a:highlight>
                <a:latin typeface="Cascadia Mono" panose="020B0609020000020004" pitchFamily="49" charset="0"/>
              </a:rPr>
              <a:t> OnAgeCheckClicked(</a:t>
            </a:r>
            <a:r>
              <a:rPr lang="en-US" sz="450" dirty="0">
                <a:solidFill>
                  <a:srgbClr val="0000FF"/>
                </a:solidFill>
                <a:highlight>
                  <a:srgbClr val="FFFFFF"/>
                </a:highlight>
                <a:latin typeface="Cascadia Mono" panose="020B0609020000020004" pitchFamily="49" charset="0"/>
              </a:rPr>
              <a:t>object</a:t>
            </a:r>
            <a:r>
              <a:rPr lang="en-US" sz="450" dirty="0">
                <a:solidFill>
                  <a:srgbClr val="000000"/>
                </a:solidFill>
                <a:highlight>
                  <a:srgbClr val="FFFFFF"/>
                </a:highlight>
                <a:latin typeface="Cascadia Mono" panose="020B0609020000020004" pitchFamily="49" charset="0"/>
              </a:rPr>
              <a:t> sender, </a:t>
            </a:r>
            <a:r>
              <a:rPr lang="en-US" sz="450" dirty="0">
                <a:solidFill>
                  <a:srgbClr val="2B91AF"/>
                </a:solidFill>
                <a:highlight>
                  <a:srgbClr val="FFFFFF"/>
                </a:highlight>
                <a:latin typeface="Cascadia Mono" panose="020B0609020000020004" pitchFamily="49" charset="0"/>
              </a:rPr>
              <a:t>EventArgs</a:t>
            </a:r>
            <a:r>
              <a:rPr lang="en-US" sz="450" dirty="0">
                <a:solidFill>
                  <a:srgbClr val="000000"/>
                </a:solidFill>
                <a:highlight>
                  <a:srgbClr val="FFFFFF"/>
                </a:highlight>
                <a:latin typeface="Cascadia Mono" panose="020B0609020000020004" pitchFamily="49" charset="0"/>
              </a:rPr>
              <a:t> e)</a:t>
            </a:r>
          </a:p>
          <a:p>
            <a:r>
              <a:rPr lang="es-DO" sz="450" dirty="0">
                <a:solidFill>
                  <a:srgbClr val="000000"/>
                </a:solidFill>
                <a:highlight>
                  <a:srgbClr val="FFFFFF"/>
                </a:highlight>
                <a:latin typeface="Cascadia Mono" panose="020B0609020000020004" pitchFamily="49" charset="0"/>
              </a:rPr>
              <a:t>        {</a:t>
            </a: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if</a:t>
            </a:r>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int</a:t>
            </a:r>
            <a:r>
              <a:rPr lang="en-US" sz="450" dirty="0">
                <a:solidFill>
                  <a:srgbClr val="000000"/>
                </a:solidFill>
                <a:highlight>
                  <a:srgbClr val="FFFFFF"/>
                </a:highlight>
                <a:latin typeface="Cascadia Mono" panose="020B0609020000020004" pitchFamily="49" charset="0"/>
              </a:rPr>
              <a:t>.TryParse(AgeEntry.Text, </a:t>
            </a:r>
            <a:r>
              <a:rPr lang="en-US" sz="450" dirty="0">
                <a:solidFill>
                  <a:srgbClr val="0000FF"/>
                </a:solidFill>
                <a:highlight>
                  <a:srgbClr val="FFFFFF"/>
                </a:highlight>
                <a:latin typeface="Cascadia Mono" panose="020B0609020000020004" pitchFamily="49" charset="0"/>
              </a:rPr>
              <a:t>out</a:t>
            </a:r>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int</a:t>
            </a:r>
            <a:r>
              <a:rPr lang="en-US" sz="450" dirty="0">
                <a:solidFill>
                  <a:srgbClr val="000000"/>
                </a:solidFill>
                <a:highlight>
                  <a:srgbClr val="FFFFFF"/>
                </a:highlight>
                <a:latin typeface="Cascadia Mono" panose="020B0609020000020004" pitchFamily="49" charset="0"/>
              </a:rPr>
              <a:t> edad))</a:t>
            </a: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string</a:t>
            </a:r>
            <a:r>
              <a:rPr lang="es-DO" sz="450" dirty="0">
                <a:solidFill>
                  <a:srgbClr val="000000"/>
                </a:solidFill>
                <a:highlight>
                  <a:srgbClr val="FFFFFF"/>
                </a:highlight>
                <a:latin typeface="Cascadia Mono" panose="020B0609020000020004" pitchFamily="49" charset="0"/>
              </a:rPr>
              <a:t> resultado;</a:t>
            </a: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if</a:t>
            </a:r>
            <a:r>
              <a:rPr lang="es-DO" sz="450" dirty="0">
                <a:solidFill>
                  <a:srgbClr val="000000"/>
                </a:solidFill>
                <a:highlight>
                  <a:srgbClr val="FFFFFF"/>
                </a:highlight>
                <a:latin typeface="Cascadia Mono" panose="020B0609020000020004" pitchFamily="49" charset="0"/>
              </a:rPr>
              <a:t> (edad &gt;= 18)</a:t>
            </a:r>
          </a:p>
          <a:p>
            <a:r>
              <a:rPr lang="es-DO" sz="450" dirty="0">
                <a:solidFill>
                  <a:srgbClr val="000000"/>
                </a:solidFill>
                <a:highlight>
                  <a:srgbClr val="FFFFFF"/>
                </a:highlight>
                <a:latin typeface="Cascadia Mono" panose="020B0609020000020004" pitchFamily="49" charset="0"/>
              </a:rPr>
              <a:t>                {</a:t>
            </a:r>
          </a:p>
          <a:p>
            <a:r>
              <a:rPr lang="es-ES" sz="450" dirty="0">
                <a:solidFill>
                  <a:srgbClr val="000000"/>
                </a:solidFill>
                <a:highlight>
                  <a:srgbClr val="FFFFFF"/>
                </a:highlight>
                <a:latin typeface="Cascadia Mono" panose="020B0609020000020004" pitchFamily="49" charset="0"/>
              </a:rPr>
              <a:t>                    resultado = </a:t>
            </a:r>
            <a:r>
              <a:rPr lang="es-ES" sz="450" dirty="0">
                <a:solidFill>
                  <a:srgbClr val="A31515"/>
                </a:solidFill>
                <a:highlight>
                  <a:srgbClr val="FFFFFF"/>
                </a:highlight>
                <a:latin typeface="Cascadia Mono" panose="020B0609020000020004" pitchFamily="49" charset="0"/>
              </a:rPr>
              <a:t>$"Con </a:t>
            </a:r>
            <a:r>
              <a:rPr lang="es-ES" sz="450" dirty="0">
                <a:solidFill>
                  <a:srgbClr val="000000"/>
                </a:solidFill>
                <a:highlight>
                  <a:srgbClr val="FFFFFF"/>
                </a:highlight>
                <a:latin typeface="Cascadia Mono" panose="020B0609020000020004" pitchFamily="49" charset="0"/>
              </a:rPr>
              <a:t>{edad}</a:t>
            </a:r>
            <a:r>
              <a:rPr lang="es-ES" sz="450" dirty="0">
                <a:solidFill>
                  <a:srgbClr val="A31515"/>
                </a:solidFill>
                <a:highlight>
                  <a:srgbClr val="FFFFFF"/>
                </a:highlight>
                <a:latin typeface="Cascadia Mono" panose="020B0609020000020004" pitchFamily="49" charset="0"/>
              </a:rPr>
              <a:t> años, eres MAYOR de edad. ✅"</a:t>
            </a:r>
            <a:r>
              <a:rPr lang="es-ES" sz="450" dirty="0">
                <a:solidFill>
                  <a:srgbClr val="000000"/>
                </a:solidFill>
                <a:highlight>
                  <a:srgbClr val="FFFFFF"/>
                </a:highlight>
                <a:latin typeface="Cascadia Mono" panose="020B0609020000020004" pitchFamily="49" charset="0"/>
              </a:rPr>
              <a:t>;</a:t>
            </a: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else</a:t>
            </a:r>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if</a:t>
            </a:r>
            <a:r>
              <a:rPr lang="es-DO" sz="450" dirty="0">
                <a:solidFill>
                  <a:srgbClr val="000000"/>
                </a:solidFill>
                <a:highlight>
                  <a:srgbClr val="FFFFFF"/>
                </a:highlight>
                <a:latin typeface="Cascadia Mono" panose="020B0609020000020004" pitchFamily="49" charset="0"/>
              </a:rPr>
              <a:t> (edad &gt;= 0)</a:t>
            </a:r>
          </a:p>
          <a:p>
            <a:r>
              <a:rPr lang="es-DO" sz="450" dirty="0">
                <a:solidFill>
                  <a:srgbClr val="000000"/>
                </a:solidFill>
                <a:highlight>
                  <a:srgbClr val="FFFFFF"/>
                </a:highlight>
                <a:latin typeface="Cascadia Mono" panose="020B0609020000020004" pitchFamily="49" charset="0"/>
              </a:rPr>
              <a:t>                {</a:t>
            </a:r>
          </a:p>
          <a:p>
            <a:r>
              <a:rPr lang="es-ES" sz="450" dirty="0">
                <a:solidFill>
                  <a:srgbClr val="000000"/>
                </a:solidFill>
                <a:highlight>
                  <a:srgbClr val="FFFFFF"/>
                </a:highlight>
                <a:latin typeface="Cascadia Mono" panose="020B0609020000020004" pitchFamily="49" charset="0"/>
              </a:rPr>
              <a:t>                    resultado = </a:t>
            </a:r>
            <a:r>
              <a:rPr lang="es-ES" sz="450" dirty="0">
                <a:solidFill>
                  <a:srgbClr val="A31515"/>
                </a:solidFill>
                <a:highlight>
                  <a:srgbClr val="FFFFFF"/>
                </a:highlight>
                <a:latin typeface="Cascadia Mono" panose="020B0609020000020004" pitchFamily="49" charset="0"/>
              </a:rPr>
              <a:t>$"Con </a:t>
            </a:r>
            <a:r>
              <a:rPr lang="es-ES" sz="450" dirty="0">
                <a:solidFill>
                  <a:srgbClr val="000000"/>
                </a:solidFill>
                <a:highlight>
                  <a:srgbClr val="FFFFFF"/>
                </a:highlight>
                <a:latin typeface="Cascadia Mono" panose="020B0609020000020004" pitchFamily="49" charset="0"/>
              </a:rPr>
              <a:t>{edad}</a:t>
            </a:r>
            <a:r>
              <a:rPr lang="es-ES" sz="450" dirty="0">
                <a:solidFill>
                  <a:srgbClr val="A31515"/>
                </a:solidFill>
                <a:highlight>
                  <a:srgbClr val="FFFFFF"/>
                </a:highlight>
                <a:latin typeface="Cascadia Mono" panose="020B0609020000020004" pitchFamily="49" charset="0"/>
              </a:rPr>
              <a:t> años, eres MENOR de edad. ❌"</a:t>
            </a:r>
            <a:r>
              <a:rPr lang="es-ES" sz="450" dirty="0">
                <a:solidFill>
                  <a:srgbClr val="000000"/>
                </a:solidFill>
                <a:highlight>
                  <a:srgbClr val="FFFFFF"/>
                </a:highlight>
                <a:latin typeface="Cascadia Mono" panose="020B0609020000020004" pitchFamily="49" charset="0"/>
              </a:rPr>
              <a:t>;</a:t>
            </a: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else</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p>
          <a:p>
            <a:r>
              <a:rPr lang="es-ES" sz="450" dirty="0">
                <a:solidFill>
                  <a:srgbClr val="000000"/>
                </a:solidFill>
                <a:highlight>
                  <a:srgbClr val="FFFFFF"/>
                </a:highlight>
                <a:latin typeface="Cascadia Mono" panose="020B0609020000020004" pitchFamily="49" charset="0"/>
              </a:rPr>
              <a:t>                    resultado = </a:t>
            </a:r>
            <a:r>
              <a:rPr lang="es-ES" sz="450" dirty="0">
                <a:solidFill>
                  <a:srgbClr val="A31515"/>
                </a:solidFill>
                <a:highlight>
                  <a:srgbClr val="FFFFFF"/>
                </a:highlight>
                <a:latin typeface="Cascadia Mono" panose="020B0609020000020004" pitchFamily="49" charset="0"/>
              </a:rPr>
              <a:t>"La edad no puede ser negativa."</a:t>
            </a:r>
            <a:r>
              <a:rPr lang="es-ES" sz="450" dirty="0">
                <a:solidFill>
                  <a:srgbClr val="000000"/>
                </a:solidFill>
                <a:highlight>
                  <a:srgbClr val="FFFFFF"/>
                </a:highlight>
                <a:latin typeface="Cascadia Mono" panose="020B0609020000020004" pitchFamily="49" charset="0"/>
              </a:rPr>
              <a:t>;</a:t>
            </a:r>
          </a:p>
          <a:p>
            <a:r>
              <a:rPr lang="es-DO" sz="450" dirty="0">
                <a:solidFill>
                  <a:srgbClr val="000000"/>
                </a:solidFill>
                <a:highlight>
                  <a:srgbClr val="FFFFFF"/>
                </a:highlight>
                <a:latin typeface="Cascadia Mono" panose="020B0609020000020004" pitchFamily="49" charset="0"/>
              </a:rPr>
              <a:t>                }</a:t>
            </a:r>
          </a:p>
          <a:p>
            <a:r>
              <a:rPr lang="pt-BR" sz="450" dirty="0">
                <a:solidFill>
                  <a:srgbClr val="000000"/>
                </a:solidFill>
                <a:highlight>
                  <a:srgbClr val="FFFFFF"/>
                </a:highlight>
                <a:latin typeface="Cascadia Mono" panose="020B0609020000020004" pitchFamily="49" charset="0"/>
              </a:rPr>
              <a:t>                ResultLabel.Text = </a:t>
            </a:r>
            <a:r>
              <a:rPr lang="pt-BR" sz="450" dirty="0">
                <a:solidFill>
                  <a:srgbClr val="A31515"/>
                </a:solidFill>
                <a:highlight>
                  <a:srgbClr val="FFFFFF"/>
                </a:highlight>
                <a:latin typeface="Cascadia Mono" panose="020B0609020000020004" pitchFamily="49" charset="0"/>
              </a:rPr>
              <a:t>"Resultado (If/Else):</a:t>
            </a:r>
            <a:r>
              <a:rPr lang="pt-BR" sz="450" dirty="0">
                <a:solidFill>
                  <a:srgbClr val="9E5B71"/>
                </a:solidFill>
                <a:highlight>
                  <a:srgbClr val="FFFFFF"/>
                </a:highlight>
                <a:latin typeface="Cascadia Mono" panose="020B0609020000020004" pitchFamily="49" charset="0"/>
              </a:rPr>
              <a:t>\n</a:t>
            </a:r>
            <a:r>
              <a:rPr lang="pt-BR" sz="450" dirty="0">
                <a:solidFill>
                  <a:srgbClr val="A31515"/>
                </a:solidFill>
                <a:highlight>
                  <a:srgbClr val="FFFFFF"/>
                </a:highlight>
                <a:latin typeface="Cascadia Mono" panose="020B0609020000020004" pitchFamily="49" charset="0"/>
              </a:rPr>
              <a:t>"</a:t>
            </a:r>
            <a:r>
              <a:rPr lang="pt-BR" sz="450" dirty="0">
                <a:solidFill>
                  <a:srgbClr val="000000"/>
                </a:solidFill>
                <a:highlight>
                  <a:srgbClr val="FFFFFF"/>
                </a:highlight>
                <a:latin typeface="Cascadia Mono" panose="020B0609020000020004" pitchFamily="49" charset="0"/>
              </a:rPr>
              <a:t> + resultado;</a:t>
            </a: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else</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p>
          <a:p>
            <a:r>
              <a:rPr lang="es-ES" sz="450" dirty="0">
                <a:solidFill>
                  <a:srgbClr val="000000"/>
                </a:solidFill>
                <a:highlight>
                  <a:srgbClr val="FFFFFF"/>
                </a:highlight>
                <a:latin typeface="Cascadia Mono" panose="020B0609020000020004" pitchFamily="49" charset="0"/>
              </a:rPr>
              <a:t>                ResultLabel.Text = </a:t>
            </a:r>
            <a:r>
              <a:rPr lang="es-ES" sz="450" dirty="0">
                <a:solidFill>
                  <a:srgbClr val="A31515"/>
                </a:solidFill>
                <a:highlight>
                  <a:srgbClr val="FFFFFF"/>
                </a:highlight>
                <a:latin typeface="Cascadia Mono" panose="020B0609020000020004" pitchFamily="49" charset="0"/>
              </a:rPr>
              <a:t>"Error: Por favor, introduce una edad numérica válida."</a:t>
            </a:r>
            <a:r>
              <a:rPr lang="es-ES" sz="450" dirty="0">
                <a:solidFill>
                  <a:srgbClr val="000000"/>
                </a:solidFill>
                <a:highlight>
                  <a:srgbClr val="FFFFFF"/>
                </a:highlight>
                <a:latin typeface="Cascadia Mono" panose="020B0609020000020004" pitchFamily="49" charset="0"/>
              </a:rPr>
              <a:t>;</a:t>
            </a: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a:t>
            </a:r>
          </a:p>
          <a:p>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808080"/>
                </a:solidFill>
                <a:highlight>
                  <a:srgbClr val="FFFFFF"/>
                </a:highlight>
                <a:latin typeface="Cascadia Mono" panose="020B0609020000020004" pitchFamily="49" charset="0"/>
              </a:rPr>
              <a:t>///</a:t>
            </a:r>
            <a:r>
              <a:rPr lang="es-DO" sz="450" dirty="0">
                <a:solidFill>
                  <a:srgbClr val="008000"/>
                </a:solidFill>
                <a:highlight>
                  <a:srgbClr val="FFFFFF"/>
                </a:highlight>
                <a:latin typeface="Cascadia Mono" panose="020B0609020000020004" pitchFamily="49" charset="0"/>
              </a:rPr>
              <a:t> </a:t>
            </a:r>
            <a:r>
              <a:rPr lang="es-DO" sz="450" dirty="0">
                <a:solidFill>
                  <a:srgbClr val="808080"/>
                </a:solidFill>
                <a:highlight>
                  <a:srgbClr val="FFFFFF"/>
                </a:highlight>
                <a:latin typeface="Cascadia Mono" panose="020B0609020000020004" pitchFamily="49" charset="0"/>
              </a:rPr>
              <a:t>&lt;summary&gt;</a:t>
            </a:r>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808080"/>
                </a:solidFill>
                <a:highlight>
                  <a:srgbClr val="FFFFFF"/>
                </a:highlight>
                <a:latin typeface="Cascadia Mono" panose="020B0609020000020004" pitchFamily="49" charset="0"/>
              </a:rPr>
              <a:t>///</a:t>
            </a:r>
            <a:r>
              <a:rPr lang="es-ES" sz="450" dirty="0">
                <a:solidFill>
                  <a:srgbClr val="008000"/>
                </a:solidFill>
                <a:highlight>
                  <a:srgbClr val="FFFFFF"/>
                </a:highlight>
                <a:latin typeface="Cascadia Mono" panose="020B0609020000020004" pitchFamily="49" charset="0"/>
              </a:rPr>
              <a:t> Lee el límite del Entry, valida y usa WHILE para sumar primos hasta ese límite.</a:t>
            </a:r>
            <a:endParaRPr lang="es-ES"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808080"/>
                </a:solidFill>
                <a:highlight>
                  <a:srgbClr val="FFFFFF"/>
                </a:highlight>
                <a:latin typeface="Cascadia Mono" panose="020B0609020000020004" pitchFamily="49" charset="0"/>
              </a:rPr>
              <a:t>///</a:t>
            </a:r>
            <a:r>
              <a:rPr lang="es-ES" sz="450" dirty="0">
                <a:solidFill>
                  <a:srgbClr val="008000"/>
                </a:solidFill>
                <a:highlight>
                  <a:srgbClr val="FFFFFF"/>
                </a:highlight>
                <a:latin typeface="Cascadia Mono" panose="020B0609020000020004" pitchFamily="49" charset="0"/>
              </a:rPr>
              <a:t> MUESTRA CLARAMENTE LA SUMA FINAL.</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808080"/>
                </a:solidFill>
                <a:highlight>
                  <a:srgbClr val="FFFFFF"/>
                </a:highlight>
                <a:latin typeface="Cascadia Mono" panose="020B0609020000020004" pitchFamily="49" charset="0"/>
              </a:rPr>
              <a:t>///</a:t>
            </a:r>
            <a:r>
              <a:rPr lang="es-DO" sz="450" dirty="0">
                <a:solidFill>
                  <a:srgbClr val="008000"/>
                </a:solidFill>
                <a:highlight>
                  <a:srgbClr val="FFFFFF"/>
                </a:highlight>
                <a:latin typeface="Cascadia Mono" panose="020B0609020000020004" pitchFamily="49" charset="0"/>
              </a:rPr>
              <a:t> </a:t>
            </a:r>
            <a:r>
              <a:rPr lang="es-DO" sz="450" dirty="0">
                <a:solidFill>
                  <a:srgbClr val="808080"/>
                </a:solidFill>
                <a:highlight>
                  <a:srgbClr val="FFFFFF"/>
                </a:highlight>
                <a:latin typeface="Cascadia Mono" panose="020B0609020000020004" pitchFamily="49" charset="0"/>
              </a:rPr>
              <a:t>&lt;/summary&gt;</a:t>
            </a:r>
            <a:endParaRPr lang="es-DO" sz="450" dirty="0">
              <a:solidFill>
                <a:srgbClr val="000000"/>
              </a:solidFill>
              <a:highlight>
                <a:srgbClr val="FFFFFF"/>
              </a:highlight>
              <a:latin typeface="Cascadia Mono" panose="020B0609020000020004" pitchFamily="49" charset="0"/>
            </a:endParaRP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private</a:t>
            </a:r>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void</a:t>
            </a:r>
            <a:r>
              <a:rPr lang="en-US" sz="450" dirty="0">
                <a:solidFill>
                  <a:srgbClr val="000000"/>
                </a:solidFill>
                <a:highlight>
                  <a:srgbClr val="FFFFFF"/>
                </a:highlight>
                <a:latin typeface="Cascadia Mono" panose="020B0609020000020004" pitchFamily="49" charset="0"/>
              </a:rPr>
              <a:t> OnSumPrimesWhileClicked(</a:t>
            </a:r>
            <a:r>
              <a:rPr lang="en-US" sz="450" dirty="0">
                <a:solidFill>
                  <a:srgbClr val="0000FF"/>
                </a:solidFill>
                <a:highlight>
                  <a:srgbClr val="FFFFFF"/>
                </a:highlight>
                <a:latin typeface="Cascadia Mono" panose="020B0609020000020004" pitchFamily="49" charset="0"/>
              </a:rPr>
              <a:t>object</a:t>
            </a:r>
            <a:r>
              <a:rPr lang="en-US" sz="450" dirty="0">
                <a:solidFill>
                  <a:srgbClr val="000000"/>
                </a:solidFill>
                <a:highlight>
                  <a:srgbClr val="FFFFFF"/>
                </a:highlight>
                <a:latin typeface="Cascadia Mono" panose="020B0609020000020004" pitchFamily="49" charset="0"/>
              </a:rPr>
              <a:t> sender, </a:t>
            </a:r>
            <a:r>
              <a:rPr lang="en-US" sz="450" dirty="0">
                <a:solidFill>
                  <a:srgbClr val="2B91AF"/>
                </a:solidFill>
                <a:highlight>
                  <a:srgbClr val="FFFFFF"/>
                </a:highlight>
                <a:latin typeface="Cascadia Mono" panose="020B0609020000020004" pitchFamily="49" charset="0"/>
              </a:rPr>
              <a:t>EventArgs</a:t>
            </a:r>
            <a:r>
              <a:rPr lang="en-US" sz="450" dirty="0">
                <a:solidFill>
                  <a:srgbClr val="000000"/>
                </a:solidFill>
                <a:highlight>
                  <a:srgbClr val="FFFFFF"/>
                </a:highlight>
                <a:latin typeface="Cascadia Mono" panose="020B0609020000020004" pitchFamily="49" charset="0"/>
              </a:rPr>
              <a:t> e)</a:t>
            </a:r>
          </a:p>
          <a:p>
            <a:r>
              <a:rPr lang="es-DO" sz="450" dirty="0">
                <a:solidFill>
                  <a:srgbClr val="000000"/>
                </a:solidFill>
                <a:highlight>
                  <a:srgbClr val="FFFFFF"/>
                </a:highlight>
                <a:latin typeface="Cascadia Mono" panose="020B0609020000020004" pitchFamily="49" charset="0"/>
              </a:rPr>
              <a:t>        {</a:t>
            </a:r>
          </a:p>
          <a:p>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if</a:t>
            </a:r>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int</a:t>
            </a:r>
            <a:r>
              <a:rPr lang="en-US" sz="450" dirty="0">
                <a:solidFill>
                  <a:srgbClr val="000000"/>
                </a:solidFill>
                <a:highlight>
                  <a:srgbClr val="FFFFFF"/>
                </a:highlight>
                <a:latin typeface="Cascadia Mono" panose="020B0609020000020004" pitchFamily="49" charset="0"/>
              </a:rPr>
              <a:t>.TryParse(LimitEntry.Text, </a:t>
            </a:r>
            <a:r>
              <a:rPr lang="en-US" sz="450" dirty="0">
                <a:solidFill>
                  <a:srgbClr val="0000FF"/>
                </a:solidFill>
                <a:highlight>
                  <a:srgbClr val="FFFFFF"/>
                </a:highlight>
                <a:latin typeface="Cascadia Mono" panose="020B0609020000020004" pitchFamily="49" charset="0"/>
              </a:rPr>
              <a:t>out</a:t>
            </a:r>
            <a:r>
              <a:rPr lang="en-US" sz="450" dirty="0">
                <a:solidFill>
                  <a:srgbClr val="000000"/>
                </a:solidFill>
                <a:highlight>
                  <a:srgbClr val="FFFFFF"/>
                </a:highlight>
                <a:latin typeface="Cascadia Mono" panose="020B0609020000020004" pitchFamily="49" charset="0"/>
              </a:rPr>
              <a:t> </a:t>
            </a:r>
            <a:r>
              <a:rPr lang="en-US" sz="450" dirty="0">
                <a:solidFill>
                  <a:srgbClr val="0000FF"/>
                </a:solidFill>
                <a:highlight>
                  <a:srgbClr val="FFFFFF"/>
                </a:highlight>
                <a:latin typeface="Cascadia Mono" panose="020B0609020000020004" pitchFamily="49" charset="0"/>
              </a:rPr>
              <a:t>int</a:t>
            </a:r>
            <a:r>
              <a:rPr lang="en-US" sz="450" dirty="0">
                <a:solidFill>
                  <a:srgbClr val="000000"/>
                </a:solidFill>
                <a:highlight>
                  <a:srgbClr val="FFFFFF"/>
                </a:highlight>
                <a:latin typeface="Cascadia Mono" panose="020B0609020000020004" pitchFamily="49" charset="0"/>
              </a:rPr>
              <a:t> limiteSuperior))</a:t>
            </a: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if</a:t>
            </a:r>
            <a:r>
              <a:rPr lang="es-DO" sz="450" dirty="0">
                <a:solidFill>
                  <a:srgbClr val="000000"/>
                </a:solidFill>
                <a:highlight>
                  <a:srgbClr val="FFFFFF"/>
                </a:highlight>
                <a:latin typeface="Cascadia Mono" panose="020B0609020000020004" pitchFamily="49" charset="0"/>
              </a:rPr>
              <a:t> (limiteSuperior &lt; 2)</a:t>
            </a:r>
          </a:p>
          <a:p>
            <a:r>
              <a:rPr lang="es-DO" sz="450" dirty="0">
                <a:solidFill>
                  <a:srgbClr val="000000"/>
                </a:solidFill>
                <a:highlight>
                  <a:srgbClr val="FFFFFF"/>
                </a:highlight>
                <a:latin typeface="Cascadia Mono" panose="020B0609020000020004" pitchFamily="49" charset="0"/>
              </a:rPr>
              <a:t>                {</a:t>
            </a:r>
          </a:p>
          <a:p>
            <a:r>
              <a:rPr lang="es-ES" sz="450" dirty="0">
                <a:solidFill>
                  <a:srgbClr val="000000"/>
                </a:solidFill>
                <a:highlight>
                  <a:srgbClr val="FFFFFF"/>
                </a:highlight>
                <a:latin typeface="Cascadia Mono" panose="020B0609020000020004" pitchFamily="49" charset="0"/>
              </a:rPr>
              <a:t>                    ResultLabel.Text = </a:t>
            </a:r>
            <a:r>
              <a:rPr lang="es-ES" sz="450" dirty="0">
                <a:solidFill>
                  <a:srgbClr val="A31515"/>
                </a:solidFill>
                <a:highlight>
                  <a:srgbClr val="FFFFFF"/>
                </a:highlight>
                <a:latin typeface="Cascadia Mono" panose="020B0609020000020004" pitchFamily="49" charset="0"/>
              </a:rPr>
              <a:t>$"No hay números primos menores que 2. Introduce un límite mayor o igual a 2."</a:t>
            </a:r>
            <a:r>
              <a:rPr lang="es-ES" sz="450" dirty="0">
                <a:solidFill>
                  <a:srgbClr val="000000"/>
                </a:solidFill>
                <a:highlight>
                  <a:srgbClr val="FFFFFF"/>
                </a:highlight>
                <a:latin typeface="Cascadia Mono" panose="020B0609020000020004" pitchFamily="49" charset="0"/>
              </a:rPr>
              <a:t>;</a:t>
            </a: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return</a:t>
            </a:r>
            <a:r>
              <a:rPr lang="es-DO" sz="450" dirty="0">
                <a:solidFill>
                  <a:srgbClr val="000000"/>
                </a:solidFill>
                <a:highlight>
                  <a:srgbClr val="FFFFFF"/>
                </a:highlight>
                <a:latin typeface="Cascadia Mono" panose="020B0609020000020004" pitchFamily="49" charset="0"/>
              </a:rPr>
              <a:t>;</a:t>
            </a:r>
          </a:p>
          <a:p>
            <a:r>
              <a:rPr lang="es-DO" sz="450" dirty="0">
                <a:solidFill>
                  <a:srgbClr val="000000"/>
                </a:solidFill>
                <a:highlight>
                  <a:srgbClr val="FFFFFF"/>
                </a:highlight>
                <a:latin typeface="Cascadia Mono" panose="020B0609020000020004" pitchFamily="49" charset="0"/>
              </a:rPr>
              <a:t>                }</a:t>
            </a:r>
          </a:p>
          <a:p>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long</a:t>
            </a:r>
            <a:r>
              <a:rPr lang="es-DO" sz="450" dirty="0">
                <a:solidFill>
                  <a:srgbClr val="000000"/>
                </a:solidFill>
                <a:highlight>
                  <a:srgbClr val="FFFFFF"/>
                </a:highlight>
                <a:latin typeface="Cascadia Mono" panose="020B0609020000020004" pitchFamily="49" charset="0"/>
              </a:rPr>
              <a:t> sumaDePrimos = 0;</a:t>
            </a: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int</a:t>
            </a:r>
            <a:r>
              <a:rPr lang="es-DO" sz="450" dirty="0">
                <a:solidFill>
                  <a:srgbClr val="000000"/>
                </a:solidFill>
                <a:highlight>
                  <a:srgbClr val="FFFFFF"/>
                </a:highlight>
                <a:latin typeface="Cascadia Mono" panose="020B0609020000020004" pitchFamily="49" charset="0"/>
              </a:rPr>
              <a:t> numeroActual = 2;</a:t>
            </a:r>
          </a:p>
          <a:p>
            <a:r>
              <a:rPr lang="es-DO" sz="450" dirty="0">
                <a:solidFill>
                  <a:srgbClr val="000000"/>
                </a:solidFill>
                <a:highlight>
                  <a:srgbClr val="FFFFFF"/>
                </a:highlight>
                <a:latin typeface="Cascadia Mono" panose="020B0609020000020004" pitchFamily="49" charset="0"/>
              </a:rPr>
              <a:t>                </a:t>
            </a:r>
            <a:r>
              <a:rPr lang="es-DO" sz="450" dirty="0">
                <a:solidFill>
                  <a:srgbClr val="2B91AF"/>
                </a:solidFill>
                <a:highlight>
                  <a:srgbClr val="FFFFFF"/>
                </a:highlight>
                <a:latin typeface="Cascadia Mono" panose="020B0609020000020004" pitchFamily="49" charset="0"/>
              </a:rPr>
              <a:t>StringBuilder</a:t>
            </a:r>
            <a:r>
              <a:rPr lang="es-DO" sz="450" dirty="0">
                <a:solidFill>
                  <a:srgbClr val="000000"/>
                </a:solidFill>
                <a:highlight>
                  <a:srgbClr val="FFFFFF"/>
                </a:highlight>
                <a:latin typeface="Cascadia Mono" panose="020B0609020000020004" pitchFamily="49" charset="0"/>
              </a:rPr>
              <a:t> logSuma = </a:t>
            </a:r>
            <a:r>
              <a:rPr lang="es-DO" sz="450" dirty="0">
                <a:solidFill>
                  <a:srgbClr val="0000FF"/>
                </a:solidFill>
                <a:highlight>
                  <a:srgbClr val="FFFFFF"/>
                </a:highlight>
                <a:latin typeface="Cascadia Mono" panose="020B0609020000020004" pitchFamily="49" charset="0"/>
              </a:rPr>
              <a:t>new</a:t>
            </a:r>
            <a:r>
              <a:rPr lang="es-DO" sz="450" dirty="0">
                <a:solidFill>
                  <a:srgbClr val="000000"/>
                </a:solidFill>
                <a:highlight>
                  <a:srgbClr val="FFFFFF"/>
                </a:highlight>
                <a:latin typeface="Cascadia Mono" panose="020B0609020000020004" pitchFamily="49" charset="0"/>
              </a:rPr>
              <a:t> </a:t>
            </a:r>
            <a:r>
              <a:rPr lang="es-DO" sz="450" dirty="0">
                <a:solidFill>
                  <a:srgbClr val="2B91AF"/>
                </a:solidFill>
                <a:highlight>
                  <a:srgbClr val="FFFFFF"/>
                </a:highlight>
                <a:latin typeface="Cascadia Mono" panose="020B0609020000020004" pitchFamily="49" charset="0"/>
              </a:rPr>
              <a:t>StringBuilder</a:t>
            </a:r>
            <a:r>
              <a:rPr lang="es-DO" sz="450" dirty="0">
                <a:solidFill>
                  <a:srgbClr val="000000"/>
                </a:solidFill>
                <a:highlight>
                  <a:srgbClr val="FFFFFF"/>
                </a:highlight>
                <a:latin typeface="Cascadia Mono" panose="020B0609020000020004" pitchFamily="49" charset="0"/>
              </a:rPr>
              <a:t>(); </a:t>
            </a:r>
            <a:r>
              <a:rPr lang="es-DO" sz="450" dirty="0">
                <a:solidFill>
                  <a:srgbClr val="008000"/>
                </a:solidFill>
                <a:highlight>
                  <a:srgbClr val="FFFFFF"/>
                </a:highlight>
                <a:latin typeface="Cascadia Mono" panose="020B0609020000020004" pitchFamily="49" charset="0"/>
              </a:rPr>
              <a:t>// Para mostrar qué números se suman</a:t>
            </a:r>
            <a:endParaRPr lang="es-DO"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008000"/>
                </a:solidFill>
                <a:highlight>
                  <a:srgbClr val="FFFFFF"/>
                </a:highlight>
                <a:latin typeface="Cascadia Mono" panose="020B0609020000020004" pitchFamily="49" charset="0"/>
              </a:rPr>
              <a:t>// --- Bucle While para calcular la suma ---</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while</a:t>
            </a:r>
            <a:r>
              <a:rPr lang="es-DO" sz="450" dirty="0">
                <a:solidFill>
                  <a:srgbClr val="000000"/>
                </a:solidFill>
                <a:highlight>
                  <a:srgbClr val="FFFFFF"/>
                </a:highlight>
                <a:latin typeface="Cascadia Mono" panose="020B0609020000020004" pitchFamily="49" charset="0"/>
              </a:rPr>
              <a:t> (numeroActual &lt;= limiteSuperior)</a:t>
            </a: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if</a:t>
            </a:r>
            <a:r>
              <a:rPr lang="es-DO" sz="450" dirty="0">
                <a:solidFill>
                  <a:srgbClr val="000000"/>
                </a:solidFill>
                <a:highlight>
                  <a:srgbClr val="FFFFFF"/>
                </a:highlight>
                <a:latin typeface="Cascadia Mono" panose="020B0609020000020004" pitchFamily="49" charset="0"/>
              </a:rPr>
              <a:t> (IsPrime(numeroActual))</a:t>
            </a: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sumaDePrimos += numeroActual;</a:t>
            </a:r>
          </a:p>
          <a:p>
            <a:r>
              <a:rPr lang="es-ES" sz="450" dirty="0">
                <a:solidFill>
                  <a:srgbClr val="000000"/>
                </a:solidFill>
                <a:highlight>
                  <a:srgbClr val="FFFFFF"/>
                </a:highlight>
                <a:latin typeface="Cascadia Mono" panose="020B0609020000020004" pitchFamily="49" charset="0"/>
              </a:rPr>
              <a:t>                        logSuma.Append(</a:t>
            </a:r>
            <a:r>
              <a:rPr lang="es-ES" sz="450" dirty="0">
                <a:solidFill>
                  <a:srgbClr val="A31515"/>
                </a:solidFill>
                <a:highlight>
                  <a:srgbClr val="FFFFFF"/>
                </a:highlight>
                <a:latin typeface="Cascadia Mono" panose="020B0609020000020004" pitchFamily="49" charset="0"/>
              </a:rPr>
              <a:t>$"</a:t>
            </a:r>
            <a:r>
              <a:rPr lang="es-ES" sz="450" dirty="0">
                <a:solidFill>
                  <a:srgbClr val="000000"/>
                </a:solidFill>
                <a:highlight>
                  <a:srgbClr val="FFFFFF"/>
                </a:highlight>
                <a:latin typeface="Cascadia Mono" panose="020B0609020000020004" pitchFamily="49" charset="0"/>
              </a:rPr>
              <a:t>{numeroActual}</a:t>
            </a:r>
            <a:r>
              <a:rPr lang="es-ES" sz="450" dirty="0">
                <a:solidFill>
                  <a:srgbClr val="A31515"/>
                </a:solidFill>
                <a:highlight>
                  <a:srgbClr val="FFFFFF"/>
                </a:highlight>
                <a:latin typeface="Cascadia Mono" panose="020B0609020000020004" pitchFamily="49" charset="0"/>
              </a:rPr>
              <a:t> + "</a:t>
            </a:r>
            <a:r>
              <a:rPr lang="es-ES" sz="450" dirty="0">
                <a:solidFill>
                  <a:srgbClr val="000000"/>
                </a:solidFill>
                <a:highlight>
                  <a:srgbClr val="FFFFFF"/>
                </a:highlight>
                <a:latin typeface="Cascadia Mono" panose="020B0609020000020004" pitchFamily="49" charset="0"/>
              </a:rPr>
              <a:t>); </a:t>
            </a:r>
            <a:r>
              <a:rPr lang="es-ES" sz="450" dirty="0">
                <a:solidFill>
                  <a:srgbClr val="008000"/>
                </a:solidFill>
                <a:highlight>
                  <a:srgbClr val="FFFFFF"/>
                </a:highlight>
                <a:latin typeface="Cascadia Mono" panose="020B0609020000020004" pitchFamily="49" charset="0"/>
              </a:rPr>
              <a:t>// Construye el log visual</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numeroActual++;</a:t>
            </a:r>
          </a:p>
          <a:p>
            <a:r>
              <a:rPr lang="es-DO" sz="450" dirty="0">
                <a:solidFill>
                  <a:srgbClr val="000000"/>
                </a:solidFill>
                <a:highlight>
                  <a:srgbClr val="FFFFFF"/>
                </a:highlight>
                <a:latin typeface="Cascadia Mono" panose="020B0609020000020004" pitchFamily="49" charset="0"/>
              </a:rPr>
              <a:t>                }</a:t>
            </a:r>
          </a:p>
          <a:p>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a:t>
            </a:r>
            <a:r>
              <a:rPr lang="es-ES" sz="450" dirty="0">
                <a:solidFill>
                  <a:srgbClr val="008000"/>
                </a:solidFill>
                <a:highlight>
                  <a:srgbClr val="FFFFFF"/>
                </a:highlight>
                <a:latin typeface="Cascadia Mono" panose="020B0609020000020004" pitchFamily="49" charset="0"/>
              </a:rPr>
              <a:t>// --- Construcción del Mensaje de Resultado Final ---</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2B91AF"/>
                </a:solidFill>
                <a:highlight>
                  <a:srgbClr val="FFFFFF"/>
                </a:highlight>
                <a:latin typeface="Cascadia Mono" panose="020B0609020000020004" pitchFamily="49" charset="0"/>
              </a:rPr>
              <a:t>StringBuilder</a:t>
            </a:r>
            <a:r>
              <a:rPr lang="es-DO" sz="450" dirty="0">
                <a:solidFill>
                  <a:srgbClr val="000000"/>
                </a:solidFill>
                <a:highlight>
                  <a:srgbClr val="FFFFFF"/>
                </a:highlight>
                <a:latin typeface="Cascadia Mono" panose="020B0609020000020004" pitchFamily="49" charset="0"/>
              </a:rPr>
              <a:t> finalResult = </a:t>
            </a:r>
            <a:r>
              <a:rPr lang="es-DO" sz="450" dirty="0">
                <a:solidFill>
                  <a:srgbClr val="0000FF"/>
                </a:solidFill>
                <a:highlight>
                  <a:srgbClr val="FFFFFF"/>
                </a:highlight>
                <a:latin typeface="Cascadia Mono" panose="020B0609020000020004" pitchFamily="49" charset="0"/>
              </a:rPr>
              <a:t>new</a:t>
            </a:r>
            <a:r>
              <a:rPr lang="es-DO" sz="450" dirty="0">
                <a:solidFill>
                  <a:srgbClr val="000000"/>
                </a:solidFill>
                <a:highlight>
                  <a:srgbClr val="FFFFFF"/>
                </a:highlight>
                <a:latin typeface="Cascadia Mono" panose="020B0609020000020004" pitchFamily="49" charset="0"/>
              </a:rPr>
              <a:t> </a:t>
            </a:r>
            <a:r>
              <a:rPr lang="es-DO" sz="450" dirty="0">
                <a:solidFill>
                  <a:srgbClr val="2B91AF"/>
                </a:solidFill>
                <a:highlight>
                  <a:srgbClr val="FFFFFF"/>
                </a:highlight>
                <a:latin typeface="Cascadia Mono" panose="020B0609020000020004" pitchFamily="49" charset="0"/>
              </a:rPr>
              <a:t>StringBuilder</a:t>
            </a:r>
            <a:r>
              <a:rPr lang="es-DO" sz="450" dirty="0">
                <a:solidFill>
                  <a:srgbClr val="000000"/>
                </a:solidFill>
                <a:highlight>
                  <a:srgbClr val="FFFFFF"/>
                </a:highlight>
                <a:latin typeface="Cascadia Mono" panose="020B0609020000020004" pitchFamily="49" charset="0"/>
              </a:rPr>
              <a:t>();</a:t>
            </a:r>
          </a:p>
          <a:p>
            <a:r>
              <a:rPr lang="es-ES" sz="450" dirty="0">
                <a:solidFill>
                  <a:srgbClr val="000000"/>
                </a:solidFill>
                <a:highlight>
                  <a:srgbClr val="FFFFFF"/>
                </a:highlight>
                <a:latin typeface="Cascadia Mono" panose="020B0609020000020004" pitchFamily="49" charset="0"/>
              </a:rPr>
              <a:t>                finalResult.AppendLine(</a:t>
            </a:r>
            <a:r>
              <a:rPr lang="es-ES" sz="450" dirty="0">
                <a:solidFill>
                  <a:srgbClr val="A31515"/>
                </a:solidFill>
                <a:highlight>
                  <a:srgbClr val="FFFFFF"/>
                </a:highlight>
                <a:latin typeface="Cascadia Mono" panose="020B0609020000020004" pitchFamily="49" charset="0"/>
              </a:rPr>
              <a:t>$"Suma de Primos hasta </a:t>
            </a:r>
            <a:r>
              <a:rPr lang="es-ES" sz="450" dirty="0">
                <a:solidFill>
                  <a:srgbClr val="000000"/>
                </a:solidFill>
                <a:highlight>
                  <a:srgbClr val="FFFFFF"/>
                </a:highlight>
                <a:latin typeface="Cascadia Mono" panose="020B0609020000020004" pitchFamily="49" charset="0"/>
              </a:rPr>
              <a:t>{limiteSuperior}</a:t>
            </a:r>
            <a:r>
              <a:rPr lang="es-ES" sz="450" dirty="0">
                <a:solidFill>
                  <a:srgbClr val="A31515"/>
                </a:solidFill>
                <a:highlight>
                  <a:srgbClr val="FFFFFF"/>
                </a:highlight>
                <a:latin typeface="Cascadia Mono" panose="020B0609020000020004" pitchFamily="49" charset="0"/>
              </a:rPr>
              <a:t> (While):"</a:t>
            </a:r>
            <a:r>
              <a:rPr lang="es-ES" sz="450" dirty="0">
                <a:solidFill>
                  <a:srgbClr val="000000"/>
                </a:solidFill>
                <a:highlight>
                  <a:srgbClr val="FFFFFF"/>
                </a:highlight>
                <a:latin typeface="Cascadia Mono" panose="020B0609020000020004" pitchFamily="49" charset="0"/>
              </a:rPr>
              <a:t>); </a:t>
            </a:r>
            <a:r>
              <a:rPr lang="es-ES" sz="450" dirty="0">
                <a:solidFill>
                  <a:srgbClr val="008000"/>
                </a:solidFill>
                <a:highlight>
                  <a:srgbClr val="FFFFFF"/>
                </a:highlight>
                <a:latin typeface="Cascadia Mono" panose="020B0609020000020004" pitchFamily="49" charset="0"/>
              </a:rPr>
              <a:t>// Encabezado</a:t>
            </a:r>
            <a:endParaRPr lang="es-ES"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if</a:t>
            </a:r>
            <a:r>
              <a:rPr lang="es-DO" sz="450" dirty="0">
                <a:solidFill>
                  <a:srgbClr val="000000"/>
                </a:solidFill>
                <a:highlight>
                  <a:srgbClr val="FFFFFF"/>
                </a:highlight>
                <a:latin typeface="Cascadia Mono" panose="020B0609020000020004" pitchFamily="49" charset="0"/>
              </a:rPr>
              <a:t> (logSuma.Length &gt; 0)</a:t>
            </a:r>
          </a:p>
          <a:p>
            <a:r>
              <a:rPr lang="es-DO" sz="450" dirty="0">
                <a:solidFill>
                  <a:srgbClr val="000000"/>
                </a:solidFill>
                <a:highlight>
                  <a:srgbClr val="FFFFFF"/>
                </a:highlight>
                <a:latin typeface="Cascadia Mono" panose="020B0609020000020004" pitchFamily="49" charset="0"/>
              </a:rPr>
              <a:t>                {</a:t>
            </a:r>
          </a:p>
          <a:p>
            <a:r>
              <a:rPr lang="es-ES" sz="450" dirty="0">
                <a:solidFill>
                  <a:srgbClr val="000000"/>
                </a:solidFill>
                <a:highlight>
                  <a:srgbClr val="FFFFFF"/>
                </a:highlight>
                <a:latin typeface="Cascadia Mono" panose="020B0609020000020004" pitchFamily="49" charset="0"/>
              </a:rPr>
              <a:t>                    logSuma.Length -= 3; </a:t>
            </a:r>
            <a:r>
              <a:rPr lang="es-ES" sz="450" dirty="0">
                <a:solidFill>
                  <a:srgbClr val="008000"/>
                </a:solidFill>
                <a:highlight>
                  <a:srgbClr val="FFFFFF"/>
                </a:highlight>
                <a:latin typeface="Cascadia Mono" panose="020B0609020000020004" pitchFamily="49" charset="0"/>
              </a:rPr>
              <a:t>// Quita el último " + " del log</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finalResult.AppendLine(</a:t>
            </a:r>
            <a:r>
              <a:rPr lang="es-DO" sz="450" dirty="0">
                <a:solidFill>
                  <a:srgbClr val="A31515"/>
                </a:solidFill>
                <a:highlight>
                  <a:srgbClr val="FFFFFF"/>
                </a:highlight>
                <a:latin typeface="Cascadia Mono" panose="020B0609020000020004" pitchFamily="49" charset="0"/>
              </a:rPr>
              <a:t>"Números primos sumados:"</a:t>
            </a:r>
            <a:r>
              <a:rPr lang="es-DO" sz="450" dirty="0">
                <a:solidFill>
                  <a:srgbClr val="000000"/>
                </a:solidFill>
                <a:highlight>
                  <a:srgbClr val="FFFFFF"/>
                </a:highlight>
                <a:latin typeface="Cascadia Mono" panose="020B0609020000020004" pitchFamily="49" charset="0"/>
              </a:rPr>
              <a:t>);</a:t>
            </a:r>
          </a:p>
          <a:p>
            <a:r>
              <a:rPr lang="es-ES" sz="450" dirty="0">
                <a:solidFill>
                  <a:srgbClr val="000000"/>
                </a:solidFill>
                <a:highlight>
                  <a:srgbClr val="FFFFFF"/>
                </a:highlight>
                <a:latin typeface="Cascadia Mono" panose="020B0609020000020004" pitchFamily="49" charset="0"/>
              </a:rPr>
              <a:t>                    finalResult.AppendLine(logSuma.ToString()); </a:t>
            </a:r>
            <a:r>
              <a:rPr lang="es-ES" sz="450" dirty="0">
                <a:solidFill>
                  <a:srgbClr val="008000"/>
                </a:solidFill>
                <a:highlight>
                  <a:srgbClr val="FFFFFF"/>
                </a:highlight>
                <a:latin typeface="Cascadia Mono" panose="020B0609020000020004" pitchFamily="49" charset="0"/>
              </a:rPr>
              <a:t>// Muestra los números</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finalResult.AppendLine(</a:t>
            </a:r>
            <a:r>
              <a:rPr lang="es-DO" sz="450" dirty="0">
                <a:solidFill>
                  <a:srgbClr val="A31515"/>
                </a:solidFill>
                <a:highlight>
                  <a:srgbClr val="FFFFFF"/>
                </a:highlight>
                <a:latin typeface="Cascadia Mono" panose="020B0609020000020004" pitchFamily="49" charset="0"/>
              </a:rPr>
              <a:t>"--------------------"</a:t>
            </a:r>
            <a:r>
              <a:rPr lang="es-DO" sz="450" dirty="0">
                <a:solidFill>
                  <a:srgbClr val="000000"/>
                </a:solidFill>
                <a:highlight>
                  <a:srgbClr val="FFFFFF"/>
                </a:highlight>
                <a:latin typeface="Cascadia Mono" panose="020B0609020000020004" pitchFamily="49" charset="0"/>
              </a:rPr>
              <a:t>); </a:t>
            </a:r>
            <a:r>
              <a:rPr lang="es-DO" sz="450" dirty="0">
                <a:solidFill>
                  <a:srgbClr val="008000"/>
                </a:solidFill>
                <a:highlight>
                  <a:srgbClr val="FFFFFF"/>
                </a:highlight>
                <a:latin typeface="Cascadia Mono" panose="020B0609020000020004" pitchFamily="49" charset="0"/>
              </a:rPr>
              <a:t>// Separador visual</a:t>
            </a:r>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finalResult.AppendLine(</a:t>
            </a:r>
            <a:r>
              <a:rPr lang="es-ES" sz="450" dirty="0">
                <a:solidFill>
                  <a:srgbClr val="A31515"/>
                </a:solidFill>
                <a:highlight>
                  <a:srgbClr val="FFFFFF"/>
                </a:highlight>
                <a:latin typeface="Cascadia Mono" panose="020B0609020000020004" pitchFamily="49" charset="0"/>
              </a:rPr>
              <a:t>$"✅ SUMA TOTAL = </a:t>
            </a:r>
            <a:r>
              <a:rPr lang="es-ES" sz="450" dirty="0">
                <a:solidFill>
                  <a:srgbClr val="000000"/>
                </a:solidFill>
                <a:highlight>
                  <a:srgbClr val="FFFFFF"/>
                </a:highlight>
                <a:latin typeface="Cascadia Mono" panose="020B0609020000020004" pitchFamily="49" charset="0"/>
              </a:rPr>
              <a:t>{sumaDePrimos}</a:t>
            </a:r>
            <a:r>
              <a:rPr lang="es-ES" sz="450" dirty="0">
                <a:solidFill>
                  <a:srgbClr val="A31515"/>
                </a:solidFill>
                <a:highlight>
                  <a:srgbClr val="FFFFFF"/>
                </a:highlight>
                <a:latin typeface="Cascadia Mono" panose="020B0609020000020004" pitchFamily="49" charset="0"/>
              </a:rPr>
              <a:t>"</a:t>
            </a:r>
            <a:r>
              <a:rPr lang="es-ES" sz="450" dirty="0">
                <a:solidFill>
                  <a:srgbClr val="000000"/>
                </a:solidFill>
                <a:highlight>
                  <a:srgbClr val="FFFFFF"/>
                </a:highlight>
                <a:latin typeface="Cascadia Mono" panose="020B0609020000020004" pitchFamily="49" charset="0"/>
              </a:rPr>
              <a:t>); </a:t>
            </a:r>
            <a:r>
              <a:rPr lang="es-ES" sz="450" dirty="0">
                <a:solidFill>
                  <a:srgbClr val="008000"/>
                </a:solidFill>
                <a:highlight>
                  <a:srgbClr val="FFFFFF"/>
                </a:highlight>
                <a:latin typeface="Cascadia Mono" panose="020B0609020000020004" pitchFamily="49" charset="0"/>
              </a:rPr>
              <a:t>// Muestra la suma total claramente</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else</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p>
          <a:p>
            <a:r>
              <a:rPr lang="es-ES" sz="450" dirty="0">
                <a:solidFill>
                  <a:srgbClr val="000000"/>
                </a:solidFill>
                <a:highlight>
                  <a:srgbClr val="FFFFFF"/>
                </a:highlight>
                <a:latin typeface="Cascadia Mono" panose="020B0609020000020004" pitchFamily="49" charset="0"/>
              </a:rPr>
              <a:t>                    </a:t>
            </a:r>
            <a:r>
              <a:rPr lang="es-ES" sz="450" dirty="0">
                <a:solidFill>
                  <a:srgbClr val="008000"/>
                </a:solidFill>
                <a:highlight>
                  <a:srgbClr val="FFFFFF"/>
                </a:highlight>
                <a:latin typeface="Cascadia Mono" panose="020B0609020000020004" pitchFamily="49" charset="0"/>
              </a:rPr>
              <a:t>// Si no se añadieron primos (aunque con limite &gt;= 2 siempre habrá al menos el 2)</a:t>
            </a:r>
            <a:endParaRPr lang="es-ES"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finalResult.AppendLine(</a:t>
            </a:r>
            <a:r>
              <a:rPr lang="es-ES" sz="450" dirty="0">
                <a:solidFill>
                  <a:srgbClr val="A31515"/>
                </a:solidFill>
                <a:highlight>
                  <a:srgbClr val="FFFFFF"/>
                </a:highlight>
                <a:latin typeface="Cascadia Mono" panose="020B0609020000020004" pitchFamily="49" charset="0"/>
              </a:rPr>
              <a:t>"No se encontraron primos en el rango especificado para sumar."</a:t>
            </a:r>
            <a:r>
              <a:rPr lang="es-ES" sz="450" dirty="0">
                <a:solidFill>
                  <a:srgbClr val="000000"/>
                </a:solidFill>
                <a:highlight>
                  <a:srgbClr val="FFFFFF"/>
                </a:highlight>
                <a:latin typeface="Cascadia Mono" panose="020B0609020000020004" pitchFamily="49" charset="0"/>
              </a:rPr>
              <a:t>);</a:t>
            </a:r>
          </a:p>
          <a:p>
            <a:r>
              <a:rPr lang="es-DO" sz="450" dirty="0">
                <a:solidFill>
                  <a:srgbClr val="000000"/>
                </a:solidFill>
                <a:highlight>
                  <a:srgbClr val="FFFFFF"/>
                </a:highlight>
                <a:latin typeface="Cascadia Mono" panose="020B0609020000020004" pitchFamily="49" charset="0"/>
              </a:rPr>
              <a:t>                    finalResult.AppendLine(</a:t>
            </a:r>
            <a:r>
              <a:rPr lang="es-DO" sz="450" dirty="0">
                <a:solidFill>
                  <a:srgbClr val="A31515"/>
                </a:solidFill>
                <a:highlight>
                  <a:srgbClr val="FFFFFF"/>
                </a:highlight>
                <a:latin typeface="Cascadia Mono" panose="020B0609020000020004" pitchFamily="49" charset="0"/>
              </a:rPr>
              <a:t>"--------------------"</a:t>
            </a:r>
            <a:r>
              <a:rPr lang="es-DO" sz="450" dirty="0">
                <a:solidFill>
                  <a:srgbClr val="000000"/>
                </a:solidFill>
                <a:highlight>
                  <a:srgbClr val="FFFFFF"/>
                </a:highlight>
                <a:latin typeface="Cascadia Mono" panose="020B0609020000020004" pitchFamily="49" charset="0"/>
              </a:rPr>
              <a:t>);</a:t>
            </a:r>
          </a:p>
          <a:p>
            <a:r>
              <a:rPr lang="es-DO" sz="450" dirty="0">
                <a:solidFill>
                  <a:srgbClr val="000000"/>
                </a:solidFill>
                <a:highlight>
                  <a:srgbClr val="FFFFFF"/>
                </a:highlight>
                <a:latin typeface="Cascadia Mono" panose="020B0609020000020004" pitchFamily="49" charset="0"/>
              </a:rPr>
              <a:t>                    finalResult.AppendLine(</a:t>
            </a:r>
            <a:r>
              <a:rPr lang="es-DO" sz="450" dirty="0">
                <a:solidFill>
                  <a:srgbClr val="A31515"/>
                </a:solidFill>
                <a:highlight>
                  <a:srgbClr val="FFFFFF"/>
                </a:highlight>
                <a:latin typeface="Cascadia Mono" panose="020B0609020000020004" pitchFamily="49" charset="0"/>
              </a:rPr>
              <a:t>$"✅ SUMA TOTAL = 0"</a:t>
            </a:r>
            <a:r>
              <a:rPr lang="es-DO" sz="450" dirty="0">
                <a:solidFill>
                  <a:srgbClr val="000000"/>
                </a:solidFill>
                <a:highlight>
                  <a:srgbClr val="FFFFFF"/>
                </a:highlight>
                <a:latin typeface="Cascadia Mono" panose="020B0609020000020004" pitchFamily="49" charset="0"/>
              </a:rPr>
              <a:t>);</a:t>
            </a:r>
          </a:p>
          <a:p>
            <a:r>
              <a:rPr lang="es-DO" sz="450" dirty="0">
                <a:solidFill>
                  <a:srgbClr val="000000"/>
                </a:solidFill>
                <a:highlight>
                  <a:srgbClr val="FFFFFF"/>
                </a:highlight>
                <a:latin typeface="Cascadia Mono" panose="020B0609020000020004" pitchFamily="49" charset="0"/>
              </a:rPr>
              <a:t>                }</a:t>
            </a:r>
          </a:p>
          <a:p>
            <a:endParaRPr lang="es-DO" sz="450" dirty="0">
              <a:solidFill>
                <a:srgbClr val="000000"/>
              </a:solidFill>
              <a:highlight>
                <a:srgbClr val="FFFFFF"/>
              </a:highlight>
              <a:latin typeface="Cascadia Mono" panose="020B0609020000020004" pitchFamily="49" charset="0"/>
            </a:endParaRPr>
          </a:p>
          <a:p>
            <a:r>
              <a:rPr lang="es-ES" sz="450" dirty="0">
                <a:solidFill>
                  <a:srgbClr val="000000"/>
                </a:solidFill>
                <a:highlight>
                  <a:srgbClr val="FFFFFF"/>
                </a:highlight>
                <a:latin typeface="Cascadia Mono" panose="020B0609020000020004" pitchFamily="49" charset="0"/>
              </a:rPr>
              <a:t>                ResultLabel.Text = finalResult.ToString(); </a:t>
            </a:r>
            <a:r>
              <a:rPr lang="es-ES" sz="450" dirty="0">
                <a:solidFill>
                  <a:srgbClr val="008000"/>
                </a:solidFill>
                <a:highlight>
                  <a:srgbClr val="FFFFFF"/>
                </a:highlight>
                <a:latin typeface="Cascadia Mono" panose="020B0609020000020004" pitchFamily="49" charset="0"/>
              </a:rPr>
              <a:t>// Asigna el resultado final al Label</a:t>
            </a:r>
            <a:endParaRPr lang="es-ES"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a:t>
            </a:r>
            <a:r>
              <a:rPr lang="es-DO" sz="450" dirty="0">
                <a:solidFill>
                  <a:srgbClr val="0000FF"/>
                </a:solidFill>
                <a:highlight>
                  <a:srgbClr val="FFFFFF"/>
                </a:highlight>
                <a:latin typeface="Cascadia Mono" panose="020B0609020000020004" pitchFamily="49" charset="0"/>
              </a:rPr>
              <a:t>else</a:t>
            </a:r>
            <a:endParaRPr lang="es-DO" sz="450" dirty="0">
              <a:solidFill>
                <a:srgbClr val="000000"/>
              </a:solidFill>
              <a:highlight>
                <a:srgbClr val="FFFFFF"/>
              </a:highlight>
              <a:latin typeface="Cascadia Mono" panose="020B0609020000020004" pitchFamily="49" charset="0"/>
            </a:endParaRPr>
          </a:p>
          <a:p>
            <a:r>
              <a:rPr lang="es-DO" sz="450" dirty="0">
                <a:solidFill>
                  <a:srgbClr val="000000"/>
                </a:solidFill>
                <a:highlight>
                  <a:srgbClr val="FFFFFF"/>
                </a:highlight>
                <a:latin typeface="Cascadia Mono" panose="020B0609020000020004" pitchFamily="49" charset="0"/>
              </a:rPr>
              <a:t>            {</a:t>
            </a:r>
          </a:p>
          <a:p>
            <a:r>
              <a:rPr lang="es-ES" sz="450" dirty="0">
                <a:solidFill>
                  <a:srgbClr val="000000"/>
                </a:solidFill>
                <a:highlight>
                  <a:srgbClr val="FFFFFF"/>
                </a:highlight>
                <a:latin typeface="Cascadia Mono" panose="020B0609020000020004" pitchFamily="49" charset="0"/>
              </a:rPr>
              <a:t>                ResultLabel.Text = </a:t>
            </a:r>
            <a:r>
              <a:rPr lang="es-ES" sz="450" dirty="0">
                <a:solidFill>
                  <a:srgbClr val="A31515"/>
                </a:solidFill>
                <a:highlight>
                  <a:srgbClr val="FFFFFF"/>
                </a:highlight>
                <a:latin typeface="Cascadia Mono" panose="020B0609020000020004" pitchFamily="49" charset="0"/>
              </a:rPr>
              <a:t>"Error: Por favor, introduce un límite numérico válido."</a:t>
            </a:r>
            <a:r>
              <a:rPr lang="es-ES" sz="450" dirty="0">
                <a:solidFill>
                  <a:srgbClr val="000000"/>
                </a:solidFill>
                <a:highlight>
                  <a:srgbClr val="FFFFFF"/>
                </a:highlight>
                <a:latin typeface="Cascadia Mono" panose="020B0609020000020004" pitchFamily="49" charset="0"/>
              </a:rPr>
              <a:t>;</a:t>
            </a:r>
          </a:p>
          <a:p>
            <a:r>
              <a:rPr lang="es-DO" sz="450" dirty="0">
                <a:solidFill>
                  <a:srgbClr val="000000"/>
                </a:solidFill>
                <a:highlight>
                  <a:srgbClr val="FFFFFF"/>
                </a:highlight>
                <a:latin typeface="Cascadia Mono" panose="020B0609020000020004" pitchFamily="49" charset="0"/>
              </a:rPr>
              <a:t>            }</a:t>
            </a:r>
          </a:p>
          <a:p>
            <a:r>
              <a:rPr lang="es-DO" sz="450" dirty="0">
                <a:solidFill>
                  <a:srgbClr val="000000"/>
                </a:solidFill>
                <a:highlight>
                  <a:srgbClr val="FFFFFF"/>
                </a:highlight>
                <a:latin typeface="Cascadia Mono" panose="020B0609020000020004" pitchFamily="49" charset="0"/>
              </a:rPr>
              <a:t>        }</a:t>
            </a:r>
          </a:p>
          <a:p>
            <a:endParaRPr lang="es-DO" sz="450" dirty="0">
              <a:solidFill>
                <a:srgbClr val="000000"/>
              </a:solidFill>
              <a:highlight>
                <a:srgbClr val="FFFFFF"/>
              </a:highlight>
              <a:latin typeface="Cascadia Mono" panose="020B0609020000020004" pitchFamily="49" charset="0"/>
            </a:endParaRPr>
          </a:p>
          <a:p>
            <a:endParaRPr lang="es-DO" sz="450" dirty="0">
              <a:solidFill>
                <a:srgbClr val="000000"/>
              </a:solidFill>
              <a:highlight>
                <a:srgbClr val="FFFFFF"/>
              </a:highlight>
              <a:latin typeface="Cascadia Mono" panose="020B0609020000020004" pitchFamily="49" charset="0"/>
            </a:endParaRPr>
          </a:p>
        </p:txBody>
      </p:sp>
      <p:sp>
        <p:nvSpPr>
          <p:cNvPr id="4" name="Flecha: hacia abajo 3">
            <a:extLst>
              <a:ext uri="{FF2B5EF4-FFF2-40B4-BE49-F238E27FC236}">
                <a16:creationId xmlns:a16="http://schemas.microsoft.com/office/drawing/2014/main" id="{45BEF8F9-C5BD-4DC0-A59F-FEABD260AA61}"/>
              </a:ext>
            </a:extLst>
          </p:cNvPr>
          <p:cNvSpPr/>
          <p:nvPr/>
        </p:nvSpPr>
        <p:spPr>
          <a:xfrm>
            <a:off x="4430684" y="5910349"/>
            <a:ext cx="831272" cy="7232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 name="CuadroTexto 5">
            <a:extLst>
              <a:ext uri="{FF2B5EF4-FFF2-40B4-BE49-F238E27FC236}">
                <a16:creationId xmlns:a16="http://schemas.microsoft.com/office/drawing/2014/main" id="{422CAAD9-0816-4341-92A9-C087BE5FD25E}"/>
              </a:ext>
            </a:extLst>
          </p:cNvPr>
          <p:cNvSpPr txBox="1"/>
          <p:nvPr/>
        </p:nvSpPr>
        <p:spPr>
          <a:xfrm>
            <a:off x="6367549" y="1078219"/>
            <a:ext cx="5721234" cy="5509200"/>
          </a:xfrm>
          <a:prstGeom prst="rect">
            <a:avLst/>
          </a:prstGeom>
          <a:noFill/>
        </p:spPr>
        <p:txBody>
          <a:bodyPr wrap="square">
            <a:spAutoFit/>
          </a:bodyPr>
          <a:lstStyle/>
          <a:p>
            <a:pPr marL="342900" indent="-342900">
              <a:buFont typeface="+mj-lt"/>
              <a:buAutoNum type="arabicParenR"/>
            </a:pPr>
            <a:r>
              <a:rPr lang="es-ES" sz="1600" b="1" i="0" dirty="0">
                <a:effectLst/>
                <a:highlight>
                  <a:srgbClr val="FFFF00"/>
                </a:highlight>
                <a:latin typeface="DM Mono"/>
              </a:rPr>
              <a:t>OnAgeCheckClicked</a:t>
            </a:r>
            <a:r>
              <a:rPr lang="es-ES" sz="1600" b="1" i="0" dirty="0">
                <a:effectLst/>
                <a:highlight>
                  <a:srgbClr val="FFFF00"/>
                </a:highlight>
                <a:latin typeface="Google Sans Text"/>
              </a:rPr>
              <a:t> (If/Else):</a:t>
            </a:r>
            <a:r>
              <a:rPr lang="es-ES" sz="1600" b="0" i="0" dirty="0">
                <a:effectLst/>
                <a:highlight>
                  <a:srgbClr val="FFFF00"/>
                </a:highlight>
                <a:latin typeface="Google Sans Text"/>
              </a:rPr>
              <a:t> </a:t>
            </a:r>
            <a:r>
              <a:rPr lang="es-ES" sz="1600" b="0" i="0" dirty="0">
                <a:effectLst/>
                <a:latin typeface="Google Sans Text"/>
              </a:rPr>
              <a:t>🧑‍⚖️ Lee la </a:t>
            </a:r>
            <a:r>
              <a:rPr lang="es-ES" sz="1600" b="1" i="0" dirty="0">
                <a:effectLst/>
                <a:latin typeface="Google Sans Text"/>
              </a:rPr>
              <a:t>edad</a:t>
            </a:r>
            <a:r>
              <a:rPr lang="es-ES" sz="1600" b="0" i="0" dirty="0">
                <a:effectLst/>
                <a:latin typeface="Google Sans Text"/>
              </a:rPr>
              <a:t> del </a:t>
            </a:r>
            <a:r>
              <a:rPr lang="es-ES" sz="1600" b="0" i="0" dirty="0">
                <a:effectLst/>
                <a:latin typeface="DM Mono"/>
              </a:rPr>
              <a:t>Entry</a:t>
            </a:r>
            <a:r>
              <a:rPr lang="es-ES" sz="1600" b="0" i="0" dirty="0">
                <a:effectLst/>
                <a:latin typeface="Google Sans Text"/>
              </a:rPr>
              <a:t>, valida, y usa </a:t>
            </a:r>
            <a:r>
              <a:rPr lang="es-ES" sz="1600" b="0" i="0" dirty="0">
                <a:effectLst/>
                <a:latin typeface="DM Mono"/>
              </a:rPr>
              <a:t>if/else</a:t>
            </a:r>
            <a:r>
              <a:rPr lang="es-ES" sz="1600" b="0" i="0" dirty="0">
                <a:effectLst/>
                <a:latin typeface="Google Sans Text"/>
              </a:rPr>
              <a:t> para decir si es mayor (&gt;=18) o menor. Muestra el resultado o error.</a:t>
            </a:r>
          </a:p>
          <a:p>
            <a:pPr marL="342900" indent="-342900">
              <a:buFont typeface="+mj-lt"/>
              <a:buAutoNum type="arabicParenR"/>
            </a:pPr>
            <a:endParaRPr lang="es-ES" sz="1600" b="0" i="0" dirty="0">
              <a:effectLst/>
              <a:latin typeface="Google Sans Text"/>
            </a:endParaRPr>
          </a:p>
          <a:p>
            <a:pPr marL="342900" indent="-342900">
              <a:buFont typeface="+mj-lt"/>
              <a:buAutoNum type="arabicParenR"/>
            </a:pPr>
            <a:r>
              <a:rPr lang="es-ES" sz="1600" b="1" i="0" dirty="0">
                <a:effectLst/>
                <a:highlight>
                  <a:srgbClr val="FFFF00"/>
                </a:highlight>
                <a:latin typeface="DM Mono"/>
              </a:rPr>
              <a:t>OnSumPrimesWhileClicked</a:t>
            </a:r>
            <a:r>
              <a:rPr lang="es-ES" sz="1600" b="1" i="0" dirty="0">
                <a:effectLst/>
                <a:highlight>
                  <a:srgbClr val="FFFF00"/>
                </a:highlight>
                <a:latin typeface="Google Sans Text"/>
              </a:rPr>
              <a:t> (While):</a:t>
            </a:r>
            <a:r>
              <a:rPr lang="es-ES" sz="1600" b="0" i="0" dirty="0">
                <a:effectLst/>
                <a:highlight>
                  <a:srgbClr val="FFFF00"/>
                </a:highlight>
                <a:latin typeface="Google Sans Text"/>
              </a:rPr>
              <a:t> </a:t>
            </a:r>
            <a:r>
              <a:rPr lang="es-ES" sz="1600" b="0" i="0" dirty="0">
                <a:effectLst/>
                <a:latin typeface="Google Sans Text"/>
              </a:rPr>
              <a:t>➕🔢 Lee el </a:t>
            </a:r>
            <a:r>
              <a:rPr lang="es-ES" sz="1600" b="1" i="0" dirty="0">
                <a:effectLst/>
                <a:latin typeface="Google Sans Text"/>
              </a:rPr>
              <a:t>límite</a:t>
            </a:r>
            <a:r>
              <a:rPr lang="es-ES" sz="1600" b="0" i="0" dirty="0">
                <a:effectLst/>
                <a:latin typeface="Google Sans Text"/>
              </a:rPr>
              <a:t> del </a:t>
            </a:r>
            <a:r>
              <a:rPr lang="es-ES" sz="1600" b="0" i="0" dirty="0">
                <a:effectLst/>
                <a:latin typeface="DM Mono"/>
              </a:rPr>
              <a:t>Entry</a:t>
            </a:r>
            <a:r>
              <a:rPr lang="es-ES" sz="1600" b="0" i="0" dirty="0">
                <a:effectLst/>
                <a:latin typeface="Google Sans Text"/>
              </a:rPr>
              <a:t>, valida. Usa </a:t>
            </a:r>
            <a:r>
              <a:rPr lang="es-ES" sz="1600" b="0" i="0" dirty="0">
                <a:effectLst/>
                <a:latin typeface="DM Mono"/>
              </a:rPr>
              <a:t>while</a:t>
            </a:r>
            <a:r>
              <a:rPr lang="es-ES" sz="1600" b="0" i="0" dirty="0">
                <a:effectLst/>
                <a:latin typeface="Google Sans Text"/>
              </a:rPr>
              <a:t> y </a:t>
            </a:r>
            <a:r>
              <a:rPr lang="es-ES" sz="1600" b="0" i="0" dirty="0">
                <a:effectLst/>
                <a:latin typeface="DM Mono"/>
              </a:rPr>
              <a:t>IsPrime</a:t>
            </a:r>
            <a:r>
              <a:rPr lang="es-ES" sz="1600" b="0" i="0" dirty="0">
                <a:effectLst/>
                <a:latin typeface="Google Sans Text"/>
              </a:rPr>
              <a:t> para </a:t>
            </a:r>
            <a:r>
              <a:rPr lang="es-ES" sz="1600" b="1" i="0" dirty="0">
                <a:effectLst/>
                <a:latin typeface="Google Sans Text"/>
              </a:rPr>
              <a:t>sumar</a:t>
            </a:r>
            <a:r>
              <a:rPr lang="es-ES" sz="1600" b="0" i="0" dirty="0">
                <a:effectLst/>
                <a:latin typeface="Google Sans Text"/>
              </a:rPr>
              <a:t> primos hasta ese límite. Muestra los primos sumados y el </a:t>
            </a:r>
            <a:r>
              <a:rPr lang="es-ES" sz="1600" b="1" i="0" dirty="0">
                <a:effectLst/>
                <a:latin typeface="Google Sans Text"/>
              </a:rPr>
              <a:t>total</a:t>
            </a:r>
            <a:r>
              <a:rPr lang="es-ES" sz="1600" b="0" i="0" dirty="0">
                <a:effectLst/>
                <a:latin typeface="Google Sans Text"/>
              </a:rPr>
              <a:t> o error.</a:t>
            </a:r>
          </a:p>
          <a:p>
            <a:pPr marL="342900" indent="-342900">
              <a:buFont typeface="+mj-lt"/>
              <a:buAutoNum type="arabicParenR"/>
            </a:pPr>
            <a:endParaRPr lang="es-ES" sz="1600" b="0" i="0" dirty="0">
              <a:effectLst/>
              <a:latin typeface="Google Sans Text"/>
            </a:endParaRPr>
          </a:p>
          <a:p>
            <a:pPr marL="342900" indent="-342900">
              <a:buFont typeface="+mj-lt"/>
              <a:buAutoNum type="arabicParenR"/>
            </a:pPr>
            <a:r>
              <a:rPr lang="es-ES" sz="1600" b="1" i="0" dirty="0">
                <a:effectLst/>
                <a:highlight>
                  <a:srgbClr val="FFFF00"/>
                </a:highlight>
                <a:latin typeface="DM Mono"/>
              </a:rPr>
              <a:t>OnDayOfWeekSwitchClicked</a:t>
            </a:r>
            <a:r>
              <a:rPr lang="es-ES" sz="1600" b="1" i="0" dirty="0">
                <a:effectLst/>
                <a:highlight>
                  <a:srgbClr val="FFFF00"/>
                </a:highlight>
                <a:latin typeface="Google Sans Text"/>
              </a:rPr>
              <a:t> (Switch):</a:t>
            </a:r>
            <a:r>
              <a:rPr lang="es-ES" sz="1600" b="0" i="0" dirty="0">
                <a:effectLst/>
                <a:highlight>
                  <a:srgbClr val="FFFF00"/>
                </a:highlight>
                <a:latin typeface="Google Sans Text"/>
              </a:rPr>
              <a:t> </a:t>
            </a:r>
            <a:r>
              <a:rPr lang="es-ES" sz="1600" b="0" i="0" dirty="0">
                <a:effectLst/>
                <a:latin typeface="Google Sans Text"/>
              </a:rPr>
              <a:t>📅 Lee el </a:t>
            </a:r>
            <a:r>
              <a:rPr lang="es-ES" sz="1600" b="1" i="0" dirty="0">
                <a:effectLst/>
                <a:latin typeface="Google Sans Text"/>
              </a:rPr>
              <a:t>número de día</a:t>
            </a:r>
            <a:r>
              <a:rPr lang="es-ES" sz="1600" b="0" i="0" dirty="0">
                <a:effectLst/>
                <a:latin typeface="Google Sans Text"/>
              </a:rPr>
              <a:t> (1-7) del </a:t>
            </a:r>
            <a:r>
              <a:rPr lang="es-ES" sz="1600" b="0" i="0" dirty="0">
                <a:effectLst/>
                <a:latin typeface="DM Mono"/>
              </a:rPr>
              <a:t>Entry</a:t>
            </a:r>
            <a:r>
              <a:rPr lang="es-ES" sz="1600" b="0" i="0" dirty="0">
                <a:effectLst/>
                <a:latin typeface="Google Sans Text"/>
              </a:rPr>
              <a:t>, valida. Usa </a:t>
            </a:r>
            <a:r>
              <a:rPr lang="es-ES" sz="1600" b="0" i="0" dirty="0">
                <a:effectLst/>
                <a:latin typeface="DM Mono"/>
              </a:rPr>
              <a:t>switch</a:t>
            </a:r>
            <a:r>
              <a:rPr lang="es-ES" sz="1600" b="0" i="0" dirty="0">
                <a:effectLst/>
                <a:latin typeface="Google Sans Text"/>
              </a:rPr>
              <a:t> para encontrar el </a:t>
            </a:r>
            <a:r>
              <a:rPr lang="es-ES" sz="1600" b="1" i="0" dirty="0">
                <a:effectLst/>
                <a:latin typeface="Google Sans Text"/>
              </a:rPr>
              <a:t>nombre del día</a:t>
            </a:r>
            <a:r>
              <a:rPr lang="es-ES" sz="1600" b="0" i="0" dirty="0">
                <a:effectLst/>
                <a:latin typeface="Google Sans Text"/>
              </a:rPr>
              <a:t>. Muestra el nombre o error.</a:t>
            </a:r>
          </a:p>
          <a:p>
            <a:pPr marL="342900" indent="-342900">
              <a:buFont typeface="+mj-lt"/>
              <a:buAutoNum type="arabicParenR"/>
            </a:pPr>
            <a:endParaRPr lang="es-ES" sz="1600" b="0" i="0" dirty="0">
              <a:effectLst/>
              <a:latin typeface="Google Sans Text"/>
            </a:endParaRPr>
          </a:p>
          <a:p>
            <a:pPr marL="342900" indent="-342900">
              <a:buFont typeface="+mj-lt"/>
              <a:buAutoNum type="arabicParenR"/>
            </a:pPr>
            <a:r>
              <a:rPr lang="es-ES" sz="1600" b="1" i="0" dirty="0">
                <a:effectLst/>
                <a:highlight>
                  <a:srgbClr val="FFFF00"/>
                </a:highlight>
                <a:latin typeface="DM Mono"/>
              </a:rPr>
              <a:t>On...Clicked</a:t>
            </a:r>
            <a:r>
              <a:rPr lang="es-ES" sz="1600" b="1" i="0" dirty="0">
                <a:effectLst/>
                <a:highlight>
                  <a:srgbClr val="FFFF00"/>
                </a:highlight>
                <a:latin typeface="Google Sans Text"/>
              </a:rPr>
              <a:t> (Listas - For/If):</a:t>
            </a:r>
            <a:r>
              <a:rPr lang="es-ES" sz="1600" b="0" i="0" dirty="0">
                <a:effectLst/>
                <a:highlight>
                  <a:srgbClr val="FFFF00"/>
                </a:highlight>
                <a:latin typeface="Google Sans Text"/>
              </a:rPr>
              <a:t> </a:t>
            </a:r>
            <a:r>
              <a:rPr lang="es-ES" sz="1600" b="0" i="0" dirty="0">
                <a:effectLst/>
                <a:latin typeface="Google Sans Text"/>
              </a:rPr>
              <a:t>📝 Usan bucles </a:t>
            </a:r>
            <a:r>
              <a:rPr lang="es-ES" sz="1600" b="0" i="0" dirty="0">
                <a:effectLst/>
                <a:latin typeface="DM Mono"/>
              </a:rPr>
              <a:t>for</a:t>
            </a:r>
            <a:r>
              <a:rPr lang="es-ES" sz="1600" b="0" i="0" dirty="0">
                <a:effectLst/>
                <a:latin typeface="Google Sans Text"/>
              </a:rPr>
              <a:t> (y </a:t>
            </a:r>
            <a:r>
              <a:rPr lang="es-ES" sz="1600" b="0" i="0" dirty="0">
                <a:effectLst/>
                <a:latin typeface="DM Mono"/>
              </a:rPr>
              <a:t>if</a:t>
            </a:r>
            <a:r>
              <a:rPr lang="es-ES" sz="1600" b="0" i="0" dirty="0">
                <a:effectLst/>
                <a:latin typeface="Google Sans Text"/>
              </a:rPr>
              <a:t>) para generar y mostrar </a:t>
            </a:r>
            <a:r>
              <a:rPr lang="es-ES" sz="1600" b="1" i="0" dirty="0">
                <a:effectLst/>
                <a:latin typeface="Google Sans Text"/>
              </a:rPr>
              <a:t>listas fijas</a:t>
            </a:r>
            <a:r>
              <a:rPr lang="es-ES" sz="1600" b="0" i="0" dirty="0">
                <a:effectLst/>
                <a:latin typeface="Google Sans Text"/>
              </a:rPr>
              <a:t> (1-100, pares, impares, primos 1-100). El de primos también usa </a:t>
            </a:r>
            <a:r>
              <a:rPr lang="es-ES" sz="1600" b="0" i="0" dirty="0">
                <a:effectLst/>
                <a:latin typeface="DM Mono"/>
              </a:rPr>
              <a:t>IsPrime</a:t>
            </a:r>
            <a:r>
              <a:rPr lang="es-ES" sz="1600" b="0" i="0" dirty="0">
                <a:effectLst/>
                <a:latin typeface="Google Sans Text"/>
              </a:rPr>
              <a:t>. No leen input para su lógica principal.</a:t>
            </a:r>
          </a:p>
          <a:p>
            <a:pPr marL="342900" indent="-342900">
              <a:buFont typeface="+mj-lt"/>
              <a:buAutoNum type="arabicParenR"/>
            </a:pPr>
            <a:endParaRPr lang="es-ES" sz="1600" b="0" i="0" dirty="0">
              <a:effectLst/>
              <a:latin typeface="Google Sans Text"/>
            </a:endParaRPr>
          </a:p>
          <a:p>
            <a:pPr marL="342900" indent="-342900">
              <a:buFont typeface="+mj-lt"/>
              <a:buAutoNum type="arabicParenR"/>
            </a:pPr>
            <a:r>
              <a:rPr lang="es-ES" sz="1600" b="1" i="0" dirty="0">
                <a:effectLst/>
                <a:highlight>
                  <a:srgbClr val="FFFF00"/>
                </a:highlight>
                <a:latin typeface="DM Mono"/>
              </a:rPr>
              <a:t>IsPrime</a:t>
            </a:r>
            <a:r>
              <a:rPr lang="es-ES" sz="1600" b="1" i="0" dirty="0">
                <a:effectLst/>
                <a:highlight>
                  <a:srgbClr val="FFFF00"/>
                </a:highlight>
                <a:latin typeface="Google Sans Text"/>
              </a:rPr>
              <a:t> (Función Ayudante):</a:t>
            </a:r>
            <a:r>
              <a:rPr lang="es-ES" sz="1600" b="0" i="0" dirty="0">
                <a:effectLst/>
                <a:highlight>
                  <a:srgbClr val="FFFF00"/>
                </a:highlight>
                <a:latin typeface="Google Sans Text"/>
              </a:rPr>
              <a:t> </a:t>
            </a:r>
            <a:r>
              <a:rPr lang="es-ES" sz="1600" b="0" i="0" dirty="0">
                <a:effectLst/>
                <a:latin typeface="Google Sans Text"/>
              </a:rPr>
              <a:t>❓ Función interna que </a:t>
            </a:r>
            <a:r>
              <a:rPr lang="es-ES" sz="1600" b="1" i="0" dirty="0">
                <a:effectLst/>
                <a:latin typeface="Google Sans Text"/>
              </a:rPr>
              <a:t>comprueba si un número es primo</a:t>
            </a:r>
            <a:r>
              <a:rPr lang="es-ES" sz="1600" b="0" i="0" dirty="0">
                <a:effectLst/>
                <a:latin typeface="Google Sans Text"/>
              </a:rPr>
              <a:t> (devuelve </a:t>
            </a:r>
            <a:r>
              <a:rPr lang="es-ES" sz="1600" b="0" i="0" dirty="0">
                <a:effectLst/>
                <a:latin typeface="DM Mono"/>
              </a:rPr>
              <a:t>true</a:t>
            </a:r>
            <a:r>
              <a:rPr lang="es-ES" sz="1600" b="0" i="0" dirty="0">
                <a:effectLst/>
                <a:latin typeface="Google Sans Text"/>
              </a:rPr>
              <a:t> o </a:t>
            </a:r>
            <a:r>
              <a:rPr lang="es-ES" sz="1600" b="0" i="0" dirty="0">
                <a:effectLst/>
                <a:latin typeface="DM Mono"/>
              </a:rPr>
              <a:t>false</a:t>
            </a:r>
            <a:r>
              <a:rPr lang="es-ES" sz="1600" b="0" i="0" dirty="0">
                <a:effectLst/>
                <a:latin typeface="Google Sans Text"/>
              </a:rPr>
              <a:t>). Es usada por las funciones de primos.</a:t>
            </a:r>
          </a:p>
        </p:txBody>
      </p:sp>
    </p:spTree>
    <p:extLst>
      <p:ext uri="{BB962C8B-B14F-4D97-AF65-F5344CB8AC3E}">
        <p14:creationId xmlns:p14="http://schemas.microsoft.com/office/powerpoint/2010/main" val="2797107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7286280-DEE4-46F9-8359-828C77C0FB5D}"/>
              </a:ext>
            </a:extLst>
          </p:cNvPr>
          <p:cNvSpPr txBox="1"/>
          <p:nvPr/>
        </p:nvSpPr>
        <p:spPr>
          <a:xfrm>
            <a:off x="238991" y="382012"/>
            <a:ext cx="4673832" cy="6093976"/>
          </a:xfrm>
          <a:prstGeom prst="rect">
            <a:avLst/>
          </a:prstGeom>
          <a:noFill/>
        </p:spPr>
        <p:txBody>
          <a:bodyPr wrap="square">
            <a:spAutoFit/>
          </a:bodyPr>
          <a:lstStyle/>
          <a:p>
            <a:r>
              <a:rPr lang="es-DO" sz="500" dirty="0">
                <a:solidFill>
                  <a:srgbClr val="000000"/>
                </a:solidFill>
                <a:highlight>
                  <a:srgbClr val="FFFFFF"/>
                </a:highlight>
                <a:latin typeface="Cascadia Mono" panose="020B0609020000020004" pitchFamily="49" charset="0"/>
              </a:rPr>
              <a:t> </a:t>
            </a:r>
            <a:r>
              <a:rPr lang="es-DO" sz="500" dirty="0">
                <a:solidFill>
                  <a:srgbClr val="808080"/>
                </a:solidFill>
                <a:highlight>
                  <a:srgbClr val="FFFFFF"/>
                </a:highlight>
                <a:latin typeface="Cascadia Mono" panose="020B0609020000020004" pitchFamily="49" charset="0"/>
              </a:rPr>
              <a:t>///</a:t>
            </a:r>
            <a:r>
              <a:rPr lang="es-DO" sz="500" dirty="0">
                <a:solidFill>
                  <a:srgbClr val="008000"/>
                </a:solidFill>
                <a:highlight>
                  <a:srgbClr val="FFFFFF"/>
                </a:highlight>
                <a:latin typeface="Cascadia Mono" panose="020B0609020000020004" pitchFamily="49" charset="0"/>
              </a:rPr>
              <a:t> </a:t>
            </a:r>
            <a:r>
              <a:rPr lang="es-DO" sz="500" dirty="0">
                <a:solidFill>
                  <a:srgbClr val="808080"/>
                </a:solidFill>
                <a:highlight>
                  <a:srgbClr val="FFFFFF"/>
                </a:highlight>
                <a:latin typeface="Cascadia Mono" panose="020B0609020000020004" pitchFamily="49" charset="0"/>
              </a:rPr>
              <a:t>&lt;summary&gt;</a:t>
            </a:r>
            <a:endParaRPr lang="es-DO" sz="500" dirty="0">
              <a:solidFill>
                <a:srgbClr val="000000"/>
              </a:solidFill>
              <a:highlight>
                <a:srgbClr val="FFFFFF"/>
              </a:highlight>
              <a:latin typeface="Cascadia Mono" panose="020B0609020000020004" pitchFamily="49" charset="0"/>
            </a:endParaRPr>
          </a:p>
          <a:p>
            <a:r>
              <a:rPr lang="es-ES" sz="500" dirty="0">
                <a:solidFill>
                  <a:srgbClr val="000000"/>
                </a:solidFill>
                <a:highlight>
                  <a:srgbClr val="FFFFFF"/>
                </a:highlight>
                <a:latin typeface="Cascadia Mono" panose="020B0609020000020004" pitchFamily="49" charset="0"/>
              </a:rPr>
              <a:t>        </a:t>
            </a:r>
            <a:r>
              <a:rPr lang="es-ES" sz="500" dirty="0">
                <a:solidFill>
                  <a:srgbClr val="808080"/>
                </a:solidFill>
                <a:highlight>
                  <a:srgbClr val="FFFFFF"/>
                </a:highlight>
                <a:latin typeface="Cascadia Mono" panose="020B0609020000020004" pitchFamily="49" charset="0"/>
              </a:rPr>
              <a:t>///</a:t>
            </a:r>
            <a:r>
              <a:rPr lang="es-ES" sz="500" dirty="0">
                <a:solidFill>
                  <a:srgbClr val="008000"/>
                </a:solidFill>
                <a:highlight>
                  <a:srgbClr val="FFFFFF"/>
                </a:highlight>
                <a:latin typeface="Cascadia Mono" panose="020B0609020000020004" pitchFamily="49" charset="0"/>
              </a:rPr>
              <a:t> Lee el número del día del Entry, valida y usa SWITCH/CASE para obtener el nombre.</a:t>
            </a:r>
            <a:endParaRPr lang="es-ES" sz="500" dirty="0">
              <a:solidFill>
                <a:srgbClr val="000000"/>
              </a:solidFill>
              <a:highlight>
                <a:srgbClr val="FFFFFF"/>
              </a:highlight>
              <a:latin typeface="Cascadia Mono" panose="020B0609020000020004" pitchFamily="49" charset="0"/>
            </a:endParaRPr>
          </a:p>
          <a:p>
            <a:r>
              <a:rPr lang="es-DO" sz="500" dirty="0">
                <a:solidFill>
                  <a:srgbClr val="000000"/>
                </a:solidFill>
                <a:highlight>
                  <a:srgbClr val="FFFFFF"/>
                </a:highlight>
                <a:latin typeface="Cascadia Mono" panose="020B0609020000020004" pitchFamily="49" charset="0"/>
              </a:rPr>
              <a:t>        </a:t>
            </a:r>
            <a:r>
              <a:rPr lang="es-DO" sz="500" dirty="0">
                <a:solidFill>
                  <a:srgbClr val="808080"/>
                </a:solidFill>
                <a:highlight>
                  <a:srgbClr val="FFFFFF"/>
                </a:highlight>
                <a:latin typeface="Cascadia Mono" panose="020B0609020000020004" pitchFamily="49" charset="0"/>
              </a:rPr>
              <a:t>///</a:t>
            </a:r>
            <a:r>
              <a:rPr lang="es-DO" sz="500" dirty="0">
                <a:solidFill>
                  <a:srgbClr val="008000"/>
                </a:solidFill>
                <a:highlight>
                  <a:srgbClr val="FFFFFF"/>
                </a:highlight>
                <a:latin typeface="Cascadia Mono" panose="020B0609020000020004" pitchFamily="49" charset="0"/>
              </a:rPr>
              <a:t> </a:t>
            </a:r>
            <a:r>
              <a:rPr lang="es-DO" sz="500" dirty="0">
                <a:solidFill>
                  <a:srgbClr val="808080"/>
                </a:solidFill>
                <a:highlight>
                  <a:srgbClr val="FFFFFF"/>
                </a:highlight>
                <a:latin typeface="Cascadia Mono" panose="020B0609020000020004" pitchFamily="49" charset="0"/>
              </a:rPr>
              <a:t>&lt;/summary&gt;</a:t>
            </a:r>
            <a:endParaRPr lang="es-DO" sz="500" dirty="0">
              <a:solidFill>
                <a:srgbClr val="000000"/>
              </a:solidFill>
              <a:highlight>
                <a:srgbClr val="FFFFFF"/>
              </a:highlight>
              <a:latin typeface="Cascadia Mono" panose="020B0609020000020004" pitchFamily="49" charset="0"/>
            </a:endParaRPr>
          </a:p>
          <a:p>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private</a:t>
            </a:r>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void</a:t>
            </a:r>
            <a:r>
              <a:rPr lang="en-US" sz="500" dirty="0">
                <a:solidFill>
                  <a:srgbClr val="000000"/>
                </a:solidFill>
                <a:highlight>
                  <a:srgbClr val="FFFFFF"/>
                </a:highlight>
                <a:latin typeface="Cascadia Mono" panose="020B0609020000020004" pitchFamily="49" charset="0"/>
              </a:rPr>
              <a:t> OnDayOfWeekSwitchClicked(</a:t>
            </a:r>
            <a:r>
              <a:rPr lang="en-US" sz="500" dirty="0">
                <a:solidFill>
                  <a:srgbClr val="0000FF"/>
                </a:solidFill>
                <a:highlight>
                  <a:srgbClr val="FFFFFF"/>
                </a:highlight>
                <a:latin typeface="Cascadia Mono" panose="020B0609020000020004" pitchFamily="49" charset="0"/>
              </a:rPr>
              <a:t>object</a:t>
            </a:r>
            <a:r>
              <a:rPr lang="en-US" sz="500" dirty="0">
                <a:solidFill>
                  <a:srgbClr val="000000"/>
                </a:solidFill>
                <a:highlight>
                  <a:srgbClr val="FFFFFF"/>
                </a:highlight>
                <a:latin typeface="Cascadia Mono" panose="020B0609020000020004" pitchFamily="49" charset="0"/>
              </a:rPr>
              <a:t> sender, </a:t>
            </a:r>
            <a:r>
              <a:rPr lang="en-US" sz="500" dirty="0">
                <a:solidFill>
                  <a:srgbClr val="2B91AF"/>
                </a:solidFill>
                <a:highlight>
                  <a:srgbClr val="FFFFFF"/>
                </a:highlight>
                <a:latin typeface="Cascadia Mono" panose="020B0609020000020004" pitchFamily="49" charset="0"/>
              </a:rPr>
              <a:t>EventArgs</a:t>
            </a:r>
            <a:r>
              <a:rPr lang="en-US" sz="500" dirty="0">
                <a:solidFill>
                  <a:srgbClr val="000000"/>
                </a:solidFill>
                <a:highlight>
                  <a:srgbClr val="FFFFFF"/>
                </a:highlight>
                <a:latin typeface="Cascadia Mono" panose="020B0609020000020004" pitchFamily="49" charset="0"/>
              </a:rPr>
              <a:t> e)</a:t>
            </a:r>
          </a:p>
          <a:p>
            <a:r>
              <a:rPr lang="es-DO" sz="500" dirty="0">
                <a:solidFill>
                  <a:srgbClr val="000000"/>
                </a:solidFill>
                <a:highlight>
                  <a:srgbClr val="FFFFFF"/>
                </a:highlight>
                <a:latin typeface="Cascadia Mono" panose="020B0609020000020004" pitchFamily="49" charset="0"/>
              </a:rPr>
              <a:t>        {</a:t>
            </a:r>
          </a:p>
          <a:p>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if</a:t>
            </a:r>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int</a:t>
            </a:r>
            <a:r>
              <a:rPr lang="en-US" sz="500" dirty="0">
                <a:solidFill>
                  <a:srgbClr val="000000"/>
                </a:solidFill>
                <a:highlight>
                  <a:srgbClr val="FFFFFF"/>
                </a:highlight>
                <a:latin typeface="Cascadia Mono" panose="020B0609020000020004" pitchFamily="49" charset="0"/>
              </a:rPr>
              <a:t>.TryParse(DayNumberEntry.Text, </a:t>
            </a:r>
            <a:r>
              <a:rPr lang="en-US" sz="500" dirty="0">
                <a:solidFill>
                  <a:srgbClr val="0000FF"/>
                </a:solidFill>
                <a:highlight>
                  <a:srgbClr val="FFFFFF"/>
                </a:highlight>
                <a:latin typeface="Cascadia Mono" panose="020B0609020000020004" pitchFamily="49" charset="0"/>
              </a:rPr>
              <a:t>out</a:t>
            </a:r>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int</a:t>
            </a:r>
            <a:r>
              <a:rPr lang="en-US" sz="500" dirty="0">
                <a:solidFill>
                  <a:srgbClr val="000000"/>
                </a:solidFill>
                <a:highlight>
                  <a:srgbClr val="FFFFFF"/>
                </a:highlight>
                <a:latin typeface="Cascadia Mono" panose="020B0609020000020004" pitchFamily="49" charset="0"/>
              </a:rPr>
              <a:t> numeroDia))</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string</a:t>
            </a:r>
            <a:r>
              <a:rPr lang="es-DO" sz="500" dirty="0">
                <a:solidFill>
                  <a:srgbClr val="000000"/>
                </a:solidFill>
                <a:highlight>
                  <a:srgbClr val="FFFFFF"/>
                </a:highlight>
                <a:latin typeface="Cascadia Mono" panose="020B0609020000020004" pitchFamily="49" charset="0"/>
              </a:rPr>
              <a:t> nombreDia;</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switch</a:t>
            </a:r>
            <a:r>
              <a:rPr lang="es-DO" sz="500" dirty="0">
                <a:solidFill>
                  <a:srgbClr val="000000"/>
                </a:solidFill>
                <a:highlight>
                  <a:srgbClr val="FFFFFF"/>
                </a:highlight>
                <a:latin typeface="Cascadia Mono" panose="020B0609020000020004" pitchFamily="49" charset="0"/>
              </a:rPr>
              <a:t> (numeroDia)</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case</a:t>
            </a:r>
            <a:r>
              <a:rPr lang="es-DO" sz="500" dirty="0">
                <a:solidFill>
                  <a:srgbClr val="000000"/>
                </a:solidFill>
                <a:highlight>
                  <a:srgbClr val="FFFFFF"/>
                </a:highlight>
                <a:latin typeface="Cascadia Mono" panose="020B0609020000020004" pitchFamily="49" charset="0"/>
              </a:rPr>
              <a:t> 1: nombreDia = </a:t>
            </a:r>
            <a:r>
              <a:rPr lang="es-DO" sz="500" dirty="0">
                <a:solidFill>
                  <a:srgbClr val="A31515"/>
                </a:solidFill>
                <a:highlight>
                  <a:srgbClr val="FFFFFF"/>
                </a:highlight>
                <a:latin typeface="Cascadia Mono" panose="020B0609020000020004" pitchFamily="49" charset="0"/>
              </a:rPr>
              <a:t>"Lunes"</a:t>
            </a:r>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break</a:t>
            </a:r>
            <a:r>
              <a:rPr lang="es-DO"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case</a:t>
            </a:r>
            <a:r>
              <a:rPr lang="es-DO" sz="500" dirty="0">
                <a:solidFill>
                  <a:srgbClr val="000000"/>
                </a:solidFill>
                <a:highlight>
                  <a:srgbClr val="FFFFFF"/>
                </a:highlight>
                <a:latin typeface="Cascadia Mono" panose="020B0609020000020004" pitchFamily="49" charset="0"/>
              </a:rPr>
              <a:t> 2: nombreDia = </a:t>
            </a:r>
            <a:r>
              <a:rPr lang="es-DO" sz="500" dirty="0">
                <a:solidFill>
                  <a:srgbClr val="A31515"/>
                </a:solidFill>
                <a:highlight>
                  <a:srgbClr val="FFFFFF"/>
                </a:highlight>
                <a:latin typeface="Cascadia Mono" panose="020B0609020000020004" pitchFamily="49" charset="0"/>
              </a:rPr>
              <a:t>"Martes"</a:t>
            </a:r>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break</a:t>
            </a:r>
            <a:r>
              <a:rPr lang="es-DO"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case</a:t>
            </a:r>
            <a:r>
              <a:rPr lang="es-DO" sz="500" dirty="0">
                <a:solidFill>
                  <a:srgbClr val="000000"/>
                </a:solidFill>
                <a:highlight>
                  <a:srgbClr val="FFFFFF"/>
                </a:highlight>
                <a:latin typeface="Cascadia Mono" panose="020B0609020000020004" pitchFamily="49" charset="0"/>
              </a:rPr>
              <a:t> 3: nombreDia = </a:t>
            </a:r>
            <a:r>
              <a:rPr lang="es-DO" sz="500" dirty="0">
                <a:solidFill>
                  <a:srgbClr val="A31515"/>
                </a:solidFill>
                <a:highlight>
                  <a:srgbClr val="FFFFFF"/>
                </a:highlight>
                <a:latin typeface="Cascadia Mono" panose="020B0609020000020004" pitchFamily="49" charset="0"/>
              </a:rPr>
              <a:t>"Miércoles"</a:t>
            </a:r>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break</a:t>
            </a:r>
            <a:r>
              <a:rPr lang="es-DO"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case</a:t>
            </a:r>
            <a:r>
              <a:rPr lang="es-DO" sz="500" dirty="0">
                <a:solidFill>
                  <a:srgbClr val="000000"/>
                </a:solidFill>
                <a:highlight>
                  <a:srgbClr val="FFFFFF"/>
                </a:highlight>
                <a:latin typeface="Cascadia Mono" panose="020B0609020000020004" pitchFamily="49" charset="0"/>
              </a:rPr>
              <a:t> 4: nombreDia = </a:t>
            </a:r>
            <a:r>
              <a:rPr lang="es-DO" sz="500" dirty="0">
                <a:solidFill>
                  <a:srgbClr val="A31515"/>
                </a:solidFill>
                <a:highlight>
                  <a:srgbClr val="FFFFFF"/>
                </a:highlight>
                <a:latin typeface="Cascadia Mono" panose="020B0609020000020004" pitchFamily="49" charset="0"/>
              </a:rPr>
              <a:t>"Jueves"</a:t>
            </a:r>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break</a:t>
            </a:r>
            <a:r>
              <a:rPr lang="es-DO"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case</a:t>
            </a:r>
            <a:r>
              <a:rPr lang="es-DO" sz="500" dirty="0">
                <a:solidFill>
                  <a:srgbClr val="000000"/>
                </a:solidFill>
                <a:highlight>
                  <a:srgbClr val="FFFFFF"/>
                </a:highlight>
                <a:latin typeface="Cascadia Mono" panose="020B0609020000020004" pitchFamily="49" charset="0"/>
              </a:rPr>
              <a:t> 5: nombreDia = </a:t>
            </a:r>
            <a:r>
              <a:rPr lang="es-DO" sz="500" dirty="0">
                <a:solidFill>
                  <a:srgbClr val="A31515"/>
                </a:solidFill>
                <a:highlight>
                  <a:srgbClr val="FFFFFF"/>
                </a:highlight>
                <a:latin typeface="Cascadia Mono" panose="020B0609020000020004" pitchFamily="49" charset="0"/>
              </a:rPr>
              <a:t>"Viernes"</a:t>
            </a:r>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break</a:t>
            </a:r>
            <a:r>
              <a:rPr lang="es-DO"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case</a:t>
            </a:r>
            <a:r>
              <a:rPr lang="es-DO" sz="500" dirty="0">
                <a:solidFill>
                  <a:srgbClr val="000000"/>
                </a:solidFill>
                <a:highlight>
                  <a:srgbClr val="FFFFFF"/>
                </a:highlight>
                <a:latin typeface="Cascadia Mono" panose="020B0609020000020004" pitchFamily="49" charset="0"/>
              </a:rPr>
              <a:t> 6: nombreDia = </a:t>
            </a:r>
            <a:r>
              <a:rPr lang="es-DO" sz="500" dirty="0">
                <a:solidFill>
                  <a:srgbClr val="A31515"/>
                </a:solidFill>
                <a:highlight>
                  <a:srgbClr val="FFFFFF"/>
                </a:highlight>
                <a:latin typeface="Cascadia Mono" panose="020B0609020000020004" pitchFamily="49" charset="0"/>
              </a:rPr>
              <a:t>"Sábado"</a:t>
            </a:r>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break</a:t>
            </a:r>
            <a:r>
              <a:rPr lang="es-DO"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case</a:t>
            </a:r>
            <a:r>
              <a:rPr lang="es-DO" sz="500" dirty="0">
                <a:solidFill>
                  <a:srgbClr val="000000"/>
                </a:solidFill>
                <a:highlight>
                  <a:srgbClr val="FFFFFF"/>
                </a:highlight>
                <a:latin typeface="Cascadia Mono" panose="020B0609020000020004" pitchFamily="49" charset="0"/>
              </a:rPr>
              <a:t> 7: nombreDia = </a:t>
            </a:r>
            <a:r>
              <a:rPr lang="es-DO" sz="500" dirty="0">
                <a:solidFill>
                  <a:srgbClr val="A31515"/>
                </a:solidFill>
                <a:highlight>
                  <a:srgbClr val="FFFFFF"/>
                </a:highlight>
                <a:latin typeface="Cascadia Mono" panose="020B0609020000020004" pitchFamily="49" charset="0"/>
              </a:rPr>
              <a:t>"Domingo"</a:t>
            </a:r>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break</a:t>
            </a:r>
            <a:r>
              <a:rPr lang="es-DO"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default</a:t>
            </a:r>
            <a:r>
              <a:rPr lang="es-DO" sz="500" dirty="0">
                <a:solidFill>
                  <a:srgbClr val="000000"/>
                </a:solidFill>
                <a:highlight>
                  <a:srgbClr val="FFFFFF"/>
                </a:highlight>
                <a:latin typeface="Cascadia Mono" panose="020B0609020000020004" pitchFamily="49" charset="0"/>
              </a:rPr>
              <a:t>:</a:t>
            </a:r>
          </a:p>
          <a:p>
            <a:r>
              <a:rPr lang="es-ES" sz="500" dirty="0">
                <a:solidFill>
                  <a:srgbClr val="000000"/>
                </a:solidFill>
                <a:highlight>
                  <a:srgbClr val="FFFFFF"/>
                </a:highlight>
                <a:latin typeface="Cascadia Mono" panose="020B0609020000020004" pitchFamily="49" charset="0"/>
              </a:rPr>
              <a:t>                        nombreDia = </a:t>
            </a:r>
            <a:r>
              <a:rPr lang="es-ES" sz="500" dirty="0">
                <a:solidFill>
                  <a:srgbClr val="A31515"/>
                </a:solidFill>
                <a:highlight>
                  <a:srgbClr val="FFFFFF"/>
                </a:highlight>
                <a:latin typeface="Cascadia Mono" panose="020B0609020000020004" pitchFamily="49" charset="0"/>
              </a:rPr>
              <a:t>"Número inválido (debe ser entre 1 y 7)"</a:t>
            </a:r>
            <a:r>
              <a:rPr lang="es-ES"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break</a:t>
            </a:r>
            <a:r>
              <a:rPr lang="es-DO"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ResultLabel.Text = </a:t>
            </a:r>
            <a:r>
              <a:rPr lang="es-DO" sz="500" dirty="0">
                <a:solidFill>
                  <a:srgbClr val="A31515"/>
                </a:solidFill>
                <a:highlight>
                  <a:srgbClr val="FFFFFF"/>
                </a:highlight>
                <a:latin typeface="Cascadia Mono" panose="020B0609020000020004" pitchFamily="49" charset="0"/>
              </a:rPr>
              <a:t>$"Resultado (Switch/Case):</a:t>
            </a:r>
            <a:r>
              <a:rPr lang="es-DO" sz="500" dirty="0">
                <a:solidFill>
                  <a:srgbClr val="9E5B71"/>
                </a:solidFill>
                <a:highlight>
                  <a:srgbClr val="FFFFFF"/>
                </a:highlight>
                <a:latin typeface="Cascadia Mono" panose="020B0609020000020004" pitchFamily="49" charset="0"/>
              </a:rPr>
              <a:t>\n</a:t>
            </a:r>
            <a:r>
              <a:rPr lang="es-DO" sz="500" dirty="0">
                <a:solidFill>
                  <a:srgbClr val="A31515"/>
                </a:solidFill>
                <a:highlight>
                  <a:srgbClr val="FFFFFF"/>
                </a:highlight>
                <a:latin typeface="Cascadia Mono" panose="020B0609020000020004" pitchFamily="49" charset="0"/>
              </a:rPr>
              <a:t>El número </a:t>
            </a:r>
            <a:r>
              <a:rPr lang="es-DO" sz="500" dirty="0">
                <a:solidFill>
                  <a:srgbClr val="000000"/>
                </a:solidFill>
                <a:highlight>
                  <a:srgbClr val="FFFFFF"/>
                </a:highlight>
                <a:latin typeface="Cascadia Mono" panose="020B0609020000020004" pitchFamily="49" charset="0"/>
              </a:rPr>
              <a:t>{numeroDia}</a:t>
            </a:r>
            <a:r>
              <a:rPr lang="es-DO" sz="500" dirty="0">
                <a:solidFill>
                  <a:srgbClr val="A31515"/>
                </a:solidFill>
                <a:highlight>
                  <a:srgbClr val="FFFFFF"/>
                </a:highlight>
                <a:latin typeface="Cascadia Mono" panose="020B0609020000020004" pitchFamily="49" charset="0"/>
              </a:rPr>
              <a:t> corresponde a: </a:t>
            </a:r>
            <a:r>
              <a:rPr lang="es-DO" sz="500" dirty="0">
                <a:solidFill>
                  <a:srgbClr val="000000"/>
                </a:solidFill>
                <a:highlight>
                  <a:srgbClr val="FFFFFF"/>
                </a:highlight>
                <a:latin typeface="Cascadia Mono" panose="020B0609020000020004" pitchFamily="49" charset="0"/>
              </a:rPr>
              <a:t>{nombreDia}</a:t>
            </a:r>
            <a:r>
              <a:rPr lang="es-DO" sz="500" dirty="0">
                <a:solidFill>
                  <a:srgbClr val="A31515"/>
                </a:solidFill>
                <a:highlight>
                  <a:srgbClr val="FFFFFF"/>
                </a:highlight>
                <a:latin typeface="Cascadia Mono" panose="020B0609020000020004" pitchFamily="49" charset="0"/>
              </a:rPr>
              <a:t> 📅"</a:t>
            </a:r>
            <a:r>
              <a:rPr lang="es-DO"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else</a:t>
            </a:r>
            <a:endParaRPr lang="es-DO" sz="500" dirty="0">
              <a:solidFill>
                <a:srgbClr val="000000"/>
              </a:solidFill>
              <a:highlight>
                <a:srgbClr val="FFFFFF"/>
              </a:highlight>
              <a:latin typeface="Cascadia Mono" panose="020B0609020000020004" pitchFamily="49" charset="0"/>
            </a:endParaRPr>
          </a:p>
          <a:p>
            <a:r>
              <a:rPr lang="es-DO" sz="500" dirty="0">
                <a:solidFill>
                  <a:srgbClr val="000000"/>
                </a:solidFill>
                <a:highlight>
                  <a:srgbClr val="FFFFFF"/>
                </a:highlight>
                <a:latin typeface="Cascadia Mono" panose="020B0609020000020004" pitchFamily="49" charset="0"/>
              </a:rPr>
              <a:t>            {</a:t>
            </a:r>
          </a:p>
          <a:p>
            <a:r>
              <a:rPr lang="es-ES" sz="500" dirty="0">
                <a:solidFill>
                  <a:srgbClr val="000000"/>
                </a:solidFill>
                <a:highlight>
                  <a:srgbClr val="FFFFFF"/>
                </a:highlight>
                <a:latin typeface="Cascadia Mono" panose="020B0609020000020004" pitchFamily="49" charset="0"/>
              </a:rPr>
              <a:t>                ResultLabel.Text = </a:t>
            </a:r>
            <a:r>
              <a:rPr lang="es-ES" sz="500" dirty="0">
                <a:solidFill>
                  <a:srgbClr val="A31515"/>
                </a:solidFill>
                <a:highlight>
                  <a:srgbClr val="FFFFFF"/>
                </a:highlight>
                <a:latin typeface="Cascadia Mono" panose="020B0609020000020004" pitchFamily="49" charset="0"/>
              </a:rPr>
              <a:t>"Error: Por favor, introduce un número de día válido (1-7)."</a:t>
            </a:r>
            <a:r>
              <a:rPr lang="es-ES"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a:t>
            </a:r>
          </a:p>
          <a:p>
            <a:endParaRPr lang="es-DO" sz="500" dirty="0">
              <a:solidFill>
                <a:srgbClr val="000000"/>
              </a:solidFill>
              <a:highlight>
                <a:srgbClr val="FFFFFF"/>
              </a:highlight>
              <a:latin typeface="Cascadia Mono" panose="020B0609020000020004" pitchFamily="49" charset="0"/>
            </a:endParaRPr>
          </a:p>
          <a:p>
            <a:endParaRPr lang="es-DO" sz="500" dirty="0">
              <a:solidFill>
                <a:srgbClr val="000000"/>
              </a:solidFill>
              <a:highlight>
                <a:srgbClr val="FFFFFF"/>
              </a:highlight>
              <a:latin typeface="Cascadia Mono" panose="020B0609020000020004" pitchFamily="49" charset="0"/>
            </a:endParaRPr>
          </a:p>
          <a:p>
            <a:r>
              <a:rPr lang="es-DO" sz="500" dirty="0">
                <a:solidFill>
                  <a:srgbClr val="000000"/>
                </a:solidFill>
                <a:highlight>
                  <a:srgbClr val="FFFFFF"/>
                </a:highlight>
                <a:latin typeface="Cascadia Mono" panose="020B0609020000020004" pitchFamily="49" charset="0"/>
              </a:rPr>
              <a:t>        </a:t>
            </a:r>
            <a:r>
              <a:rPr lang="es-DO" sz="500" dirty="0">
                <a:solidFill>
                  <a:srgbClr val="008000"/>
                </a:solidFill>
                <a:highlight>
                  <a:srgbClr val="FFFFFF"/>
                </a:highlight>
                <a:latin typeface="Cascadia Mono" panose="020B0609020000020004" pitchFamily="49" charset="0"/>
              </a:rPr>
              <a:t>// --- Las funciones OnNumbersClicked, OnEvensClicked, OnOddsClicked, OnPrimesListClicked siguen igual ---</a:t>
            </a:r>
            <a:endParaRPr lang="es-DO" sz="500" dirty="0">
              <a:solidFill>
                <a:srgbClr val="000000"/>
              </a:solidFill>
              <a:highlight>
                <a:srgbClr val="FFFFFF"/>
              </a:highlight>
              <a:latin typeface="Cascadia Mono" panose="020B0609020000020004" pitchFamily="49" charset="0"/>
            </a:endParaRPr>
          </a:p>
          <a:p>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private</a:t>
            </a:r>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void</a:t>
            </a:r>
            <a:r>
              <a:rPr lang="en-US" sz="500" dirty="0">
                <a:solidFill>
                  <a:srgbClr val="000000"/>
                </a:solidFill>
                <a:highlight>
                  <a:srgbClr val="FFFFFF"/>
                </a:highlight>
                <a:latin typeface="Cascadia Mono" panose="020B0609020000020004" pitchFamily="49" charset="0"/>
              </a:rPr>
              <a:t> OnNumbersClicked(</a:t>
            </a:r>
            <a:r>
              <a:rPr lang="en-US" sz="500" dirty="0">
                <a:solidFill>
                  <a:srgbClr val="0000FF"/>
                </a:solidFill>
                <a:highlight>
                  <a:srgbClr val="FFFFFF"/>
                </a:highlight>
                <a:latin typeface="Cascadia Mono" panose="020B0609020000020004" pitchFamily="49" charset="0"/>
              </a:rPr>
              <a:t>object</a:t>
            </a:r>
            <a:r>
              <a:rPr lang="en-US" sz="500" dirty="0">
                <a:solidFill>
                  <a:srgbClr val="000000"/>
                </a:solidFill>
                <a:highlight>
                  <a:srgbClr val="FFFFFF"/>
                </a:highlight>
                <a:latin typeface="Cascadia Mono" panose="020B0609020000020004" pitchFamily="49" charset="0"/>
              </a:rPr>
              <a:t> sender, </a:t>
            </a:r>
            <a:r>
              <a:rPr lang="en-US" sz="500" dirty="0">
                <a:solidFill>
                  <a:srgbClr val="2B91AF"/>
                </a:solidFill>
                <a:highlight>
                  <a:srgbClr val="FFFFFF"/>
                </a:highlight>
                <a:latin typeface="Cascadia Mono" panose="020B0609020000020004" pitchFamily="49" charset="0"/>
              </a:rPr>
              <a:t>EventArgs</a:t>
            </a:r>
            <a:r>
              <a:rPr lang="en-US" sz="500" dirty="0">
                <a:solidFill>
                  <a:srgbClr val="000000"/>
                </a:solidFill>
                <a:highlight>
                  <a:srgbClr val="FFFFFF"/>
                </a:highlight>
                <a:latin typeface="Cascadia Mono" panose="020B0609020000020004" pitchFamily="49" charset="0"/>
              </a:rPr>
              <a:t> e)</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a:t>
            </a:r>
            <a:r>
              <a:rPr lang="es-DO" sz="500" dirty="0">
                <a:solidFill>
                  <a:srgbClr val="2B91AF"/>
                </a:solidFill>
                <a:highlight>
                  <a:srgbClr val="FFFFFF"/>
                </a:highlight>
                <a:latin typeface="Cascadia Mono" panose="020B0609020000020004" pitchFamily="49" charset="0"/>
              </a:rPr>
              <a:t>StringBuilder</a:t>
            </a:r>
            <a:r>
              <a:rPr lang="es-DO" sz="500" dirty="0">
                <a:solidFill>
                  <a:srgbClr val="000000"/>
                </a:solidFill>
                <a:highlight>
                  <a:srgbClr val="FFFFFF"/>
                </a:highlight>
                <a:latin typeface="Cascadia Mono" panose="020B0609020000020004" pitchFamily="49" charset="0"/>
              </a:rPr>
              <a:t> result = </a:t>
            </a:r>
            <a:r>
              <a:rPr lang="es-DO" sz="500" dirty="0">
                <a:solidFill>
                  <a:srgbClr val="0000FF"/>
                </a:solidFill>
                <a:highlight>
                  <a:srgbClr val="FFFFFF"/>
                </a:highlight>
                <a:latin typeface="Cascadia Mono" panose="020B0609020000020004" pitchFamily="49" charset="0"/>
              </a:rPr>
              <a:t>new</a:t>
            </a:r>
            <a:r>
              <a:rPr lang="es-DO" sz="500" dirty="0">
                <a:solidFill>
                  <a:srgbClr val="000000"/>
                </a:solidFill>
                <a:highlight>
                  <a:srgbClr val="FFFFFF"/>
                </a:highlight>
                <a:latin typeface="Cascadia Mono" panose="020B0609020000020004" pitchFamily="49" charset="0"/>
              </a:rPr>
              <a:t> </a:t>
            </a:r>
            <a:r>
              <a:rPr lang="es-DO" sz="500" dirty="0">
                <a:solidFill>
                  <a:srgbClr val="2B91AF"/>
                </a:solidFill>
                <a:highlight>
                  <a:srgbClr val="FFFFFF"/>
                </a:highlight>
                <a:latin typeface="Cascadia Mono" panose="020B0609020000020004" pitchFamily="49" charset="0"/>
              </a:rPr>
              <a:t>StringBuilder</a:t>
            </a:r>
            <a:r>
              <a:rPr lang="es-DO" sz="500" dirty="0">
                <a:solidFill>
                  <a:srgbClr val="000000"/>
                </a:solidFill>
                <a:highlight>
                  <a:srgbClr val="FFFFFF"/>
                </a:highlight>
                <a:latin typeface="Cascadia Mono" panose="020B0609020000020004" pitchFamily="49" charset="0"/>
              </a:rPr>
              <a:t>(</a:t>
            </a:r>
            <a:r>
              <a:rPr lang="es-DO" sz="500" dirty="0">
                <a:solidFill>
                  <a:srgbClr val="A31515"/>
                </a:solidFill>
                <a:highlight>
                  <a:srgbClr val="FFFFFF"/>
                </a:highlight>
                <a:latin typeface="Cascadia Mono" panose="020B0609020000020004" pitchFamily="49" charset="0"/>
              </a:rPr>
              <a:t>"Números del 1 al 100 (For):</a:t>
            </a:r>
            <a:r>
              <a:rPr lang="es-DO" sz="500" dirty="0">
                <a:solidFill>
                  <a:srgbClr val="9E5B71"/>
                </a:solidFill>
                <a:highlight>
                  <a:srgbClr val="FFFFFF"/>
                </a:highlight>
                <a:latin typeface="Cascadia Mono" panose="020B0609020000020004" pitchFamily="49" charset="0"/>
              </a:rPr>
              <a:t>\n</a:t>
            </a:r>
            <a:r>
              <a:rPr lang="es-DO" sz="500" dirty="0">
                <a:solidFill>
                  <a:srgbClr val="A31515"/>
                </a:solidFill>
                <a:highlight>
                  <a:srgbClr val="FFFFFF"/>
                </a:highlight>
                <a:latin typeface="Cascadia Mono" panose="020B0609020000020004" pitchFamily="49" charset="0"/>
              </a:rPr>
              <a:t>"</a:t>
            </a:r>
            <a:r>
              <a:rPr lang="es-DO" sz="500" dirty="0">
                <a:solidFill>
                  <a:srgbClr val="000000"/>
                </a:solidFill>
                <a:highlight>
                  <a:srgbClr val="FFFFFF"/>
                </a:highlight>
                <a:latin typeface="Cascadia Mono" panose="020B0609020000020004" pitchFamily="49" charset="0"/>
              </a:rPr>
              <a:t>);</a:t>
            </a:r>
          </a:p>
          <a:p>
            <a:r>
              <a:rPr lang="nn-NO" sz="500" dirty="0">
                <a:solidFill>
                  <a:srgbClr val="000000"/>
                </a:solidFill>
                <a:highlight>
                  <a:srgbClr val="FFFFFF"/>
                </a:highlight>
                <a:latin typeface="Cascadia Mono" panose="020B0609020000020004" pitchFamily="49" charset="0"/>
              </a:rPr>
              <a:t>            </a:t>
            </a:r>
            <a:r>
              <a:rPr lang="nn-NO" sz="500" dirty="0">
                <a:solidFill>
                  <a:srgbClr val="0000FF"/>
                </a:solidFill>
                <a:highlight>
                  <a:srgbClr val="FFFFFF"/>
                </a:highlight>
                <a:latin typeface="Cascadia Mono" panose="020B0609020000020004" pitchFamily="49" charset="0"/>
              </a:rPr>
              <a:t>for</a:t>
            </a:r>
            <a:r>
              <a:rPr lang="nn-NO" sz="500" dirty="0">
                <a:solidFill>
                  <a:srgbClr val="000000"/>
                </a:solidFill>
                <a:highlight>
                  <a:srgbClr val="FFFFFF"/>
                </a:highlight>
                <a:latin typeface="Cascadia Mono" panose="020B0609020000020004" pitchFamily="49" charset="0"/>
              </a:rPr>
              <a:t> (</a:t>
            </a:r>
            <a:r>
              <a:rPr lang="nn-NO" sz="500" dirty="0">
                <a:solidFill>
                  <a:srgbClr val="0000FF"/>
                </a:solidFill>
                <a:highlight>
                  <a:srgbClr val="FFFFFF"/>
                </a:highlight>
                <a:latin typeface="Cascadia Mono" panose="020B0609020000020004" pitchFamily="49" charset="0"/>
              </a:rPr>
              <a:t>int</a:t>
            </a:r>
            <a:r>
              <a:rPr lang="nn-NO" sz="500" dirty="0">
                <a:solidFill>
                  <a:srgbClr val="000000"/>
                </a:solidFill>
                <a:highlight>
                  <a:srgbClr val="FFFFFF"/>
                </a:highlight>
                <a:latin typeface="Cascadia Mono" panose="020B0609020000020004" pitchFamily="49" charset="0"/>
              </a:rPr>
              <a:t> i = 1; i &lt;= 100; i++) { result.Append(i).Append(</a:t>
            </a:r>
            <a:r>
              <a:rPr lang="nn-NO" sz="500" dirty="0">
                <a:solidFill>
                  <a:srgbClr val="A31515"/>
                </a:solidFill>
                <a:highlight>
                  <a:srgbClr val="FFFFFF"/>
                </a:highlight>
                <a:latin typeface="Cascadia Mono" panose="020B0609020000020004" pitchFamily="49" charset="0"/>
              </a:rPr>
              <a:t>" "</a:t>
            </a:r>
            <a:r>
              <a:rPr lang="nn-N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ResultLabel.Text = result.ToString();</a:t>
            </a:r>
          </a:p>
          <a:p>
            <a:r>
              <a:rPr lang="es-DO" sz="500" dirty="0">
                <a:solidFill>
                  <a:srgbClr val="000000"/>
                </a:solidFill>
                <a:highlight>
                  <a:srgbClr val="FFFFFF"/>
                </a:highlight>
                <a:latin typeface="Cascadia Mono" panose="020B0609020000020004" pitchFamily="49" charset="0"/>
              </a:rPr>
              <a:t>        }</a:t>
            </a:r>
          </a:p>
          <a:p>
            <a:endParaRPr lang="es-DO" sz="500" dirty="0">
              <a:solidFill>
                <a:srgbClr val="000000"/>
              </a:solidFill>
              <a:highlight>
                <a:srgbClr val="FFFFFF"/>
              </a:highlight>
              <a:latin typeface="Cascadia Mono" panose="020B0609020000020004" pitchFamily="49" charset="0"/>
            </a:endParaRPr>
          </a:p>
          <a:p>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private</a:t>
            </a:r>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void</a:t>
            </a:r>
            <a:r>
              <a:rPr lang="en-US" sz="500" dirty="0">
                <a:solidFill>
                  <a:srgbClr val="000000"/>
                </a:solidFill>
                <a:highlight>
                  <a:srgbClr val="FFFFFF"/>
                </a:highlight>
                <a:latin typeface="Cascadia Mono" panose="020B0609020000020004" pitchFamily="49" charset="0"/>
              </a:rPr>
              <a:t> OnEvensClicked(</a:t>
            </a:r>
            <a:r>
              <a:rPr lang="en-US" sz="500" dirty="0">
                <a:solidFill>
                  <a:srgbClr val="0000FF"/>
                </a:solidFill>
                <a:highlight>
                  <a:srgbClr val="FFFFFF"/>
                </a:highlight>
                <a:latin typeface="Cascadia Mono" panose="020B0609020000020004" pitchFamily="49" charset="0"/>
              </a:rPr>
              <a:t>object</a:t>
            </a:r>
            <a:r>
              <a:rPr lang="en-US" sz="500" dirty="0">
                <a:solidFill>
                  <a:srgbClr val="000000"/>
                </a:solidFill>
                <a:highlight>
                  <a:srgbClr val="FFFFFF"/>
                </a:highlight>
                <a:latin typeface="Cascadia Mono" panose="020B0609020000020004" pitchFamily="49" charset="0"/>
              </a:rPr>
              <a:t> sender, </a:t>
            </a:r>
            <a:r>
              <a:rPr lang="en-US" sz="500" dirty="0">
                <a:solidFill>
                  <a:srgbClr val="2B91AF"/>
                </a:solidFill>
                <a:highlight>
                  <a:srgbClr val="FFFFFF"/>
                </a:highlight>
                <a:latin typeface="Cascadia Mono" panose="020B0609020000020004" pitchFamily="49" charset="0"/>
              </a:rPr>
              <a:t>EventArgs</a:t>
            </a:r>
            <a:r>
              <a:rPr lang="en-US" sz="500" dirty="0">
                <a:solidFill>
                  <a:srgbClr val="000000"/>
                </a:solidFill>
                <a:highlight>
                  <a:srgbClr val="FFFFFF"/>
                </a:highlight>
                <a:latin typeface="Cascadia Mono" panose="020B0609020000020004" pitchFamily="49" charset="0"/>
              </a:rPr>
              <a:t> e)</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a:t>
            </a:r>
            <a:r>
              <a:rPr lang="es-DO" sz="500" dirty="0">
                <a:solidFill>
                  <a:srgbClr val="2B91AF"/>
                </a:solidFill>
                <a:highlight>
                  <a:srgbClr val="FFFFFF"/>
                </a:highlight>
                <a:latin typeface="Cascadia Mono" panose="020B0609020000020004" pitchFamily="49" charset="0"/>
              </a:rPr>
              <a:t>StringBuilder</a:t>
            </a:r>
            <a:r>
              <a:rPr lang="es-DO" sz="500" dirty="0">
                <a:solidFill>
                  <a:srgbClr val="000000"/>
                </a:solidFill>
                <a:highlight>
                  <a:srgbClr val="FFFFFF"/>
                </a:highlight>
                <a:latin typeface="Cascadia Mono" panose="020B0609020000020004" pitchFamily="49" charset="0"/>
              </a:rPr>
              <a:t> result = </a:t>
            </a:r>
            <a:r>
              <a:rPr lang="es-DO" sz="500" dirty="0">
                <a:solidFill>
                  <a:srgbClr val="0000FF"/>
                </a:solidFill>
                <a:highlight>
                  <a:srgbClr val="FFFFFF"/>
                </a:highlight>
                <a:latin typeface="Cascadia Mono" panose="020B0609020000020004" pitchFamily="49" charset="0"/>
              </a:rPr>
              <a:t>new</a:t>
            </a:r>
            <a:r>
              <a:rPr lang="es-DO" sz="500" dirty="0">
                <a:solidFill>
                  <a:srgbClr val="000000"/>
                </a:solidFill>
                <a:highlight>
                  <a:srgbClr val="FFFFFF"/>
                </a:highlight>
                <a:latin typeface="Cascadia Mono" panose="020B0609020000020004" pitchFamily="49" charset="0"/>
              </a:rPr>
              <a:t> </a:t>
            </a:r>
            <a:r>
              <a:rPr lang="es-DO" sz="500" dirty="0">
                <a:solidFill>
                  <a:srgbClr val="2B91AF"/>
                </a:solidFill>
                <a:highlight>
                  <a:srgbClr val="FFFFFF"/>
                </a:highlight>
                <a:latin typeface="Cascadia Mono" panose="020B0609020000020004" pitchFamily="49" charset="0"/>
              </a:rPr>
              <a:t>StringBuilder</a:t>
            </a:r>
            <a:r>
              <a:rPr lang="es-DO" sz="500" dirty="0">
                <a:solidFill>
                  <a:srgbClr val="000000"/>
                </a:solidFill>
                <a:highlight>
                  <a:srgbClr val="FFFFFF"/>
                </a:highlight>
                <a:latin typeface="Cascadia Mono" panose="020B0609020000020004" pitchFamily="49" charset="0"/>
              </a:rPr>
              <a:t>(</a:t>
            </a:r>
            <a:r>
              <a:rPr lang="es-DO" sz="500" dirty="0">
                <a:solidFill>
                  <a:srgbClr val="A31515"/>
                </a:solidFill>
                <a:highlight>
                  <a:srgbClr val="FFFFFF"/>
                </a:highlight>
                <a:latin typeface="Cascadia Mono" panose="020B0609020000020004" pitchFamily="49" charset="0"/>
              </a:rPr>
              <a:t>"Números Pares del 1 al 100 (For, If):</a:t>
            </a:r>
            <a:r>
              <a:rPr lang="es-DO" sz="500" dirty="0">
                <a:solidFill>
                  <a:srgbClr val="9E5B71"/>
                </a:solidFill>
                <a:highlight>
                  <a:srgbClr val="FFFFFF"/>
                </a:highlight>
                <a:latin typeface="Cascadia Mono" panose="020B0609020000020004" pitchFamily="49" charset="0"/>
              </a:rPr>
              <a:t>\n</a:t>
            </a:r>
            <a:r>
              <a:rPr lang="es-DO" sz="500" dirty="0">
                <a:solidFill>
                  <a:srgbClr val="A31515"/>
                </a:solidFill>
                <a:highlight>
                  <a:srgbClr val="FFFFFF"/>
                </a:highlight>
                <a:latin typeface="Cascadia Mono" panose="020B0609020000020004" pitchFamily="49" charset="0"/>
              </a:rPr>
              <a:t>"</a:t>
            </a:r>
            <a:r>
              <a:rPr lang="es-DO" sz="500" dirty="0">
                <a:solidFill>
                  <a:srgbClr val="000000"/>
                </a:solidFill>
                <a:highlight>
                  <a:srgbClr val="FFFFFF"/>
                </a:highlight>
                <a:latin typeface="Cascadia Mono" panose="020B0609020000020004" pitchFamily="49" charset="0"/>
              </a:rPr>
              <a:t>);</a:t>
            </a:r>
          </a:p>
          <a:p>
            <a:r>
              <a:rPr lang="nn-NO" sz="500" dirty="0">
                <a:solidFill>
                  <a:srgbClr val="000000"/>
                </a:solidFill>
                <a:highlight>
                  <a:srgbClr val="FFFFFF"/>
                </a:highlight>
                <a:latin typeface="Cascadia Mono" panose="020B0609020000020004" pitchFamily="49" charset="0"/>
              </a:rPr>
              <a:t>            </a:t>
            </a:r>
            <a:r>
              <a:rPr lang="nn-NO" sz="500" dirty="0">
                <a:solidFill>
                  <a:srgbClr val="0000FF"/>
                </a:solidFill>
                <a:highlight>
                  <a:srgbClr val="FFFFFF"/>
                </a:highlight>
                <a:latin typeface="Cascadia Mono" panose="020B0609020000020004" pitchFamily="49" charset="0"/>
              </a:rPr>
              <a:t>for</a:t>
            </a:r>
            <a:r>
              <a:rPr lang="nn-NO" sz="500" dirty="0">
                <a:solidFill>
                  <a:srgbClr val="000000"/>
                </a:solidFill>
                <a:highlight>
                  <a:srgbClr val="FFFFFF"/>
                </a:highlight>
                <a:latin typeface="Cascadia Mono" panose="020B0609020000020004" pitchFamily="49" charset="0"/>
              </a:rPr>
              <a:t> (</a:t>
            </a:r>
            <a:r>
              <a:rPr lang="nn-NO" sz="500" dirty="0">
                <a:solidFill>
                  <a:srgbClr val="0000FF"/>
                </a:solidFill>
                <a:highlight>
                  <a:srgbClr val="FFFFFF"/>
                </a:highlight>
                <a:latin typeface="Cascadia Mono" panose="020B0609020000020004" pitchFamily="49" charset="0"/>
              </a:rPr>
              <a:t>int</a:t>
            </a:r>
            <a:r>
              <a:rPr lang="nn-NO" sz="500" dirty="0">
                <a:solidFill>
                  <a:srgbClr val="000000"/>
                </a:solidFill>
                <a:highlight>
                  <a:srgbClr val="FFFFFF"/>
                </a:highlight>
                <a:latin typeface="Cascadia Mono" panose="020B0609020000020004" pitchFamily="49" charset="0"/>
              </a:rPr>
              <a:t> i = 1; i &lt;= 100; i++) { </a:t>
            </a:r>
            <a:r>
              <a:rPr lang="nn-NO" sz="500" dirty="0">
                <a:solidFill>
                  <a:srgbClr val="0000FF"/>
                </a:solidFill>
                <a:highlight>
                  <a:srgbClr val="FFFFFF"/>
                </a:highlight>
                <a:latin typeface="Cascadia Mono" panose="020B0609020000020004" pitchFamily="49" charset="0"/>
              </a:rPr>
              <a:t>if</a:t>
            </a:r>
            <a:r>
              <a:rPr lang="nn-NO" sz="500" dirty="0">
                <a:solidFill>
                  <a:srgbClr val="000000"/>
                </a:solidFill>
                <a:highlight>
                  <a:srgbClr val="FFFFFF"/>
                </a:highlight>
                <a:latin typeface="Cascadia Mono" panose="020B0609020000020004" pitchFamily="49" charset="0"/>
              </a:rPr>
              <a:t> (i % 2 == 0) { result.Append(i).Append(</a:t>
            </a:r>
            <a:r>
              <a:rPr lang="nn-NO" sz="500" dirty="0">
                <a:solidFill>
                  <a:srgbClr val="A31515"/>
                </a:solidFill>
                <a:highlight>
                  <a:srgbClr val="FFFFFF"/>
                </a:highlight>
                <a:latin typeface="Cascadia Mono" panose="020B0609020000020004" pitchFamily="49" charset="0"/>
              </a:rPr>
              <a:t>" "</a:t>
            </a:r>
            <a:r>
              <a:rPr lang="nn-NO" sz="500" dirty="0">
                <a:solidFill>
                  <a:srgbClr val="000000"/>
                </a:solidFill>
                <a:highlight>
                  <a:srgbClr val="FFFFFF"/>
                </a:highlight>
                <a:latin typeface="Cascadia Mono" panose="020B0609020000020004" pitchFamily="49" charset="0"/>
              </a:rPr>
              <a:t>); } }</a:t>
            </a:r>
          </a:p>
          <a:p>
            <a:r>
              <a:rPr lang="es-DO" sz="500" dirty="0">
                <a:solidFill>
                  <a:srgbClr val="000000"/>
                </a:solidFill>
                <a:highlight>
                  <a:srgbClr val="FFFFFF"/>
                </a:highlight>
                <a:latin typeface="Cascadia Mono" panose="020B0609020000020004" pitchFamily="49" charset="0"/>
              </a:rPr>
              <a:t>            ResultLabel.Text = result.ToString();</a:t>
            </a:r>
          </a:p>
          <a:p>
            <a:r>
              <a:rPr lang="es-DO" sz="500" dirty="0">
                <a:solidFill>
                  <a:srgbClr val="000000"/>
                </a:solidFill>
                <a:highlight>
                  <a:srgbClr val="FFFFFF"/>
                </a:highlight>
                <a:latin typeface="Cascadia Mono" panose="020B0609020000020004" pitchFamily="49" charset="0"/>
              </a:rPr>
              <a:t>        }</a:t>
            </a:r>
          </a:p>
          <a:p>
            <a:endParaRPr lang="es-DO" sz="500" dirty="0">
              <a:solidFill>
                <a:srgbClr val="000000"/>
              </a:solidFill>
              <a:highlight>
                <a:srgbClr val="FFFFFF"/>
              </a:highlight>
              <a:latin typeface="Cascadia Mono" panose="020B0609020000020004" pitchFamily="49" charset="0"/>
            </a:endParaRPr>
          </a:p>
          <a:p>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private</a:t>
            </a:r>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void</a:t>
            </a:r>
            <a:r>
              <a:rPr lang="en-US" sz="500" dirty="0">
                <a:solidFill>
                  <a:srgbClr val="000000"/>
                </a:solidFill>
                <a:highlight>
                  <a:srgbClr val="FFFFFF"/>
                </a:highlight>
                <a:latin typeface="Cascadia Mono" panose="020B0609020000020004" pitchFamily="49" charset="0"/>
              </a:rPr>
              <a:t> OnOddsClicked(</a:t>
            </a:r>
            <a:r>
              <a:rPr lang="en-US" sz="500" dirty="0">
                <a:solidFill>
                  <a:srgbClr val="0000FF"/>
                </a:solidFill>
                <a:highlight>
                  <a:srgbClr val="FFFFFF"/>
                </a:highlight>
                <a:latin typeface="Cascadia Mono" panose="020B0609020000020004" pitchFamily="49" charset="0"/>
              </a:rPr>
              <a:t>object</a:t>
            </a:r>
            <a:r>
              <a:rPr lang="en-US" sz="500" dirty="0">
                <a:solidFill>
                  <a:srgbClr val="000000"/>
                </a:solidFill>
                <a:highlight>
                  <a:srgbClr val="FFFFFF"/>
                </a:highlight>
                <a:latin typeface="Cascadia Mono" panose="020B0609020000020004" pitchFamily="49" charset="0"/>
              </a:rPr>
              <a:t> sender, </a:t>
            </a:r>
            <a:r>
              <a:rPr lang="en-US" sz="500" dirty="0">
                <a:solidFill>
                  <a:srgbClr val="2B91AF"/>
                </a:solidFill>
                <a:highlight>
                  <a:srgbClr val="FFFFFF"/>
                </a:highlight>
                <a:latin typeface="Cascadia Mono" panose="020B0609020000020004" pitchFamily="49" charset="0"/>
              </a:rPr>
              <a:t>EventArgs</a:t>
            </a:r>
            <a:r>
              <a:rPr lang="en-US" sz="500" dirty="0">
                <a:solidFill>
                  <a:srgbClr val="000000"/>
                </a:solidFill>
                <a:highlight>
                  <a:srgbClr val="FFFFFF"/>
                </a:highlight>
                <a:latin typeface="Cascadia Mono" panose="020B0609020000020004" pitchFamily="49" charset="0"/>
              </a:rPr>
              <a:t> e)</a:t>
            </a:r>
          </a:p>
          <a:p>
            <a:r>
              <a:rPr lang="es-DO" sz="500" dirty="0">
                <a:solidFill>
                  <a:srgbClr val="000000"/>
                </a:solidFill>
                <a:highlight>
                  <a:srgbClr val="FFFFFF"/>
                </a:highlight>
                <a:latin typeface="Cascadia Mono" panose="020B0609020000020004" pitchFamily="49" charset="0"/>
              </a:rPr>
              <a:t>        {</a:t>
            </a:r>
          </a:p>
          <a:p>
            <a:r>
              <a:rPr lang="en-US" sz="500" dirty="0">
                <a:solidFill>
                  <a:srgbClr val="000000"/>
                </a:solidFill>
                <a:highlight>
                  <a:srgbClr val="FFFFFF"/>
                </a:highlight>
                <a:latin typeface="Cascadia Mono" panose="020B0609020000020004" pitchFamily="49" charset="0"/>
              </a:rPr>
              <a:t>            </a:t>
            </a:r>
            <a:r>
              <a:rPr lang="en-US" sz="500" dirty="0">
                <a:solidFill>
                  <a:srgbClr val="2B91AF"/>
                </a:solidFill>
                <a:highlight>
                  <a:srgbClr val="FFFFFF"/>
                </a:highlight>
                <a:latin typeface="Cascadia Mono" panose="020B0609020000020004" pitchFamily="49" charset="0"/>
              </a:rPr>
              <a:t>StringBuilder</a:t>
            </a:r>
            <a:r>
              <a:rPr lang="en-US" sz="500" dirty="0">
                <a:solidFill>
                  <a:srgbClr val="000000"/>
                </a:solidFill>
                <a:highlight>
                  <a:srgbClr val="FFFFFF"/>
                </a:highlight>
                <a:latin typeface="Cascadia Mono" panose="020B0609020000020004" pitchFamily="49" charset="0"/>
              </a:rPr>
              <a:t> result = </a:t>
            </a:r>
            <a:r>
              <a:rPr lang="en-US" sz="500" dirty="0">
                <a:solidFill>
                  <a:srgbClr val="0000FF"/>
                </a:solidFill>
                <a:highlight>
                  <a:srgbClr val="FFFFFF"/>
                </a:highlight>
                <a:latin typeface="Cascadia Mono" panose="020B0609020000020004" pitchFamily="49" charset="0"/>
              </a:rPr>
              <a:t>new</a:t>
            </a:r>
            <a:r>
              <a:rPr lang="en-US" sz="500" dirty="0">
                <a:solidFill>
                  <a:srgbClr val="000000"/>
                </a:solidFill>
                <a:highlight>
                  <a:srgbClr val="FFFFFF"/>
                </a:highlight>
                <a:latin typeface="Cascadia Mono" panose="020B0609020000020004" pitchFamily="49" charset="0"/>
              </a:rPr>
              <a:t> </a:t>
            </a:r>
            <a:r>
              <a:rPr lang="en-US" sz="500" dirty="0">
                <a:solidFill>
                  <a:srgbClr val="2B91AF"/>
                </a:solidFill>
                <a:highlight>
                  <a:srgbClr val="FFFFFF"/>
                </a:highlight>
                <a:latin typeface="Cascadia Mono" panose="020B0609020000020004" pitchFamily="49" charset="0"/>
              </a:rPr>
              <a:t>StringBuilder</a:t>
            </a:r>
            <a:r>
              <a:rPr lang="en-US" sz="500" dirty="0">
                <a:solidFill>
                  <a:srgbClr val="000000"/>
                </a:solidFill>
                <a:highlight>
                  <a:srgbClr val="FFFFFF"/>
                </a:highlight>
                <a:latin typeface="Cascadia Mono" panose="020B0609020000020004" pitchFamily="49" charset="0"/>
              </a:rPr>
              <a:t>(</a:t>
            </a:r>
            <a:r>
              <a:rPr lang="en-US" sz="500" dirty="0">
                <a:solidFill>
                  <a:srgbClr val="A31515"/>
                </a:solidFill>
                <a:highlight>
                  <a:srgbClr val="FFFFFF"/>
                </a:highlight>
                <a:latin typeface="Cascadia Mono" panose="020B0609020000020004" pitchFamily="49" charset="0"/>
              </a:rPr>
              <a:t>"Números Impares del 1 al 100 (For, If):</a:t>
            </a:r>
            <a:r>
              <a:rPr lang="en-US" sz="500" dirty="0">
                <a:solidFill>
                  <a:srgbClr val="9E5B71"/>
                </a:solidFill>
                <a:highlight>
                  <a:srgbClr val="FFFFFF"/>
                </a:highlight>
                <a:latin typeface="Cascadia Mono" panose="020B0609020000020004" pitchFamily="49" charset="0"/>
              </a:rPr>
              <a:t>\n</a:t>
            </a:r>
            <a:r>
              <a:rPr lang="en-US" sz="500" dirty="0">
                <a:solidFill>
                  <a:srgbClr val="A31515"/>
                </a:solidFill>
                <a:highlight>
                  <a:srgbClr val="FFFFFF"/>
                </a:highlight>
                <a:latin typeface="Cascadia Mono" panose="020B0609020000020004" pitchFamily="49" charset="0"/>
              </a:rPr>
              <a:t>"</a:t>
            </a:r>
            <a:r>
              <a:rPr lang="en-US" sz="500" dirty="0">
                <a:solidFill>
                  <a:srgbClr val="000000"/>
                </a:solidFill>
                <a:highlight>
                  <a:srgbClr val="FFFFFF"/>
                </a:highlight>
                <a:latin typeface="Cascadia Mono" panose="020B0609020000020004" pitchFamily="49" charset="0"/>
              </a:rPr>
              <a:t>);</a:t>
            </a:r>
          </a:p>
          <a:p>
            <a:r>
              <a:rPr lang="nn-NO" sz="500" dirty="0">
                <a:solidFill>
                  <a:srgbClr val="000000"/>
                </a:solidFill>
                <a:highlight>
                  <a:srgbClr val="FFFFFF"/>
                </a:highlight>
                <a:latin typeface="Cascadia Mono" panose="020B0609020000020004" pitchFamily="49" charset="0"/>
              </a:rPr>
              <a:t>            </a:t>
            </a:r>
            <a:r>
              <a:rPr lang="nn-NO" sz="500" dirty="0">
                <a:solidFill>
                  <a:srgbClr val="0000FF"/>
                </a:solidFill>
                <a:highlight>
                  <a:srgbClr val="FFFFFF"/>
                </a:highlight>
                <a:latin typeface="Cascadia Mono" panose="020B0609020000020004" pitchFamily="49" charset="0"/>
              </a:rPr>
              <a:t>for</a:t>
            </a:r>
            <a:r>
              <a:rPr lang="nn-NO" sz="500" dirty="0">
                <a:solidFill>
                  <a:srgbClr val="000000"/>
                </a:solidFill>
                <a:highlight>
                  <a:srgbClr val="FFFFFF"/>
                </a:highlight>
                <a:latin typeface="Cascadia Mono" panose="020B0609020000020004" pitchFamily="49" charset="0"/>
              </a:rPr>
              <a:t> (</a:t>
            </a:r>
            <a:r>
              <a:rPr lang="nn-NO" sz="500" dirty="0">
                <a:solidFill>
                  <a:srgbClr val="0000FF"/>
                </a:solidFill>
                <a:highlight>
                  <a:srgbClr val="FFFFFF"/>
                </a:highlight>
                <a:latin typeface="Cascadia Mono" panose="020B0609020000020004" pitchFamily="49" charset="0"/>
              </a:rPr>
              <a:t>int</a:t>
            </a:r>
            <a:r>
              <a:rPr lang="nn-NO" sz="500" dirty="0">
                <a:solidFill>
                  <a:srgbClr val="000000"/>
                </a:solidFill>
                <a:highlight>
                  <a:srgbClr val="FFFFFF"/>
                </a:highlight>
                <a:latin typeface="Cascadia Mono" panose="020B0609020000020004" pitchFamily="49" charset="0"/>
              </a:rPr>
              <a:t> i = 1; i &lt;= 100; i++) { </a:t>
            </a:r>
            <a:r>
              <a:rPr lang="nn-NO" sz="500" dirty="0">
                <a:solidFill>
                  <a:srgbClr val="0000FF"/>
                </a:solidFill>
                <a:highlight>
                  <a:srgbClr val="FFFFFF"/>
                </a:highlight>
                <a:latin typeface="Cascadia Mono" panose="020B0609020000020004" pitchFamily="49" charset="0"/>
              </a:rPr>
              <a:t>if</a:t>
            </a:r>
            <a:r>
              <a:rPr lang="nn-NO" sz="500" dirty="0">
                <a:solidFill>
                  <a:srgbClr val="000000"/>
                </a:solidFill>
                <a:highlight>
                  <a:srgbClr val="FFFFFF"/>
                </a:highlight>
                <a:latin typeface="Cascadia Mono" panose="020B0609020000020004" pitchFamily="49" charset="0"/>
              </a:rPr>
              <a:t> (i % 2 != 0) { result.Append(i).Append(</a:t>
            </a:r>
            <a:r>
              <a:rPr lang="nn-NO" sz="500" dirty="0">
                <a:solidFill>
                  <a:srgbClr val="A31515"/>
                </a:solidFill>
                <a:highlight>
                  <a:srgbClr val="FFFFFF"/>
                </a:highlight>
                <a:latin typeface="Cascadia Mono" panose="020B0609020000020004" pitchFamily="49" charset="0"/>
              </a:rPr>
              <a:t>" "</a:t>
            </a:r>
            <a:r>
              <a:rPr lang="nn-NO" sz="500" dirty="0">
                <a:solidFill>
                  <a:srgbClr val="000000"/>
                </a:solidFill>
                <a:highlight>
                  <a:srgbClr val="FFFFFF"/>
                </a:highlight>
                <a:latin typeface="Cascadia Mono" panose="020B0609020000020004" pitchFamily="49" charset="0"/>
              </a:rPr>
              <a:t>); } }</a:t>
            </a:r>
          </a:p>
          <a:p>
            <a:r>
              <a:rPr lang="es-DO" sz="500" dirty="0">
                <a:solidFill>
                  <a:srgbClr val="000000"/>
                </a:solidFill>
                <a:highlight>
                  <a:srgbClr val="FFFFFF"/>
                </a:highlight>
                <a:latin typeface="Cascadia Mono" panose="020B0609020000020004" pitchFamily="49" charset="0"/>
              </a:rPr>
              <a:t>            ResultLabel.Text = result.ToString();</a:t>
            </a:r>
          </a:p>
          <a:p>
            <a:r>
              <a:rPr lang="es-DO" sz="500" dirty="0">
                <a:solidFill>
                  <a:srgbClr val="000000"/>
                </a:solidFill>
                <a:highlight>
                  <a:srgbClr val="FFFFFF"/>
                </a:highlight>
                <a:latin typeface="Cascadia Mono" panose="020B0609020000020004" pitchFamily="49" charset="0"/>
              </a:rPr>
              <a:t>        }</a:t>
            </a:r>
          </a:p>
          <a:p>
            <a:endParaRPr lang="es-DO" sz="500" dirty="0">
              <a:solidFill>
                <a:srgbClr val="000000"/>
              </a:solidFill>
              <a:highlight>
                <a:srgbClr val="FFFFFF"/>
              </a:highlight>
              <a:latin typeface="Cascadia Mono" panose="020B0609020000020004" pitchFamily="49" charset="0"/>
            </a:endParaRP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private</a:t>
            </a:r>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void</a:t>
            </a:r>
            <a:r>
              <a:rPr lang="es-DO" sz="500" dirty="0">
                <a:solidFill>
                  <a:srgbClr val="000000"/>
                </a:solidFill>
                <a:highlight>
                  <a:srgbClr val="FFFFFF"/>
                </a:highlight>
                <a:latin typeface="Cascadia Mono" panose="020B0609020000020004" pitchFamily="49" charset="0"/>
              </a:rPr>
              <a:t> OnPrimesListClicked(</a:t>
            </a:r>
            <a:r>
              <a:rPr lang="es-DO" sz="500" dirty="0">
                <a:solidFill>
                  <a:srgbClr val="0000FF"/>
                </a:solidFill>
                <a:highlight>
                  <a:srgbClr val="FFFFFF"/>
                </a:highlight>
                <a:latin typeface="Cascadia Mono" panose="020B0609020000020004" pitchFamily="49" charset="0"/>
              </a:rPr>
              <a:t>object</a:t>
            </a:r>
            <a:r>
              <a:rPr lang="es-DO" sz="500" dirty="0">
                <a:solidFill>
                  <a:srgbClr val="000000"/>
                </a:solidFill>
                <a:highlight>
                  <a:srgbClr val="FFFFFF"/>
                </a:highlight>
                <a:latin typeface="Cascadia Mono" panose="020B0609020000020004" pitchFamily="49" charset="0"/>
              </a:rPr>
              <a:t> sender, </a:t>
            </a:r>
            <a:r>
              <a:rPr lang="es-DO" sz="500" dirty="0">
                <a:solidFill>
                  <a:srgbClr val="2B91AF"/>
                </a:solidFill>
                <a:highlight>
                  <a:srgbClr val="FFFFFF"/>
                </a:highlight>
                <a:latin typeface="Cascadia Mono" panose="020B0609020000020004" pitchFamily="49" charset="0"/>
              </a:rPr>
              <a:t>EventArgs</a:t>
            </a:r>
            <a:r>
              <a:rPr lang="es-DO" sz="500" dirty="0">
                <a:solidFill>
                  <a:srgbClr val="000000"/>
                </a:solidFill>
                <a:highlight>
                  <a:srgbClr val="FFFFFF"/>
                </a:highlight>
                <a:latin typeface="Cascadia Mono" panose="020B0609020000020004" pitchFamily="49" charset="0"/>
              </a:rPr>
              <a:t> e)</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a:t>
            </a:r>
            <a:r>
              <a:rPr lang="es-DO" sz="500" dirty="0">
                <a:solidFill>
                  <a:srgbClr val="2B91AF"/>
                </a:solidFill>
                <a:highlight>
                  <a:srgbClr val="FFFFFF"/>
                </a:highlight>
                <a:latin typeface="Cascadia Mono" panose="020B0609020000020004" pitchFamily="49" charset="0"/>
              </a:rPr>
              <a:t>StringBuilder</a:t>
            </a:r>
            <a:r>
              <a:rPr lang="es-DO" sz="500" dirty="0">
                <a:solidFill>
                  <a:srgbClr val="000000"/>
                </a:solidFill>
                <a:highlight>
                  <a:srgbClr val="FFFFFF"/>
                </a:highlight>
                <a:latin typeface="Cascadia Mono" panose="020B0609020000020004" pitchFamily="49" charset="0"/>
              </a:rPr>
              <a:t> result = </a:t>
            </a:r>
            <a:r>
              <a:rPr lang="es-DO" sz="500" dirty="0">
                <a:solidFill>
                  <a:srgbClr val="0000FF"/>
                </a:solidFill>
                <a:highlight>
                  <a:srgbClr val="FFFFFF"/>
                </a:highlight>
                <a:latin typeface="Cascadia Mono" panose="020B0609020000020004" pitchFamily="49" charset="0"/>
              </a:rPr>
              <a:t>new</a:t>
            </a:r>
            <a:r>
              <a:rPr lang="es-DO" sz="500" dirty="0">
                <a:solidFill>
                  <a:srgbClr val="000000"/>
                </a:solidFill>
                <a:highlight>
                  <a:srgbClr val="FFFFFF"/>
                </a:highlight>
                <a:latin typeface="Cascadia Mono" panose="020B0609020000020004" pitchFamily="49" charset="0"/>
              </a:rPr>
              <a:t> </a:t>
            </a:r>
            <a:r>
              <a:rPr lang="es-DO" sz="500" dirty="0">
                <a:solidFill>
                  <a:srgbClr val="2B91AF"/>
                </a:solidFill>
                <a:highlight>
                  <a:srgbClr val="FFFFFF"/>
                </a:highlight>
                <a:latin typeface="Cascadia Mono" panose="020B0609020000020004" pitchFamily="49" charset="0"/>
              </a:rPr>
              <a:t>StringBuilder</a:t>
            </a:r>
            <a:r>
              <a:rPr lang="es-DO" sz="500" dirty="0">
                <a:solidFill>
                  <a:srgbClr val="000000"/>
                </a:solidFill>
                <a:highlight>
                  <a:srgbClr val="FFFFFF"/>
                </a:highlight>
                <a:latin typeface="Cascadia Mono" panose="020B0609020000020004" pitchFamily="49" charset="0"/>
              </a:rPr>
              <a:t>(</a:t>
            </a:r>
            <a:r>
              <a:rPr lang="es-DO" sz="500" dirty="0">
                <a:solidFill>
                  <a:srgbClr val="A31515"/>
                </a:solidFill>
                <a:highlight>
                  <a:srgbClr val="FFFFFF"/>
                </a:highlight>
                <a:latin typeface="Cascadia Mono" panose="020B0609020000020004" pitchFamily="49" charset="0"/>
              </a:rPr>
              <a:t>"Números Primos del 1 al 100 (For, If):</a:t>
            </a:r>
            <a:r>
              <a:rPr lang="es-DO" sz="500" dirty="0">
                <a:solidFill>
                  <a:srgbClr val="9E5B71"/>
                </a:solidFill>
                <a:highlight>
                  <a:srgbClr val="FFFFFF"/>
                </a:highlight>
                <a:latin typeface="Cascadia Mono" panose="020B0609020000020004" pitchFamily="49" charset="0"/>
              </a:rPr>
              <a:t>\n</a:t>
            </a:r>
            <a:r>
              <a:rPr lang="es-DO" sz="500" dirty="0">
                <a:solidFill>
                  <a:srgbClr val="A31515"/>
                </a:solidFill>
                <a:highlight>
                  <a:srgbClr val="FFFFFF"/>
                </a:highlight>
                <a:latin typeface="Cascadia Mono" panose="020B0609020000020004" pitchFamily="49" charset="0"/>
              </a:rPr>
              <a:t>"</a:t>
            </a:r>
            <a:r>
              <a:rPr lang="es-DO" sz="500" dirty="0">
                <a:solidFill>
                  <a:srgbClr val="000000"/>
                </a:solidFill>
                <a:highlight>
                  <a:srgbClr val="FFFFFF"/>
                </a:highlight>
                <a:latin typeface="Cascadia Mono" panose="020B0609020000020004" pitchFamily="49" charset="0"/>
              </a:rPr>
              <a:t>);</a:t>
            </a:r>
          </a:p>
          <a:p>
            <a:r>
              <a:rPr lang="nn-NO" sz="500" dirty="0">
                <a:solidFill>
                  <a:srgbClr val="000000"/>
                </a:solidFill>
                <a:highlight>
                  <a:srgbClr val="FFFFFF"/>
                </a:highlight>
                <a:latin typeface="Cascadia Mono" panose="020B0609020000020004" pitchFamily="49" charset="0"/>
              </a:rPr>
              <a:t>            </a:t>
            </a:r>
            <a:r>
              <a:rPr lang="nn-NO" sz="500" dirty="0">
                <a:solidFill>
                  <a:srgbClr val="0000FF"/>
                </a:solidFill>
                <a:highlight>
                  <a:srgbClr val="FFFFFF"/>
                </a:highlight>
                <a:latin typeface="Cascadia Mono" panose="020B0609020000020004" pitchFamily="49" charset="0"/>
              </a:rPr>
              <a:t>for</a:t>
            </a:r>
            <a:r>
              <a:rPr lang="nn-NO" sz="500" dirty="0">
                <a:solidFill>
                  <a:srgbClr val="000000"/>
                </a:solidFill>
                <a:highlight>
                  <a:srgbClr val="FFFFFF"/>
                </a:highlight>
                <a:latin typeface="Cascadia Mono" panose="020B0609020000020004" pitchFamily="49" charset="0"/>
              </a:rPr>
              <a:t> (</a:t>
            </a:r>
            <a:r>
              <a:rPr lang="nn-NO" sz="500" dirty="0">
                <a:solidFill>
                  <a:srgbClr val="0000FF"/>
                </a:solidFill>
                <a:highlight>
                  <a:srgbClr val="FFFFFF"/>
                </a:highlight>
                <a:latin typeface="Cascadia Mono" panose="020B0609020000020004" pitchFamily="49" charset="0"/>
              </a:rPr>
              <a:t>int</a:t>
            </a:r>
            <a:r>
              <a:rPr lang="nn-NO" sz="500" dirty="0">
                <a:solidFill>
                  <a:srgbClr val="000000"/>
                </a:solidFill>
                <a:highlight>
                  <a:srgbClr val="FFFFFF"/>
                </a:highlight>
                <a:latin typeface="Cascadia Mono" panose="020B0609020000020004" pitchFamily="49" charset="0"/>
              </a:rPr>
              <a:t> i = 1; i &lt;= 100; i++)</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if</a:t>
            </a:r>
            <a:r>
              <a:rPr lang="es-DO" sz="500" dirty="0">
                <a:solidFill>
                  <a:srgbClr val="000000"/>
                </a:solidFill>
                <a:highlight>
                  <a:srgbClr val="FFFFFF"/>
                </a:highlight>
                <a:latin typeface="Cascadia Mono" panose="020B0609020000020004" pitchFamily="49" charset="0"/>
              </a:rPr>
              <a:t> (IsPrime(i)) { result.Append(i).Append(</a:t>
            </a:r>
            <a:r>
              <a:rPr lang="es-DO" sz="500" dirty="0">
                <a:solidFill>
                  <a:srgbClr val="A31515"/>
                </a:solidFill>
                <a:highlight>
                  <a:srgbClr val="FFFFFF"/>
                </a:highlight>
                <a:latin typeface="Cascadia Mono" panose="020B0609020000020004" pitchFamily="49" charset="0"/>
              </a:rPr>
              <a:t>" "</a:t>
            </a:r>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ResultLabel.Text = result.ToString();</a:t>
            </a:r>
          </a:p>
          <a:p>
            <a:r>
              <a:rPr lang="es-DO" sz="500" dirty="0">
                <a:solidFill>
                  <a:srgbClr val="000000"/>
                </a:solidFill>
                <a:highlight>
                  <a:srgbClr val="FFFFFF"/>
                </a:highlight>
                <a:latin typeface="Cascadia Mono" panose="020B0609020000020004" pitchFamily="49" charset="0"/>
              </a:rPr>
              <a:t>        }</a:t>
            </a:r>
          </a:p>
          <a:p>
            <a:endParaRPr lang="es-DO" sz="500" dirty="0">
              <a:solidFill>
                <a:srgbClr val="000000"/>
              </a:solidFill>
              <a:highlight>
                <a:srgbClr val="FFFFFF"/>
              </a:highlight>
              <a:latin typeface="Cascadia Mono" panose="020B0609020000020004" pitchFamily="49" charset="0"/>
            </a:endParaRPr>
          </a:p>
          <a:p>
            <a:endParaRPr lang="es-DO" sz="500" dirty="0">
              <a:solidFill>
                <a:srgbClr val="000000"/>
              </a:solidFill>
              <a:highlight>
                <a:srgbClr val="FFFFFF"/>
              </a:highlight>
              <a:latin typeface="Cascadia Mono" panose="020B0609020000020004" pitchFamily="49" charset="0"/>
            </a:endParaRPr>
          </a:p>
          <a:p>
            <a:r>
              <a:rPr lang="es-DO" sz="500" dirty="0">
                <a:solidFill>
                  <a:srgbClr val="000000"/>
                </a:solidFill>
                <a:highlight>
                  <a:srgbClr val="FFFFFF"/>
                </a:highlight>
                <a:latin typeface="Cascadia Mono" panose="020B0609020000020004" pitchFamily="49" charset="0"/>
              </a:rPr>
              <a:t>        </a:t>
            </a:r>
            <a:r>
              <a:rPr lang="es-DO" sz="500" dirty="0">
                <a:solidFill>
                  <a:srgbClr val="008000"/>
                </a:solidFill>
                <a:highlight>
                  <a:srgbClr val="FFFFFF"/>
                </a:highlight>
                <a:latin typeface="Cascadia Mono" panose="020B0609020000020004" pitchFamily="49" charset="0"/>
              </a:rPr>
              <a:t>// --- Funciones Auxiliares ---</a:t>
            </a:r>
            <a:endParaRPr lang="es-DO" sz="500" dirty="0">
              <a:solidFill>
                <a:srgbClr val="000000"/>
              </a:solidFill>
              <a:highlight>
                <a:srgbClr val="FFFFFF"/>
              </a:highlight>
              <a:latin typeface="Cascadia Mono" panose="020B0609020000020004" pitchFamily="49" charset="0"/>
            </a:endParaRPr>
          </a:p>
          <a:p>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private</a:t>
            </a:r>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bool</a:t>
            </a:r>
            <a:r>
              <a:rPr lang="en-US" sz="500" dirty="0">
                <a:solidFill>
                  <a:srgbClr val="000000"/>
                </a:solidFill>
                <a:highlight>
                  <a:srgbClr val="FFFFFF"/>
                </a:highlight>
                <a:latin typeface="Cascadia Mono" panose="020B0609020000020004" pitchFamily="49" charset="0"/>
              </a:rPr>
              <a:t> IsPrime(</a:t>
            </a:r>
            <a:r>
              <a:rPr lang="en-US" sz="500" dirty="0">
                <a:solidFill>
                  <a:srgbClr val="0000FF"/>
                </a:solidFill>
                <a:highlight>
                  <a:srgbClr val="FFFFFF"/>
                </a:highlight>
                <a:latin typeface="Cascadia Mono" panose="020B0609020000020004" pitchFamily="49" charset="0"/>
              </a:rPr>
              <a:t>int</a:t>
            </a:r>
            <a:r>
              <a:rPr lang="en-US" sz="500" dirty="0">
                <a:solidFill>
                  <a:srgbClr val="000000"/>
                </a:solidFill>
                <a:highlight>
                  <a:srgbClr val="FFFFFF"/>
                </a:highlight>
                <a:latin typeface="Cascadia Mono" panose="020B0609020000020004" pitchFamily="49" charset="0"/>
              </a:rPr>
              <a:t> number)</a:t>
            </a:r>
          </a:p>
          <a:p>
            <a:r>
              <a:rPr lang="es-DO" sz="500" dirty="0">
                <a:solidFill>
                  <a:srgbClr val="000000"/>
                </a:solidFill>
                <a:highlight>
                  <a:srgbClr val="FFFFFF"/>
                </a:highlight>
                <a:latin typeface="Cascadia Mono" panose="020B0609020000020004" pitchFamily="49" charset="0"/>
              </a:rPr>
              <a:t>        {</a:t>
            </a:r>
          </a:p>
          <a:p>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if</a:t>
            </a:r>
            <a:r>
              <a:rPr lang="en-US" sz="500" dirty="0">
                <a:solidFill>
                  <a:srgbClr val="000000"/>
                </a:solidFill>
                <a:highlight>
                  <a:srgbClr val="FFFFFF"/>
                </a:highlight>
                <a:latin typeface="Cascadia Mono" panose="020B0609020000020004" pitchFamily="49" charset="0"/>
              </a:rPr>
              <a:t> (number &lt;= 1) </a:t>
            </a:r>
            <a:r>
              <a:rPr lang="en-US" sz="500" dirty="0">
                <a:solidFill>
                  <a:srgbClr val="0000FF"/>
                </a:solidFill>
                <a:highlight>
                  <a:srgbClr val="FFFFFF"/>
                </a:highlight>
                <a:latin typeface="Cascadia Mono" panose="020B0609020000020004" pitchFamily="49" charset="0"/>
              </a:rPr>
              <a:t>return</a:t>
            </a:r>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false</a:t>
            </a:r>
            <a:r>
              <a:rPr lang="en-US" sz="500" dirty="0">
                <a:solidFill>
                  <a:srgbClr val="000000"/>
                </a:solidFill>
                <a:highlight>
                  <a:srgbClr val="FFFFFF"/>
                </a:highlight>
                <a:latin typeface="Cascadia Mono" panose="020B0609020000020004" pitchFamily="49" charset="0"/>
              </a:rPr>
              <a:t>;</a:t>
            </a:r>
          </a:p>
          <a:p>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if</a:t>
            </a:r>
            <a:r>
              <a:rPr lang="en-US" sz="500" dirty="0">
                <a:solidFill>
                  <a:srgbClr val="000000"/>
                </a:solidFill>
                <a:highlight>
                  <a:srgbClr val="FFFFFF"/>
                </a:highlight>
                <a:latin typeface="Cascadia Mono" panose="020B0609020000020004" pitchFamily="49" charset="0"/>
              </a:rPr>
              <a:t> (number == 2) </a:t>
            </a:r>
            <a:r>
              <a:rPr lang="en-US" sz="500" dirty="0">
                <a:solidFill>
                  <a:srgbClr val="0000FF"/>
                </a:solidFill>
                <a:highlight>
                  <a:srgbClr val="FFFFFF"/>
                </a:highlight>
                <a:latin typeface="Cascadia Mono" panose="020B0609020000020004" pitchFamily="49" charset="0"/>
              </a:rPr>
              <a:t>return</a:t>
            </a:r>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true</a:t>
            </a:r>
            <a:r>
              <a:rPr lang="en-US" sz="500" dirty="0">
                <a:solidFill>
                  <a:srgbClr val="000000"/>
                </a:solidFill>
                <a:highlight>
                  <a:srgbClr val="FFFFFF"/>
                </a:highlight>
                <a:latin typeface="Cascadia Mono" panose="020B0609020000020004" pitchFamily="49" charset="0"/>
              </a:rPr>
              <a:t>;</a:t>
            </a:r>
          </a:p>
          <a:p>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if</a:t>
            </a:r>
            <a:r>
              <a:rPr lang="en-US" sz="500" dirty="0">
                <a:solidFill>
                  <a:srgbClr val="000000"/>
                </a:solidFill>
                <a:highlight>
                  <a:srgbClr val="FFFFFF"/>
                </a:highlight>
                <a:latin typeface="Cascadia Mono" panose="020B0609020000020004" pitchFamily="49" charset="0"/>
              </a:rPr>
              <a:t> (number % 2 == 0) </a:t>
            </a:r>
            <a:r>
              <a:rPr lang="en-US" sz="500" dirty="0">
                <a:solidFill>
                  <a:srgbClr val="0000FF"/>
                </a:solidFill>
                <a:highlight>
                  <a:srgbClr val="FFFFFF"/>
                </a:highlight>
                <a:latin typeface="Cascadia Mono" panose="020B0609020000020004" pitchFamily="49" charset="0"/>
              </a:rPr>
              <a:t>return</a:t>
            </a:r>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false</a:t>
            </a:r>
            <a:r>
              <a:rPr lang="en-US" sz="500" dirty="0">
                <a:solidFill>
                  <a:srgbClr val="000000"/>
                </a:solidFill>
                <a:highlight>
                  <a:srgbClr val="FFFFFF"/>
                </a:highlight>
                <a:latin typeface="Cascadia Mono" panose="020B0609020000020004" pitchFamily="49" charset="0"/>
              </a:rPr>
              <a:t>;</a:t>
            </a:r>
          </a:p>
          <a:p>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var</a:t>
            </a:r>
            <a:r>
              <a:rPr lang="en-US" sz="500" dirty="0">
                <a:solidFill>
                  <a:srgbClr val="000000"/>
                </a:solidFill>
                <a:highlight>
                  <a:srgbClr val="FFFFFF"/>
                </a:highlight>
                <a:latin typeface="Cascadia Mono" panose="020B0609020000020004" pitchFamily="49" charset="0"/>
              </a:rPr>
              <a:t> boundary = (</a:t>
            </a:r>
            <a:r>
              <a:rPr lang="en-US" sz="500" dirty="0">
                <a:solidFill>
                  <a:srgbClr val="0000FF"/>
                </a:solidFill>
                <a:highlight>
                  <a:srgbClr val="FFFFFF"/>
                </a:highlight>
                <a:latin typeface="Cascadia Mono" panose="020B0609020000020004" pitchFamily="49" charset="0"/>
              </a:rPr>
              <a:t>int</a:t>
            </a:r>
            <a:r>
              <a:rPr lang="en-US" sz="500" dirty="0">
                <a:solidFill>
                  <a:srgbClr val="000000"/>
                </a:solidFill>
                <a:highlight>
                  <a:srgbClr val="FFFFFF"/>
                </a:highlight>
                <a:latin typeface="Cascadia Mono" panose="020B0609020000020004" pitchFamily="49" charset="0"/>
              </a:rPr>
              <a:t>)</a:t>
            </a:r>
            <a:r>
              <a:rPr lang="en-US" sz="500" dirty="0">
                <a:solidFill>
                  <a:srgbClr val="2B91AF"/>
                </a:solidFill>
                <a:highlight>
                  <a:srgbClr val="FFFFFF"/>
                </a:highlight>
                <a:latin typeface="Cascadia Mono" panose="020B0609020000020004" pitchFamily="49" charset="0"/>
              </a:rPr>
              <a:t>Math</a:t>
            </a:r>
            <a:r>
              <a:rPr lang="en-US" sz="500" dirty="0">
                <a:solidFill>
                  <a:srgbClr val="000000"/>
                </a:solidFill>
                <a:highlight>
                  <a:srgbClr val="FFFFFF"/>
                </a:highlight>
                <a:latin typeface="Cascadia Mono" panose="020B0609020000020004" pitchFamily="49" charset="0"/>
              </a:rPr>
              <a:t>.Floor(</a:t>
            </a:r>
            <a:r>
              <a:rPr lang="en-US" sz="500" dirty="0">
                <a:solidFill>
                  <a:srgbClr val="2B91AF"/>
                </a:solidFill>
                <a:highlight>
                  <a:srgbClr val="FFFFFF"/>
                </a:highlight>
                <a:latin typeface="Cascadia Mono" panose="020B0609020000020004" pitchFamily="49" charset="0"/>
              </a:rPr>
              <a:t>Math</a:t>
            </a:r>
            <a:r>
              <a:rPr lang="en-US" sz="500" dirty="0">
                <a:solidFill>
                  <a:srgbClr val="000000"/>
                </a:solidFill>
                <a:highlight>
                  <a:srgbClr val="FFFFFF"/>
                </a:highlight>
                <a:latin typeface="Cascadia Mono" panose="020B0609020000020004" pitchFamily="49" charset="0"/>
              </a:rPr>
              <a:t>.Sqrt(number));</a:t>
            </a:r>
          </a:p>
          <a:p>
            <a:r>
              <a:rPr lang="nn-NO" sz="500" dirty="0">
                <a:solidFill>
                  <a:srgbClr val="000000"/>
                </a:solidFill>
                <a:highlight>
                  <a:srgbClr val="FFFFFF"/>
                </a:highlight>
                <a:latin typeface="Cascadia Mono" panose="020B0609020000020004" pitchFamily="49" charset="0"/>
              </a:rPr>
              <a:t>            </a:t>
            </a:r>
            <a:r>
              <a:rPr lang="nn-NO" sz="500" dirty="0">
                <a:solidFill>
                  <a:srgbClr val="0000FF"/>
                </a:solidFill>
                <a:highlight>
                  <a:srgbClr val="FFFFFF"/>
                </a:highlight>
                <a:latin typeface="Cascadia Mono" panose="020B0609020000020004" pitchFamily="49" charset="0"/>
              </a:rPr>
              <a:t>for</a:t>
            </a:r>
            <a:r>
              <a:rPr lang="nn-NO" sz="500" dirty="0">
                <a:solidFill>
                  <a:srgbClr val="000000"/>
                </a:solidFill>
                <a:highlight>
                  <a:srgbClr val="FFFFFF"/>
                </a:highlight>
                <a:latin typeface="Cascadia Mono" panose="020B0609020000020004" pitchFamily="49" charset="0"/>
              </a:rPr>
              <a:t> (</a:t>
            </a:r>
            <a:r>
              <a:rPr lang="nn-NO" sz="500" dirty="0">
                <a:solidFill>
                  <a:srgbClr val="0000FF"/>
                </a:solidFill>
                <a:highlight>
                  <a:srgbClr val="FFFFFF"/>
                </a:highlight>
                <a:latin typeface="Cascadia Mono" panose="020B0609020000020004" pitchFamily="49" charset="0"/>
              </a:rPr>
              <a:t>int</a:t>
            </a:r>
            <a:r>
              <a:rPr lang="nn-NO" sz="500" dirty="0">
                <a:solidFill>
                  <a:srgbClr val="000000"/>
                </a:solidFill>
                <a:highlight>
                  <a:srgbClr val="FFFFFF"/>
                </a:highlight>
                <a:latin typeface="Cascadia Mono" panose="020B0609020000020004" pitchFamily="49" charset="0"/>
              </a:rPr>
              <a:t> i = 3; i &lt;= boundary; i += 2)</a:t>
            </a:r>
          </a:p>
          <a:p>
            <a:r>
              <a:rPr lang="es-DO" sz="500" dirty="0">
                <a:solidFill>
                  <a:srgbClr val="000000"/>
                </a:solidFill>
                <a:highlight>
                  <a:srgbClr val="FFFFFF"/>
                </a:highlight>
                <a:latin typeface="Cascadia Mono" panose="020B0609020000020004" pitchFamily="49" charset="0"/>
              </a:rPr>
              <a:t>            {</a:t>
            </a:r>
          </a:p>
          <a:p>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if</a:t>
            </a:r>
            <a:r>
              <a:rPr lang="en-US" sz="500" dirty="0">
                <a:solidFill>
                  <a:srgbClr val="000000"/>
                </a:solidFill>
                <a:highlight>
                  <a:srgbClr val="FFFFFF"/>
                </a:highlight>
                <a:latin typeface="Cascadia Mono" panose="020B0609020000020004" pitchFamily="49" charset="0"/>
              </a:rPr>
              <a:t> (number % i == 0) </a:t>
            </a:r>
            <a:r>
              <a:rPr lang="en-US" sz="500" dirty="0">
                <a:solidFill>
                  <a:srgbClr val="0000FF"/>
                </a:solidFill>
                <a:highlight>
                  <a:srgbClr val="FFFFFF"/>
                </a:highlight>
                <a:latin typeface="Cascadia Mono" panose="020B0609020000020004" pitchFamily="49" charset="0"/>
              </a:rPr>
              <a:t>return</a:t>
            </a:r>
            <a:r>
              <a:rPr lang="en-US" sz="500" dirty="0">
                <a:solidFill>
                  <a:srgbClr val="000000"/>
                </a:solidFill>
                <a:highlight>
                  <a:srgbClr val="FFFFFF"/>
                </a:highlight>
                <a:latin typeface="Cascadia Mono" panose="020B0609020000020004" pitchFamily="49" charset="0"/>
              </a:rPr>
              <a:t> </a:t>
            </a:r>
            <a:r>
              <a:rPr lang="en-US" sz="500" dirty="0">
                <a:solidFill>
                  <a:srgbClr val="0000FF"/>
                </a:solidFill>
                <a:highlight>
                  <a:srgbClr val="FFFFFF"/>
                </a:highlight>
                <a:latin typeface="Cascadia Mono" panose="020B0609020000020004" pitchFamily="49" charset="0"/>
              </a:rPr>
              <a:t>false</a:t>
            </a:r>
            <a:r>
              <a:rPr lang="en-US"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return</a:t>
            </a:r>
            <a:r>
              <a:rPr lang="es-DO" sz="500" dirty="0">
                <a:solidFill>
                  <a:srgbClr val="000000"/>
                </a:solidFill>
                <a:highlight>
                  <a:srgbClr val="FFFFFF"/>
                </a:highlight>
                <a:latin typeface="Cascadia Mono" panose="020B0609020000020004" pitchFamily="49" charset="0"/>
              </a:rPr>
              <a:t> </a:t>
            </a:r>
            <a:r>
              <a:rPr lang="es-DO" sz="500" dirty="0">
                <a:solidFill>
                  <a:srgbClr val="0000FF"/>
                </a:solidFill>
                <a:highlight>
                  <a:srgbClr val="FFFFFF"/>
                </a:highlight>
                <a:latin typeface="Cascadia Mono" panose="020B0609020000020004" pitchFamily="49" charset="0"/>
              </a:rPr>
              <a:t>true</a:t>
            </a:r>
            <a:r>
              <a:rPr lang="es-DO" sz="500" dirty="0">
                <a:solidFill>
                  <a:srgbClr val="000000"/>
                </a:solidFill>
                <a:highlight>
                  <a:srgbClr val="FFFFFF"/>
                </a:highlight>
                <a:latin typeface="Cascadia Mono" panose="020B0609020000020004" pitchFamily="49" charset="0"/>
              </a:rPr>
              <a:t>;</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    }</a:t>
            </a:r>
          </a:p>
          <a:p>
            <a:r>
              <a:rPr lang="es-DO" sz="500" dirty="0">
                <a:solidFill>
                  <a:srgbClr val="000000"/>
                </a:solidFill>
                <a:highlight>
                  <a:srgbClr val="FFFFFF"/>
                </a:highlight>
                <a:latin typeface="Cascadia Mono" panose="020B0609020000020004" pitchFamily="49" charset="0"/>
              </a:rPr>
              <a:t>}</a:t>
            </a:r>
            <a:endParaRPr lang="es-DO" sz="1200" dirty="0"/>
          </a:p>
        </p:txBody>
      </p:sp>
      <p:sp>
        <p:nvSpPr>
          <p:cNvPr id="4" name="Flecha: hacia abajo 3">
            <a:extLst>
              <a:ext uri="{FF2B5EF4-FFF2-40B4-BE49-F238E27FC236}">
                <a16:creationId xmlns:a16="http://schemas.microsoft.com/office/drawing/2014/main" id="{3E7154A5-4232-4E2E-AD3D-85D8DE5CEB4E}"/>
              </a:ext>
            </a:extLst>
          </p:cNvPr>
          <p:cNvSpPr/>
          <p:nvPr/>
        </p:nvSpPr>
        <p:spPr>
          <a:xfrm>
            <a:off x="4092977" y="0"/>
            <a:ext cx="565265" cy="631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 name="CuadroTexto 4">
            <a:extLst>
              <a:ext uri="{FF2B5EF4-FFF2-40B4-BE49-F238E27FC236}">
                <a16:creationId xmlns:a16="http://schemas.microsoft.com/office/drawing/2014/main" id="{D075E6F8-C3DD-4226-B705-0EA9B820DFF3}"/>
              </a:ext>
            </a:extLst>
          </p:cNvPr>
          <p:cNvSpPr txBox="1"/>
          <p:nvPr/>
        </p:nvSpPr>
        <p:spPr>
          <a:xfrm>
            <a:off x="4852554" y="4041706"/>
            <a:ext cx="7000702" cy="2677656"/>
          </a:xfrm>
          <a:prstGeom prst="rect">
            <a:avLst/>
          </a:prstGeom>
          <a:noFill/>
        </p:spPr>
        <p:txBody>
          <a:bodyPr wrap="square">
            <a:spAutoFit/>
          </a:bodyPr>
          <a:lstStyle/>
          <a:p>
            <a:pPr algn="just"/>
            <a:r>
              <a:rPr lang="es-ES" dirty="0"/>
              <a:t>Este código define la función `IsPrime` en C#, que verifica si un número es primo.</a:t>
            </a:r>
          </a:p>
          <a:p>
            <a:pPr algn="just"/>
            <a:endParaRPr lang="es-ES" dirty="0"/>
          </a:p>
          <a:p>
            <a:pPr algn="just"/>
            <a:r>
              <a:rPr lang="es-ES" sz="1200" b="1" dirty="0"/>
              <a:t>## **Lógica del método**</a:t>
            </a:r>
          </a:p>
          <a:p>
            <a:pPr algn="just"/>
            <a:r>
              <a:rPr lang="es-ES" sz="1200" dirty="0"/>
              <a:t>1. **Descarta** números menores o iguales a 1, ya que no son primos.</a:t>
            </a:r>
          </a:p>
          <a:p>
            <a:pPr algn="just"/>
            <a:r>
              <a:rPr lang="es-ES" sz="1200" dirty="0"/>
              <a:t>2. **Confirma** que el número `2` es primo (único número par primo).</a:t>
            </a:r>
          </a:p>
          <a:p>
            <a:pPr algn="just"/>
            <a:r>
              <a:rPr lang="es-ES" sz="1200" dirty="0"/>
              <a:t>3. **Descarta** números pares mayores que `2`, porque no pueden ser primos.</a:t>
            </a:r>
          </a:p>
          <a:p>
            <a:pPr algn="just"/>
            <a:r>
              <a:rPr lang="es-ES" sz="1200" dirty="0"/>
              <a:t>4. **Optimiza** la búsqueda calculando la raíz cuadrada del número.</a:t>
            </a:r>
          </a:p>
          <a:p>
            <a:pPr algn="just"/>
            <a:r>
              <a:rPr lang="es-ES" sz="1200" dirty="0"/>
              <a:t>5. **Itera** desde `3` hasta la raíz cuadrada, verificando divisibilidad con números impares.</a:t>
            </a:r>
          </a:p>
          <a:p>
            <a:pPr algn="just"/>
            <a:r>
              <a:rPr lang="es-ES" sz="1200" dirty="0"/>
              <a:t>6. **Si encuentra un divisor**, retorna `false`; si no encuentra ninguno, retorna `true` indicando que es primo.</a:t>
            </a:r>
          </a:p>
          <a:p>
            <a:pPr algn="just"/>
            <a:endParaRPr lang="es-ES" dirty="0"/>
          </a:p>
        </p:txBody>
      </p:sp>
      <p:sp>
        <p:nvSpPr>
          <p:cNvPr id="6" name="Flecha: a la derecha 5">
            <a:extLst>
              <a:ext uri="{FF2B5EF4-FFF2-40B4-BE49-F238E27FC236}">
                <a16:creationId xmlns:a16="http://schemas.microsoft.com/office/drawing/2014/main" id="{761AE557-B9C9-4F20-9892-9F4D58C3C7FF}"/>
              </a:ext>
            </a:extLst>
          </p:cNvPr>
          <p:cNvSpPr/>
          <p:nvPr/>
        </p:nvSpPr>
        <p:spPr>
          <a:xfrm>
            <a:off x="2826327" y="5494713"/>
            <a:ext cx="1762298" cy="374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Tree>
    <p:extLst>
      <p:ext uri="{BB962C8B-B14F-4D97-AF65-F5344CB8AC3E}">
        <p14:creationId xmlns:p14="http://schemas.microsoft.com/office/powerpoint/2010/main" val="109777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AEFFAFA-B48D-4ED4-BCA6-B22B9D3E98A7}"/>
              </a:ext>
            </a:extLst>
          </p:cNvPr>
          <p:cNvPicPr>
            <a:picLocks noChangeAspect="1"/>
          </p:cNvPicPr>
          <p:nvPr/>
        </p:nvPicPr>
        <p:blipFill>
          <a:blip r:embed="rId2"/>
          <a:stretch>
            <a:fillRect/>
          </a:stretch>
        </p:blipFill>
        <p:spPr>
          <a:xfrm>
            <a:off x="4673081" y="-29095"/>
            <a:ext cx="2845837" cy="6858000"/>
          </a:xfrm>
          <a:prstGeom prst="rect">
            <a:avLst/>
          </a:prstGeom>
        </p:spPr>
      </p:pic>
      <p:pic>
        <p:nvPicPr>
          <p:cNvPr id="5" name="Imagen 4">
            <a:extLst>
              <a:ext uri="{FF2B5EF4-FFF2-40B4-BE49-F238E27FC236}">
                <a16:creationId xmlns:a16="http://schemas.microsoft.com/office/drawing/2014/main" id="{C4D4B5B5-DFEF-4F02-BA20-A7770E722E0B}"/>
              </a:ext>
            </a:extLst>
          </p:cNvPr>
          <p:cNvPicPr>
            <a:picLocks noChangeAspect="1"/>
          </p:cNvPicPr>
          <p:nvPr/>
        </p:nvPicPr>
        <p:blipFill>
          <a:blip r:embed="rId3"/>
          <a:stretch>
            <a:fillRect/>
          </a:stretch>
        </p:blipFill>
        <p:spPr>
          <a:xfrm>
            <a:off x="8287211" y="0"/>
            <a:ext cx="2833028" cy="6858000"/>
          </a:xfrm>
          <a:prstGeom prst="rect">
            <a:avLst/>
          </a:prstGeom>
        </p:spPr>
      </p:pic>
      <p:sp>
        <p:nvSpPr>
          <p:cNvPr id="2" name="CuadroTexto 1">
            <a:extLst>
              <a:ext uri="{FF2B5EF4-FFF2-40B4-BE49-F238E27FC236}">
                <a16:creationId xmlns:a16="http://schemas.microsoft.com/office/drawing/2014/main" id="{30E77F57-A947-4416-B080-6A2392B98322}"/>
              </a:ext>
            </a:extLst>
          </p:cNvPr>
          <p:cNvSpPr txBox="1"/>
          <p:nvPr/>
        </p:nvSpPr>
        <p:spPr>
          <a:xfrm>
            <a:off x="739832" y="1371600"/>
            <a:ext cx="3433157" cy="4524315"/>
          </a:xfrm>
          <a:prstGeom prst="rect">
            <a:avLst/>
          </a:prstGeom>
          <a:noFill/>
        </p:spPr>
        <p:txBody>
          <a:bodyPr wrap="square" rtlCol="0">
            <a:spAutoFit/>
          </a:bodyPr>
          <a:lstStyle/>
          <a:p>
            <a:pPr algn="ctr"/>
            <a:r>
              <a:rPr lang="en-US" sz="3600" b="1" dirty="0"/>
              <a:t>Este seria el resultado, puedes probar con cada uno y validar los resultados, Prueba cada uno.</a:t>
            </a:r>
            <a:endParaRPr lang="es-DO" sz="3600" b="1" dirty="0"/>
          </a:p>
        </p:txBody>
      </p:sp>
    </p:spTree>
    <p:extLst>
      <p:ext uri="{BB962C8B-B14F-4D97-AF65-F5344CB8AC3E}">
        <p14:creationId xmlns:p14="http://schemas.microsoft.com/office/powerpoint/2010/main" val="2217513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8FC15B3-605B-EA39-F996-06DEA7AB2131}"/>
              </a:ext>
            </a:extLst>
          </p:cNvPr>
          <p:cNvSpPr txBox="1"/>
          <p:nvPr/>
        </p:nvSpPr>
        <p:spPr>
          <a:xfrm>
            <a:off x="191193" y="164409"/>
            <a:ext cx="11870573" cy="6309420"/>
          </a:xfrm>
          <a:prstGeom prst="rect">
            <a:avLst/>
          </a:prstGeom>
          <a:noFill/>
        </p:spPr>
        <p:txBody>
          <a:bodyPr wrap="square">
            <a:spAutoFit/>
          </a:bodyPr>
          <a:lstStyle/>
          <a:p>
            <a:pPr algn="ctr"/>
            <a:r>
              <a:rPr lang="es-ES" sz="2000" b="1" i="0" dirty="0">
                <a:solidFill>
                  <a:srgbClr val="0070C0"/>
                </a:solidFill>
                <a:effectLst/>
                <a:latin typeface="Google Sans Text"/>
              </a:rPr>
              <a:t>Conclusión General de la Aplicación y el Aprendizaje 💡</a:t>
            </a:r>
          </a:p>
          <a:p>
            <a:pPr algn="ctr"/>
            <a:endParaRPr lang="es-ES" sz="1600" b="0" i="0" dirty="0">
              <a:effectLst/>
              <a:latin typeface="Google Sans Text"/>
            </a:endParaRPr>
          </a:p>
          <a:p>
            <a:pPr algn="ctr"/>
            <a:r>
              <a:rPr lang="es-ES" sz="1600" b="0" i="0" dirty="0">
                <a:effectLst/>
                <a:latin typeface="Google Sans Text"/>
              </a:rPr>
              <a:t>Esta aplicación Xamarin.Forms 📱 es un excelente ejemplo práctico y visual de cómo los conceptos fundamentales de programación lógica se aplican en el desarrollo móvil real.</a:t>
            </a:r>
          </a:p>
          <a:p>
            <a:pPr algn="ctr"/>
            <a:r>
              <a:rPr lang="es-ES" sz="1600" b="1" i="0" dirty="0">
                <a:effectLst/>
                <a:latin typeface="Google Sans Text"/>
              </a:rPr>
              <a:t>Sobre la Aplicación:</a:t>
            </a:r>
            <a:endParaRPr lang="es-ES" sz="1600" b="0" i="0" dirty="0">
              <a:effectLst/>
              <a:latin typeface="Google Sans Text"/>
            </a:endParaRPr>
          </a:p>
          <a:p>
            <a:pPr algn="ctr">
              <a:buFont typeface="Arial" panose="020B0604020202020204" pitchFamily="34" charset="0"/>
              <a:buChar char="•"/>
            </a:pPr>
            <a:r>
              <a:rPr lang="es-ES" sz="1600" b="1" i="0" dirty="0">
                <a:effectLst/>
                <a:latin typeface="Google Sans Text"/>
              </a:rPr>
              <a:t>Demuestra Claramente:</a:t>
            </a:r>
            <a:r>
              <a:rPr lang="es-ES" sz="1600" b="0" i="0" dirty="0">
                <a:effectLst/>
                <a:latin typeface="Google Sans Text"/>
              </a:rPr>
              <a:t> Ilustra de forma interactiva el uso de </a:t>
            </a:r>
            <a:r>
              <a:rPr lang="es-ES" sz="1600" b="0" i="0" dirty="0">
                <a:effectLst/>
                <a:latin typeface="DM Mono"/>
              </a:rPr>
              <a:t>if/else</a:t>
            </a:r>
            <a:r>
              <a:rPr lang="es-ES" sz="1600" b="0" i="0" dirty="0">
                <a:effectLst/>
                <a:latin typeface="Google Sans Text"/>
              </a:rPr>
              <a:t> 🤔, </a:t>
            </a:r>
            <a:r>
              <a:rPr lang="es-ES" sz="1600" b="0" i="0" dirty="0">
                <a:effectLst/>
                <a:latin typeface="DM Mono"/>
              </a:rPr>
              <a:t>for</a:t>
            </a:r>
            <a:r>
              <a:rPr lang="es-ES" sz="1600" b="0" i="0" dirty="0">
                <a:effectLst/>
                <a:latin typeface="Google Sans Text"/>
              </a:rPr>
              <a:t> 🔄, </a:t>
            </a:r>
            <a:r>
              <a:rPr lang="es-ES" sz="1600" b="0" i="0" dirty="0">
                <a:effectLst/>
                <a:latin typeface="DM Mono"/>
              </a:rPr>
              <a:t>while</a:t>
            </a:r>
            <a:r>
              <a:rPr lang="es-ES" sz="1600" b="0" i="0" dirty="0">
                <a:effectLst/>
                <a:latin typeface="Google Sans Text"/>
              </a:rPr>
              <a:t> ⏳, y </a:t>
            </a:r>
            <a:r>
              <a:rPr lang="es-ES" sz="1600" b="0" i="0" dirty="0">
                <a:effectLst/>
                <a:latin typeface="DM Mono"/>
              </a:rPr>
              <a:t>switch/case</a:t>
            </a:r>
            <a:r>
              <a:rPr lang="es-ES" sz="1600" b="0" i="0" dirty="0">
                <a:effectLst/>
                <a:latin typeface="Google Sans Text"/>
              </a:rPr>
              <a:t> 🚦 en C#.</a:t>
            </a:r>
          </a:p>
          <a:p>
            <a:pPr algn="ctr">
              <a:buFont typeface="Arial" panose="020B0604020202020204" pitchFamily="34" charset="0"/>
              <a:buChar char="•"/>
            </a:pPr>
            <a:r>
              <a:rPr lang="es-ES" sz="1600" b="1" i="0" dirty="0">
                <a:effectLst/>
                <a:latin typeface="Google Sans Text"/>
              </a:rPr>
              <a:t>Interactiva:</a:t>
            </a:r>
            <a:r>
              <a:rPr lang="es-ES" sz="1600" b="0" i="0" dirty="0">
                <a:effectLst/>
                <a:latin typeface="Google Sans Text"/>
              </a:rPr>
              <a:t> Permite al usuario introducir datos ⌨️ (</a:t>
            </a:r>
            <a:r>
              <a:rPr lang="es-ES" sz="1600" b="0" i="0" dirty="0">
                <a:effectLst/>
                <a:latin typeface="DM Mono"/>
              </a:rPr>
              <a:t>Entry</a:t>
            </a:r>
            <a:r>
              <a:rPr lang="es-ES" sz="1600" b="0" i="0" dirty="0">
                <a:effectLst/>
                <a:latin typeface="Google Sans Text"/>
              </a:rPr>
              <a:t>) y ver resultados inmediatos (</a:t>
            </a:r>
            <a:r>
              <a:rPr lang="es-ES" sz="1600" b="0" i="0" dirty="0">
                <a:effectLst/>
                <a:latin typeface="DM Mono"/>
              </a:rPr>
              <a:t>Label</a:t>
            </a:r>
            <a:r>
              <a:rPr lang="es-ES" sz="1600" b="0" i="0" dirty="0">
                <a:effectLst/>
                <a:latin typeface="Google Sans Text"/>
              </a:rPr>
              <a:t>), reforzando la conexión causa-efecto.</a:t>
            </a:r>
          </a:p>
          <a:p>
            <a:pPr algn="ctr">
              <a:buFont typeface="Arial" panose="020B0604020202020204" pitchFamily="34" charset="0"/>
              <a:buChar char="•"/>
            </a:pPr>
            <a:r>
              <a:rPr lang="es-ES" sz="1600" b="1" i="0" dirty="0">
                <a:effectLst/>
                <a:latin typeface="Google Sans Text"/>
              </a:rPr>
              <a:t>UI/UX Funcional:</a:t>
            </a:r>
            <a:r>
              <a:rPr lang="es-ES" sz="1600" b="0" i="0" dirty="0">
                <a:effectLst/>
                <a:latin typeface="Google Sans Text"/>
              </a:rPr>
              <a:t> Presenta una interfaz limpia y organizada (</a:t>
            </a:r>
            <a:r>
              <a:rPr lang="es-ES" sz="1600" b="0" i="0" dirty="0">
                <a:effectLst/>
                <a:latin typeface="DM Mono"/>
              </a:rPr>
              <a:t>StackLayout</a:t>
            </a:r>
            <a:r>
              <a:rPr lang="es-ES" sz="1600" b="0" i="0" dirty="0">
                <a:effectLst/>
                <a:latin typeface="Google Sans Text"/>
              </a:rPr>
              <a:t>, </a:t>
            </a:r>
            <a:r>
              <a:rPr lang="es-ES" sz="1600" b="0" i="0" dirty="0">
                <a:effectLst/>
                <a:latin typeface="DM Mono"/>
              </a:rPr>
              <a:t>ScrollView</a:t>
            </a:r>
            <a:r>
              <a:rPr lang="es-ES" sz="1600" b="0" i="0" dirty="0">
                <a:effectLst/>
                <a:latin typeface="Google Sans Text"/>
              </a:rPr>
              <a:t>), con feedback visual claro y estilos básicos 🎨 para diferenciar acciones.</a:t>
            </a:r>
          </a:p>
          <a:p>
            <a:pPr algn="ctr">
              <a:buFont typeface="Arial" panose="020B0604020202020204" pitchFamily="34" charset="0"/>
              <a:buChar char="•"/>
            </a:pPr>
            <a:r>
              <a:rPr lang="es-ES" sz="1600" b="1" i="0" dirty="0">
                <a:effectLst/>
                <a:latin typeface="Google Sans Text"/>
              </a:rPr>
              <a:t>Validación Básica:</a:t>
            </a:r>
            <a:r>
              <a:rPr lang="es-ES" sz="1600" b="0" i="0" dirty="0">
                <a:effectLst/>
                <a:latin typeface="Google Sans Text"/>
              </a:rPr>
              <a:t> Incorpora la validación de entradas (</a:t>
            </a:r>
            <a:r>
              <a:rPr lang="es-ES" sz="1600" b="0" i="0" dirty="0">
                <a:effectLst/>
                <a:latin typeface="DM Mono"/>
              </a:rPr>
              <a:t>TryParse</a:t>
            </a:r>
            <a:r>
              <a:rPr lang="es-ES" sz="1600" b="0" i="0" dirty="0">
                <a:effectLst/>
                <a:latin typeface="Google Sans Text"/>
              </a:rPr>
              <a:t>), una práctica esencial en cualquier aplicación real para evitar errores.</a:t>
            </a:r>
          </a:p>
          <a:p>
            <a:pPr algn="ctr">
              <a:buFont typeface="Arial" panose="020B0604020202020204" pitchFamily="34" charset="0"/>
              <a:buChar char="•"/>
            </a:pPr>
            <a:r>
              <a:rPr lang="es-ES" sz="1600" b="1" i="0" dirty="0">
                <a:effectLst/>
                <a:latin typeface="Google Sans Text"/>
              </a:rPr>
              <a:t>Todo en Uno:</a:t>
            </a:r>
            <a:r>
              <a:rPr lang="es-ES" sz="1600" b="0" i="0" dirty="0">
                <a:effectLst/>
                <a:latin typeface="Google Sans Text"/>
              </a:rPr>
              <a:t> Mantiene la simplicidad al concentrar la lógica y la UI en </a:t>
            </a:r>
            <a:r>
              <a:rPr lang="es-ES" sz="1600" b="0" i="0" dirty="0">
                <a:effectLst/>
                <a:latin typeface="DM Mono"/>
              </a:rPr>
              <a:t>MainPage</a:t>
            </a:r>
            <a:r>
              <a:rPr lang="es-ES" sz="1600" b="0" i="0" dirty="0">
                <a:effectLst/>
                <a:latin typeface="Google Sans Text"/>
              </a:rPr>
              <a:t>, ideal para principiantes.</a:t>
            </a:r>
          </a:p>
          <a:p>
            <a:pPr algn="ctr"/>
            <a:r>
              <a:rPr lang="es-ES" sz="1600" b="1" i="0" dirty="0">
                <a:effectLst/>
                <a:latin typeface="Google Sans Text"/>
              </a:rPr>
              <a:t>Sobre el Aprendizaje:</a:t>
            </a:r>
            <a:endParaRPr lang="es-ES" sz="1600" b="0" i="0" dirty="0">
              <a:effectLst/>
              <a:latin typeface="Google Sans Text"/>
            </a:endParaRPr>
          </a:p>
          <a:p>
            <a:pPr algn="ctr">
              <a:buFont typeface="Arial" panose="020B0604020202020204" pitchFamily="34" charset="0"/>
              <a:buChar char="•"/>
            </a:pPr>
            <a:r>
              <a:rPr lang="es-ES" sz="1600" b="1" i="0" dirty="0">
                <a:effectLst/>
                <a:latin typeface="Google Sans Text"/>
              </a:rPr>
              <a:t>Lógica en Acción:</a:t>
            </a:r>
            <a:r>
              <a:rPr lang="es-ES" sz="1600" b="0" i="0" dirty="0">
                <a:effectLst/>
                <a:latin typeface="Google Sans Text"/>
              </a:rPr>
              <a:t> Se aprende no solo </a:t>
            </a:r>
            <a:r>
              <a:rPr lang="es-ES" sz="1600" b="0" i="1" dirty="0">
                <a:effectLst/>
                <a:latin typeface="Google Sans Text"/>
              </a:rPr>
              <a:t>qué</a:t>
            </a:r>
            <a:r>
              <a:rPr lang="es-ES" sz="1600" b="0" i="0" dirty="0">
                <a:effectLst/>
                <a:latin typeface="Google Sans Text"/>
              </a:rPr>
              <a:t> son </a:t>
            </a:r>
            <a:r>
              <a:rPr lang="es-ES" sz="1600" b="0" i="0" dirty="0">
                <a:effectLst/>
                <a:latin typeface="DM Mono"/>
              </a:rPr>
              <a:t>if</a:t>
            </a:r>
            <a:r>
              <a:rPr lang="es-ES" sz="1600" b="0" i="0" dirty="0">
                <a:effectLst/>
                <a:latin typeface="Google Sans Text"/>
              </a:rPr>
              <a:t>, </a:t>
            </a:r>
            <a:r>
              <a:rPr lang="es-ES" sz="1600" b="0" i="0" dirty="0">
                <a:effectLst/>
                <a:latin typeface="DM Mono"/>
              </a:rPr>
              <a:t>for</a:t>
            </a:r>
            <a:r>
              <a:rPr lang="es-ES" sz="1600" b="0" i="0" dirty="0">
                <a:effectLst/>
                <a:latin typeface="Google Sans Text"/>
              </a:rPr>
              <a:t>, </a:t>
            </a:r>
            <a:r>
              <a:rPr lang="es-ES" sz="1600" b="0" i="0" dirty="0">
                <a:effectLst/>
                <a:latin typeface="DM Mono"/>
              </a:rPr>
              <a:t>while</a:t>
            </a:r>
            <a:r>
              <a:rPr lang="es-ES" sz="1600" b="0" i="0" dirty="0">
                <a:effectLst/>
                <a:latin typeface="Google Sans Text"/>
              </a:rPr>
              <a:t>, </a:t>
            </a:r>
            <a:r>
              <a:rPr lang="es-ES" sz="1600" b="0" i="0" dirty="0">
                <a:effectLst/>
                <a:latin typeface="DM Mono"/>
              </a:rPr>
              <a:t>switch</a:t>
            </a:r>
            <a:r>
              <a:rPr lang="es-ES" sz="1600" b="0" i="0" dirty="0">
                <a:effectLst/>
                <a:latin typeface="Google Sans Text"/>
              </a:rPr>
              <a:t>, sino </a:t>
            </a:r>
            <a:r>
              <a:rPr lang="es-ES" sz="1600" b="0" i="1" dirty="0">
                <a:effectLst/>
                <a:latin typeface="Google Sans Text"/>
              </a:rPr>
              <a:t>cuándo</a:t>
            </a:r>
            <a:r>
              <a:rPr lang="es-ES" sz="1600" b="0" i="0" dirty="0">
                <a:effectLst/>
                <a:latin typeface="Google Sans Text"/>
              </a:rPr>
              <a:t> y </a:t>
            </a:r>
            <a:r>
              <a:rPr lang="es-ES" sz="1600" b="0" i="1" dirty="0">
                <a:effectLst/>
                <a:latin typeface="Google Sans Text"/>
              </a:rPr>
              <a:t>cómo</a:t>
            </a:r>
            <a:r>
              <a:rPr lang="es-ES" sz="1600" b="0" i="0" dirty="0">
                <a:effectLst/>
                <a:latin typeface="Google Sans Text"/>
              </a:rPr>
              <a:t> usarlos para resolver problemas específicos (verificar edad, generar listas, sumar bajo condición, seleccionar opciones).</a:t>
            </a:r>
          </a:p>
          <a:p>
            <a:pPr algn="ctr">
              <a:buFont typeface="Arial" panose="020B0604020202020204" pitchFamily="34" charset="0"/>
              <a:buChar char="•"/>
            </a:pPr>
            <a:r>
              <a:rPr lang="es-ES" sz="1600" b="1" i="0" dirty="0">
                <a:effectLst/>
                <a:latin typeface="Google Sans Text"/>
              </a:rPr>
              <a:t>Conexión UI-Lógica:</a:t>
            </a:r>
            <a:r>
              <a:rPr lang="es-ES" sz="1600" b="0" i="0" dirty="0">
                <a:effectLst/>
                <a:latin typeface="Google Sans Text"/>
              </a:rPr>
              <a:t> Se entiende cómo los elementos visuales de XAML (botones, entradas) se conectan y comunican con el código C# (eventos </a:t>
            </a:r>
            <a:r>
              <a:rPr lang="es-ES" sz="1600" b="0" i="0" dirty="0">
                <a:effectLst/>
                <a:latin typeface="DM Mono"/>
              </a:rPr>
              <a:t>Clicked</a:t>
            </a:r>
            <a:r>
              <a:rPr lang="es-ES" sz="1600" b="0" i="0" dirty="0">
                <a:effectLst/>
                <a:latin typeface="Google Sans Text"/>
              </a:rPr>
              <a:t>, lectura de </a:t>
            </a:r>
            <a:r>
              <a:rPr lang="es-ES" sz="1600" b="0" i="0" dirty="0">
                <a:effectLst/>
                <a:latin typeface="DM Mono"/>
              </a:rPr>
              <a:t>Entry.Text</a:t>
            </a:r>
            <a:r>
              <a:rPr lang="es-ES" sz="1600" b="0" i="0" dirty="0">
                <a:effectLst/>
                <a:latin typeface="Google Sans Text"/>
              </a:rPr>
              <a:t>, actualización de </a:t>
            </a:r>
            <a:r>
              <a:rPr lang="es-ES" sz="1600" b="0" i="0" dirty="0">
                <a:effectLst/>
                <a:latin typeface="DM Mono"/>
              </a:rPr>
              <a:t>ResultLabel.Text</a:t>
            </a:r>
            <a:r>
              <a:rPr lang="es-ES" sz="1600" b="0" i="0" dirty="0">
                <a:effectLst/>
                <a:latin typeface="Google Sans Text"/>
              </a:rPr>
              <a:t>).</a:t>
            </a:r>
          </a:p>
          <a:p>
            <a:pPr algn="ctr">
              <a:buFont typeface="Arial" panose="020B0604020202020204" pitchFamily="34" charset="0"/>
              <a:buChar char="•"/>
            </a:pPr>
            <a:r>
              <a:rPr lang="es-ES" sz="1600" b="1" i="0" dirty="0">
                <a:effectLst/>
                <a:latin typeface="Google Sans Text"/>
              </a:rPr>
              <a:t>Manejo de Datos:</a:t>
            </a:r>
            <a:r>
              <a:rPr lang="es-ES" sz="1600" b="0" i="0" dirty="0">
                <a:effectLst/>
                <a:latin typeface="Google Sans Text"/>
              </a:rPr>
              <a:t> Se practica la conversión de tipos (texto a número) y la importancia de manejar posibles errores de entrada.</a:t>
            </a:r>
          </a:p>
          <a:p>
            <a:pPr algn="ctr">
              <a:buFont typeface="Arial" panose="020B0604020202020204" pitchFamily="34" charset="0"/>
              <a:buChar char="•"/>
            </a:pPr>
            <a:r>
              <a:rPr lang="es-ES" sz="1600" b="1" i="0" dirty="0">
                <a:effectLst/>
                <a:latin typeface="Google Sans Text"/>
              </a:rPr>
              <a:t>Estructura Xamarin:</a:t>
            </a:r>
            <a:r>
              <a:rPr lang="es-ES" sz="1600" b="0" i="0" dirty="0">
                <a:effectLst/>
                <a:latin typeface="Google Sans Text"/>
              </a:rPr>
              <a:t> Proporciona una introducción básica a la estructura de una página Xamarin.Forms (</a:t>
            </a:r>
            <a:r>
              <a:rPr lang="es-ES" sz="1600" b="0" i="0" dirty="0">
                <a:effectLst/>
                <a:latin typeface="DM Mono"/>
              </a:rPr>
              <a:t>ContentPage</a:t>
            </a:r>
            <a:r>
              <a:rPr lang="es-ES" sz="1600" b="0" i="0" dirty="0">
                <a:effectLst/>
                <a:latin typeface="Google Sans Text"/>
              </a:rPr>
              <a:t>, </a:t>
            </a:r>
            <a:r>
              <a:rPr lang="es-ES" sz="1600" b="0" i="0" dirty="0">
                <a:effectLst/>
                <a:latin typeface="DM Mono"/>
              </a:rPr>
              <a:t>StackLayout</a:t>
            </a:r>
            <a:r>
              <a:rPr lang="es-ES" sz="1600" b="0" i="0" dirty="0">
                <a:effectLst/>
                <a:latin typeface="Google Sans Text"/>
              </a:rPr>
              <a:t>, </a:t>
            </a:r>
            <a:r>
              <a:rPr lang="es-ES" sz="1600" b="0" i="0" dirty="0">
                <a:effectLst/>
                <a:latin typeface="DM Mono"/>
              </a:rPr>
              <a:t>Resources</a:t>
            </a:r>
            <a:r>
              <a:rPr lang="es-ES" sz="1600" b="0" i="0" dirty="0">
                <a:effectLst/>
                <a:latin typeface="Google Sans Text"/>
              </a:rPr>
              <a:t>).</a:t>
            </a:r>
          </a:p>
          <a:p>
            <a:pPr algn="ctr">
              <a:buFont typeface="Arial" panose="020B0604020202020204" pitchFamily="34" charset="0"/>
              <a:buChar char="•"/>
            </a:pPr>
            <a:r>
              <a:rPr lang="es-ES" sz="1600" b="1" i="0" dirty="0">
                <a:effectLst/>
                <a:latin typeface="Google Sans Text"/>
              </a:rPr>
              <a:t>Resolución de Problemas:</a:t>
            </a:r>
            <a:r>
              <a:rPr lang="es-ES" sz="1600" b="0" i="0" dirty="0">
                <a:effectLst/>
                <a:latin typeface="Google Sans Text"/>
              </a:rPr>
              <a:t> Fomenta pensar en cómo descomponer un requisito (ej: "sumar primos hasta X") en pasos lógicos que la computadora pueda ejecutar usando las estructuras de control disponibles.</a:t>
            </a:r>
          </a:p>
          <a:p>
            <a:pPr algn="ctr"/>
            <a:endParaRPr lang="es-ES" sz="1600" b="0" i="0" dirty="0">
              <a:effectLst/>
              <a:latin typeface="Google Sans Text"/>
            </a:endParaRPr>
          </a:p>
          <a:p>
            <a:pPr algn="ctr"/>
            <a:r>
              <a:rPr lang="es-ES" sz="1600" b="0" i="0" dirty="0">
                <a:effectLst/>
                <a:latin typeface="Google Sans Text"/>
              </a:rPr>
              <a:t>Esta aplicación es una base sólida 🌱. Sirve como un "laboratorio" seguro para experimentar con las herramientas lógicas más esenciales de la programación. Comprender a fondo estos conceptos y cómo interactúan con la interfaz de usuario es un paso fundamental y crucial 💪 antes de abordar aplicaciones móviles más complejas y con funcionalidades avanzadas. ¡Es un excelente punto de partida!</a:t>
            </a:r>
          </a:p>
        </p:txBody>
      </p:sp>
    </p:spTree>
    <p:extLst>
      <p:ext uri="{BB962C8B-B14F-4D97-AF65-F5344CB8AC3E}">
        <p14:creationId xmlns:p14="http://schemas.microsoft.com/office/powerpoint/2010/main" val="1613358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Google Shape;217;p28"/>
          <p:cNvPicPr/>
          <p:nvPr/>
        </p:nvPicPr>
        <p:blipFill rotWithShape="1">
          <a:blip r:embed="rId2"/>
          <a:srcRect t="22349"/>
          <a:stretch/>
        </p:blipFill>
        <p:spPr>
          <a:xfrm>
            <a:off x="645641" y="1360979"/>
            <a:ext cx="5911240" cy="4115895"/>
          </a:xfrm>
          <a:prstGeom prst="rect">
            <a:avLst/>
          </a:prstGeom>
          <a:ln>
            <a:noFill/>
          </a:ln>
        </p:spPr>
      </p:pic>
      <p:pic>
        <p:nvPicPr>
          <p:cNvPr id="13314" name="Picture 2" descr="Resultado de imagen para emoji triste">
            <a:extLst>
              <a:ext uri="{FF2B5EF4-FFF2-40B4-BE49-F238E27FC236}">
                <a16:creationId xmlns:a16="http://schemas.microsoft.com/office/drawing/2014/main" id="{22DBDA0E-8297-4A96-B7BD-8CEAC3FC73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4502" y="242835"/>
            <a:ext cx="1139598" cy="11395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75EF35-6AF2-4204-9402-D62AAF4991D0}"/>
              </a:ext>
            </a:extLst>
          </p:cNvPr>
          <p:cNvSpPr txBox="1"/>
          <p:nvPr/>
        </p:nvSpPr>
        <p:spPr>
          <a:xfrm>
            <a:off x="6738037" y="1487049"/>
            <a:ext cx="5313405" cy="1815882"/>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Programar duele y mucho, pero no te rindas, porque Tambien paga muy bien, pero my bien. 🤣😍✔💚</a:t>
            </a:r>
            <a:endParaRPr lang="es-DO" sz="2800" dirty="0">
              <a:effectLst>
                <a:outerShdw blurRad="38100" dist="38100" dir="2700000" algn="tl">
                  <a:srgbClr val="000000">
                    <a:alpha val="43137"/>
                  </a:srgbClr>
                </a:outerShdw>
              </a:effectLst>
            </a:endParaRPr>
          </a:p>
        </p:txBody>
      </p:sp>
      <p:pic>
        <p:nvPicPr>
          <p:cNvPr id="13316" name="Picture 4">
            <a:extLst>
              <a:ext uri="{FF2B5EF4-FFF2-40B4-BE49-F238E27FC236}">
                <a16:creationId xmlns:a16="http://schemas.microsoft.com/office/drawing/2014/main" id="{2EC312CE-36F0-46B0-9F3F-51BF6DB29BC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920890" y="3445647"/>
            <a:ext cx="2286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5A6B0367-8224-4C81-AEAD-3BD9DE830A41}"/>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9498742" y="3426597"/>
            <a:ext cx="2552700" cy="30861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FA268F5-FC3A-AF41-CB86-0C20D220590F}"/>
              </a:ext>
            </a:extLst>
          </p:cNvPr>
          <p:cNvSpPr txBox="1"/>
          <p:nvPr/>
        </p:nvSpPr>
        <p:spPr>
          <a:xfrm>
            <a:off x="515161" y="5662650"/>
            <a:ext cx="6172200" cy="830997"/>
          </a:xfrm>
          <a:prstGeom prst="rect">
            <a:avLst/>
          </a:prstGeom>
          <a:noFill/>
        </p:spPr>
        <p:txBody>
          <a:bodyPr wrap="square" rtlCol="0">
            <a:spAutoFit/>
          </a:bodyPr>
          <a:lstStyle/>
          <a:p>
            <a:pPr algn="ctr"/>
            <a:r>
              <a:rPr lang="es-DO" sz="2400" b="1" dirty="0">
                <a:solidFill>
                  <a:srgbClr val="002060"/>
                </a:solidFill>
                <a:highlight>
                  <a:srgbClr val="FFFF00"/>
                </a:highlight>
              </a:rPr>
              <a:t>Pero esta Youtube, Udemy, Platzi, Develoteca con Oscar Uh, Victor Robles, Fazt</a:t>
            </a:r>
            <a:r>
              <a:rPr lang="en-US" sz="2400" b="1" dirty="0">
                <a:solidFill>
                  <a:srgbClr val="002060"/>
                </a:solidFill>
                <a:highlight>
                  <a:srgbClr val="FFFF00"/>
                </a:highlight>
              </a:rPr>
              <a:t>🤣🤣</a:t>
            </a:r>
            <a:r>
              <a:rPr lang="es-DO" sz="2400" b="1" dirty="0">
                <a:solidFill>
                  <a:srgbClr val="002060"/>
                </a:solidFill>
                <a:highlight>
                  <a:srgbClr val="FFFF00"/>
                </a:highlight>
              </a:rPr>
              <a:t> jejeje.</a:t>
            </a:r>
          </a:p>
        </p:txBody>
      </p:sp>
      <p:sp>
        <p:nvSpPr>
          <p:cNvPr id="6" name="CuadroTexto 5">
            <a:extLst>
              <a:ext uri="{FF2B5EF4-FFF2-40B4-BE49-F238E27FC236}">
                <a16:creationId xmlns:a16="http://schemas.microsoft.com/office/drawing/2014/main" id="{7EB61455-EE6B-A4F9-71F6-4AD5B6661C51}"/>
              </a:ext>
            </a:extLst>
          </p:cNvPr>
          <p:cNvSpPr txBox="1"/>
          <p:nvPr/>
        </p:nvSpPr>
        <p:spPr>
          <a:xfrm>
            <a:off x="371475" y="266610"/>
            <a:ext cx="7810500" cy="830997"/>
          </a:xfrm>
          <a:prstGeom prst="rect">
            <a:avLst/>
          </a:prstGeom>
          <a:noFill/>
        </p:spPr>
        <p:txBody>
          <a:bodyPr wrap="square" rtlCol="0">
            <a:spAutoFit/>
          </a:bodyPr>
          <a:lstStyle/>
          <a:p>
            <a:pPr algn="ctr"/>
            <a:r>
              <a:rPr lang="es-DO" sz="2400" b="1" dirty="0">
                <a:solidFill>
                  <a:srgbClr val="1B252E"/>
                </a:solidFill>
              </a:rPr>
              <a:t>Cuando le dices a tus amigos.</a:t>
            </a:r>
          </a:p>
          <a:p>
            <a:r>
              <a:rPr lang="es-DO" sz="2400" b="1" dirty="0">
                <a:solidFill>
                  <a:srgbClr val="1B252E"/>
                </a:solidFill>
              </a:rPr>
              <a:t>“La Universidad es Más Fácil, estudias lo que te gusta”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circle(in)">
                                      <p:cBhvr>
                                        <p:cTn id="7" dur="2000"/>
                                        <p:tgtEl>
                                          <p:spTgt spid="29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 calcmode="lin" valueType="num">
                                      <p:cBhvr>
                                        <p:cTn id="12" dur="1000" fill="hold"/>
                                        <p:tgtEl>
                                          <p:spTgt spid="13314"/>
                                        </p:tgtEl>
                                        <p:attrNameLst>
                                          <p:attrName>ppt_w</p:attrName>
                                        </p:attrNameLst>
                                      </p:cBhvr>
                                      <p:tavLst>
                                        <p:tav tm="0">
                                          <p:val>
                                            <p:fltVal val="0"/>
                                          </p:val>
                                        </p:tav>
                                        <p:tav tm="100000">
                                          <p:val>
                                            <p:strVal val="#ppt_w"/>
                                          </p:val>
                                        </p:tav>
                                      </p:tavLst>
                                    </p:anim>
                                    <p:anim calcmode="lin" valueType="num">
                                      <p:cBhvr>
                                        <p:cTn id="13" dur="1000" fill="hold"/>
                                        <p:tgtEl>
                                          <p:spTgt spid="13314"/>
                                        </p:tgtEl>
                                        <p:attrNameLst>
                                          <p:attrName>ppt_h</p:attrName>
                                        </p:attrNameLst>
                                      </p:cBhvr>
                                      <p:tavLst>
                                        <p:tav tm="0">
                                          <p:val>
                                            <p:fltVal val="0"/>
                                          </p:val>
                                        </p:tav>
                                        <p:tav tm="100000">
                                          <p:val>
                                            <p:strVal val="#ppt_h"/>
                                          </p:val>
                                        </p:tav>
                                      </p:tavLst>
                                    </p:anim>
                                    <p:anim calcmode="lin" valueType="num">
                                      <p:cBhvr>
                                        <p:cTn id="14" dur="1000" fill="hold"/>
                                        <p:tgtEl>
                                          <p:spTgt spid="13314"/>
                                        </p:tgtEl>
                                        <p:attrNameLst>
                                          <p:attrName>style.rotation</p:attrName>
                                        </p:attrNameLst>
                                      </p:cBhvr>
                                      <p:tavLst>
                                        <p:tav tm="0">
                                          <p:val>
                                            <p:fltVal val="90"/>
                                          </p:val>
                                        </p:tav>
                                        <p:tav tm="100000">
                                          <p:val>
                                            <p:fltVal val="0"/>
                                          </p:val>
                                        </p:tav>
                                      </p:tavLst>
                                    </p:anim>
                                    <p:animEffect transition="in" filter="fade">
                                      <p:cBhvr>
                                        <p:cTn id="15" dur="1000"/>
                                        <p:tgtEl>
                                          <p:spTgt spid="13314"/>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13316"/>
                                        </p:tgtEl>
                                        <p:attrNameLst>
                                          <p:attrName>style.visibility</p:attrName>
                                        </p:attrNameLst>
                                      </p:cBhvr>
                                      <p:to>
                                        <p:strVal val="visible"/>
                                      </p:to>
                                    </p:set>
                                    <p:animEffect transition="in" filter="wipe(down)">
                                      <p:cBhvr>
                                        <p:cTn id="26" dur="580">
                                          <p:stCondLst>
                                            <p:cond delay="0"/>
                                          </p:stCondLst>
                                        </p:cTn>
                                        <p:tgtEl>
                                          <p:spTgt spid="13316"/>
                                        </p:tgtEl>
                                      </p:cBhvr>
                                    </p:animEffect>
                                    <p:anim calcmode="lin" valueType="num">
                                      <p:cBhvr>
                                        <p:cTn id="27" dur="1822" tmFilter="0,0; 0.14,0.36; 0.43,0.73; 0.71,0.91; 1.0,1.0">
                                          <p:stCondLst>
                                            <p:cond delay="0"/>
                                          </p:stCondLst>
                                        </p:cTn>
                                        <p:tgtEl>
                                          <p:spTgt spid="13316"/>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13316"/>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13316"/>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13316"/>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13316"/>
                                        </p:tgtEl>
                                        <p:attrNameLst>
                                          <p:attrName>ppt_y</p:attrName>
                                        </p:attrNameLst>
                                      </p:cBhvr>
                                      <p:tavLst>
                                        <p:tav tm="0" fmla="#ppt_y-sin(pi*$)/81">
                                          <p:val>
                                            <p:fltVal val="0"/>
                                          </p:val>
                                        </p:tav>
                                        <p:tav tm="100000">
                                          <p:val>
                                            <p:fltVal val="1"/>
                                          </p:val>
                                        </p:tav>
                                      </p:tavLst>
                                    </p:anim>
                                    <p:animScale>
                                      <p:cBhvr>
                                        <p:cTn id="32" dur="26">
                                          <p:stCondLst>
                                            <p:cond delay="650"/>
                                          </p:stCondLst>
                                        </p:cTn>
                                        <p:tgtEl>
                                          <p:spTgt spid="13316"/>
                                        </p:tgtEl>
                                      </p:cBhvr>
                                      <p:to x="100000" y="60000"/>
                                    </p:animScale>
                                    <p:animScale>
                                      <p:cBhvr>
                                        <p:cTn id="33" dur="166" decel="50000">
                                          <p:stCondLst>
                                            <p:cond delay="676"/>
                                          </p:stCondLst>
                                        </p:cTn>
                                        <p:tgtEl>
                                          <p:spTgt spid="13316"/>
                                        </p:tgtEl>
                                      </p:cBhvr>
                                      <p:to x="100000" y="100000"/>
                                    </p:animScale>
                                    <p:animScale>
                                      <p:cBhvr>
                                        <p:cTn id="34" dur="26">
                                          <p:stCondLst>
                                            <p:cond delay="1312"/>
                                          </p:stCondLst>
                                        </p:cTn>
                                        <p:tgtEl>
                                          <p:spTgt spid="13316"/>
                                        </p:tgtEl>
                                      </p:cBhvr>
                                      <p:to x="100000" y="80000"/>
                                    </p:animScale>
                                    <p:animScale>
                                      <p:cBhvr>
                                        <p:cTn id="35" dur="166" decel="50000">
                                          <p:stCondLst>
                                            <p:cond delay="1338"/>
                                          </p:stCondLst>
                                        </p:cTn>
                                        <p:tgtEl>
                                          <p:spTgt spid="13316"/>
                                        </p:tgtEl>
                                      </p:cBhvr>
                                      <p:to x="100000" y="100000"/>
                                    </p:animScale>
                                    <p:animScale>
                                      <p:cBhvr>
                                        <p:cTn id="36" dur="26">
                                          <p:stCondLst>
                                            <p:cond delay="1642"/>
                                          </p:stCondLst>
                                        </p:cTn>
                                        <p:tgtEl>
                                          <p:spTgt spid="13316"/>
                                        </p:tgtEl>
                                      </p:cBhvr>
                                      <p:to x="100000" y="90000"/>
                                    </p:animScale>
                                    <p:animScale>
                                      <p:cBhvr>
                                        <p:cTn id="37" dur="166" decel="50000">
                                          <p:stCondLst>
                                            <p:cond delay="1668"/>
                                          </p:stCondLst>
                                        </p:cTn>
                                        <p:tgtEl>
                                          <p:spTgt spid="13316"/>
                                        </p:tgtEl>
                                      </p:cBhvr>
                                      <p:to x="100000" y="100000"/>
                                    </p:animScale>
                                    <p:animScale>
                                      <p:cBhvr>
                                        <p:cTn id="38" dur="26">
                                          <p:stCondLst>
                                            <p:cond delay="1808"/>
                                          </p:stCondLst>
                                        </p:cTn>
                                        <p:tgtEl>
                                          <p:spTgt spid="13316"/>
                                        </p:tgtEl>
                                      </p:cBhvr>
                                      <p:to x="100000" y="95000"/>
                                    </p:animScale>
                                    <p:animScale>
                                      <p:cBhvr>
                                        <p:cTn id="39" dur="166" decel="50000">
                                          <p:stCondLst>
                                            <p:cond delay="1834"/>
                                          </p:stCondLst>
                                        </p:cTn>
                                        <p:tgtEl>
                                          <p:spTgt spid="13316"/>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13318"/>
                                        </p:tgtEl>
                                        <p:attrNameLst>
                                          <p:attrName>style.visibility</p:attrName>
                                        </p:attrNameLst>
                                      </p:cBhvr>
                                      <p:to>
                                        <p:strVal val="visible"/>
                                      </p:to>
                                    </p:set>
                                    <p:animEffect transition="in" filter="wipe(down)">
                                      <p:cBhvr>
                                        <p:cTn id="44" dur="580">
                                          <p:stCondLst>
                                            <p:cond delay="0"/>
                                          </p:stCondLst>
                                        </p:cTn>
                                        <p:tgtEl>
                                          <p:spTgt spid="13318"/>
                                        </p:tgtEl>
                                      </p:cBhvr>
                                    </p:animEffect>
                                    <p:anim calcmode="lin" valueType="num">
                                      <p:cBhvr>
                                        <p:cTn id="45" dur="1822" tmFilter="0,0; 0.14,0.36; 0.43,0.73; 0.71,0.91; 1.0,1.0">
                                          <p:stCondLst>
                                            <p:cond delay="0"/>
                                          </p:stCondLst>
                                        </p:cTn>
                                        <p:tgtEl>
                                          <p:spTgt spid="13318"/>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3318"/>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3318"/>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3318"/>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3318"/>
                                        </p:tgtEl>
                                        <p:attrNameLst>
                                          <p:attrName>ppt_y</p:attrName>
                                        </p:attrNameLst>
                                      </p:cBhvr>
                                      <p:tavLst>
                                        <p:tav tm="0" fmla="#ppt_y-sin(pi*$)/81">
                                          <p:val>
                                            <p:fltVal val="0"/>
                                          </p:val>
                                        </p:tav>
                                        <p:tav tm="100000">
                                          <p:val>
                                            <p:fltVal val="1"/>
                                          </p:val>
                                        </p:tav>
                                      </p:tavLst>
                                    </p:anim>
                                    <p:animScale>
                                      <p:cBhvr>
                                        <p:cTn id="50" dur="26">
                                          <p:stCondLst>
                                            <p:cond delay="650"/>
                                          </p:stCondLst>
                                        </p:cTn>
                                        <p:tgtEl>
                                          <p:spTgt spid="13318"/>
                                        </p:tgtEl>
                                      </p:cBhvr>
                                      <p:to x="100000" y="60000"/>
                                    </p:animScale>
                                    <p:animScale>
                                      <p:cBhvr>
                                        <p:cTn id="51" dur="166" decel="50000">
                                          <p:stCondLst>
                                            <p:cond delay="676"/>
                                          </p:stCondLst>
                                        </p:cTn>
                                        <p:tgtEl>
                                          <p:spTgt spid="13318"/>
                                        </p:tgtEl>
                                      </p:cBhvr>
                                      <p:to x="100000" y="100000"/>
                                    </p:animScale>
                                    <p:animScale>
                                      <p:cBhvr>
                                        <p:cTn id="52" dur="26">
                                          <p:stCondLst>
                                            <p:cond delay="1312"/>
                                          </p:stCondLst>
                                        </p:cTn>
                                        <p:tgtEl>
                                          <p:spTgt spid="13318"/>
                                        </p:tgtEl>
                                      </p:cBhvr>
                                      <p:to x="100000" y="80000"/>
                                    </p:animScale>
                                    <p:animScale>
                                      <p:cBhvr>
                                        <p:cTn id="53" dur="166" decel="50000">
                                          <p:stCondLst>
                                            <p:cond delay="1338"/>
                                          </p:stCondLst>
                                        </p:cTn>
                                        <p:tgtEl>
                                          <p:spTgt spid="13318"/>
                                        </p:tgtEl>
                                      </p:cBhvr>
                                      <p:to x="100000" y="100000"/>
                                    </p:animScale>
                                    <p:animScale>
                                      <p:cBhvr>
                                        <p:cTn id="54" dur="26">
                                          <p:stCondLst>
                                            <p:cond delay="1642"/>
                                          </p:stCondLst>
                                        </p:cTn>
                                        <p:tgtEl>
                                          <p:spTgt spid="13318"/>
                                        </p:tgtEl>
                                      </p:cBhvr>
                                      <p:to x="100000" y="90000"/>
                                    </p:animScale>
                                    <p:animScale>
                                      <p:cBhvr>
                                        <p:cTn id="55" dur="166" decel="50000">
                                          <p:stCondLst>
                                            <p:cond delay="1668"/>
                                          </p:stCondLst>
                                        </p:cTn>
                                        <p:tgtEl>
                                          <p:spTgt spid="13318"/>
                                        </p:tgtEl>
                                      </p:cBhvr>
                                      <p:to x="100000" y="100000"/>
                                    </p:animScale>
                                    <p:animScale>
                                      <p:cBhvr>
                                        <p:cTn id="56" dur="26">
                                          <p:stCondLst>
                                            <p:cond delay="1808"/>
                                          </p:stCondLst>
                                        </p:cTn>
                                        <p:tgtEl>
                                          <p:spTgt spid="13318"/>
                                        </p:tgtEl>
                                      </p:cBhvr>
                                      <p:to x="100000" y="95000"/>
                                    </p:animScale>
                                    <p:animScale>
                                      <p:cBhvr>
                                        <p:cTn id="57" dur="166" decel="50000">
                                          <p:stCondLst>
                                            <p:cond delay="1834"/>
                                          </p:stCondLst>
                                        </p:cTn>
                                        <p:tgtEl>
                                          <p:spTgt spid="133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ocab-¿A quién le toca? Whose turn is it?. ¿A quién le toca? - ppt ...">
            <a:extLst>
              <a:ext uri="{FF2B5EF4-FFF2-40B4-BE49-F238E27FC236}">
                <a16:creationId xmlns:a16="http://schemas.microsoft.com/office/drawing/2014/main" id="{AE1644F0-FC8C-4302-A6DE-FFE482A2AF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63" t="5071" r="18380" b="8544"/>
          <a:stretch/>
        </p:blipFill>
        <p:spPr bwMode="auto">
          <a:xfrm>
            <a:off x="3324017" y="743677"/>
            <a:ext cx="5251947" cy="537064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6B01FA2-E6E3-4CC7-930D-DE5AEDF7102C}"/>
              </a:ext>
            </a:extLst>
          </p:cNvPr>
          <p:cNvSpPr txBox="1"/>
          <p:nvPr/>
        </p:nvSpPr>
        <p:spPr>
          <a:xfrm>
            <a:off x="319361" y="1694675"/>
            <a:ext cx="3527425" cy="4031873"/>
          </a:xfrm>
          <a:prstGeom prst="rect">
            <a:avLst/>
          </a:prstGeom>
          <a:noFill/>
        </p:spPr>
        <p:txBody>
          <a:bodyPr wrap="square" rtlCol="0">
            <a:spAutoFit/>
          </a:bodyPr>
          <a:lstStyle/>
          <a:p>
            <a:pPr algn="ctr"/>
            <a:r>
              <a:rPr lang="en-US" sz="3200" b="1" dirty="0">
                <a:solidFill>
                  <a:srgbClr val="000000"/>
                </a:solidFill>
              </a:rPr>
              <a:t>Leer y comprender estos conceptos teóricos, para poder en Práctica lo aprendido en cada ejercicio de los que vienen.</a:t>
            </a:r>
            <a:endParaRPr lang="es-ES" sz="3200" b="1" dirty="0">
              <a:solidFill>
                <a:srgbClr val="000000"/>
              </a:solidFill>
            </a:endParaRPr>
          </a:p>
        </p:txBody>
      </p:sp>
      <p:sp>
        <p:nvSpPr>
          <p:cNvPr id="5" name="CuadroTexto 4">
            <a:extLst>
              <a:ext uri="{FF2B5EF4-FFF2-40B4-BE49-F238E27FC236}">
                <a16:creationId xmlns:a16="http://schemas.microsoft.com/office/drawing/2014/main" id="{3391A02A-336C-4CB3-B9A6-3A181A86EEDB}"/>
              </a:ext>
            </a:extLst>
          </p:cNvPr>
          <p:cNvSpPr txBox="1"/>
          <p:nvPr/>
        </p:nvSpPr>
        <p:spPr>
          <a:xfrm>
            <a:off x="8345214" y="2304988"/>
            <a:ext cx="3379631" cy="2246769"/>
          </a:xfrm>
          <a:prstGeom prst="rect">
            <a:avLst/>
          </a:prstGeom>
          <a:noFill/>
        </p:spPr>
        <p:txBody>
          <a:bodyPr wrap="square">
            <a:spAutoFit/>
          </a:bodyPr>
          <a:lstStyle/>
          <a:p>
            <a:pPr algn="ctr"/>
            <a:r>
              <a:rPr lang="en-US" sz="2800" b="1" dirty="0">
                <a:solidFill>
                  <a:srgbClr val="000000"/>
                </a:solidFill>
              </a:rPr>
              <a:t>Pudiendo utilizar </a:t>
            </a:r>
            <a:r>
              <a:rPr lang="es-DO" sz="2800" b="1" dirty="0">
                <a:solidFill>
                  <a:srgbClr val="000000"/>
                </a:solidFill>
              </a:rPr>
              <a:t>los fundamentos y la logica mostrada en cada ejemplo dado por el maestro.</a:t>
            </a:r>
            <a:endParaRPr lang="es-ES" sz="2800" b="1" dirty="0">
              <a:solidFill>
                <a:srgbClr val="000000"/>
              </a:solidFill>
            </a:endParaRPr>
          </a:p>
        </p:txBody>
      </p:sp>
    </p:spTree>
    <p:extLst>
      <p:ext uri="{BB962C8B-B14F-4D97-AF65-F5344CB8AC3E}">
        <p14:creationId xmlns:p14="http://schemas.microsoft.com/office/powerpoint/2010/main" val="425168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Picture 4"/>
          <p:cNvPicPr/>
          <p:nvPr/>
        </p:nvPicPr>
        <p:blipFill>
          <a:blip r:embed="rId2"/>
          <a:stretch/>
        </p:blipFill>
        <p:spPr>
          <a:xfrm>
            <a:off x="689040" y="1312200"/>
            <a:ext cx="11052000" cy="3673080"/>
          </a:xfrm>
          <a:prstGeom prst="rect">
            <a:avLst/>
          </a:prstGeom>
          <a:ln>
            <a:noFill/>
          </a:ln>
        </p:spPr>
      </p:pic>
    </p:spTree>
    <p:extLst>
      <p:ext uri="{BB962C8B-B14F-4D97-AF65-F5344CB8AC3E}">
        <p14:creationId xmlns:p14="http://schemas.microsoft.com/office/powerpoint/2010/main" val="273591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46B8589-27CD-494F-8D9B-C34FAA54291A}"/>
              </a:ext>
            </a:extLst>
          </p:cNvPr>
          <p:cNvSpPr txBox="1"/>
          <p:nvPr/>
        </p:nvSpPr>
        <p:spPr>
          <a:xfrm>
            <a:off x="288866" y="335845"/>
            <a:ext cx="11423765" cy="6186309"/>
          </a:xfrm>
          <a:prstGeom prst="rect">
            <a:avLst/>
          </a:prstGeom>
          <a:noFill/>
        </p:spPr>
        <p:txBody>
          <a:bodyPr wrap="square">
            <a:spAutoFit/>
          </a:bodyPr>
          <a:lstStyle/>
          <a:p>
            <a:pPr algn="just"/>
            <a:r>
              <a:rPr lang="es-ES" sz="3200" b="1" i="0" dirty="0">
                <a:solidFill>
                  <a:srgbClr val="273B47"/>
                </a:solidFill>
                <a:effectLst/>
                <a:latin typeface="cooper_hewittmedium"/>
              </a:rPr>
              <a:t>Xamarin y Maui</a:t>
            </a:r>
          </a:p>
          <a:p>
            <a:pPr algn="just"/>
            <a:endParaRPr lang="es-ES" sz="2800" dirty="0"/>
          </a:p>
          <a:p>
            <a:pPr algn="just"/>
            <a:r>
              <a:rPr lang="es-ES" sz="2800" b="1" dirty="0"/>
              <a:t>Xamarin:</a:t>
            </a:r>
          </a:p>
          <a:p>
            <a:pPr algn="just"/>
            <a:endParaRPr lang="es-ES" sz="2800" dirty="0"/>
          </a:p>
          <a:p>
            <a:pPr algn="just"/>
            <a:r>
              <a:rPr lang="es-ES" sz="2800" b="1" dirty="0">
                <a:solidFill>
                  <a:srgbClr val="00B0F0"/>
                </a:solidFill>
                <a:effectLst>
                  <a:outerShdw blurRad="38100" dist="38100" dir="2700000" algn="tl">
                    <a:srgbClr val="000000">
                      <a:alpha val="43137"/>
                    </a:srgbClr>
                  </a:outerShdw>
                </a:effectLst>
              </a:rPr>
              <a:t>Xamarin</a:t>
            </a:r>
            <a:r>
              <a:rPr lang="es-ES" sz="2800" dirty="0"/>
              <a:t> es una plataforma de desarrollo de aplicaciones móviles que permite crear apps para Android e iOS usando  (C# y .NET), con un solo código base compartido.</a:t>
            </a:r>
          </a:p>
          <a:p>
            <a:pPr algn="just"/>
            <a:endParaRPr lang="es-ES" sz="2800" dirty="0"/>
          </a:p>
          <a:p>
            <a:pPr algn="just"/>
            <a:endParaRPr lang="es-ES" sz="2800" dirty="0"/>
          </a:p>
          <a:p>
            <a:pPr algn="just"/>
            <a:r>
              <a:rPr lang="es-ES" sz="2800" b="1" dirty="0"/>
              <a:t>.NET MAUI (Multiplatform App UI):</a:t>
            </a:r>
          </a:p>
          <a:p>
            <a:pPr algn="just"/>
            <a:endParaRPr lang="es-ES" sz="2800" dirty="0"/>
          </a:p>
          <a:p>
            <a:pPr algn="just"/>
            <a:r>
              <a:rPr lang="es-ES" sz="2800" b="1" dirty="0">
                <a:solidFill>
                  <a:srgbClr val="7030A0"/>
                </a:solidFill>
                <a:effectLst>
                  <a:outerShdw blurRad="38100" dist="38100" dir="2700000" algn="tl">
                    <a:srgbClr val="000000">
                      <a:alpha val="43137"/>
                    </a:srgbClr>
                  </a:outerShdw>
                </a:effectLst>
              </a:rPr>
              <a:t>MAUI</a:t>
            </a:r>
            <a:r>
              <a:rPr lang="es-ES" sz="2800" dirty="0"/>
              <a:t> es la evolución de  </a:t>
            </a:r>
            <a:r>
              <a:rPr lang="es-ES" sz="2800" b="1" dirty="0"/>
              <a:t>Xamarin.Forms </a:t>
            </a:r>
            <a:r>
              <a:rPr lang="es-ES" sz="2800" dirty="0"/>
              <a:t> y parte de .NET, diseñada para desarrollar aplicaciones con una única base de código que funcionen en  Android, iOS, Windows y Mac </a:t>
            </a:r>
          </a:p>
        </p:txBody>
      </p:sp>
      <p:pic>
        <p:nvPicPr>
          <p:cNvPr id="2050" name="Picture 2" descr="Xamarin Logo PNG Transparent &amp; SVG Vector - Freebie Supply">
            <a:extLst>
              <a:ext uri="{FF2B5EF4-FFF2-40B4-BE49-F238E27FC236}">
                <a16:creationId xmlns:a16="http://schemas.microsoft.com/office/drawing/2014/main" id="{D2ED7553-30AA-4AF1-BC0E-9FFEFEF55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25" y="1178177"/>
            <a:ext cx="708660" cy="6313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isplaying Base64 encoded images in .NET MAUI · Gerald's blog about .NET, .NET  MAUI, Blazor, ASP.NET, Git, Azure and more!">
            <a:extLst>
              <a:ext uri="{FF2B5EF4-FFF2-40B4-BE49-F238E27FC236}">
                <a16:creationId xmlns:a16="http://schemas.microsoft.com/office/drawing/2014/main" id="{FAB62615-731F-4F03-9F68-375D61688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417" y="4135629"/>
            <a:ext cx="708661" cy="70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79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69054" y="205675"/>
            <a:ext cx="9670917" cy="584775"/>
          </a:xfrm>
          <a:prstGeom prst="rect">
            <a:avLst/>
          </a:prstGeom>
        </p:spPr>
        <p:txBody>
          <a:bodyPr wrap="none">
            <a:spAutoFit/>
          </a:bodyPr>
          <a:lstStyle/>
          <a:p>
            <a:r>
              <a:rPr lang="es-ES" sz="3200" b="1" i="0" dirty="0">
                <a:solidFill>
                  <a:srgbClr val="273B47"/>
                </a:solidFill>
                <a:effectLst/>
                <a:latin typeface="cooper_hewittmedium"/>
              </a:rPr>
              <a:t>Controles comunes dentro de Xamarin y Maui</a:t>
            </a:r>
          </a:p>
        </p:txBody>
      </p:sp>
      <p:sp>
        <p:nvSpPr>
          <p:cNvPr id="5" name="Rectángulo 4"/>
          <p:cNvSpPr/>
          <p:nvPr/>
        </p:nvSpPr>
        <p:spPr>
          <a:xfrm>
            <a:off x="345203" y="1543975"/>
            <a:ext cx="11501594" cy="4893647"/>
          </a:xfrm>
          <a:prstGeom prst="rect">
            <a:avLst/>
          </a:prstGeom>
        </p:spPr>
        <p:txBody>
          <a:bodyPr wrap="square">
            <a:spAutoFit/>
          </a:bodyPr>
          <a:lstStyle/>
          <a:p>
            <a:pPr algn="just"/>
            <a:r>
              <a:rPr lang="es-ES" sz="2400" b="1" i="0" dirty="0">
                <a:effectLst/>
                <a:highlight>
                  <a:srgbClr val="FFFF00"/>
                </a:highlight>
              </a:rPr>
              <a:t>Xamarin.Forms y .NET MAUI:</a:t>
            </a:r>
          </a:p>
          <a:p>
            <a:pPr algn="just"/>
            <a:endParaRPr lang="es-ES" sz="2400" b="1" i="0" dirty="0">
              <a:effectLst/>
              <a:highlight>
                <a:srgbClr val="FFFF00"/>
              </a:highlight>
            </a:endParaRPr>
          </a:p>
          <a:p>
            <a:pPr algn="just"/>
            <a:r>
              <a:rPr lang="es-ES" sz="2400" b="1" i="0" dirty="0">
                <a:effectLst/>
                <a:highlight>
                  <a:srgbClr val="00FFFF"/>
                </a:highlight>
              </a:rPr>
              <a:t>Xamarin.Forms</a:t>
            </a:r>
          </a:p>
          <a:p>
            <a:pPr marL="342900" indent="-342900" algn="just">
              <a:buFont typeface="Wingdings" panose="05000000000000000000" pitchFamily="2" charset="2"/>
              <a:buChar char="ü"/>
            </a:pPr>
            <a:r>
              <a:rPr lang="es-ES" sz="2400" b="1" i="0" dirty="0">
                <a:effectLst/>
              </a:rPr>
              <a:t>Controles Predefinidos: </a:t>
            </a:r>
            <a:r>
              <a:rPr lang="es-ES" sz="2400" b="0" i="0" dirty="0">
                <a:effectLst/>
              </a:rPr>
              <a:t>Ofrece una amplia gama de controles para crear interfaces de usuario.</a:t>
            </a:r>
          </a:p>
          <a:p>
            <a:pPr marL="342900" indent="-342900" algn="just">
              <a:buFont typeface="Wingdings" panose="05000000000000000000" pitchFamily="2" charset="2"/>
              <a:buChar char="ü"/>
            </a:pPr>
            <a:r>
              <a:rPr lang="es-ES" sz="2400" b="1" i="0" dirty="0">
                <a:effectLst/>
              </a:rPr>
              <a:t>Renderers: </a:t>
            </a:r>
            <a:r>
              <a:rPr lang="es-ES" sz="2400" b="0" i="0" dirty="0">
                <a:effectLst/>
              </a:rPr>
              <a:t>Utiliza Renderers para traducir los controles de Xamarin.Forms a controles nativos en cada plataforma (iOS, Android, etc.).</a:t>
            </a:r>
          </a:p>
          <a:p>
            <a:pPr algn="just"/>
            <a:r>
              <a:rPr lang="es-ES" sz="2400" b="1" i="0" dirty="0">
                <a:effectLst/>
                <a:highlight>
                  <a:srgbClr val="FF00FF"/>
                </a:highlight>
              </a:rPr>
              <a:t>.NET MAUI</a:t>
            </a:r>
          </a:p>
          <a:p>
            <a:pPr marL="342900" indent="-342900" algn="just">
              <a:buFont typeface="Wingdings" panose="05000000000000000000" pitchFamily="2" charset="2"/>
              <a:buChar char="ü"/>
            </a:pPr>
            <a:r>
              <a:rPr lang="es-ES" sz="2400" b="1" i="0" dirty="0">
                <a:effectLst/>
              </a:rPr>
              <a:t>Controles Predefinidos: </a:t>
            </a:r>
            <a:r>
              <a:rPr lang="es-ES" sz="2400" b="0" i="0" dirty="0">
                <a:effectLst/>
              </a:rPr>
              <a:t>Similar a Xamarin.Forms, ofrece una amplia gama de controles para interfaces de usuario.</a:t>
            </a:r>
          </a:p>
          <a:p>
            <a:pPr marL="342900" indent="-342900" algn="just">
              <a:buFont typeface="Wingdings" panose="05000000000000000000" pitchFamily="2" charset="2"/>
              <a:buChar char="ü"/>
            </a:pPr>
            <a:r>
              <a:rPr lang="es-ES" sz="2400" b="1" i="0" dirty="0">
                <a:effectLst/>
              </a:rPr>
              <a:t>Handlers: </a:t>
            </a:r>
            <a:r>
              <a:rPr lang="es-ES" sz="2400" b="0" i="0" dirty="0">
                <a:effectLst/>
              </a:rPr>
              <a:t>En lugar de Renderers, .NET MAUI utiliza Handlers, que proporcionan mayor flexibilidad y reutilización de código, permitiendo una personalización más avanzada y mejor optimización.</a:t>
            </a: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4016766" y="803277"/>
            <a:ext cx="3477345" cy="97741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isplaying Base64 encoded images in .NET MAUI · Gerald's blog about .NET, .NET  MAUI, Blazor, ASP.NET, Git, Azure and more!">
            <a:extLst>
              <a:ext uri="{FF2B5EF4-FFF2-40B4-BE49-F238E27FC236}">
                <a16:creationId xmlns:a16="http://schemas.microsoft.com/office/drawing/2014/main" id="{C8056DF3-F637-431E-AA1E-26DA0D74D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4111" y="682385"/>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D6D997-AAB0-41B0-A8CE-8FA0972AC19C}"/>
              </a:ext>
            </a:extLst>
          </p:cNvPr>
          <p:cNvSpPr txBox="1"/>
          <p:nvPr/>
        </p:nvSpPr>
        <p:spPr>
          <a:xfrm>
            <a:off x="473824" y="335846"/>
            <a:ext cx="11546379" cy="5816977"/>
          </a:xfrm>
          <a:prstGeom prst="rect">
            <a:avLst/>
          </a:prstGeom>
          <a:noFill/>
        </p:spPr>
        <p:txBody>
          <a:bodyPr wrap="square">
            <a:spAutoFit/>
          </a:bodyPr>
          <a:lstStyle/>
          <a:p>
            <a:r>
              <a:rPr lang="es-DO" sz="2800" b="1" dirty="0"/>
              <a:t># Comparación entre Xamarin y .NET MAUI</a:t>
            </a:r>
          </a:p>
          <a:p>
            <a:endParaRPr lang="es-DO" sz="2000" dirty="0"/>
          </a:p>
          <a:p>
            <a:r>
              <a:rPr lang="es-DO" sz="2800" b="1" dirty="0">
                <a:solidFill>
                  <a:srgbClr val="00B0F0"/>
                </a:solidFill>
                <a:effectLst>
                  <a:outerShdw blurRad="38100" dist="38100" dir="2700000" algn="tl">
                    <a:srgbClr val="000000">
                      <a:alpha val="43137"/>
                    </a:srgbClr>
                  </a:outerShdw>
                </a:effectLst>
              </a:rPr>
              <a:t>## Xamarin:</a:t>
            </a:r>
            <a:br>
              <a:rPr lang="es-DO" sz="2800" b="1" dirty="0">
                <a:solidFill>
                  <a:srgbClr val="00B0F0"/>
                </a:solidFill>
                <a:effectLst>
                  <a:outerShdw blurRad="38100" dist="38100" dir="2700000" algn="tl">
                    <a:srgbClr val="000000">
                      <a:alpha val="43137"/>
                    </a:srgbClr>
                  </a:outerShdw>
                </a:effectLst>
              </a:rPr>
            </a:br>
            <a:endParaRPr lang="es-DO" sz="2800" b="1" dirty="0">
              <a:solidFill>
                <a:srgbClr val="00B0F0"/>
              </a:solidFill>
              <a:effectLst>
                <a:outerShdw blurRad="38100" dist="38100" dir="2700000" algn="tl">
                  <a:srgbClr val="000000">
                    <a:alpha val="43137"/>
                  </a:srgbClr>
                </a:outerShdw>
              </a:effectLst>
            </a:endParaRPr>
          </a:p>
          <a:p>
            <a:r>
              <a:rPr lang="es-DO" sz="2000" dirty="0"/>
              <a:t>- ✅ Desarrollar aplicaciones móviles para  Android e iOS usando C#.</a:t>
            </a:r>
          </a:p>
          <a:p>
            <a:r>
              <a:rPr lang="es-DO" sz="2000" dirty="0"/>
              <a:t>- ✅ Compartir código entre plataformas con  Xamarin.Forms .</a:t>
            </a:r>
          </a:p>
          <a:p>
            <a:r>
              <a:rPr lang="es-DO" sz="2000" dirty="0"/>
              <a:t>- ✅ Integrar características nativas mediante  Xamarin.Essentials .</a:t>
            </a:r>
          </a:p>
          <a:p>
            <a:r>
              <a:rPr lang="es-DO" sz="2000" dirty="0"/>
              <a:t>- ✅ Utilizar  Xamarin.Android  y  Xamarin.iOS  para mayor control.</a:t>
            </a:r>
          </a:p>
          <a:p>
            <a:r>
              <a:rPr lang="es-DO" sz="2000" dirty="0"/>
              <a:t>- ✅ Desplegar aplicaciones en dispositivos móviles.</a:t>
            </a:r>
          </a:p>
          <a:p>
            <a:endParaRPr lang="es-DO" sz="2000" dirty="0"/>
          </a:p>
          <a:p>
            <a:r>
              <a:rPr lang="es-DO" sz="2400" b="1" dirty="0">
                <a:solidFill>
                  <a:srgbClr val="7030A0"/>
                </a:solidFill>
                <a:effectLst>
                  <a:outerShdw blurRad="38100" dist="38100" dir="2700000" algn="tl">
                    <a:srgbClr val="000000">
                      <a:alpha val="43137"/>
                    </a:srgbClr>
                  </a:outerShdw>
                </a:effectLst>
              </a:rPr>
              <a:t>## .NET MAUI:</a:t>
            </a:r>
          </a:p>
          <a:p>
            <a:endParaRPr lang="es-DO" sz="2400" b="1" dirty="0">
              <a:solidFill>
                <a:srgbClr val="7030A0"/>
              </a:solidFill>
              <a:effectLst>
                <a:outerShdw blurRad="38100" dist="38100" dir="2700000" algn="tl">
                  <a:srgbClr val="000000">
                    <a:alpha val="43137"/>
                  </a:srgbClr>
                </a:outerShdw>
              </a:effectLst>
            </a:endParaRPr>
          </a:p>
          <a:p>
            <a:r>
              <a:rPr lang="es-DO" sz="2000" dirty="0"/>
              <a:t>- 🚀 Desarrollar aplicaciones con  una sola base de código  para </a:t>
            </a:r>
            <a:r>
              <a:rPr lang="es-DO" sz="2000" dirty="0">
                <a:highlight>
                  <a:srgbClr val="00FF00"/>
                </a:highlight>
              </a:rPr>
              <a:t>Android</a:t>
            </a:r>
            <a:r>
              <a:rPr lang="es-DO" sz="2000" dirty="0"/>
              <a:t>, </a:t>
            </a:r>
            <a:r>
              <a:rPr lang="es-DO" sz="2000" dirty="0">
                <a:highlight>
                  <a:srgbClr val="808080"/>
                </a:highlight>
              </a:rPr>
              <a:t>iOS</a:t>
            </a:r>
            <a:r>
              <a:rPr lang="es-DO" sz="2000" dirty="0"/>
              <a:t>, </a:t>
            </a:r>
            <a:r>
              <a:rPr lang="es-DO" sz="2000" dirty="0">
                <a:highlight>
                  <a:srgbClr val="00FFFF"/>
                </a:highlight>
              </a:rPr>
              <a:t>Windows</a:t>
            </a:r>
            <a:r>
              <a:rPr lang="es-DO" sz="2000" dirty="0"/>
              <a:t> y </a:t>
            </a:r>
            <a:r>
              <a:rPr lang="es-DO" sz="2000" dirty="0">
                <a:highlight>
                  <a:srgbClr val="C0C0C0"/>
                </a:highlight>
              </a:rPr>
              <a:t>Mac</a:t>
            </a:r>
            <a:r>
              <a:rPr lang="es-DO" sz="2000" dirty="0"/>
              <a:t> .</a:t>
            </a:r>
          </a:p>
          <a:p>
            <a:r>
              <a:rPr lang="es-DO" sz="2000" dirty="0"/>
              <a:t>- 🚀 Mejor estructura de proyecto con integración en  .NET 6+ y todas las demas actualizadas .</a:t>
            </a:r>
          </a:p>
          <a:p>
            <a:r>
              <a:rPr lang="es-DO" sz="2000" dirty="0"/>
              <a:t>- 🚀 Controles gráficos mejorados y gestión más fluida de UI.</a:t>
            </a:r>
          </a:p>
          <a:p>
            <a:r>
              <a:rPr lang="es-DO" sz="2000" dirty="0"/>
              <a:t>- 🚀 Mejor rendimiento y menor tamaño de las aplicaciones.</a:t>
            </a:r>
          </a:p>
          <a:p>
            <a:r>
              <a:rPr lang="es-DO" sz="2000" dirty="0"/>
              <a:t>- 🚀 Uso de  </a:t>
            </a:r>
            <a:r>
              <a:rPr lang="es-DO" sz="2000" b="1" dirty="0"/>
              <a:t>Blazor</a:t>
            </a:r>
            <a:r>
              <a:rPr lang="es-DO" sz="2000" dirty="0"/>
              <a:t> para compartir código entre web y móvil.</a:t>
            </a:r>
          </a:p>
        </p:txBody>
      </p:sp>
    </p:spTree>
    <p:extLst>
      <p:ext uri="{BB962C8B-B14F-4D97-AF65-F5344CB8AC3E}">
        <p14:creationId xmlns:p14="http://schemas.microsoft.com/office/powerpoint/2010/main" val="424840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B5E73498-9E04-449D-9BEB-F323ACA88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73" y="2212970"/>
            <a:ext cx="11742234" cy="326428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23C71E4-B282-4400-8FB0-55B02BB89047}"/>
              </a:ext>
            </a:extLst>
          </p:cNvPr>
          <p:cNvSpPr txBox="1"/>
          <p:nvPr/>
        </p:nvSpPr>
        <p:spPr>
          <a:xfrm>
            <a:off x="213173" y="1122216"/>
            <a:ext cx="11624151" cy="830997"/>
          </a:xfrm>
          <a:prstGeom prst="rect">
            <a:avLst/>
          </a:prstGeom>
          <a:noFill/>
        </p:spPr>
        <p:txBody>
          <a:bodyPr wrap="square">
            <a:spAutoFit/>
          </a:bodyPr>
          <a:lstStyle/>
          <a:p>
            <a:pPr algn="ctr"/>
            <a:r>
              <a:rPr lang="es-ES" sz="2400" b="1" dirty="0"/>
              <a:t>Son plantillas que representan las distintas pantallas de una aplicación, cada una con su propio contenido y funcionalidad.</a:t>
            </a:r>
            <a:endParaRPr lang="es-DO" sz="2400" b="1" dirty="0"/>
          </a:p>
        </p:txBody>
      </p:sp>
      <p:sp>
        <p:nvSpPr>
          <p:cNvPr id="5" name="CuadroTexto 4">
            <a:extLst>
              <a:ext uri="{FF2B5EF4-FFF2-40B4-BE49-F238E27FC236}">
                <a16:creationId xmlns:a16="http://schemas.microsoft.com/office/drawing/2014/main" id="{F737D746-D604-4429-9062-3B75A9B11F09}"/>
              </a:ext>
            </a:extLst>
          </p:cNvPr>
          <p:cNvSpPr txBox="1"/>
          <p:nvPr/>
        </p:nvSpPr>
        <p:spPr>
          <a:xfrm>
            <a:off x="1720734" y="232756"/>
            <a:ext cx="8936182" cy="646331"/>
          </a:xfrm>
          <a:prstGeom prst="rect">
            <a:avLst/>
          </a:prstGeom>
          <a:noFill/>
        </p:spPr>
        <p:txBody>
          <a:bodyPr wrap="square" rtlCol="0">
            <a:spAutoFit/>
          </a:bodyPr>
          <a:lstStyle/>
          <a:p>
            <a:pPr algn="ctr"/>
            <a:r>
              <a:rPr lang="es-ES" sz="3600" b="1" dirty="0"/>
              <a:t>Las Paginas en </a:t>
            </a:r>
            <a:r>
              <a:rPr lang="es-ES" sz="3600" b="1" dirty="0">
                <a:solidFill>
                  <a:srgbClr val="00B0F0"/>
                </a:solidFill>
              </a:rPr>
              <a:t>Xamarin</a:t>
            </a:r>
            <a:r>
              <a:rPr lang="es-ES" sz="3600" b="1" dirty="0"/>
              <a:t> y </a:t>
            </a:r>
            <a:r>
              <a:rPr lang="es-ES" sz="3600" b="1" dirty="0">
                <a:solidFill>
                  <a:srgbClr val="CC00FF"/>
                </a:solidFill>
              </a:rPr>
              <a:t>Maui </a:t>
            </a:r>
            <a:endParaRPr lang="es-DO" sz="3600" b="1" dirty="0">
              <a:solidFill>
                <a:srgbClr val="CC00FF"/>
              </a:solidFill>
            </a:endParaRPr>
          </a:p>
        </p:txBody>
      </p:sp>
      <p:sp>
        <p:nvSpPr>
          <p:cNvPr id="3" name="CuadroTexto 2">
            <a:extLst>
              <a:ext uri="{FF2B5EF4-FFF2-40B4-BE49-F238E27FC236}">
                <a16:creationId xmlns:a16="http://schemas.microsoft.com/office/drawing/2014/main" id="{36885327-A498-4C52-8AFE-5BD593BA40C6}"/>
              </a:ext>
            </a:extLst>
          </p:cNvPr>
          <p:cNvSpPr txBox="1"/>
          <p:nvPr/>
        </p:nvSpPr>
        <p:spPr>
          <a:xfrm>
            <a:off x="3183774" y="6225134"/>
            <a:ext cx="6010102" cy="400110"/>
          </a:xfrm>
          <a:prstGeom prst="rect">
            <a:avLst/>
          </a:prstGeom>
          <a:noFill/>
        </p:spPr>
        <p:txBody>
          <a:bodyPr wrap="square" rtlCol="0">
            <a:spAutoFit/>
          </a:bodyPr>
          <a:lstStyle/>
          <a:p>
            <a:pPr algn="ctr"/>
            <a:r>
              <a:rPr lang="en-US" sz="2000" b="1" dirty="0"/>
              <a:t>Plantillas Fuente Internet.</a:t>
            </a:r>
            <a:endParaRPr lang="es-DO" sz="2000" b="1" dirty="0"/>
          </a:p>
        </p:txBody>
      </p:sp>
    </p:spTree>
    <p:extLst>
      <p:ext uri="{BB962C8B-B14F-4D97-AF65-F5344CB8AC3E}">
        <p14:creationId xmlns:p14="http://schemas.microsoft.com/office/powerpoint/2010/main" val="209085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Xamarinの共有プロジェクトでXamarin.Forms 3.0を使う - はつねの日記">
            <a:extLst>
              <a:ext uri="{FF2B5EF4-FFF2-40B4-BE49-F238E27FC236}">
                <a16:creationId xmlns:a16="http://schemas.microsoft.com/office/drawing/2014/main" id="{799C170F-87FB-49CB-AD19-DE020AA66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25" y="1049014"/>
            <a:ext cx="7922030" cy="521456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2AE844A-005E-4A0A-AE28-403F2239E8F6}"/>
              </a:ext>
            </a:extLst>
          </p:cNvPr>
          <p:cNvSpPr txBox="1"/>
          <p:nvPr/>
        </p:nvSpPr>
        <p:spPr>
          <a:xfrm>
            <a:off x="2510444" y="149629"/>
            <a:ext cx="7390014" cy="646331"/>
          </a:xfrm>
          <a:prstGeom prst="rect">
            <a:avLst/>
          </a:prstGeom>
          <a:noFill/>
        </p:spPr>
        <p:txBody>
          <a:bodyPr wrap="square" rtlCol="0">
            <a:spAutoFit/>
          </a:bodyPr>
          <a:lstStyle/>
          <a:p>
            <a:pPr algn="ctr"/>
            <a:r>
              <a:rPr lang="es-ES" sz="3600" b="1" dirty="0"/>
              <a:t>Los Layouts  En </a:t>
            </a:r>
            <a:r>
              <a:rPr lang="es-ES" sz="3600" b="1" dirty="0">
                <a:solidFill>
                  <a:srgbClr val="00B0F0"/>
                </a:solidFill>
              </a:rPr>
              <a:t>Xamarin</a:t>
            </a:r>
            <a:r>
              <a:rPr lang="es-ES" sz="3600" b="1" dirty="0"/>
              <a:t> y </a:t>
            </a:r>
            <a:r>
              <a:rPr lang="es-ES" sz="3600" b="1" dirty="0">
                <a:solidFill>
                  <a:srgbClr val="CC00FF"/>
                </a:solidFill>
              </a:rPr>
              <a:t>Maui</a:t>
            </a:r>
            <a:endParaRPr lang="es-DO" sz="3600" b="1" dirty="0"/>
          </a:p>
        </p:txBody>
      </p:sp>
      <p:sp>
        <p:nvSpPr>
          <p:cNvPr id="12" name="CuadroTexto 11">
            <a:extLst>
              <a:ext uri="{FF2B5EF4-FFF2-40B4-BE49-F238E27FC236}">
                <a16:creationId xmlns:a16="http://schemas.microsoft.com/office/drawing/2014/main" id="{8CD3820B-4B07-4DC6-82E4-E4CEF80CD5A0}"/>
              </a:ext>
            </a:extLst>
          </p:cNvPr>
          <p:cNvSpPr txBox="1"/>
          <p:nvPr/>
        </p:nvSpPr>
        <p:spPr>
          <a:xfrm>
            <a:off x="316144" y="687345"/>
            <a:ext cx="11403819" cy="400110"/>
          </a:xfrm>
          <a:prstGeom prst="rect">
            <a:avLst/>
          </a:prstGeom>
          <a:noFill/>
        </p:spPr>
        <p:txBody>
          <a:bodyPr wrap="square">
            <a:spAutoFit/>
          </a:bodyPr>
          <a:lstStyle/>
          <a:p>
            <a:pPr algn="ctr"/>
            <a:r>
              <a:rPr lang="es-ES" sz="2000" b="1" dirty="0"/>
              <a:t>Son contenedores que organizan y gestionan cómo se disponen los controles dentro de una página.</a:t>
            </a:r>
            <a:endParaRPr lang="es-DO" sz="2000" b="1" dirty="0"/>
          </a:p>
        </p:txBody>
      </p:sp>
      <p:sp>
        <p:nvSpPr>
          <p:cNvPr id="5" name="CuadroTexto 4">
            <a:extLst>
              <a:ext uri="{FF2B5EF4-FFF2-40B4-BE49-F238E27FC236}">
                <a16:creationId xmlns:a16="http://schemas.microsoft.com/office/drawing/2014/main" id="{40B2686E-2E55-4F3A-840F-DF855F033732}"/>
              </a:ext>
            </a:extLst>
          </p:cNvPr>
          <p:cNvSpPr txBox="1"/>
          <p:nvPr/>
        </p:nvSpPr>
        <p:spPr>
          <a:xfrm>
            <a:off x="3013002" y="6349826"/>
            <a:ext cx="6010102" cy="400110"/>
          </a:xfrm>
          <a:prstGeom prst="rect">
            <a:avLst/>
          </a:prstGeom>
          <a:noFill/>
        </p:spPr>
        <p:txBody>
          <a:bodyPr wrap="square" rtlCol="0">
            <a:spAutoFit/>
          </a:bodyPr>
          <a:lstStyle/>
          <a:p>
            <a:pPr algn="ctr"/>
            <a:r>
              <a:rPr lang="en-US" sz="2000" b="1" dirty="0"/>
              <a:t>Plantillas Fuente Internet.</a:t>
            </a:r>
            <a:endParaRPr lang="es-DO" sz="2000" b="1" dirty="0"/>
          </a:p>
        </p:txBody>
      </p:sp>
    </p:spTree>
    <p:extLst>
      <p:ext uri="{BB962C8B-B14F-4D97-AF65-F5344CB8AC3E}">
        <p14:creationId xmlns:p14="http://schemas.microsoft.com/office/powerpoint/2010/main" val="184648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00327" y="279268"/>
            <a:ext cx="8191345" cy="584775"/>
          </a:xfrm>
          <a:prstGeom prst="rect">
            <a:avLst/>
          </a:prstGeom>
        </p:spPr>
        <p:txBody>
          <a:bodyPr wrap="none">
            <a:spAutoFit/>
          </a:bodyPr>
          <a:lstStyle/>
          <a:p>
            <a:r>
              <a:rPr lang="es-ES" sz="3200" b="1" i="0" dirty="0">
                <a:solidFill>
                  <a:srgbClr val="273B47"/>
                </a:solidFill>
                <a:effectLst/>
                <a:latin typeface="cooper_hewittmedium"/>
              </a:rPr>
              <a:t>Controles comunes dentro de Xamarin</a:t>
            </a:r>
          </a:p>
        </p:txBody>
      </p:sp>
      <p:sp>
        <p:nvSpPr>
          <p:cNvPr id="5" name="Rectángulo 4"/>
          <p:cNvSpPr/>
          <p:nvPr/>
        </p:nvSpPr>
        <p:spPr>
          <a:xfrm>
            <a:off x="560174" y="2454527"/>
            <a:ext cx="11236410" cy="1815882"/>
          </a:xfrm>
          <a:prstGeom prst="rect">
            <a:avLst/>
          </a:prstGeom>
        </p:spPr>
        <p:txBody>
          <a:bodyPr wrap="square">
            <a:spAutoFit/>
          </a:bodyPr>
          <a:lstStyle/>
          <a:p>
            <a:pPr algn="just"/>
            <a:r>
              <a:rPr lang="es-ES" sz="2800" b="0" i="0" dirty="0">
                <a:solidFill>
                  <a:srgbClr val="273B47"/>
                </a:solidFill>
                <a:effectLst/>
                <a:latin typeface="Lato"/>
              </a:rPr>
              <a:t>La siguiente tabla muestra en orden alfabético los controles disponibles en Xamarin.Forms, junto con su Renderer responsable en decidir ultimadamente qué se mostrará en pantalla en cada plataforma concreta.</a:t>
            </a: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4274460" y="1114646"/>
            <a:ext cx="3477345" cy="97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48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3A0CED-6D91-FFEF-886F-ED48DC2958B1}"/>
              </a:ext>
            </a:extLst>
          </p:cNvPr>
          <p:cNvPicPr>
            <a:picLocks noChangeAspect="1"/>
          </p:cNvPicPr>
          <p:nvPr/>
        </p:nvPicPr>
        <p:blipFill rotWithShape="1">
          <a:blip r:embed="rId2"/>
          <a:srcRect l="2081" t="1770" r="2261" b="4330"/>
          <a:stretch/>
        </p:blipFill>
        <p:spPr>
          <a:xfrm>
            <a:off x="178676" y="805566"/>
            <a:ext cx="11109436" cy="5917324"/>
          </a:xfrm>
          <a:prstGeom prst="rect">
            <a:avLst/>
          </a:prstGeom>
        </p:spPr>
      </p:pic>
      <p:sp>
        <p:nvSpPr>
          <p:cNvPr id="4" name="CuadroTexto 3">
            <a:extLst>
              <a:ext uri="{FF2B5EF4-FFF2-40B4-BE49-F238E27FC236}">
                <a16:creationId xmlns:a16="http://schemas.microsoft.com/office/drawing/2014/main" id="{0BB2889C-36BA-4C6F-B215-76BD4546D9E0}"/>
              </a:ext>
            </a:extLst>
          </p:cNvPr>
          <p:cNvSpPr txBox="1"/>
          <p:nvPr/>
        </p:nvSpPr>
        <p:spPr>
          <a:xfrm>
            <a:off x="2743200" y="205402"/>
            <a:ext cx="9270124" cy="1200329"/>
          </a:xfrm>
          <a:prstGeom prst="rect">
            <a:avLst/>
          </a:prstGeom>
          <a:noFill/>
        </p:spPr>
        <p:txBody>
          <a:bodyPr wrap="square">
            <a:spAutoFit/>
          </a:bodyPr>
          <a:lstStyle/>
          <a:p>
            <a:pPr algn="just"/>
            <a:r>
              <a:rPr lang="es-ES" dirty="0"/>
              <a:t>Los Controles en Xamarin y MAUI son elementos de la interfaz de usuario (UI) que permiten interactuar con la aplicación, como botones, etiquetas, campos de texto, listas, entre otros. Cada control tiene una funcionalidad específica, como mostrar datos, recibir entradas del usuario o ejecutar acciones.</a:t>
            </a:r>
            <a:endParaRPr lang="es-DO" dirty="0"/>
          </a:p>
        </p:txBody>
      </p:sp>
    </p:spTree>
    <p:extLst>
      <p:ext uri="{BB962C8B-B14F-4D97-AF65-F5344CB8AC3E}">
        <p14:creationId xmlns:p14="http://schemas.microsoft.com/office/powerpoint/2010/main" val="259300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AEFFAFA-B48D-4ED4-BCA6-B22B9D3E98A7}"/>
              </a:ext>
            </a:extLst>
          </p:cNvPr>
          <p:cNvPicPr>
            <a:picLocks noChangeAspect="1"/>
          </p:cNvPicPr>
          <p:nvPr/>
        </p:nvPicPr>
        <p:blipFill>
          <a:blip r:embed="rId2"/>
          <a:stretch>
            <a:fillRect/>
          </a:stretch>
        </p:blipFill>
        <p:spPr>
          <a:xfrm>
            <a:off x="4299009" y="0"/>
            <a:ext cx="2845837" cy="6858000"/>
          </a:xfrm>
          <a:prstGeom prst="rect">
            <a:avLst/>
          </a:prstGeom>
        </p:spPr>
      </p:pic>
      <p:pic>
        <p:nvPicPr>
          <p:cNvPr id="5" name="Imagen 4">
            <a:extLst>
              <a:ext uri="{FF2B5EF4-FFF2-40B4-BE49-F238E27FC236}">
                <a16:creationId xmlns:a16="http://schemas.microsoft.com/office/drawing/2014/main" id="{C4D4B5B5-DFEF-4F02-BA20-A7770E722E0B}"/>
              </a:ext>
            </a:extLst>
          </p:cNvPr>
          <p:cNvPicPr>
            <a:picLocks noChangeAspect="1"/>
          </p:cNvPicPr>
          <p:nvPr/>
        </p:nvPicPr>
        <p:blipFill>
          <a:blip r:embed="rId3"/>
          <a:stretch>
            <a:fillRect/>
          </a:stretch>
        </p:blipFill>
        <p:spPr>
          <a:xfrm>
            <a:off x="7705320" y="0"/>
            <a:ext cx="2833028" cy="6858000"/>
          </a:xfrm>
          <a:prstGeom prst="rect">
            <a:avLst/>
          </a:prstGeom>
        </p:spPr>
      </p:pic>
      <p:sp>
        <p:nvSpPr>
          <p:cNvPr id="2" name="CuadroTexto 1">
            <a:extLst>
              <a:ext uri="{FF2B5EF4-FFF2-40B4-BE49-F238E27FC236}">
                <a16:creationId xmlns:a16="http://schemas.microsoft.com/office/drawing/2014/main" id="{EEF03720-9FBE-48DF-9F41-54A80FF40497}"/>
              </a:ext>
            </a:extLst>
          </p:cNvPr>
          <p:cNvSpPr txBox="1"/>
          <p:nvPr/>
        </p:nvSpPr>
        <p:spPr>
          <a:xfrm>
            <a:off x="365760" y="1205346"/>
            <a:ext cx="3372775" cy="3970318"/>
          </a:xfrm>
          <a:prstGeom prst="rect">
            <a:avLst/>
          </a:prstGeom>
          <a:noFill/>
        </p:spPr>
        <p:txBody>
          <a:bodyPr wrap="square" rtlCol="0">
            <a:spAutoFit/>
          </a:bodyPr>
          <a:lstStyle/>
          <a:p>
            <a:pPr algn="ctr"/>
            <a:r>
              <a:rPr lang="en-US" sz="3600" b="1" dirty="0"/>
              <a:t>Vamos a utilizar estos Controles y algunos conceptos de logica para crear una app como esta.</a:t>
            </a:r>
            <a:endParaRPr lang="es-DO" sz="3600" b="1" dirty="0"/>
          </a:p>
        </p:txBody>
      </p:sp>
    </p:spTree>
    <p:extLst>
      <p:ext uri="{BB962C8B-B14F-4D97-AF65-F5344CB8AC3E}">
        <p14:creationId xmlns:p14="http://schemas.microsoft.com/office/powerpoint/2010/main" val="32387946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4672</Words>
  <Application>Microsoft Office PowerPoint</Application>
  <PresentationFormat>Panorámica</PresentationFormat>
  <Paragraphs>437</Paragraphs>
  <Slides>19</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19</vt:i4>
      </vt:variant>
    </vt:vector>
  </HeadingPairs>
  <TitlesOfParts>
    <vt:vector size="30" baseType="lpstr">
      <vt:lpstr>72 Condensed</vt:lpstr>
      <vt:lpstr>Arial</vt:lpstr>
      <vt:lpstr>Calibri</vt:lpstr>
      <vt:lpstr>Calibri Light</vt:lpstr>
      <vt:lpstr>Cascadia Mono</vt:lpstr>
      <vt:lpstr>cooper_hewittmedium</vt:lpstr>
      <vt:lpstr>DM Mono</vt:lpstr>
      <vt:lpstr>Google Sans Text</vt:lpstr>
      <vt:lpstr>Lato</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Juancito Peña Vizcaino</dc:creator>
  <cp:lastModifiedBy>Juancito Peña Vizcaino</cp:lastModifiedBy>
  <cp:revision>30</cp:revision>
  <dcterms:created xsi:type="dcterms:W3CDTF">2025-04-01T13:58:55Z</dcterms:created>
  <dcterms:modified xsi:type="dcterms:W3CDTF">2025-04-04T16:57:11Z</dcterms:modified>
</cp:coreProperties>
</file>