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75" r:id="rId2"/>
    <p:sldId id="2147469560" r:id="rId3"/>
    <p:sldId id="490" r:id="rId4"/>
    <p:sldId id="2147469561" r:id="rId5"/>
    <p:sldId id="2147469557" r:id="rId6"/>
    <p:sldId id="2147469558" r:id="rId7"/>
    <p:sldId id="257" r:id="rId8"/>
    <p:sldId id="2147469559" r:id="rId9"/>
    <p:sldId id="404" r:id="rId10"/>
    <p:sldId id="280" r:id="rId11"/>
    <p:sldId id="264" r:id="rId12"/>
    <p:sldId id="422" r:id="rId13"/>
    <p:sldId id="430" r:id="rId14"/>
    <p:sldId id="423" r:id="rId15"/>
    <p:sldId id="433" r:id="rId16"/>
    <p:sldId id="424" r:id="rId17"/>
    <p:sldId id="402" r:id="rId18"/>
    <p:sldId id="431" r:id="rId19"/>
    <p:sldId id="278" r:id="rId20"/>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A0D9C-8B05-40BA-B30D-0C2AFF211D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DO"/>
          </a:p>
        </p:txBody>
      </p:sp>
      <p:sp>
        <p:nvSpPr>
          <p:cNvPr id="3" name="Subtitle 2">
            <a:extLst>
              <a:ext uri="{FF2B5EF4-FFF2-40B4-BE49-F238E27FC236}">
                <a16:creationId xmlns:a16="http://schemas.microsoft.com/office/drawing/2014/main" id="{E5D845AA-1ACE-41BF-9E19-2CFD73E17B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DO"/>
          </a:p>
        </p:txBody>
      </p:sp>
      <p:sp>
        <p:nvSpPr>
          <p:cNvPr id="4" name="Date Placeholder 3">
            <a:extLst>
              <a:ext uri="{FF2B5EF4-FFF2-40B4-BE49-F238E27FC236}">
                <a16:creationId xmlns:a16="http://schemas.microsoft.com/office/drawing/2014/main" id="{019C7B64-B9F3-4E14-B74A-6B89FEF8E876}"/>
              </a:ext>
            </a:extLst>
          </p:cNvPr>
          <p:cNvSpPr>
            <a:spLocks noGrp="1"/>
          </p:cNvSpPr>
          <p:nvPr>
            <p:ph type="dt" sz="half" idx="10"/>
          </p:nvPr>
        </p:nvSpPr>
        <p:spPr/>
        <p:txBody>
          <a:bodyPr/>
          <a:lstStyle/>
          <a:p>
            <a:fld id="{FC6CFEDE-2E59-4B22-842C-6E1045D9FE30}" type="datetimeFigureOut">
              <a:rPr lang="es-DO" smtClean="0"/>
              <a:t>4/4/2025</a:t>
            </a:fld>
            <a:endParaRPr lang="es-DO"/>
          </a:p>
        </p:txBody>
      </p:sp>
      <p:sp>
        <p:nvSpPr>
          <p:cNvPr id="5" name="Footer Placeholder 4">
            <a:extLst>
              <a:ext uri="{FF2B5EF4-FFF2-40B4-BE49-F238E27FC236}">
                <a16:creationId xmlns:a16="http://schemas.microsoft.com/office/drawing/2014/main" id="{4B536ED0-C79F-4700-B271-8A4D14120F72}"/>
              </a:ext>
            </a:extLst>
          </p:cNvPr>
          <p:cNvSpPr>
            <a:spLocks noGrp="1"/>
          </p:cNvSpPr>
          <p:nvPr>
            <p:ph type="ftr" sz="quarter" idx="11"/>
          </p:nvPr>
        </p:nvSpPr>
        <p:spPr/>
        <p:txBody>
          <a:bodyPr/>
          <a:lstStyle/>
          <a:p>
            <a:endParaRPr lang="es-DO"/>
          </a:p>
        </p:txBody>
      </p:sp>
      <p:sp>
        <p:nvSpPr>
          <p:cNvPr id="6" name="Slide Number Placeholder 5">
            <a:extLst>
              <a:ext uri="{FF2B5EF4-FFF2-40B4-BE49-F238E27FC236}">
                <a16:creationId xmlns:a16="http://schemas.microsoft.com/office/drawing/2014/main" id="{586690A1-8515-4FA5-9D08-BFAFC3F1DBF3}"/>
              </a:ext>
            </a:extLst>
          </p:cNvPr>
          <p:cNvSpPr>
            <a:spLocks noGrp="1"/>
          </p:cNvSpPr>
          <p:nvPr>
            <p:ph type="sldNum" sz="quarter" idx="12"/>
          </p:nvPr>
        </p:nvSpPr>
        <p:spPr/>
        <p:txBody>
          <a:bodyPr/>
          <a:lstStyle/>
          <a:p>
            <a:fld id="{79E21AD8-32E1-4395-B856-0EF1975E451C}" type="slidenum">
              <a:rPr lang="es-DO" smtClean="0"/>
              <a:t>‹Nº›</a:t>
            </a:fld>
            <a:endParaRPr lang="es-DO"/>
          </a:p>
        </p:txBody>
      </p:sp>
    </p:spTree>
    <p:extLst>
      <p:ext uri="{BB962C8B-B14F-4D97-AF65-F5344CB8AC3E}">
        <p14:creationId xmlns:p14="http://schemas.microsoft.com/office/powerpoint/2010/main" val="1383580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B56E-ABB1-4D1D-A350-97A5239E1324}"/>
              </a:ext>
            </a:extLst>
          </p:cNvPr>
          <p:cNvSpPr>
            <a:spLocks noGrp="1"/>
          </p:cNvSpPr>
          <p:nvPr>
            <p:ph type="title"/>
          </p:nvPr>
        </p:nvSpPr>
        <p:spPr/>
        <p:txBody>
          <a:bodyPr/>
          <a:lstStyle/>
          <a:p>
            <a:r>
              <a:rPr lang="en-US"/>
              <a:t>Click to edit Master title style</a:t>
            </a:r>
            <a:endParaRPr lang="es-DO"/>
          </a:p>
        </p:txBody>
      </p:sp>
      <p:sp>
        <p:nvSpPr>
          <p:cNvPr id="3" name="Vertical Text Placeholder 2">
            <a:extLst>
              <a:ext uri="{FF2B5EF4-FFF2-40B4-BE49-F238E27FC236}">
                <a16:creationId xmlns:a16="http://schemas.microsoft.com/office/drawing/2014/main" id="{8F0F4560-92F3-434F-B097-6F2FE342B1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Date Placeholder 3">
            <a:extLst>
              <a:ext uri="{FF2B5EF4-FFF2-40B4-BE49-F238E27FC236}">
                <a16:creationId xmlns:a16="http://schemas.microsoft.com/office/drawing/2014/main" id="{06E1B09E-4EC4-4797-B2F9-952D657570B7}"/>
              </a:ext>
            </a:extLst>
          </p:cNvPr>
          <p:cNvSpPr>
            <a:spLocks noGrp="1"/>
          </p:cNvSpPr>
          <p:nvPr>
            <p:ph type="dt" sz="half" idx="10"/>
          </p:nvPr>
        </p:nvSpPr>
        <p:spPr/>
        <p:txBody>
          <a:bodyPr/>
          <a:lstStyle/>
          <a:p>
            <a:fld id="{FC6CFEDE-2E59-4B22-842C-6E1045D9FE30}" type="datetimeFigureOut">
              <a:rPr lang="es-DO" smtClean="0"/>
              <a:t>4/4/2025</a:t>
            </a:fld>
            <a:endParaRPr lang="es-DO"/>
          </a:p>
        </p:txBody>
      </p:sp>
      <p:sp>
        <p:nvSpPr>
          <p:cNvPr id="5" name="Footer Placeholder 4">
            <a:extLst>
              <a:ext uri="{FF2B5EF4-FFF2-40B4-BE49-F238E27FC236}">
                <a16:creationId xmlns:a16="http://schemas.microsoft.com/office/drawing/2014/main" id="{585AE29C-BD26-4F4B-8219-2AFB876DBC4C}"/>
              </a:ext>
            </a:extLst>
          </p:cNvPr>
          <p:cNvSpPr>
            <a:spLocks noGrp="1"/>
          </p:cNvSpPr>
          <p:nvPr>
            <p:ph type="ftr" sz="quarter" idx="11"/>
          </p:nvPr>
        </p:nvSpPr>
        <p:spPr/>
        <p:txBody>
          <a:bodyPr/>
          <a:lstStyle/>
          <a:p>
            <a:endParaRPr lang="es-DO"/>
          </a:p>
        </p:txBody>
      </p:sp>
      <p:sp>
        <p:nvSpPr>
          <p:cNvPr id="6" name="Slide Number Placeholder 5">
            <a:extLst>
              <a:ext uri="{FF2B5EF4-FFF2-40B4-BE49-F238E27FC236}">
                <a16:creationId xmlns:a16="http://schemas.microsoft.com/office/drawing/2014/main" id="{AA0F27B2-3E52-4951-9ABB-1027BFA690D3}"/>
              </a:ext>
            </a:extLst>
          </p:cNvPr>
          <p:cNvSpPr>
            <a:spLocks noGrp="1"/>
          </p:cNvSpPr>
          <p:nvPr>
            <p:ph type="sldNum" sz="quarter" idx="12"/>
          </p:nvPr>
        </p:nvSpPr>
        <p:spPr/>
        <p:txBody>
          <a:bodyPr/>
          <a:lstStyle/>
          <a:p>
            <a:fld id="{79E21AD8-32E1-4395-B856-0EF1975E451C}" type="slidenum">
              <a:rPr lang="es-DO" smtClean="0"/>
              <a:t>‹Nº›</a:t>
            </a:fld>
            <a:endParaRPr lang="es-DO"/>
          </a:p>
        </p:txBody>
      </p:sp>
    </p:spTree>
    <p:extLst>
      <p:ext uri="{BB962C8B-B14F-4D97-AF65-F5344CB8AC3E}">
        <p14:creationId xmlns:p14="http://schemas.microsoft.com/office/powerpoint/2010/main" val="426305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E412C0-030E-4A69-BF81-792759D617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DO"/>
          </a:p>
        </p:txBody>
      </p:sp>
      <p:sp>
        <p:nvSpPr>
          <p:cNvPr id="3" name="Vertical Text Placeholder 2">
            <a:extLst>
              <a:ext uri="{FF2B5EF4-FFF2-40B4-BE49-F238E27FC236}">
                <a16:creationId xmlns:a16="http://schemas.microsoft.com/office/drawing/2014/main" id="{38F60BAF-4DE7-4CB2-86AC-4968D1CA5D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Date Placeholder 3">
            <a:extLst>
              <a:ext uri="{FF2B5EF4-FFF2-40B4-BE49-F238E27FC236}">
                <a16:creationId xmlns:a16="http://schemas.microsoft.com/office/drawing/2014/main" id="{545EA7B5-0752-4B14-BC69-A034CE019B6F}"/>
              </a:ext>
            </a:extLst>
          </p:cNvPr>
          <p:cNvSpPr>
            <a:spLocks noGrp="1"/>
          </p:cNvSpPr>
          <p:nvPr>
            <p:ph type="dt" sz="half" idx="10"/>
          </p:nvPr>
        </p:nvSpPr>
        <p:spPr/>
        <p:txBody>
          <a:bodyPr/>
          <a:lstStyle/>
          <a:p>
            <a:fld id="{FC6CFEDE-2E59-4B22-842C-6E1045D9FE30}" type="datetimeFigureOut">
              <a:rPr lang="es-DO" smtClean="0"/>
              <a:t>4/4/2025</a:t>
            </a:fld>
            <a:endParaRPr lang="es-DO"/>
          </a:p>
        </p:txBody>
      </p:sp>
      <p:sp>
        <p:nvSpPr>
          <p:cNvPr id="5" name="Footer Placeholder 4">
            <a:extLst>
              <a:ext uri="{FF2B5EF4-FFF2-40B4-BE49-F238E27FC236}">
                <a16:creationId xmlns:a16="http://schemas.microsoft.com/office/drawing/2014/main" id="{69164607-9D33-404D-8886-591108B0F7B3}"/>
              </a:ext>
            </a:extLst>
          </p:cNvPr>
          <p:cNvSpPr>
            <a:spLocks noGrp="1"/>
          </p:cNvSpPr>
          <p:nvPr>
            <p:ph type="ftr" sz="quarter" idx="11"/>
          </p:nvPr>
        </p:nvSpPr>
        <p:spPr/>
        <p:txBody>
          <a:bodyPr/>
          <a:lstStyle/>
          <a:p>
            <a:endParaRPr lang="es-DO"/>
          </a:p>
        </p:txBody>
      </p:sp>
      <p:sp>
        <p:nvSpPr>
          <p:cNvPr id="6" name="Slide Number Placeholder 5">
            <a:extLst>
              <a:ext uri="{FF2B5EF4-FFF2-40B4-BE49-F238E27FC236}">
                <a16:creationId xmlns:a16="http://schemas.microsoft.com/office/drawing/2014/main" id="{7207180B-08BC-4AC8-9C0D-BD4F8565680C}"/>
              </a:ext>
            </a:extLst>
          </p:cNvPr>
          <p:cNvSpPr>
            <a:spLocks noGrp="1"/>
          </p:cNvSpPr>
          <p:nvPr>
            <p:ph type="sldNum" sz="quarter" idx="12"/>
          </p:nvPr>
        </p:nvSpPr>
        <p:spPr/>
        <p:txBody>
          <a:bodyPr/>
          <a:lstStyle/>
          <a:p>
            <a:fld id="{79E21AD8-32E1-4395-B856-0EF1975E451C}" type="slidenum">
              <a:rPr lang="es-DO" smtClean="0"/>
              <a:t>‹Nº›</a:t>
            </a:fld>
            <a:endParaRPr lang="es-DO"/>
          </a:p>
        </p:txBody>
      </p:sp>
    </p:spTree>
    <p:extLst>
      <p:ext uri="{BB962C8B-B14F-4D97-AF65-F5344CB8AC3E}">
        <p14:creationId xmlns:p14="http://schemas.microsoft.com/office/powerpoint/2010/main" val="373818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8FBEF-E35D-4A6A-8975-F4C426A03EDF}"/>
              </a:ext>
            </a:extLst>
          </p:cNvPr>
          <p:cNvSpPr>
            <a:spLocks noGrp="1"/>
          </p:cNvSpPr>
          <p:nvPr>
            <p:ph type="title"/>
          </p:nvPr>
        </p:nvSpPr>
        <p:spPr/>
        <p:txBody>
          <a:bodyPr/>
          <a:lstStyle/>
          <a:p>
            <a:r>
              <a:rPr lang="en-US"/>
              <a:t>Click to edit Master title style</a:t>
            </a:r>
            <a:endParaRPr lang="es-DO"/>
          </a:p>
        </p:txBody>
      </p:sp>
      <p:sp>
        <p:nvSpPr>
          <p:cNvPr id="3" name="Content Placeholder 2">
            <a:extLst>
              <a:ext uri="{FF2B5EF4-FFF2-40B4-BE49-F238E27FC236}">
                <a16:creationId xmlns:a16="http://schemas.microsoft.com/office/drawing/2014/main" id="{32C11B15-72BF-4358-94E8-02C66615D8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Date Placeholder 3">
            <a:extLst>
              <a:ext uri="{FF2B5EF4-FFF2-40B4-BE49-F238E27FC236}">
                <a16:creationId xmlns:a16="http://schemas.microsoft.com/office/drawing/2014/main" id="{5298B84F-7C9C-46C7-939E-A4AF3E47797F}"/>
              </a:ext>
            </a:extLst>
          </p:cNvPr>
          <p:cNvSpPr>
            <a:spLocks noGrp="1"/>
          </p:cNvSpPr>
          <p:nvPr>
            <p:ph type="dt" sz="half" idx="10"/>
          </p:nvPr>
        </p:nvSpPr>
        <p:spPr/>
        <p:txBody>
          <a:bodyPr/>
          <a:lstStyle/>
          <a:p>
            <a:fld id="{FC6CFEDE-2E59-4B22-842C-6E1045D9FE30}" type="datetimeFigureOut">
              <a:rPr lang="es-DO" smtClean="0"/>
              <a:t>4/4/2025</a:t>
            </a:fld>
            <a:endParaRPr lang="es-DO"/>
          </a:p>
        </p:txBody>
      </p:sp>
      <p:sp>
        <p:nvSpPr>
          <p:cNvPr id="5" name="Footer Placeholder 4">
            <a:extLst>
              <a:ext uri="{FF2B5EF4-FFF2-40B4-BE49-F238E27FC236}">
                <a16:creationId xmlns:a16="http://schemas.microsoft.com/office/drawing/2014/main" id="{9A1633C4-9DA5-4891-A7DC-DFBD9FEF4814}"/>
              </a:ext>
            </a:extLst>
          </p:cNvPr>
          <p:cNvSpPr>
            <a:spLocks noGrp="1"/>
          </p:cNvSpPr>
          <p:nvPr>
            <p:ph type="ftr" sz="quarter" idx="11"/>
          </p:nvPr>
        </p:nvSpPr>
        <p:spPr/>
        <p:txBody>
          <a:bodyPr/>
          <a:lstStyle/>
          <a:p>
            <a:endParaRPr lang="es-DO"/>
          </a:p>
        </p:txBody>
      </p:sp>
      <p:sp>
        <p:nvSpPr>
          <p:cNvPr id="6" name="Slide Number Placeholder 5">
            <a:extLst>
              <a:ext uri="{FF2B5EF4-FFF2-40B4-BE49-F238E27FC236}">
                <a16:creationId xmlns:a16="http://schemas.microsoft.com/office/drawing/2014/main" id="{24C1B366-2E8A-4ED9-8224-5060730619DD}"/>
              </a:ext>
            </a:extLst>
          </p:cNvPr>
          <p:cNvSpPr>
            <a:spLocks noGrp="1"/>
          </p:cNvSpPr>
          <p:nvPr>
            <p:ph type="sldNum" sz="quarter" idx="12"/>
          </p:nvPr>
        </p:nvSpPr>
        <p:spPr/>
        <p:txBody>
          <a:bodyPr/>
          <a:lstStyle/>
          <a:p>
            <a:fld id="{79E21AD8-32E1-4395-B856-0EF1975E451C}" type="slidenum">
              <a:rPr lang="es-DO" smtClean="0"/>
              <a:t>‹Nº›</a:t>
            </a:fld>
            <a:endParaRPr lang="es-DO"/>
          </a:p>
        </p:txBody>
      </p:sp>
    </p:spTree>
    <p:extLst>
      <p:ext uri="{BB962C8B-B14F-4D97-AF65-F5344CB8AC3E}">
        <p14:creationId xmlns:p14="http://schemas.microsoft.com/office/powerpoint/2010/main" val="3876461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A8149-DE5E-4D36-AA0D-A860A0201F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DO"/>
          </a:p>
        </p:txBody>
      </p:sp>
      <p:sp>
        <p:nvSpPr>
          <p:cNvPr id="3" name="Text Placeholder 2">
            <a:extLst>
              <a:ext uri="{FF2B5EF4-FFF2-40B4-BE49-F238E27FC236}">
                <a16:creationId xmlns:a16="http://schemas.microsoft.com/office/drawing/2014/main" id="{4894A314-DD0D-4E0D-B7CC-9CF3EC58DD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FA49BE-F01F-4A62-83DB-FF33F38CCDCB}"/>
              </a:ext>
            </a:extLst>
          </p:cNvPr>
          <p:cNvSpPr>
            <a:spLocks noGrp="1"/>
          </p:cNvSpPr>
          <p:nvPr>
            <p:ph type="dt" sz="half" idx="10"/>
          </p:nvPr>
        </p:nvSpPr>
        <p:spPr/>
        <p:txBody>
          <a:bodyPr/>
          <a:lstStyle/>
          <a:p>
            <a:fld id="{FC6CFEDE-2E59-4B22-842C-6E1045D9FE30}" type="datetimeFigureOut">
              <a:rPr lang="es-DO" smtClean="0"/>
              <a:t>4/4/2025</a:t>
            </a:fld>
            <a:endParaRPr lang="es-DO"/>
          </a:p>
        </p:txBody>
      </p:sp>
      <p:sp>
        <p:nvSpPr>
          <p:cNvPr id="5" name="Footer Placeholder 4">
            <a:extLst>
              <a:ext uri="{FF2B5EF4-FFF2-40B4-BE49-F238E27FC236}">
                <a16:creationId xmlns:a16="http://schemas.microsoft.com/office/drawing/2014/main" id="{CCBD5519-26B9-4F1E-A931-D8AEE10859D9}"/>
              </a:ext>
            </a:extLst>
          </p:cNvPr>
          <p:cNvSpPr>
            <a:spLocks noGrp="1"/>
          </p:cNvSpPr>
          <p:nvPr>
            <p:ph type="ftr" sz="quarter" idx="11"/>
          </p:nvPr>
        </p:nvSpPr>
        <p:spPr/>
        <p:txBody>
          <a:bodyPr/>
          <a:lstStyle/>
          <a:p>
            <a:endParaRPr lang="es-DO"/>
          </a:p>
        </p:txBody>
      </p:sp>
      <p:sp>
        <p:nvSpPr>
          <p:cNvPr id="6" name="Slide Number Placeholder 5">
            <a:extLst>
              <a:ext uri="{FF2B5EF4-FFF2-40B4-BE49-F238E27FC236}">
                <a16:creationId xmlns:a16="http://schemas.microsoft.com/office/drawing/2014/main" id="{1A68767D-E93B-47C6-8D21-3E5E37FD3B5A}"/>
              </a:ext>
            </a:extLst>
          </p:cNvPr>
          <p:cNvSpPr>
            <a:spLocks noGrp="1"/>
          </p:cNvSpPr>
          <p:nvPr>
            <p:ph type="sldNum" sz="quarter" idx="12"/>
          </p:nvPr>
        </p:nvSpPr>
        <p:spPr/>
        <p:txBody>
          <a:bodyPr/>
          <a:lstStyle/>
          <a:p>
            <a:fld id="{79E21AD8-32E1-4395-B856-0EF1975E451C}" type="slidenum">
              <a:rPr lang="es-DO" smtClean="0"/>
              <a:t>‹Nº›</a:t>
            </a:fld>
            <a:endParaRPr lang="es-DO"/>
          </a:p>
        </p:txBody>
      </p:sp>
    </p:spTree>
    <p:extLst>
      <p:ext uri="{BB962C8B-B14F-4D97-AF65-F5344CB8AC3E}">
        <p14:creationId xmlns:p14="http://schemas.microsoft.com/office/powerpoint/2010/main" val="3311648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258F6-F757-4964-88F1-186D9426D050}"/>
              </a:ext>
            </a:extLst>
          </p:cNvPr>
          <p:cNvSpPr>
            <a:spLocks noGrp="1"/>
          </p:cNvSpPr>
          <p:nvPr>
            <p:ph type="title"/>
          </p:nvPr>
        </p:nvSpPr>
        <p:spPr/>
        <p:txBody>
          <a:bodyPr/>
          <a:lstStyle/>
          <a:p>
            <a:r>
              <a:rPr lang="en-US"/>
              <a:t>Click to edit Master title style</a:t>
            </a:r>
            <a:endParaRPr lang="es-DO"/>
          </a:p>
        </p:txBody>
      </p:sp>
      <p:sp>
        <p:nvSpPr>
          <p:cNvPr id="3" name="Content Placeholder 2">
            <a:extLst>
              <a:ext uri="{FF2B5EF4-FFF2-40B4-BE49-F238E27FC236}">
                <a16:creationId xmlns:a16="http://schemas.microsoft.com/office/drawing/2014/main" id="{4162731B-A777-487C-AA43-2DE08A4D20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Content Placeholder 3">
            <a:extLst>
              <a:ext uri="{FF2B5EF4-FFF2-40B4-BE49-F238E27FC236}">
                <a16:creationId xmlns:a16="http://schemas.microsoft.com/office/drawing/2014/main" id="{73D725A1-5BFD-465A-AFA2-0C307433A4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5" name="Date Placeholder 4">
            <a:extLst>
              <a:ext uri="{FF2B5EF4-FFF2-40B4-BE49-F238E27FC236}">
                <a16:creationId xmlns:a16="http://schemas.microsoft.com/office/drawing/2014/main" id="{88C72F54-ACF4-4EB1-B188-E9ED6E37FA9F}"/>
              </a:ext>
            </a:extLst>
          </p:cNvPr>
          <p:cNvSpPr>
            <a:spLocks noGrp="1"/>
          </p:cNvSpPr>
          <p:nvPr>
            <p:ph type="dt" sz="half" idx="10"/>
          </p:nvPr>
        </p:nvSpPr>
        <p:spPr/>
        <p:txBody>
          <a:bodyPr/>
          <a:lstStyle/>
          <a:p>
            <a:fld id="{FC6CFEDE-2E59-4B22-842C-6E1045D9FE30}" type="datetimeFigureOut">
              <a:rPr lang="es-DO" smtClean="0"/>
              <a:t>4/4/2025</a:t>
            </a:fld>
            <a:endParaRPr lang="es-DO"/>
          </a:p>
        </p:txBody>
      </p:sp>
      <p:sp>
        <p:nvSpPr>
          <p:cNvPr id="6" name="Footer Placeholder 5">
            <a:extLst>
              <a:ext uri="{FF2B5EF4-FFF2-40B4-BE49-F238E27FC236}">
                <a16:creationId xmlns:a16="http://schemas.microsoft.com/office/drawing/2014/main" id="{AA1C904D-DF11-497C-B807-37436004DA41}"/>
              </a:ext>
            </a:extLst>
          </p:cNvPr>
          <p:cNvSpPr>
            <a:spLocks noGrp="1"/>
          </p:cNvSpPr>
          <p:nvPr>
            <p:ph type="ftr" sz="quarter" idx="11"/>
          </p:nvPr>
        </p:nvSpPr>
        <p:spPr/>
        <p:txBody>
          <a:bodyPr/>
          <a:lstStyle/>
          <a:p>
            <a:endParaRPr lang="es-DO"/>
          </a:p>
        </p:txBody>
      </p:sp>
      <p:sp>
        <p:nvSpPr>
          <p:cNvPr id="7" name="Slide Number Placeholder 6">
            <a:extLst>
              <a:ext uri="{FF2B5EF4-FFF2-40B4-BE49-F238E27FC236}">
                <a16:creationId xmlns:a16="http://schemas.microsoft.com/office/drawing/2014/main" id="{4E98354C-DD3C-442E-9050-C39EA8EEFA56}"/>
              </a:ext>
            </a:extLst>
          </p:cNvPr>
          <p:cNvSpPr>
            <a:spLocks noGrp="1"/>
          </p:cNvSpPr>
          <p:nvPr>
            <p:ph type="sldNum" sz="quarter" idx="12"/>
          </p:nvPr>
        </p:nvSpPr>
        <p:spPr/>
        <p:txBody>
          <a:bodyPr/>
          <a:lstStyle/>
          <a:p>
            <a:fld id="{79E21AD8-32E1-4395-B856-0EF1975E451C}" type="slidenum">
              <a:rPr lang="es-DO" smtClean="0"/>
              <a:t>‹Nº›</a:t>
            </a:fld>
            <a:endParaRPr lang="es-DO"/>
          </a:p>
        </p:txBody>
      </p:sp>
    </p:spTree>
    <p:extLst>
      <p:ext uri="{BB962C8B-B14F-4D97-AF65-F5344CB8AC3E}">
        <p14:creationId xmlns:p14="http://schemas.microsoft.com/office/powerpoint/2010/main" val="806733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35748-178F-4728-A25A-33D82C931392}"/>
              </a:ext>
            </a:extLst>
          </p:cNvPr>
          <p:cNvSpPr>
            <a:spLocks noGrp="1"/>
          </p:cNvSpPr>
          <p:nvPr>
            <p:ph type="title"/>
          </p:nvPr>
        </p:nvSpPr>
        <p:spPr>
          <a:xfrm>
            <a:off x="839788" y="365125"/>
            <a:ext cx="10515600" cy="1325563"/>
          </a:xfrm>
        </p:spPr>
        <p:txBody>
          <a:bodyPr/>
          <a:lstStyle/>
          <a:p>
            <a:r>
              <a:rPr lang="en-US"/>
              <a:t>Click to edit Master title style</a:t>
            </a:r>
            <a:endParaRPr lang="es-DO"/>
          </a:p>
        </p:txBody>
      </p:sp>
      <p:sp>
        <p:nvSpPr>
          <p:cNvPr id="3" name="Text Placeholder 2">
            <a:extLst>
              <a:ext uri="{FF2B5EF4-FFF2-40B4-BE49-F238E27FC236}">
                <a16:creationId xmlns:a16="http://schemas.microsoft.com/office/drawing/2014/main" id="{13CB28B0-2587-4001-B90A-AD3FB9B9C5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287B21-626F-4649-9BD4-18C18825E1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5" name="Text Placeholder 4">
            <a:extLst>
              <a:ext uri="{FF2B5EF4-FFF2-40B4-BE49-F238E27FC236}">
                <a16:creationId xmlns:a16="http://schemas.microsoft.com/office/drawing/2014/main" id="{0D4B79E3-3793-48B5-B518-D1BC21D1BA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0862C1-21B0-460F-B67E-16CBC279CD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7" name="Date Placeholder 6">
            <a:extLst>
              <a:ext uri="{FF2B5EF4-FFF2-40B4-BE49-F238E27FC236}">
                <a16:creationId xmlns:a16="http://schemas.microsoft.com/office/drawing/2014/main" id="{BD4ADF71-C146-444E-9178-09B44EE1CC38}"/>
              </a:ext>
            </a:extLst>
          </p:cNvPr>
          <p:cNvSpPr>
            <a:spLocks noGrp="1"/>
          </p:cNvSpPr>
          <p:nvPr>
            <p:ph type="dt" sz="half" idx="10"/>
          </p:nvPr>
        </p:nvSpPr>
        <p:spPr/>
        <p:txBody>
          <a:bodyPr/>
          <a:lstStyle/>
          <a:p>
            <a:fld id="{FC6CFEDE-2E59-4B22-842C-6E1045D9FE30}" type="datetimeFigureOut">
              <a:rPr lang="es-DO" smtClean="0"/>
              <a:t>4/4/2025</a:t>
            </a:fld>
            <a:endParaRPr lang="es-DO"/>
          </a:p>
        </p:txBody>
      </p:sp>
      <p:sp>
        <p:nvSpPr>
          <p:cNvPr id="8" name="Footer Placeholder 7">
            <a:extLst>
              <a:ext uri="{FF2B5EF4-FFF2-40B4-BE49-F238E27FC236}">
                <a16:creationId xmlns:a16="http://schemas.microsoft.com/office/drawing/2014/main" id="{26619B67-902B-4ECC-B9D8-AC1D68FC6F65}"/>
              </a:ext>
            </a:extLst>
          </p:cNvPr>
          <p:cNvSpPr>
            <a:spLocks noGrp="1"/>
          </p:cNvSpPr>
          <p:nvPr>
            <p:ph type="ftr" sz="quarter" idx="11"/>
          </p:nvPr>
        </p:nvSpPr>
        <p:spPr/>
        <p:txBody>
          <a:bodyPr/>
          <a:lstStyle/>
          <a:p>
            <a:endParaRPr lang="es-DO"/>
          </a:p>
        </p:txBody>
      </p:sp>
      <p:sp>
        <p:nvSpPr>
          <p:cNvPr id="9" name="Slide Number Placeholder 8">
            <a:extLst>
              <a:ext uri="{FF2B5EF4-FFF2-40B4-BE49-F238E27FC236}">
                <a16:creationId xmlns:a16="http://schemas.microsoft.com/office/drawing/2014/main" id="{D764B909-5DEC-457B-992F-D33E173B5891}"/>
              </a:ext>
            </a:extLst>
          </p:cNvPr>
          <p:cNvSpPr>
            <a:spLocks noGrp="1"/>
          </p:cNvSpPr>
          <p:nvPr>
            <p:ph type="sldNum" sz="quarter" idx="12"/>
          </p:nvPr>
        </p:nvSpPr>
        <p:spPr/>
        <p:txBody>
          <a:bodyPr/>
          <a:lstStyle/>
          <a:p>
            <a:fld id="{79E21AD8-32E1-4395-B856-0EF1975E451C}" type="slidenum">
              <a:rPr lang="es-DO" smtClean="0"/>
              <a:t>‹Nº›</a:t>
            </a:fld>
            <a:endParaRPr lang="es-DO"/>
          </a:p>
        </p:txBody>
      </p:sp>
    </p:spTree>
    <p:extLst>
      <p:ext uri="{BB962C8B-B14F-4D97-AF65-F5344CB8AC3E}">
        <p14:creationId xmlns:p14="http://schemas.microsoft.com/office/powerpoint/2010/main" val="173902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BC18-0FCC-414F-89CE-9EE6C5CC0CA6}"/>
              </a:ext>
            </a:extLst>
          </p:cNvPr>
          <p:cNvSpPr>
            <a:spLocks noGrp="1"/>
          </p:cNvSpPr>
          <p:nvPr>
            <p:ph type="title"/>
          </p:nvPr>
        </p:nvSpPr>
        <p:spPr/>
        <p:txBody>
          <a:bodyPr/>
          <a:lstStyle/>
          <a:p>
            <a:r>
              <a:rPr lang="en-US"/>
              <a:t>Click to edit Master title style</a:t>
            </a:r>
            <a:endParaRPr lang="es-DO"/>
          </a:p>
        </p:txBody>
      </p:sp>
      <p:sp>
        <p:nvSpPr>
          <p:cNvPr id="3" name="Date Placeholder 2">
            <a:extLst>
              <a:ext uri="{FF2B5EF4-FFF2-40B4-BE49-F238E27FC236}">
                <a16:creationId xmlns:a16="http://schemas.microsoft.com/office/drawing/2014/main" id="{6C11F120-7D98-4392-9894-BE76CBC03B4E}"/>
              </a:ext>
            </a:extLst>
          </p:cNvPr>
          <p:cNvSpPr>
            <a:spLocks noGrp="1"/>
          </p:cNvSpPr>
          <p:nvPr>
            <p:ph type="dt" sz="half" idx="10"/>
          </p:nvPr>
        </p:nvSpPr>
        <p:spPr/>
        <p:txBody>
          <a:bodyPr/>
          <a:lstStyle/>
          <a:p>
            <a:fld id="{FC6CFEDE-2E59-4B22-842C-6E1045D9FE30}" type="datetimeFigureOut">
              <a:rPr lang="es-DO" smtClean="0"/>
              <a:t>4/4/2025</a:t>
            </a:fld>
            <a:endParaRPr lang="es-DO"/>
          </a:p>
        </p:txBody>
      </p:sp>
      <p:sp>
        <p:nvSpPr>
          <p:cNvPr id="4" name="Footer Placeholder 3">
            <a:extLst>
              <a:ext uri="{FF2B5EF4-FFF2-40B4-BE49-F238E27FC236}">
                <a16:creationId xmlns:a16="http://schemas.microsoft.com/office/drawing/2014/main" id="{F8CD4348-BA65-49FF-9E5C-7768BF7CA75A}"/>
              </a:ext>
            </a:extLst>
          </p:cNvPr>
          <p:cNvSpPr>
            <a:spLocks noGrp="1"/>
          </p:cNvSpPr>
          <p:nvPr>
            <p:ph type="ftr" sz="quarter" idx="11"/>
          </p:nvPr>
        </p:nvSpPr>
        <p:spPr/>
        <p:txBody>
          <a:bodyPr/>
          <a:lstStyle/>
          <a:p>
            <a:endParaRPr lang="es-DO"/>
          </a:p>
        </p:txBody>
      </p:sp>
      <p:sp>
        <p:nvSpPr>
          <p:cNvPr id="5" name="Slide Number Placeholder 4">
            <a:extLst>
              <a:ext uri="{FF2B5EF4-FFF2-40B4-BE49-F238E27FC236}">
                <a16:creationId xmlns:a16="http://schemas.microsoft.com/office/drawing/2014/main" id="{CC8F8C7F-7D28-4F94-953B-55C623079351}"/>
              </a:ext>
            </a:extLst>
          </p:cNvPr>
          <p:cNvSpPr>
            <a:spLocks noGrp="1"/>
          </p:cNvSpPr>
          <p:nvPr>
            <p:ph type="sldNum" sz="quarter" idx="12"/>
          </p:nvPr>
        </p:nvSpPr>
        <p:spPr/>
        <p:txBody>
          <a:bodyPr/>
          <a:lstStyle/>
          <a:p>
            <a:fld id="{79E21AD8-32E1-4395-B856-0EF1975E451C}" type="slidenum">
              <a:rPr lang="es-DO" smtClean="0"/>
              <a:t>‹Nº›</a:t>
            </a:fld>
            <a:endParaRPr lang="es-DO"/>
          </a:p>
        </p:txBody>
      </p:sp>
    </p:spTree>
    <p:extLst>
      <p:ext uri="{BB962C8B-B14F-4D97-AF65-F5344CB8AC3E}">
        <p14:creationId xmlns:p14="http://schemas.microsoft.com/office/powerpoint/2010/main" val="3060864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BA70BE-D30C-4D18-A810-30194E18EB46}"/>
              </a:ext>
            </a:extLst>
          </p:cNvPr>
          <p:cNvSpPr>
            <a:spLocks noGrp="1"/>
          </p:cNvSpPr>
          <p:nvPr>
            <p:ph type="dt" sz="half" idx="10"/>
          </p:nvPr>
        </p:nvSpPr>
        <p:spPr/>
        <p:txBody>
          <a:bodyPr/>
          <a:lstStyle/>
          <a:p>
            <a:fld id="{FC6CFEDE-2E59-4B22-842C-6E1045D9FE30}" type="datetimeFigureOut">
              <a:rPr lang="es-DO" smtClean="0"/>
              <a:t>4/4/2025</a:t>
            </a:fld>
            <a:endParaRPr lang="es-DO"/>
          </a:p>
        </p:txBody>
      </p:sp>
      <p:sp>
        <p:nvSpPr>
          <p:cNvPr id="3" name="Footer Placeholder 2">
            <a:extLst>
              <a:ext uri="{FF2B5EF4-FFF2-40B4-BE49-F238E27FC236}">
                <a16:creationId xmlns:a16="http://schemas.microsoft.com/office/drawing/2014/main" id="{55C0FD4D-CE42-495C-801B-29693D1AF9C0}"/>
              </a:ext>
            </a:extLst>
          </p:cNvPr>
          <p:cNvSpPr>
            <a:spLocks noGrp="1"/>
          </p:cNvSpPr>
          <p:nvPr>
            <p:ph type="ftr" sz="quarter" idx="11"/>
          </p:nvPr>
        </p:nvSpPr>
        <p:spPr/>
        <p:txBody>
          <a:bodyPr/>
          <a:lstStyle/>
          <a:p>
            <a:endParaRPr lang="es-DO"/>
          </a:p>
        </p:txBody>
      </p:sp>
      <p:sp>
        <p:nvSpPr>
          <p:cNvPr id="4" name="Slide Number Placeholder 3">
            <a:extLst>
              <a:ext uri="{FF2B5EF4-FFF2-40B4-BE49-F238E27FC236}">
                <a16:creationId xmlns:a16="http://schemas.microsoft.com/office/drawing/2014/main" id="{DA9F89A6-5EB3-4F10-A56F-856164A350BA}"/>
              </a:ext>
            </a:extLst>
          </p:cNvPr>
          <p:cNvSpPr>
            <a:spLocks noGrp="1"/>
          </p:cNvSpPr>
          <p:nvPr>
            <p:ph type="sldNum" sz="quarter" idx="12"/>
          </p:nvPr>
        </p:nvSpPr>
        <p:spPr/>
        <p:txBody>
          <a:bodyPr/>
          <a:lstStyle/>
          <a:p>
            <a:fld id="{79E21AD8-32E1-4395-B856-0EF1975E451C}" type="slidenum">
              <a:rPr lang="es-DO" smtClean="0"/>
              <a:t>‹Nº›</a:t>
            </a:fld>
            <a:endParaRPr lang="es-DO"/>
          </a:p>
        </p:txBody>
      </p:sp>
    </p:spTree>
    <p:extLst>
      <p:ext uri="{BB962C8B-B14F-4D97-AF65-F5344CB8AC3E}">
        <p14:creationId xmlns:p14="http://schemas.microsoft.com/office/powerpoint/2010/main" val="14345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99BFC-2263-4CF1-AFBD-B6DBD3E0F1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DO"/>
          </a:p>
        </p:txBody>
      </p:sp>
      <p:sp>
        <p:nvSpPr>
          <p:cNvPr id="3" name="Content Placeholder 2">
            <a:extLst>
              <a:ext uri="{FF2B5EF4-FFF2-40B4-BE49-F238E27FC236}">
                <a16:creationId xmlns:a16="http://schemas.microsoft.com/office/drawing/2014/main" id="{464CEB2A-082F-4ED0-A60C-4E0E8DE36E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Text Placeholder 3">
            <a:extLst>
              <a:ext uri="{FF2B5EF4-FFF2-40B4-BE49-F238E27FC236}">
                <a16:creationId xmlns:a16="http://schemas.microsoft.com/office/drawing/2014/main" id="{9C10490C-B90B-44D0-87FC-0BC9545CB0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A4F8A7-8D19-498B-9463-F2CFE1567F0F}"/>
              </a:ext>
            </a:extLst>
          </p:cNvPr>
          <p:cNvSpPr>
            <a:spLocks noGrp="1"/>
          </p:cNvSpPr>
          <p:nvPr>
            <p:ph type="dt" sz="half" idx="10"/>
          </p:nvPr>
        </p:nvSpPr>
        <p:spPr/>
        <p:txBody>
          <a:bodyPr/>
          <a:lstStyle/>
          <a:p>
            <a:fld id="{FC6CFEDE-2E59-4B22-842C-6E1045D9FE30}" type="datetimeFigureOut">
              <a:rPr lang="es-DO" smtClean="0"/>
              <a:t>4/4/2025</a:t>
            </a:fld>
            <a:endParaRPr lang="es-DO"/>
          </a:p>
        </p:txBody>
      </p:sp>
      <p:sp>
        <p:nvSpPr>
          <p:cNvPr id="6" name="Footer Placeholder 5">
            <a:extLst>
              <a:ext uri="{FF2B5EF4-FFF2-40B4-BE49-F238E27FC236}">
                <a16:creationId xmlns:a16="http://schemas.microsoft.com/office/drawing/2014/main" id="{9207F2C1-6A4A-4F9B-815E-1FFB78B1BEE8}"/>
              </a:ext>
            </a:extLst>
          </p:cNvPr>
          <p:cNvSpPr>
            <a:spLocks noGrp="1"/>
          </p:cNvSpPr>
          <p:nvPr>
            <p:ph type="ftr" sz="quarter" idx="11"/>
          </p:nvPr>
        </p:nvSpPr>
        <p:spPr/>
        <p:txBody>
          <a:bodyPr/>
          <a:lstStyle/>
          <a:p>
            <a:endParaRPr lang="es-DO"/>
          </a:p>
        </p:txBody>
      </p:sp>
      <p:sp>
        <p:nvSpPr>
          <p:cNvPr id="7" name="Slide Number Placeholder 6">
            <a:extLst>
              <a:ext uri="{FF2B5EF4-FFF2-40B4-BE49-F238E27FC236}">
                <a16:creationId xmlns:a16="http://schemas.microsoft.com/office/drawing/2014/main" id="{91E42918-FEB6-4CE9-A72D-3C2C0708AE29}"/>
              </a:ext>
            </a:extLst>
          </p:cNvPr>
          <p:cNvSpPr>
            <a:spLocks noGrp="1"/>
          </p:cNvSpPr>
          <p:nvPr>
            <p:ph type="sldNum" sz="quarter" idx="12"/>
          </p:nvPr>
        </p:nvSpPr>
        <p:spPr/>
        <p:txBody>
          <a:bodyPr/>
          <a:lstStyle/>
          <a:p>
            <a:fld id="{79E21AD8-32E1-4395-B856-0EF1975E451C}" type="slidenum">
              <a:rPr lang="es-DO" smtClean="0"/>
              <a:t>‹Nº›</a:t>
            </a:fld>
            <a:endParaRPr lang="es-DO"/>
          </a:p>
        </p:txBody>
      </p:sp>
    </p:spTree>
    <p:extLst>
      <p:ext uri="{BB962C8B-B14F-4D97-AF65-F5344CB8AC3E}">
        <p14:creationId xmlns:p14="http://schemas.microsoft.com/office/powerpoint/2010/main" val="792546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34339-B00B-4313-B85E-8A2E6C0DB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DO"/>
          </a:p>
        </p:txBody>
      </p:sp>
      <p:sp>
        <p:nvSpPr>
          <p:cNvPr id="3" name="Picture Placeholder 2">
            <a:extLst>
              <a:ext uri="{FF2B5EF4-FFF2-40B4-BE49-F238E27FC236}">
                <a16:creationId xmlns:a16="http://schemas.microsoft.com/office/drawing/2014/main" id="{2CB1F5BF-209E-445A-B0D0-F1E17A3115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DO"/>
          </a:p>
        </p:txBody>
      </p:sp>
      <p:sp>
        <p:nvSpPr>
          <p:cNvPr id="4" name="Text Placeholder 3">
            <a:extLst>
              <a:ext uri="{FF2B5EF4-FFF2-40B4-BE49-F238E27FC236}">
                <a16:creationId xmlns:a16="http://schemas.microsoft.com/office/drawing/2014/main" id="{81C9E085-939F-4EA2-A765-CB9D352E5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E3ECEE-1774-4181-AB2C-A38026B1890F}"/>
              </a:ext>
            </a:extLst>
          </p:cNvPr>
          <p:cNvSpPr>
            <a:spLocks noGrp="1"/>
          </p:cNvSpPr>
          <p:nvPr>
            <p:ph type="dt" sz="half" idx="10"/>
          </p:nvPr>
        </p:nvSpPr>
        <p:spPr/>
        <p:txBody>
          <a:bodyPr/>
          <a:lstStyle/>
          <a:p>
            <a:fld id="{FC6CFEDE-2E59-4B22-842C-6E1045D9FE30}" type="datetimeFigureOut">
              <a:rPr lang="es-DO" smtClean="0"/>
              <a:t>4/4/2025</a:t>
            </a:fld>
            <a:endParaRPr lang="es-DO"/>
          </a:p>
        </p:txBody>
      </p:sp>
      <p:sp>
        <p:nvSpPr>
          <p:cNvPr id="6" name="Footer Placeholder 5">
            <a:extLst>
              <a:ext uri="{FF2B5EF4-FFF2-40B4-BE49-F238E27FC236}">
                <a16:creationId xmlns:a16="http://schemas.microsoft.com/office/drawing/2014/main" id="{E4DFF5EA-0373-4292-AE32-DDC26B96969F}"/>
              </a:ext>
            </a:extLst>
          </p:cNvPr>
          <p:cNvSpPr>
            <a:spLocks noGrp="1"/>
          </p:cNvSpPr>
          <p:nvPr>
            <p:ph type="ftr" sz="quarter" idx="11"/>
          </p:nvPr>
        </p:nvSpPr>
        <p:spPr/>
        <p:txBody>
          <a:bodyPr/>
          <a:lstStyle/>
          <a:p>
            <a:endParaRPr lang="es-DO"/>
          </a:p>
        </p:txBody>
      </p:sp>
      <p:sp>
        <p:nvSpPr>
          <p:cNvPr id="7" name="Slide Number Placeholder 6">
            <a:extLst>
              <a:ext uri="{FF2B5EF4-FFF2-40B4-BE49-F238E27FC236}">
                <a16:creationId xmlns:a16="http://schemas.microsoft.com/office/drawing/2014/main" id="{2ACA5434-40AD-4788-AA90-69D925982606}"/>
              </a:ext>
            </a:extLst>
          </p:cNvPr>
          <p:cNvSpPr>
            <a:spLocks noGrp="1"/>
          </p:cNvSpPr>
          <p:nvPr>
            <p:ph type="sldNum" sz="quarter" idx="12"/>
          </p:nvPr>
        </p:nvSpPr>
        <p:spPr/>
        <p:txBody>
          <a:bodyPr/>
          <a:lstStyle/>
          <a:p>
            <a:fld id="{79E21AD8-32E1-4395-B856-0EF1975E451C}" type="slidenum">
              <a:rPr lang="es-DO" smtClean="0"/>
              <a:t>‹Nº›</a:t>
            </a:fld>
            <a:endParaRPr lang="es-DO"/>
          </a:p>
        </p:txBody>
      </p:sp>
    </p:spTree>
    <p:extLst>
      <p:ext uri="{BB962C8B-B14F-4D97-AF65-F5344CB8AC3E}">
        <p14:creationId xmlns:p14="http://schemas.microsoft.com/office/powerpoint/2010/main" val="2957961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A77575-D51C-4E05-8B80-D9AB8697C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DO"/>
          </a:p>
        </p:txBody>
      </p:sp>
      <p:sp>
        <p:nvSpPr>
          <p:cNvPr id="3" name="Text Placeholder 2">
            <a:extLst>
              <a:ext uri="{FF2B5EF4-FFF2-40B4-BE49-F238E27FC236}">
                <a16:creationId xmlns:a16="http://schemas.microsoft.com/office/drawing/2014/main" id="{8B1B6432-3E85-47D3-9FC1-2D9FC35DB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DO"/>
          </a:p>
        </p:txBody>
      </p:sp>
      <p:sp>
        <p:nvSpPr>
          <p:cNvPr id="4" name="Date Placeholder 3">
            <a:extLst>
              <a:ext uri="{FF2B5EF4-FFF2-40B4-BE49-F238E27FC236}">
                <a16:creationId xmlns:a16="http://schemas.microsoft.com/office/drawing/2014/main" id="{6612E865-EDE1-4321-B8D8-F6284087A6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CFEDE-2E59-4B22-842C-6E1045D9FE30}" type="datetimeFigureOut">
              <a:rPr lang="es-DO" smtClean="0"/>
              <a:t>4/4/2025</a:t>
            </a:fld>
            <a:endParaRPr lang="es-DO"/>
          </a:p>
        </p:txBody>
      </p:sp>
      <p:sp>
        <p:nvSpPr>
          <p:cNvPr id="5" name="Footer Placeholder 4">
            <a:extLst>
              <a:ext uri="{FF2B5EF4-FFF2-40B4-BE49-F238E27FC236}">
                <a16:creationId xmlns:a16="http://schemas.microsoft.com/office/drawing/2014/main" id="{0AC48A55-6F45-42F9-83E9-B08E2638A2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DO"/>
          </a:p>
        </p:txBody>
      </p:sp>
      <p:sp>
        <p:nvSpPr>
          <p:cNvPr id="6" name="Slide Number Placeholder 5">
            <a:extLst>
              <a:ext uri="{FF2B5EF4-FFF2-40B4-BE49-F238E27FC236}">
                <a16:creationId xmlns:a16="http://schemas.microsoft.com/office/drawing/2014/main" id="{5E89407B-D570-40D2-B18E-B0530D6886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E21AD8-32E1-4395-B856-0EF1975E451C}" type="slidenum">
              <a:rPr lang="es-DO" smtClean="0"/>
              <a:t>‹Nº›</a:t>
            </a:fld>
            <a:endParaRPr lang="es-DO"/>
          </a:p>
        </p:txBody>
      </p:sp>
    </p:spTree>
    <p:extLst>
      <p:ext uri="{BB962C8B-B14F-4D97-AF65-F5344CB8AC3E}">
        <p14:creationId xmlns:p14="http://schemas.microsoft.com/office/powerpoint/2010/main" val="3175765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13.gif"/><Relationship Id="rId3" Type="http://schemas.openxmlformats.org/officeDocument/2006/relationships/image" Target="../media/image2.png"/><Relationship Id="rId21" Type="http://schemas.openxmlformats.org/officeDocument/2006/relationships/image" Target="../media/image16.png"/><Relationship Id="rId7" Type="http://schemas.openxmlformats.org/officeDocument/2006/relationships/image" Target="../media/image5.png"/><Relationship Id="rId12" Type="http://schemas.microsoft.com/office/2007/relationships/hdphoto" Target="../media/hdphoto2.wdp"/><Relationship Id="rId17" Type="http://schemas.openxmlformats.org/officeDocument/2006/relationships/image" Target="../media/image12.png"/><Relationship Id="rId2" Type="http://schemas.openxmlformats.org/officeDocument/2006/relationships/image" Target="../media/image1.png"/><Relationship Id="rId16" Type="http://schemas.openxmlformats.org/officeDocument/2006/relationships/hyperlink" Target="https://www.youtube.com/@JuancitoPenaV" TargetMode="External"/><Relationship Id="rId20"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microsoft.com/office/2007/relationships/hdphoto" Target="../media/hdphoto3.wdp"/><Relationship Id="rId23" Type="http://schemas.openxmlformats.org/officeDocument/2006/relationships/image" Target="../media/image18.png"/><Relationship Id="rId10" Type="http://schemas.openxmlformats.org/officeDocument/2006/relationships/image" Target="../media/image8.png"/><Relationship Id="rId19" Type="http://schemas.openxmlformats.org/officeDocument/2006/relationships/image" Target="../media/image14.png"/><Relationship Id="rId4" Type="http://schemas.microsoft.com/office/2007/relationships/hdphoto" Target="../media/hdphoto1.wdp"/><Relationship Id="rId9" Type="http://schemas.openxmlformats.org/officeDocument/2006/relationships/image" Target="../media/image7.png"/><Relationship Id="rId14" Type="http://schemas.openxmlformats.org/officeDocument/2006/relationships/image" Target="../media/image11.png"/><Relationship Id="rId22" Type="http://schemas.openxmlformats.org/officeDocument/2006/relationships/image" Target="../media/image17.png"/></Relationships>
</file>

<file path=ppt/slides/_rels/slide10.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image" Target="../media/image32.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lPJxMmjMlbQ&amp;t=1136s&amp;ab_channel=ElCaminoDev" TargetMode="External"/><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lPJxMmjMlbQ&amp;t=1136s&amp;ab_channel=ElCaminoDev" TargetMode="External"/><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5.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Picture 83">
            <a:extLst>
              <a:ext uri="{FF2B5EF4-FFF2-40B4-BE49-F238E27FC236}">
                <a16:creationId xmlns:a16="http://schemas.microsoft.com/office/drawing/2014/main" id="{31C32F14-0C91-4AA3-B347-BCE417195B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47458" y="1775518"/>
            <a:ext cx="3031198" cy="3111476"/>
          </a:xfrm>
          <a:prstGeom prst="rect">
            <a:avLst/>
          </a:prstGeom>
        </p:spPr>
      </p:pic>
      <p:sp>
        <p:nvSpPr>
          <p:cNvPr id="4" name="TextBox 3">
            <a:extLst>
              <a:ext uri="{FF2B5EF4-FFF2-40B4-BE49-F238E27FC236}">
                <a16:creationId xmlns:a16="http://schemas.microsoft.com/office/drawing/2014/main" id="{DC541D45-79C1-4082-A8B3-69CB6093F516}"/>
              </a:ext>
            </a:extLst>
          </p:cNvPr>
          <p:cNvSpPr txBox="1"/>
          <p:nvPr/>
        </p:nvSpPr>
        <p:spPr>
          <a:xfrm>
            <a:off x="4661684" y="4679890"/>
            <a:ext cx="2455033" cy="1200329"/>
          </a:xfrm>
          <a:prstGeom prst="rect">
            <a:avLst/>
          </a:prstGeom>
          <a:noFill/>
        </p:spPr>
        <p:txBody>
          <a:bodyPr wrap="square" rtlCol="0">
            <a:spAutoFit/>
          </a:bodyPr>
          <a:lstStyle/>
          <a:p>
            <a:pPr algn="ctr"/>
            <a:r>
              <a:rPr lang="en-US" sz="3200" b="1" dirty="0">
                <a:solidFill>
                  <a:srgbClr val="FF0000"/>
                </a:solidFill>
              </a:rPr>
              <a:t>Juancito</a:t>
            </a:r>
          </a:p>
          <a:p>
            <a:pPr algn="ctr"/>
            <a:r>
              <a:rPr lang="en-US" sz="4000" b="1" dirty="0">
                <a:effectLst>
                  <a:outerShdw blurRad="38100" dist="38100" dir="2700000" algn="tl">
                    <a:srgbClr val="000000">
                      <a:alpha val="43137"/>
                    </a:srgbClr>
                  </a:outerShdw>
                </a:effectLst>
              </a:rPr>
              <a:t> </a:t>
            </a:r>
            <a:r>
              <a:rPr lang="en-US" sz="4000" b="1" dirty="0">
                <a:solidFill>
                  <a:schemeClr val="accent4"/>
                </a:solidFill>
                <a:effectLst>
                  <a:outerShdw blurRad="38100" dist="38100" dir="2700000" algn="tl">
                    <a:srgbClr val="000000">
                      <a:alpha val="43137"/>
                    </a:srgbClr>
                  </a:outerShdw>
                </a:effectLst>
              </a:rPr>
              <a:t>Peña V.</a:t>
            </a:r>
            <a:endParaRPr lang="es-DO" sz="4000" b="1" dirty="0">
              <a:solidFill>
                <a:schemeClr val="accent4"/>
              </a:solidFill>
              <a:effectLst>
                <a:outerShdw blurRad="38100" dist="38100" dir="2700000" algn="tl">
                  <a:srgbClr val="000000">
                    <a:alpha val="43137"/>
                  </a:srgbClr>
                </a:outerShdw>
              </a:effectLst>
            </a:endParaRPr>
          </a:p>
        </p:txBody>
      </p:sp>
      <p:pic>
        <p:nvPicPr>
          <p:cNvPr id="1026" name="Picture 2" descr="system, users, user Icon">
            <a:extLst>
              <a:ext uri="{FF2B5EF4-FFF2-40B4-BE49-F238E27FC236}">
                <a16:creationId xmlns:a16="http://schemas.microsoft.com/office/drawing/2014/main" id="{DC53BBE1-18A8-400B-83BA-8C1C605BA19E}"/>
              </a:ext>
            </a:extLst>
          </p:cNvPr>
          <p:cNvPicPr>
            <a:picLocks noChangeAspect="1" noChangeArrowheads="1"/>
          </p:cNvPicPr>
          <p:nvPr/>
        </p:nvPicPr>
        <p:blipFill>
          <a:blip r:embed="rId3" cstate="print">
            <a:duotone>
              <a:schemeClr val="accent4">
                <a:shade val="45000"/>
                <a:satMod val="135000"/>
              </a:schemeClr>
              <a:prstClr val="white"/>
            </a:duotone>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1155311" y="232137"/>
            <a:ext cx="747959" cy="74795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laceholder, black, shape, for, localization, on, maps Icon">
            <a:extLst>
              <a:ext uri="{FF2B5EF4-FFF2-40B4-BE49-F238E27FC236}">
                <a16:creationId xmlns:a16="http://schemas.microsoft.com/office/drawing/2014/main" id="{203DCDAD-8E86-49D9-9D7B-8C1B11BA8ED6}"/>
              </a:ext>
            </a:extLst>
          </p:cNvPr>
          <p:cNvPicPr>
            <a:picLocks noChangeAspect="1" noChangeArrowheads="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69582" y="679134"/>
            <a:ext cx="239235" cy="23923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ail, email Icon">
            <a:extLst>
              <a:ext uri="{FF2B5EF4-FFF2-40B4-BE49-F238E27FC236}">
                <a16:creationId xmlns:a16="http://schemas.microsoft.com/office/drawing/2014/main" id="{D48A108D-FA85-4E24-ABCF-1E36F39C5D74}"/>
              </a:ext>
            </a:extLst>
          </p:cNvPr>
          <p:cNvPicPr>
            <a:picLocks noChangeAspect="1" noChangeArrowheads="1"/>
          </p:cNvPicPr>
          <p:nvPr/>
        </p:nvPicPr>
        <p:blipFill>
          <a:blip r:embed="rId6"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01225" y="1062638"/>
            <a:ext cx="187772" cy="18777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CC288DA-CBA7-48B3-8A54-6D0588B5155C}"/>
              </a:ext>
            </a:extLst>
          </p:cNvPr>
          <p:cNvSpPr txBox="1"/>
          <p:nvPr/>
        </p:nvSpPr>
        <p:spPr>
          <a:xfrm>
            <a:off x="4649131" y="816273"/>
            <a:ext cx="2371322" cy="307777"/>
          </a:xfrm>
          <a:prstGeom prst="rect">
            <a:avLst/>
          </a:prstGeom>
          <a:noFill/>
        </p:spPr>
        <p:txBody>
          <a:bodyPr wrap="square" rtlCol="0">
            <a:spAutoFit/>
          </a:bodyPr>
          <a:lstStyle/>
          <a:p>
            <a:pPr algn="ctr"/>
            <a:r>
              <a:rPr lang="en-US" sz="1400" dirty="0"/>
              <a:t>Santo Domingo, R.D.</a:t>
            </a:r>
            <a:endParaRPr lang="es-DO" sz="1400" dirty="0"/>
          </a:p>
        </p:txBody>
      </p:sp>
      <p:sp>
        <p:nvSpPr>
          <p:cNvPr id="20" name="TextBox 19">
            <a:extLst>
              <a:ext uri="{FF2B5EF4-FFF2-40B4-BE49-F238E27FC236}">
                <a16:creationId xmlns:a16="http://schemas.microsoft.com/office/drawing/2014/main" id="{52EA14A6-5588-4FB9-B8BC-39FA569171D9}"/>
              </a:ext>
            </a:extLst>
          </p:cNvPr>
          <p:cNvSpPr txBox="1"/>
          <p:nvPr/>
        </p:nvSpPr>
        <p:spPr>
          <a:xfrm>
            <a:off x="4795111" y="993099"/>
            <a:ext cx="2332126" cy="307777"/>
          </a:xfrm>
          <a:prstGeom prst="rect">
            <a:avLst/>
          </a:prstGeom>
          <a:noFill/>
        </p:spPr>
        <p:txBody>
          <a:bodyPr wrap="square" rtlCol="0">
            <a:spAutoFit/>
          </a:bodyPr>
          <a:lstStyle/>
          <a:p>
            <a:pPr algn="ctr"/>
            <a:r>
              <a:rPr lang="en-US" sz="1400" dirty="0"/>
              <a:t>Juancito.pena@gmail.com</a:t>
            </a:r>
            <a:endParaRPr lang="es-DO" sz="1400" dirty="0"/>
          </a:p>
        </p:txBody>
      </p:sp>
      <p:pic>
        <p:nvPicPr>
          <p:cNvPr id="1036" name="Picture 12" descr="education, school, university cap Icon">
            <a:extLst>
              <a:ext uri="{FF2B5EF4-FFF2-40B4-BE49-F238E27FC236}">
                <a16:creationId xmlns:a16="http://schemas.microsoft.com/office/drawing/2014/main" id="{14DAFB85-515B-49B0-85E9-FD4549D4B79B}"/>
              </a:ext>
            </a:extLst>
          </p:cNvPr>
          <p:cNvPicPr>
            <a:picLocks noChangeAspect="1" noChangeArrowheads="1"/>
          </p:cNvPicPr>
          <p:nvPr/>
        </p:nvPicPr>
        <p:blipFill>
          <a:blip r:embed="rId7"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450790" y="198116"/>
            <a:ext cx="883276" cy="88327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ddress, book, contacts Icon">
            <a:extLst>
              <a:ext uri="{FF2B5EF4-FFF2-40B4-BE49-F238E27FC236}">
                <a16:creationId xmlns:a16="http://schemas.microsoft.com/office/drawing/2014/main" id="{4A4BD6A7-6F9C-4706-B5B0-BCF475B903A6}"/>
              </a:ext>
            </a:extLst>
          </p:cNvPr>
          <p:cNvPicPr>
            <a:picLocks noChangeAspect="1" noChangeArrowheads="1"/>
          </p:cNvPicPr>
          <p:nvPr/>
        </p:nvPicPr>
        <p:blipFill>
          <a:blip r:embed="rId8"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622080" y="39826"/>
            <a:ext cx="567425" cy="56742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ircle, portfolio, button, outline, Bag, Rounded Ui, suitcase, tool,  interface icon">
            <a:extLst>
              <a:ext uri="{FF2B5EF4-FFF2-40B4-BE49-F238E27FC236}">
                <a16:creationId xmlns:a16="http://schemas.microsoft.com/office/drawing/2014/main" id="{2129D738-FFFF-464A-BCBA-E80DB0F9AC04}"/>
              </a:ext>
            </a:extLst>
          </p:cNvPr>
          <p:cNvPicPr>
            <a:picLocks noChangeAspect="1" noChangeArrowheads="1"/>
          </p:cNvPicPr>
          <p:nvPr/>
        </p:nvPicPr>
        <p:blipFill>
          <a:blip r:embed="rId9"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06206" y="3578965"/>
            <a:ext cx="755071" cy="755071"/>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C2B67DFD-5633-4A7D-870B-D78B62AF08A9}"/>
              </a:ext>
            </a:extLst>
          </p:cNvPr>
          <p:cNvGrpSpPr/>
          <p:nvPr/>
        </p:nvGrpSpPr>
        <p:grpSpPr>
          <a:xfrm>
            <a:off x="1467838" y="3431806"/>
            <a:ext cx="1288477" cy="1235367"/>
            <a:chOff x="9848434" y="3868645"/>
            <a:chExt cx="1395412" cy="1400174"/>
          </a:xfrm>
        </p:grpSpPr>
        <p:pic>
          <p:nvPicPr>
            <p:cNvPr id="1044" name="Picture 20" descr="Skill Development Icon of Colored Outline style - Available in SVG, PNG,  EPS, AI &amp; Icon fonts">
              <a:extLst>
                <a:ext uri="{FF2B5EF4-FFF2-40B4-BE49-F238E27FC236}">
                  <a16:creationId xmlns:a16="http://schemas.microsoft.com/office/drawing/2014/main" id="{AEBC355A-8567-4BA6-96D4-BC963EF895CB}"/>
                </a:ext>
              </a:extLst>
            </p:cNvPr>
            <p:cNvPicPr>
              <a:picLocks noChangeAspect="1" noChangeArrowheads="1"/>
            </p:cNvPicPr>
            <p:nvPr/>
          </p:nvPicPr>
          <p:blipFill>
            <a:blip r:embed="rId10"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25247" y="4224190"/>
              <a:ext cx="441786" cy="441786"/>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3 SkillsFuture Schemes Not To Be Missed - Glints">
              <a:extLst>
                <a:ext uri="{FF2B5EF4-FFF2-40B4-BE49-F238E27FC236}">
                  <a16:creationId xmlns:a16="http://schemas.microsoft.com/office/drawing/2014/main" id="{4D19808C-8CEC-443E-8D3C-861580C05C09}"/>
                </a:ext>
              </a:extLst>
            </p:cNvPr>
            <p:cNvPicPr>
              <a:picLocks noChangeAspect="1" noChangeArrowheads="1"/>
            </p:cNvPicPr>
            <p:nvPr/>
          </p:nvPicPr>
          <p:blipFill>
            <a:blip r:embed="rId11">
              <a:duotone>
                <a:schemeClr val="accent4">
                  <a:shade val="45000"/>
                  <a:satMod val="135000"/>
                </a:schemeClr>
                <a:prstClr val="white"/>
              </a:duotone>
              <a:extLst>
                <a:ext uri="{BEBA8EAE-BF5A-486C-A8C5-ECC9F3942E4B}">
                  <a14:imgProps xmlns:a14="http://schemas.microsoft.com/office/drawing/2010/main">
                    <a14:imgLayer r:embed="rId12">
                      <a14:imgEffect>
                        <a14:backgroundRemoval t="10000" b="90000" l="10000" r="90000">
                          <a14:backgroundMark x1="76451" y1="9864" x2="76451" y2="9864"/>
                          <a14:backgroundMark x1="73379" y1="12925" x2="73379" y2="12925"/>
                          <a14:backgroundMark x1="71672" y1="13946" x2="71672" y2="13946"/>
                          <a14:backgroundMark x1="31741" y1="7483" x2="31741" y2="7483"/>
                        </a14:backgroundRemoval>
                      </a14:imgEffect>
                    </a14:imgLayer>
                  </a14:imgProps>
                </a:ext>
                <a:ext uri="{28A0092B-C50C-407E-A947-70E740481C1C}">
                  <a14:useLocalDpi xmlns:a14="http://schemas.microsoft.com/office/drawing/2010/main" val="0"/>
                </a:ext>
              </a:extLst>
            </a:blip>
            <a:srcRect/>
            <a:stretch>
              <a:fillRect/>
            </a:stretch>
          </p:blipFill>
          <p:spPr bwMode="auto">
            <a:xfrm>
              <a:off x="9848434" y="3868645"/>
              <a:ext cx="1395412" cy="1400174"/>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TextBox 34">
            <a:extLst>
              <a:ext uri="{FF2B5EF4-FFF2-40B4-BE49-F238E27FC236}">
                <a16:creationId xmlns:a16="http://schemas.microsoft.com/office/drawing/2014/main" id="{CF3C44F8-5241-47DA-8294-5CEF46E3A09A}"/>
              </a:ext>
            </a:extLst>
          </p:cNvPr>
          <p:cNvSpPr txBox="1"/>
          <p:nvPr/>
        </p:nvSpPr>
        <p:spPr>
          <a:xfrm>
            <a:off x="7827575" y="1002181"/>
            <a:ext cx="4329991" cy="1138773"/>
          </a:xfrm>
          <a:prstGeom prst="rect">
            <a:avLst/>
          </a:prstGeom>
          <a:noFill/>
        </p:spPr>
        <p:txBody>
          <a:bodyPr wrap="square" rtlCol="0">
            <a:spAutoFit/>
          </a:bodyPr>
          <a:lstStyle/>
          <a:p>
            <a:pPr algn="ctr"/>
            <a:r>
              <a:rPr lang="en-US" sz="1600" dirty="0"/>
              <a:t>Ingeniero en Sistemas y Computación</a:t>
            </a:r>
          </a:p>
          <a:p>
            <a:pPr algn="ctr"/>
            <a:r>
              <a:rPr lang="en-US" sz="1600" dirty="0"/>
              <a:t>Post-Grado en Ingeniería de Software</a:t>
            </a:r>
          </a:p>
          <a:p>
            <a:pPr algn="ctr"/>
            <a:r>
              <a:rPr lang="en-US" sz="1600" dirty="0"/>
              <a:t>Maestría en Sistemas Mención Gerencial</a:t>
            </a:r>
          </a:p>
          <a:p>
            <a:pPr algn="ctr"/>
            <a:r>
              <a:rPr lang="es-DO" sz="2000" b="1" dirty="0"/>
              <a:t>Universidad Dominicana O&amp;M</a:t>
            </a:r>
          </a:p>
        </p:txBody>
      </p:sp>
      <p:pic>
        <p:nvPicPr>
          <p:cNvPr id="1048" name="Picture 24" descr="Universidad Dominicana O&amp;M - Formulario de Admisión">
            <a:extLst>
              <a:ext uri="{FF2B5EF4-FFF2-40B4-BE49-F238E27FC236}">
                <a16:creationId xmlns:a16="http://schemas.microsoft.com/office/drawing/2014/main" id="{16047179-ED79-445F-9C7B-73C2F87EB26D}"/>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r="68875"/>
          <a:stretch/>
        </p:blipFill>
        <p:spPr bwMode="auto">
          <a:xfrm>
            <a:off x="7450609" y="1142344"/>
            <a:ext cx="873053" cy="834803"/>
          </a:xfrm>
          <a:prstGeom prst="rect">
            <a:avLst/>
          </a:prstGeom>
          <a:noFill/>
          <a:extLst>
            <a:ext uri="{909E8E84-426E-40DD-AFC4-6F175D3DCCD1}">
              <a14:hiddenFill xmlns:a14="http://schemas.microsoft.com/office/drawing/2010/main">
                <a:solidFill>
                  <a:srgbClr val="FFFFFF"/>
                </a:solidFill>
              </a14:hiddenFill>
            </a:ext>
          </a:extLst>
        </p:spPr>
      </p:pic>
      <p:grpSp>
        <p:nvGrpSpPr>
          <p:cNvPr id="58" name="Group 57">
            <a:extLst>
              <a:ext uri="{FF2B5EF4-FFF2-40B4-BE49-F238E27FC236}">
                <a16:creationId xmlns:a16="http://schemas.microsoft.com/office/drawing/2014/main" id="{130A13C9-8118-4565-9047-3847DE5D80BD}"/>
              </a:ext>
            </a:extLst>
          </p:cNvPr>
          <p:cNvGrpSpPr/>
          <p:nvPr/>
        </p:nvGrpSpPr>
        <p:grpSpPr>
          <a:xfrm>
            <a:off x="6821171" y="639754"/>
            <a:ext cx="2629619" cy="1734064"/>
            <a:chOff x="6688679" y="639754"/>
            <a:chExt cx="2762111" cy="1968502"/>
          </a:xfrm>
        </p:grpSpPr>
        <p:cxnSp>
          <p:nvCxnSpPr>
            <p:cNvPr id="43" name="Straight Arrow Connector 42">
              <a:extLst>
                <a:ext uri="{FF2B5EF4-FFF2-40B4-BE49-F238E27FC236}">
                  <a16:creationId xmlns:a16="http://schemas.microsoft.com/office/drawing/2014/main" id="{91F03A2E-8ECC-4CC0-851D-DA73D5FF4E26}"/>
                </a:ext>
              </a:extLst>
            </p:cNvPr>
            <p:cNvCxnSpPr>
              <a:cxnSpLocks/>
              <a:endCxn id="1036" idx="1"/>
            </p:cNvCxnSpPr>
            <p:nvPr/>
          </p:nvCxnSpPr>
          <p:spPr>
            <a:xfrm>
              <a:off x="7819348" y="639754"/>
              <a:ext cx="163144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A1ABB-08AE-416B-9CF8-4F91F7695028}"/>
                </a:ext>
              </a:extLst>
            </p:cNvPr>
            <p:cNvCxnSpPr>
              <a:cxnSpLocks/>
            </p:cNvCxnSpPr>
            <p:nvPr/>
          </p:nvCxnSpPr>
          <p:spPr>
            <a:xfrm flipV="1">
              <a:off x="6688679" y="639754"/>
              <a:ext cx="1130669" cy="19685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a:extLst>
              <a:ext uri="{FF2B5EF4-FFF2-40B4-BE49-F238E27FC236}">
                <a16:creationId xmlns:a16="http://schemas.microsoft.com/office/drawing/2014/main" id="{DEB93BFC-90F9-466D-BA42-C7960A5E3BBF}"/>
              </a:ext>
            </a:extLst>
          </p:cNvPr>
          <p:cNvCxnSpPr>
            <a:cxnSpLocks/>
          </p:cNvCxnSpPr>
          <p:nvPr/>
        </p:nvCxnSpPr>
        <p:spPr>
          <a:xfrm flipH="1" flipV="1">
            <a:off x="3689477" y="656867"/>
            <a:ext cx="1237981" cy="17169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D2940FBC-F590-4A09-9427-8DB96C607050}"/>
              </a:ext>
            </a:extLst>
          </p:cNvPr>
          <p:cNvCxnSpPr>
            <a:cxnSpLocks/>
            <a:endCxn id="1026" idx="3"/>
          </p:cNvCxnSpPr>
          <p:nvPr/>
        </p:nvCxnSpPr>
        <p:spPr>
          <a:xfrm flipH="1" flipV="1">
            <a:off x="1903270" y="606117"/>
            <a:ext cx="1786207" cy="507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8704C83C-9209-49E8-B6E0-50009DA0ADAE}"/>
              </a:ext>
            </a:extLst>
          </p:cNvPr>
          <p:cNvCxnSpPr>
            <a:cxnSpLocks/>
          </p:cNvCxnSpPr>
          <p:nvPr/>
        </p:nvCxnSpPr>
        <p:spPr>
          <a:xfrm flipH="1">
            <a:off x="2506143" y="3539217"/>
            <a:ext cx="1968650" cy="2992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4F0CF1C1-1C1F-4F32-96FE-7161D49907C0}"/>
              </a:ext>
            </a:extLst>
          </p:cNvPr>
          <p:cNvCxnSpPr>
            <a:cxnSpLocks/>
            <a:stCxn id="84" idx="3"/>
          </p:cNvCxnSpPr>
          <p:nvPr/>
        </p:nvCxnSpPr>
        <p:spPr>
          <a:xfrm>
            <a:off x="7378656" y="3331256"/>
            <a:ext cx="2039177" cy="308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2" descr="mobile, phone Icon">
            <a:extLst>
              <a:ext uri="{FF2B5EF4-FFF2-40B4-BE49-F238E27FC236}">
                <a16:creationId xmlns:a16="http://schemas.microsoft.com/office/drawing/2014/main" id="{1B9A1A24-205A-4EF1-8BC6-BFD901BEA9BF}"/>
              </a:ext>
            </a:extLst>
          </p:cNvPr>
          <p:cNvPicPr>
            <a:picLocks noChangeAspect="1" noChangeArrowheads="1"/>
          </p:cNvPicPr>
          <p:nvPr/>
        </p:nvPicPr>
        <p:blipFill>
          <a:blip r:embed="rId14" cstate="print">
            <a:duotone>
              <a:schemeClr val="accent4">
                <a:shade val="45000"/>
                <a:satMod val="135000"/>
              </a:schemeClr>
              <a:prstClr val="white"/>
            </a:duotone>
            <a:extLst>
              <a:ext uri="{BEBA8EAE-BF5A-486C-A8C5-ECC9F3942E4B}">
                <a14:imgProps xmlns:a14="http://schemas.microsoft.com/office/drawing/2010/main">
                  <a14:imgLayer r:embed="rId1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949896" y="1265810"/>
            <a:ext cx="266166" cy="26616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97064D2-F5F9-40C3-85B1-51A86AAA7D9B}"/>
              </a:ext>
            </a:extLst>
          </p:cNvPr>
          <p:cNvSpPr txBox="1"/>
          <p:nvPr/>
        </p:nvSpPr>
        <p:spPr>
          <a:xfrm>
            <a:off x="5172280" y="1258719"/>
            <a:ext cx="1470288" cy="307777"/>
          </a:xfrm>
          <a:prstGeom prst="rect">
            <a:avLst/>
          </a:prstGeom>
          <a:noFill/>
        </p:spPr>
        <p:txBody>
          <a:bodyPr wrap="square" rtlCol="0">
            <a:spAutoFit/>
          </a:bodyPr>
          <a:lstStyle/>
          <a:p>
            <a:pPr algn="ctr"/>
            <a:r>
              <a:rPr lang="en-US" sz="1400" b="1" dirty="0"/>
              <a:t>809-870-6366</a:t>
            </a:r>
            <a:endParaRPr lang="es-DO" sz="1400" b="1" dirty="0"/>
          </a:p>
        </p:txBody>
      </p:sp>
      <p:sp>
        <p:nvSpPr>
          <p:cNvPr id="44" name="TextBox 43">
            <a:extLst>
              <a:ext uri="{FF2B5EF4-FFF2-40B4-BE49-F238E27FC236}">
                <a16:creationId xmlns:a16="http://schemas.microsoft.com/office/drawing/2014/main" id="{DC19DE7D-F1D2-4E89-918E-449F6715E362}"/>
              </a:ext>
            </a:extLst>
          </p:cNvPr>
          <p:cNvSpPr txBox="1"/>
          <p:nvPr/>
        </p:nvSpPr>
        <p:spPr>
          <a:xfrm>
            <a:off x="188555" y="1134287"/>
            <a:ext cx="3860258" cy="2062103"/>
          </a:xfrm>
          <a:prstGeom prst="rect">
            <a:avLst/>
          </a:prstGeom>
          <a:noFill/>
        </p:spPr>
        <p:txBody>
          <a:bodyPr wrap="square" rtlCol="0">
            <a:spAutoFit/>
          </a:bodyPr>
          <a:lstStyle>
            <a:defPPr>
              <a:defRPr lang="es-ES"/>
            </a:defPPr>
            <a:lvl1pPr algn="ctr">
              <a:defRPr sz="1600"/>
            </a:lvl1pPr>
          </a:lstStyle>
          <a:p>
            <a:r>
              <a:rPr lang="es-ES" dirty="0"/>
              <a:t>Me apasiona la tecnología 💻 y el análisis de datos 📊 con herramientas como </a:t>
            </a:r>
            <a:r>
              <a:rPr lang="es-ES" b="1" dirty="0"/>
              <a:t>Excel, SQL, R, Python y RapidMiner</a:t>
            </a:r>
            <a:r>
              <a:rPr lang="es-ES" dirty="0"/>
              <a:t>. Disfruto </a:t>
            </a:r>
            <a:r>
              <a:rPr lang="es-ES" b="1" dirty="0"/>
              <a:t>creando visualizaciones impactantes en Power BI </a:t>
            </a:r>
            <a:r>
              <a:rPr lang="es-ES" dirty="0"/>
              <a:t>📈 y desarrollando en </a:t>
            </a:r>
            <a:r>
              <a:rPr lang="es-ES" b="1" dirty="0"/>
              <a:t>front-end y back-end</a:t>
            </a:r>
            <a:r>
              <a:rPr lang="es-ES" dirty="0"/>
              <a:t>. Además, me encanta enseñar 📚 y compartir mis conocimientos, transmitiendo lo que aprendo cada día.</a:t>
            </a:r>
            <a:endParaRPr lang="es-DO" dirty="0"/>
          </a:p>
        </p:txBody>
      </p:sp>
      <p:grpSp>
        <p:nvGrpSpPr>
          <p:cNvPr id="2" name="Group 1">
            <a:extLst>
              <a:ext uri="{FF2B5EF4-FFF2-40B4-BE49-F238E27FC236}">
                <a16:creationId xmlns:a16="http://schemas.microsoft.com/office/drawing/2014/main" id="{ACEF821F-7E9A-4E17-8406-1B79A79D09B1}"/>
              </a:ext>
            </a:extLst>
          </p:cNvPr>
          <p:cNvGrpSpPr/>
          <p:nvPr/>
        </p:nvGrpSpPr>
        <p:grpSpPr>
          <a:xfrm>
            <a:off x="216979" y="4492812"/>
            <a:ext cx="4504550" cy="1815882"/>
            <a:chOff x="207228" y="4408428"/>
            <a:chExt cx="4302116" cy="1815882"/>
          </a:xfrm>
        </p:grpSpPr>
        <p:sp>
          <p:nvSpPr>
            <p:cNvPr id="45" name="Rectangle: Rounded Corners 44">
              <a:extLst>
                <a:ext uri="{FF2B5EF4-FFF2-40B4-BE49-F238E27FC236}">
                  <a16:creationId xmlns:a16="http://schemas.microsoft.com/office/drawing/2014/main" id="{FBA872AB-FEB7-4EAB-A3B5-3A89A475FF2A}"/>
                </a:ext>
              </a:extLst>
            </p:cNvPr>
            <p:cNvSpPr/>
            <p:nvPr/>
          </p:nvSpPr>
          <p:spPr>
            <a:xfrm>
              <a:off x="2702269" y="4446639"/>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46" name="Rectangle: Rounded Corners 45">
              <a:extLst>
                <a:ext uri="{FF2B5EF4-FFF2-40B4-BE49-F238E27FC236}">
                  <a16:creationId xmlns:a16="http://schemas.microsoft.com/office/drawing/2014/main" id="{71BE2E38-64A9-407B-9EA8-85A1634DC480}"/>
                </a:ext>
              </a:extLst>
            </p:cNvPr>
            <p:cNvSpPr/>
            <p:nvPr/>
          </p:nvSpPr>
          <p:spPr>
            <a:xfrm>
              <a:off x="2702269" y="4705216"/>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47" name="Rectangle: Rounded Corners 46">
              <a:extLst>
                <a:ext uri="{FF2B5EF4-FFF2-40B4-BE49-F238E27FC236}">
                  <a16:creationId xmlns:a16="http://schemas.microsoft.com/office/drawing/2014/main" id="{F713EDD2-594F-45DB-8718-F6DB6698EB47}"/>
                </a:ext>
              </a:extLst>
            </p:cNvPr>
            <p:cNvSpPr/>
            <p:nvPr/>
          </p:nvSpPr>
          <p:spPr>
            <a:xfrm>
              <a:off x="2709359" y="4955755"/>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48" name="Rectangle: Rounded Corners 47">
              <a:extLst>
                <a:ext uri="{FF2B5EF4-FFF2-40B4-BE49-F238E27FC236}">
                  <a16:creationId xmlns:a16="http://schemas.microsoft.com/office/drawing/2014/main" id="{F3E9DC2F-0A09-43B7-BC0E-17CA38407C73}"/>
                </a:ext>
              </a:extLst>
            </p:cNvPr>
            <p:cNvSpPr/>
            <p:nvPr/>
          </p:nvSpPr>
          <p:spPr>
            <a:xfrm>
              <a:off x="2702269" y="5210099"/>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49" name="Rectangle: Rounded Corners 48">
              <a:extLst>
                <a:ext uri="{FF2B5EF4-FFF2-40B4-BE49-F238E27FC236}">
                  <a16:creationId xmlns:a16="http://schemas.microsoft.com/office/drawing/2014/main" id="{1A7ED2C2-FB9F-4BAD-A466-4A77BF2EDAF9}"/>
                </a:ext>
              </a:extLst>
            </p:cNvPr>
            <p:cNvSpPr/>
            <p:nvPr/>
          </p:nvSpPr>
          <p:spPr>
            <a:xfrm>
              <a:off x="2709359" y="5457033"/>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0" name="TextBox 49">
              <a:extLst>
                <a:ext uri="{FF2B5EF4-FFF2-40B4-BE49-F238E27FC236}">
                  <a16:creationId xmlns:a16="http://schemas.microsoft.com/office/drawing/2014/main" id="{CFE4D9BF-C961-4EAC-9AF7-4FA08CC010F2}"/>
                </a:ext>
              </a:extLst>
            </p:cNvPr>
            <p:cNvSpPr txBox="1"/>
            <p:nvPr/>
          </p:nvSpPr>
          <p:spPr>
            <a:xfrm>
              <a:off x="207228" y="4408428"/>
              <a:ext cx="2808722" cy="1815882"/>
            </a:xfrm>
            <a:prstGeom prst="rect">
              <a:avLst/>
            </a:prstGeom>
            <a:noFill/>
          </p:spPr>
          <p:txBody>
            <a:bodyPr wrap="square" rtlCol="0">
              <a:spAutoFit/>
            </a:bodyPr>
            <a:lstStyle/>
            <a:p>
              <a:pPr marL="342900" indent="-342900" algn="just">
                <a:buFont typeface="Wingdings" panose="05000000000000000000" pitchFamily="2" charset="2"/>
                <a:buChar char="ü"/>
              </a:pPr>
              <a:r>
                <a:rPr lang="en-US" sz="1600" dirty="0"/>
                <a:t>C#, SQL, Crystal Report.</a:t>
              </a:r>
            </a:p>
            <a:p>
              <a:pPr marL="342900" indent="-342900" algn="just">
                <a:buFont typeface="Wingdings" panose="05000000000000000000" pitchFamily="2" charset="2"/>
                <a:buChar char="ü"/>
              </a:pPr>
              <a:r>
                <a:rPr lang="en-US" sz="1600" dirty="0"/>
                <a:t>HTML, CSS, Javascript.</a:t>
              </a:r>
            </a:p>
            <a:p>
              <a:pPr marL="342900" indent="-342900" algn="just">
                <a:buFont typeface="Wingdings" panose="05000000000000000000" pitchFamily="2" charset="2"/>
                <a:buChar char="ü"/>
              </a:pPr>
              <a:r>
                <a:rPr lang="en-US" sz="1600" dirty="0"/>
                <a:t>PHP, Python,  SQL. </a:t>
              </a:r>
            </a:p>
            <a:p>
              <a:pPr marL="342900" indent="-342900" algn="just">
                <a:buFont typeface="Wingdings" panose="05000000000000000000" pitchFamily="2" charset="2"/>
                <a:buChar char="ü"/>
              </a:pPr>
              <a:r>
                <a:rPr lang="en-US" sz="1600" dirty="0"/>
                <a:t>Power BI, Excel.</a:t>
              </a:r>
            </a:p>
            <a:p>
              <a:pPr marL="342900" indent="-342900" algn="just">
                <a:buFont typeface="Wingdings" panose="05000000000000000000" pitchFamily="2" charset="2"/>
                <a:buChar char="ü"/>
              </a:pPr>
              <a:r>
                <a:rPr lang="en-US" sz="1600" dirty="0"/>
                <a:t>RapidMiner, R, Python.</a:t>
              </a:r>
            </a:p>
            <a:p>
              <a:pPr marL="342900" indent="-342900" algn="just">
                <a:buFont typeface="Wingdings" panose="05000000000000000000" pitchFamily="2" charset="2"/>
                <a:buChar char="ü"/>
              </a:pPr>
              <a:r>
                <a:rPr lang="en-US" sz="1600" dirty="0"/>
                <a:t>XAMARIN, C#, XAML</a:t>
              </a:r>
            </a:p>
            <a:p>
              <a:pPr marL="342900" indent="-342900" algn="just">
                <a:buFont typeface="Wingdings" panose="05000000000000000000" pitchFamily="2" charset="2"/>
                <a:buChar char="ü"/>
              </a:pPr>
              <a:r>
                <a:rPr lang="es-DO" sz="1400" dirty="0"/>
                <a:t>Macola, Sap., MSeller</a:t>
              </a:r>
            </a:p>
          </p:txBody>
        </p:sp>
        <p:sp>
          <p:nvSpPr>
            <p:cNvPr id="52" name="Rectangle: Rounded Corners 51">
              <a:extLst>
                <a:ext uri="{FF2B5EF4-FFF2-40B4-BE49-F238E27FC236}">
                  <a16:creationId xmlns:a16="http://schemas.microsoft.com/office/drawing/2014/main" id="{76894753-18F2-455B-A773-A23C29799ADF}"/>
                </a:ext>
              </a:extLst>
            </p:cNvPr>
            <p:cNvSpPr/>
            <p:nvPr/>
          </p:nvSpPr>
          <p:spPr>
            <a:xfrm>
              <a:off x="2705815" y="4450872"/>
              <a:ext cx="1062921" cy="203130"/>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3" name="Rectangle: Rounded Corners 52">
              <a:extLst>
                <a:ext uri="{FF2B5EF4-FFF2-40B4-BE49-F238E27FC236}">
                  <a16:creationId xmlns:a16="http://schemas.microsoft.com/office/drawing/2014/main" id="{03BF2A51-BF50-4B93-AB79-0CE7B60F9BAC}"/>
                </a:ext>
              </a:extLst>
            </p:cNvPr>
            <p:cNvSpPr/>
            <p:nvPr/>
          </p:nvSpPr>
          <p:spPr>
            <a:xfrm>
              <a:off x="2705815" y="4709449"/>
              <a:ext cx="1256105" cy="188690"/>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4" name="Rectangle: Rounded Corners 53">
              <a:extLst>
                <a:ext uri="{FF2B5EF4-FFF2-40B4-BE49-F238E27FC236}">
                  <a16:creationId xmlns:a16="http://schemas.microsoft.com/office/drawing/2014/main" id="{0F8D6A14-909E-4A0B-83CB-409FCF1D59CB}"/>
                </a:ext>
              </a:extLst>
            </p:cNvPr>
            <p:cNvSpPr/>
            <p:nvPr/>
          </p:nvSpPr>
          <p:spPr>
            <a:xfrm>
              <a:off x="2712905" y="4959987"/>
              <a:ext cx="1055831" cy="199224"/>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5" name="Rectangle: Rounded Corners 54">
              <a:extLst>
                <a:ext uri="{FF2B5EF4-FFF2-40B4-BE49-F238E27FC236}">
                  <a16:creationId xmlns:a16="http://schemas.microsoft.com/office/drawing/2014/main" id="{F918CF2F-6F6F-459A-8E13-E824F81C9A5D}"/>
                </a:ext>
              </a:extLst>
            </p:cNvPr>
            <p:cNvSpPr/>
            <p:nvPr/>
          </p:nvSpPr>
          <p:spPr>
            <a:xfrm>
              <a:off x="2705815" y="5214331"/>
              <a:ext cx="1372014" cy="192597"/>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6" name="Rectangle: Rounded Corners 55">
              <a:extLst>
                <a:ext uri="{FF2B5EF4-FFF2-40B4-BE49-F238E27FC236}">
                  <a16:creationId xmlns:a16="http://schemas.microsoft.com/office/drawing/2014/main" id="{31A3310D-49E8-4581-96F2-3B56B6F8866F}"/>
                </a:ext>
              </a:extLst>
            </p:cNvPr>
            <p:cNvSpPr/>
            <p:nvPr/>
          </p:nvSpPr>
          <p:spPr>
            <a:xfrm>
              <a:off x="2712906" y="5461266"/>
              <a:ext cx="1013348" cy="188878"/>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7" name="Rectangle: Rounded Corners 56">
              <a:extLst>
                <a:ext uri="{FF2B5EF4-FFF2-40B4-BE49-F238E27FC236}">
                  <a16:creationId xmlns:a16="http://schemas.microsoft.com/office/drawing/2014/main" id="{9C3B0357-2AD1-4693-8A3A-74611085FEDE}"/>
                </a:ext>
              </a:extLst>
            </p:cNvPr>
            <p:cNvSpPr/>
            <p:nvPr/>
          </p:nvSpPr>
          <p:spPr>
            <a:xfrm>
              <a:off x="2709359" y="5697483"/>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59" name="Rectangle: Rounded Corners 58">
              <a:extLst>
                <a:ext uri="{FF2B5EF4-FFF2-40B4-BE49-F238E27FC236}">
                  <a16:creationId xmlns:a16="http://schemas.microsoft.com/office/drawing/2014/main" id="{0DB8CF5E-18EB-4D67-8E8D-29DBF327C3C2}"/>
                </a:ext>
              </a:extLst>
            </p:cNvPr>
            <p:cNvSpPr/>
            <p:nvPr/>
          </p:nvSpPr>
          <p:spPr>
            <a:xfrm>
              <a:off x="2712905" y="5701715"/>
              <a:ext cx="777513" cy="178771"/>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60" name="Rectangle: Rounded Corners 59">
              <a:extLst>
                <a:ext uri="{FF2B5EF4-FFF2-40B4-BE49-F238E27FC236}">
                  <a16:creationId xmlns:a16="http://schemas.microsoft.com/office/drawing/2014/main" id="{505742EC-7959-4FB3-948F-A05DD3AF565C}"/>
                </a:ext>
              </a:extLst>
            </p:cNvPr>
            <p:cNvSpPr/>
            <p:nvPr/>
          </p:nvSpPr>
          <p:spPr>
            <a:xfrm>
              <a:off x="2728751" y="5941326"/>
              <a:ext cx="1780593" cy="19650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61" name="Rectangle: Rounded Corners 60">
              <a:extLst>
                <a:ext uri="{FF2B5EF4-FFF2-40B4-BE49-F238E27FC236}">
                  <a16:creationId xmlns:a16="http://schemas.microsoft.com/office/drawing/2014/main" id="{0D0F7646-8413-4036-9165-E67B205CAACE}"/>
                </a:ext>
              </a:extLst>
            </p:cNvPr>
            <p:cNvSpPr/>
            <p:nvPr/>
          </p:nvSpPr>
          <p:spPr>
            <a:xfrm>
              <a:off x="2732297" y="5945558"/>
              <a:ext cx="1505348" cy="182319"/>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grpSp>
      <p:sp>
        <p:nvSpPr>
          <p:cNvPr id="62" name="TextBox 61">
            <a:extLst>
              <a:ext uri="{FF2B5EF4-FFF2-40B4-BE49-F238E27FC236}">
                <a16:creationId xmlns:a16="http://schemas.microsoft.com/office/drawing/2014/main" id="{905CC81F-1E2E-4ECB-A26D-55DE813D5776}"/>
              </a:ext>
            </a:extLst>
          </p:cNvPr>
          <p:cNvSpPr txBox="1"/>
          <p:nvPr/>
        </p:nvSpPr>
        <p:spPr>
          <a:xfrm>
            <a:off x="8118032" y="4342309"/>
            <a:ext cx="4039534" cy="1692771"/>
          </a:xfrm>
          <a:prstGeom prst="rect">
            <a:avLst/>
          </a:prstGeom>
          <a:noFill/>
        </p:spPr>
        <p:txBody>
          <a:bodyPr wrap="square" rtlCol="0">
            <a:spAutoFit/>
          </a:bodyPr>
          <a:lstStyle/>
          <a:p>
            <a:pPr algn="just"/>
            <a:r>
              <a:rPr lang="en-US" sz="1400" dirty="0"/>
              <a:t>Instructor de Tecnología (2019-Hoy)</a:t>
            </a:r>
          </a:p>
          <a:p>
            <a:pPr algn="just"/>
            <a:r>
              <a:rPr lang="en-US" sz="1600" b="1" dirty="0"/>
              <a:t>Universidad Dominicana O&amp;M</a:t>
            </a:r>
            <a:endParaRPr lang="en-US" sz="1200" b="1" dirty="0"/>
          </a:p>
          <a:p>
            <a:pPr algn="just"/>
            <a:r>
              <a:rPr lang="en-US" sz="1400" dirty="0"/>
              <a:t>Enc. Soporte Tecnológico  (2011-Hoy)</a:t>
            </a:r>
            <a:endParaRPr lang="en-US" sz="1200" dirty="0"/>
          </a:p>
          <a:p>
            <a:pPr algn="just"/>
            <a:r>
              <a:rPr lang="en-US" sz="1600" b="1" dirty="0"/>
              <a:t>Cerveceria Vegana S.R.L.</a:t>
            </a:r>
            <a:endParaRPr lang="en-US" sz="1200" b="1" dirty="0"/>
          </a:p>
          <a:p>
            <a:pPr algn="just"/>
            <a:r>
              <a:rPr lang="en-US" sz="1400" dirty="0"/>
              <a:t>Consultor de Tecnologias (2019-Hoy)</a:t>
            </a:r>
          </a:p>
          <a:p>
            <a:pPr algn="just"/>
            <a:r>
              <a:rPr lang="en-US" sz="1600" b="1" dirty="0"/>
              <a:t>Independiente Freelancer.</a:t>
            </a:r>
          </a:p>
          <a:p>
            <a:pPr algn="just"/>
            <a:r>
              <a:rPr lang="es-DO" sz="1400" b="1" dirty="0">
                <a:hlinkClick r:id="rId16"/>
              </a:rPr>
              <a:t>https://www.youtube.com/@JuancitoPenaV</a:t>
            </a:r>
            <a:endParaRPr lang="en-US" sz="1100" b="1" dirty="0"/>
          </a:p>
        </p:txBody>
      </p:sp>
      <p:pic>
        <p:nvPicPr>
          <p:cNvPr id="63" name="Picture 24" descr="Universidad Dominicana O&amp;M - Formulario de Admisión">
            <a:extLst>
              <a:ext uri="{FF2B5EF4-FFF2-40B4-BE49-F238E27FC236}">
                <a16:creationId xmlns:a16="http://schemas.microsoft.com/office/drawing/2014/main" id="{DD5A35D3-B75E-42CF-BFDB-ED7A3FF9CD54}"/>
              </a:ext>
            </a:extLst>
          </p:cNvPr>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r="68875"/>
          <a:stretch/>
        </p:blipFill>
        <p:spPr bwMode="auto">
          <a:xfrm>
            <a:off x="7676104" y="4331267"/>
            <a:ext cx="382974" cy="366195"/>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4" descr="Cervecería Vegana, SRL">
            <a:extLst>
              <a:ext uri="{FF2B5EF4-FFF2-40B4-BE49-F238E27FC236}">
                <a16:creationId xmlns:a16="http://schemas.microsoft.com/office/drawing/2014/main" id="{B37679E4-2B08-4EA7-972A-1FB451E6B2D0}"/>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647634" y="4800686"/>
            <a:ext cx="470398" cy="391998"/>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 descr="Icono equipo, independiente, internet, oficina, en línea, trabajo">
            <a:extLst>
              <a:ext uri="{FF2B5EF4-FFF2-40B4-BE49-F238E27FC236}">
                <a16:creationId xmlns:a16="http://schemas.microsoft.com/office/drawing/2014/main" id="{040608AE-F95A-4DA2-89D5-CC524CACA15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703138" y="5294483"/>
            <a:ext cx="383130" cy="38313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FEC26E1B-2F19-492E-9E7C-789FF4BC97D7}"/>
              </a:ext>
            </a:extLst>
          </p:cNvPr>
          <p:cNvSpPr/>
          <p:nvPr/>
        </p:nvSpPr>
        <p:spPr>
          <a:xfrm>
            <a:off x="3605186" y="606116"/>
            <a:ext cx="153791" cy="15940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67" name="Oval 66">
            <a:extLst>
              <a:ext uri="{FF2B5EF4-FFF2-40B4-BE49-F238E27FC236}">
                <a16:creationId xmlns:a16="http://schemas.microsoft.com/office/drawing/2014/main" id="{66488884-8B2E-4A0E-BB50-8E13A4D231B8}"/>
              </a:ext>
            </a:extLst>
          </p:cNvPr>
          <p:cNvSpPr/>
          <p:nvPr/>
        </p:nvSpPr>
        <p:spPr>
          <a:xfrm>
            <a:off x="7817808" y="596423"/>
            <a:ext cx="153791" cy="15940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pic>
        <p:nvPicPr>
          <p:cNvPr id="8" name="Picture 2">
            <a:extLst>
              <a:ext uri="{FF2B5EF4-FFF2-40B4-BE49-F238E27FC236}">
                <a16:creationId xmlns:a16="http://schemas.microsoft.com/office/drawing/2014/main" id="{F04A4A46-C144-FEF2-90B6-930B0744F439}"/>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662023" y="5749857"/>
            <a:ext cx="364837" cy="364837"/>
          </a:xfrm>
          <a:prstGeom prst="rect">
            <a:avLst/>
          </a:prstGeom>
          <a:noFill/>
          <a:extLst>
            <a:ext uri="{909E8E84-426E-40DD-AFC4-6F175D3DCCD1}">
              <a14:hiddenFill xmlns:a14="http://schemas.microsoft.com/office/drawing/2010/main">
                <a:solidFill>
                  <a:srgbClr val="FFFFFF"/>
                </a:solidFill>
              </a14:hiddenFill>
            </a:ext>
          </a:extLst>
        </p:spPr>
      </p:pic>
      <p:sp>
        <p:nvSpPr>
          <p:cNvPr id="71" name="CuadroTexto 70">
            <a:extLst>
              <a:ext uri="{FF2B5EF4-FFF2-40B4-BE49-F238E27FC236}">
                <a16:creationId xmlns:a16="http://schemas.microsoft.com/office/drawing/2014/main" id="{00327495-78F3-4395-A4ED-D8340B9D1B17}"/>
              </a:ext>
            </a:extLst>
          </p:cNvPr>
          <p:cNvSpPr txBox="1"/>
          <p:nvPr/>
        </p:nvSpPr>
        <p:spPr>
          <a:xfrm>
            <a:off x="7266890" y="2639004"/>
            <a:ext cx="4736555" cy="338554"/>
          </a:xfrm>
          <a:prstGeom prst="rect">
            <a:avLst/>
          </a:prstGeom>
          <a:noFill/>
        </p:spPr>
        <p:txBody>
          <a:bodyPr wrap="square">
            <a:spAutoFit/>
          </a:bodyPr>
          <a:lstStyle/>
          <a:p>
            <a:pPr algn="ctr"/>
            <a:r>
              <a:rPr lang="en-US" sz="1600" b="1" i="0" dirty="0">
                <a:solidFill>
                  <a:srgbClr val="001D35"/>
                </a:solidFill>
                <a:effectLst/>
                <a:latin typeface="72 Condensed" panose="020B0506030000000003" pitchFamily="34" charset="0"/>
                <a:cs typeface="72 Condensed" panose="020B0506030000000003" pitchFamily="34" charset="0"/>
              </a:rPr>
              <a:t>Centro Europeo de Postgrado (CEUPE) Y CESUMA.</a:t>
            </a:r>
            <a:endParaRPr lang="en-US" sz="1600" b="1" dirty="0">
              <a:latin typeface="72 Condensed" panose="020B0506030000000003" pitchFamily="34" charset="0"/>
              <a:cs typeface="72 Condensed" panose="020B0506030000000003" pitchFamily="34" charset="0"/>
            </a:endParaRPr>
          </a:p>
        </p:txBody>
      </p:sp>
      <p:pic>
        <p:nvPicPr>
          <p:cNvPr id="72" name="Picture 4" descr="CEUPE entra en la AEEN (Asociación Española de Escuelas de Negocios)">
            <a:extLst>
              <a:ext uri="{FF2B5EF4-FFF2-40B4-BE49-F238E27FC236}">
                <a16:creationId xmlns:a16="http://schemas.microsoft.com/office/drawing/2014/main" id="{39BC7753-89E6-4FCC-A50C-51BFD024D65C}"/>
              </a:ext>
            </a:extLst>
          </p:cNvPr>
          <p:cNvPicPr>
            <a:picLocks noChangeAspect="1" noChangeArrowheads="1"/>
          </p:cNvPicPr>
          <p:nvPr/>
        </p:nvPicPr>
        <p:blipFill rotWithShape="1">
          <a:blip r:embed="rId21" cstate="print">
            <a:extLst>
              <a:ext uri="{28A0092B-C50C-407E-A947-70E740481C1C}">
                <a14:useLocalDpi xmlns:a14="http://schemas.microsoft.com/office/drawing/2010/main" val="0"/>
              </a:ext>
            </a:extLst>
          </a:blip>
          <a:srcRect t="27385" b="27277"/>
          <a:stretch/>
        </p:blipFill>
        <p:spPr bwMode="auto">
          <a:xfrm>
            <a:off x="8739281" y="3141300"/>
            <a:ext cx="1253289" cy="319621"/>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6" descr="Instituciones Colaboradoras">
            <a:extLst>
              <a:ext uri="{FF2B5EF4-FFF2-40B4-BE49-F238E27FC236}">
                <a16:creationId xmlns:a16="http://schemas.microsoft.com/office/drawing/2014/main" id="{A0E19D90-9BBE-427B-8007-A4D8C5C0F849}"/>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0334066" y="3140456"/>
            <a:ext cx="678746" cy="364355"/>
          </a:xfrm>
          <a:prstGeom prst="rect">
            <a:avLst/>
          </a:prstGeom>
          <a:noFill/>
          <a:extLst>
            <a:ext uri="{909E8E84-426E-40DD-AFC4-6F175D3DCCD1}">
              <a14:hiddenFill xmlns:a14="http://schemas.microsoft.com/office/drawing/2010/main">
                <a:solidFill>
                  <a:srgbClr val="FFFFFF"/>
                </a:solidFill>
              </a14:hiddenFill>
            </a:ext>
          </a:extLst>
        </p:spPr>
      </p:pic>
      <p:pic>
        <p:nvPicPr>
          <p:cNvPr id="76" name="Imagen 75" descr="Cara de un hombre con un traje de color negro&#10;&#10;Descripción generada automáticamente con confianza media">
            <a:extLst>
              <a:ext uri="{FF2B5EF4-FFF2-40B4-BE49-F238E27FC236}">
                <a16:creationId xmlns:a16="http://schemas.microsoft.com/office/drawing/2014/main" id="{20EA1EC8-C84B-4A0F-B24F-70CB0836C8A8}"/>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545823" y="1985171"/>
            <a:ext cx="2745258" cy="2677913"/>
          </a:xfrm>
          <a:prstGeom prst="rect">
            <a:avLst/>
          </a:prstGeom>
        </p:spPr>
      </p:pic>
      <p:sp>
        <p:nvSpPr>
          <p:cNvPr id="77" name="CuadroTexto 76">
            <a:extLst>
              <a:ext uri="{FF2B5EF4-FFF2-40B4-BE49-F238E27FC236}">
                <a16:creationId xmlns:a16="http://schemas.microsoft.com/office/drawing/2014/main" id="{990DE92D-5268-4320-B151-EA058D2B6415}"/>
              </a:ext>
            </a:extLst>
          </p:cNvPr>
          <p:cNvSpPr txBox="1"/>
          <p:nvPr/>
        </p:nvSpPr>
        <p:spPr>
          <a:xfrm>
            <a:off x="7602188" y="2313850"/>
            <a:ext cx="4218909" cy="338554"/>
          </a:xfrm>
          <a:prstGeom prst="rect">
            <a:avLst/>
          </a:prstGeom>
          <a:noFill/>
        </p:spPr>
        <p:txBody>
          <a:bodyPr wrap="square">
            <a:spAutoFit/>
          </a:bodyPr>
          <a:lstStyle/>
          <a:p>
            <a:pPr algn="ctr"/>
            <a:r>
              <a:rPr lang="en-GB" sz="1600" dirty="0">
                <a:latin typeface="72 Condensed" panose="020B0506030000000003" pitchFamily="34" charset="0"/>
                <a:cs typeface="72 Condensed" panose="020B0506030000000003" pitchFamily="34" charset="0"/>
              </a:rPr>
              <a:t>Maestría de Big Data &amp; Business Analytics</a:t>
            </a:r>
            <a:endParaRPr lang="en-US" sz="1600" dirty="0">
              <a:latin typeface="72 Condensed" panose="020B0506030000000003" pitchFamily="34" charset="0"/>
              <a:cs typeface="72 Condensed" panose="020B0506030000000003" pitchFamily="34" charset="0"/>
            </a:endParaRPr>
          </a:p>
        </p:txBody>
      </p:sp>
    </p:spTree>
    <p:extLst>
      <p:ext uri="{BB962C8B-B14F-4D97-AF65-F5344CB8AC3E}">
        <p14:creationId xmlns:p14="http://schemas.microsoft.com/office/powerpoint/2010/main" val="45935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518872-C325-4CBE-B4D7-0B929B44E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78" y="2813983"/>
            <a:ext cx="6049440" cy="3999385"/>
          </a:xfrm>
          <a:prstGeom prst="rect">
            <a:avLst/>
          </a:prstGeom>
        </p:spPr>
      </p:pic>
      <p:pic>
        <p:nvPicPr>
          <p:cNvPr id="2" name="Imagen 1" descr="Recorte de pantal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665" y="874663"/>
            <a:ext cx="9490364" cy="1842610"/>
          </a:xfrm>
          <a:prstGeom prst="rect">
            <a:avLst/>
          </a:prstGeom>
        </p:spPr>
      </p:pic>
      <p:cxnSp>
        <p:nvCxnSpPr>
          <p:cNvPr id="7" name="Conector recto de flecha 6"/>
          <p:cNvCxnSpPr>
            <a:cxnSpLocks/>
          </p:cNvCxnSpPr>
          <p:nvPr/>
        </p:nvCxnSpPr>
        <p:spPr>
          <a:xfrm flipH="1">
            <a:off x="1408670" y="2053244"/>
            <a:ext cx="3562342" cy="19173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p:cNvCxnSpPr>
            <a:cxnSpLocks/>
          </p:cNvCxnSpPr>
          <p:nvPr/>
        </p:nvCxnSpPr>
        <p:spPr>
          <a:xfrm>
            <a:off x="1479665" y="3970638"/>
            <a:ext cx="3891405" cy="2306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uadroTexto 20"/>
          <p:cNvSpPr txBox="1"/>
          <p:nvPr/>
        </p:nvSpPr>
        <p:spPr>
          <a:xfrm>
            <a:off x="1873134" y="187105"/>
            <a:ext cx="8703425" cy="461665"/>
          </a:xfrm>
          <a:prstGeom prst="rect">
            <a:avLst/>
          </a:prstGeom>
          <a:noFill/>
        </p:spPr>
        <p:txBody>
          <a:bodyPr wrap="square" rtlCol="0">
            <a:spAutoFit/>
          </a:bodyPr>
          <a:lstStyle/>
          <a:p>
            <a:r>
              <a:rPr lang="en-US" sz="2400" b="1" dirty="0"/>
              <a:t>Creamos nuestro proyecto y seguimos los pasos tan cual se indica.</a:t>
            </a:r>
            <a:endParaRPr lang="es-ES" sz="2400" b="1" dirty="0"/>
          </a:p>
        </p:txBody>
      </p:sp>
      <p:sp>
        <p:nvSpPr>
          <p:cNvPr id="22" name="CuadroTexto 21"/>
          <p:cNvSpPr txBox="1"/>
          <p:nvPr/>
        </p:nvSpPr>
        <p:spPr>
          <a:xfrm>
            <a:off x="4414058" y="1731942"/>
            <a:ext cx="290945" cy="400110"/>
          </a:xfrm>
          <a:prstGeom prst="rect">
            <a:avLst/>
          </a:prstGeom>
          <a:noFill/>
          <a:ln w="28575">
            <a:solidFill>
              <a:srgbClr val="FF0000"/>
            </a:solidFill>
          </a:ln>
        </p:spPr>
        <p:txBody>
          <a:bodyPr wrap="square" rtlCol="0">
            <a:spAutoFit/>
          </a:bodyPr>
          <a:lstStyle/>
          <a:p>
            <a:r>
              <a:rPr lang="en-US" sz="2000" b="1" dirty="0"/>
              <a:t>1</a:t>
            </a:r>
            <a:endParaRPr lang="es-ES" sz="2000" b="1" dirty="0"/>
          </a:p>
        </p:txBody>
      </p:sp>
      <p:sp>
        <p:nvSpPr>
          <p:cNvPr id="23" name="CuadroTexto 22"/>
          <p:cNvSpPr txBox="1"/>
          <p:nvPr/>
        </p:nvSpPr>
        <p:spPr>
          <a:xfrm>
            <a:off x="171282" y="4211905"/>
            <a:ext cx="290945" cy="400110"/>
          </a:xfrm>
          <a:prstGeom prst="rect">
            <a:avLst/>
          </a:prstGeom>
          <a:noFill/>
          <a:ln w="28575">
            <a:solidFill>
              <a:srgbClr val="FF0000"/>
            </a:solidFill>
          </a:ln>
        </p:spPr>
        <p:txBody>
          <a:bodyPr wrap="square" rtlCol="0">
            <a:spAutoFit/>
          </a:bodyPr>
          <a:lstStyle/>
          <a:p>
            <a:r>
              <a:rPr lang="en-US" sz="2000" b="1" dirty="0"/>
              <a:t>2</a:t>
            </a:r>
            <a:endParaRPr lang="es-ES" sz="2000" b="1" dirty="0"/>
          </a:p>
        </p:txBody>
      </p:sp>
    </p:spTree>
    <p:extLst>
      <p:ext uri="{BB962C8B-B14F-4D97-AF65-F5344CB8AC3E}">
        <p14:creationId xmlns:p14="http://schemas.microsoft.com/office/powerpoint/2010/main" val="3041166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416311-48D2-4A3D-91B3-3B53A1A9D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7370" y="97394"/>
            <a:ext cx="9821646" cy="6496957"/>
          </a:xfrm>
          <a:prstGeom prst="rect">
            <a:avLst/>
          </a:prstGeom>
        </p:spPr>
      </p:pic>
      <p:sp>
        <p:nvSpPr>
          <p:cNvPr id="3" name="CuadroTexto 2"/>
          <p:cNvSpPr txBox="1"/>
          <p:nvPr/>
        </p:nvSpPr>
        <p:spPr>
          <a:xfrm>
            <a:off x="162984" y="3505165"/>
            <a:ext cx="2975071" cy="2862322"/>
          </a:xfrm>
          <a:prstGeom prst="rect">
            <a:avLst/>
          </a:prstGeom>
          <a:solidFill>
            <a:srgbClr val="92D050"/>
          </a:solidFill>
          <a:ln>
            <a:solidFill>
              <a:srgbClr val="00B050"/>
            </a:solidFill>
          </a:ln>
        </p:spPr>
        <p:txBody>
          <a:bodyPr wrap="square" rtlCol="0">
            <a:spAutoFit/>
          </a:bodyPr>
          <a:lstStyle/>
          <a:p>
            <a:pPr algn="just"/>
            <a:r>
              <a:rPr lang="en-US" dirty="0"/>
              <a:t>Al darle a crear nos saldra esta Ventana con las opciones de (Maestro Detalle, Con Pestaña, Shell, y En Blanco), si tienen en el programa en Español o en Ingles son las mismas opciones, aqui vamos a escoger la ultima opcion, la cual es una Solucion en Blanco,.</a:t>
            </a:r>
            <a:endParaRPr lang="es-ES" dirty="0"/>
          </a:p>
        </p:txBody>
      </p:sp>
      <p:cxnSp>
        <p:nvCxnSpPr>
          <p:cNvPr id="5" name="Conector recto de flecha 4"/>
          <p:cNvCxnSpPr>
            <a:cxnSpLocks/>
            <a:stCxn id="3" idx="0"/>
          </p:cNvCxnSpPr>
          <p:nvPr/>
        </p:nvCxnSpPr>
        <p:spPr>
          <a:xfrm flipV="1">
            <a:off x="1650520" y="1288475"/>
            <a:ext cx="2142162" cy="221669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CuadroTexto 6"/>
          <p:cNvSpPr txBox="1"/>
          <p:nvPr/>
        </p:nvSpPr>
        <p:spPr>
          <a:xfrm>
            <a:off x="5555865" y="4723411"/>
            <a:ext cx="6407920" cy="1754326"/>
          </a:xfrm>
          <a:prstGeom prst="rect">
            <a:avLst/>
          </a:prstGeom>
          <a:solidFill>
            <a:schemeClr val="accent2">
              <a:lumMod val="20000"/>
              <a:lumOff val="80000"/>
            </a:schemeClr>
          </a:solidFill>
          <a:ln>
            <a:solidFill>
              <a:srgbClr val="00B050"/>
            </a:solidFill>
          </a:ln>
        </p:spPr>
        <p:txBody>
          <a:bodyPr wrap="square" rtlCol="0">
            <a:spAutoFit/>
          </a:bodyPr>
          <a:lstStyle/>
          <a:p>
            <a:pPr algn="just"/>
            <a:r>
              <a:rPr lang="en-US" dirty="0"/>
              <a:t>Al escoger la ultima opcion, la cual es una Solucion en Blanco, veremos donde dice (“</a:t>
            </a:r>
            <a:r>
              <a:rPr lang="en-US" b="1" dirty="0"/>
              <a:t>Plan to Develop for</a:t>
            </a:r>
            <a:r>
              <a:rPr lang="en-US" dirty="0"/>
              <a:t>”) 3 opciones, las cuales son (</a:t>
            </a:r>
            <a:r>
              <a:rPr lang="en-US" b="1" dirty="0">
                <a:solidFill>
                  <a:srgbClr val="00B050"/>
                </a:solidFill>
              </a:rPr>
              <a:t>Android, IOS, Windows (UWP)</a:t>
            </a:r>
            <a:r>
              <a:rPr lang="en-US" dirty="0"/>
              <a:t>), esta ultima desactivada por defecto, es decir al crear esta Solucion, ya viene con las principales Plataformas (Android, IOS, y Windows), para poder compilar y desplegar en algunos de estos sistemas Operativos.</a:t>
            </a:r>
            <a:endParaRPr lang="es-ES" dirty="0"/>
          </a:p>
        </p:txBody>
      </p:sp>
      <p:cxnSp>
        <p:nvCxnSpPr>
          <p:cNvPr id="8" name="Conector recto de flecha 7"/>
          <p:cNvCxnSpPr>
            <a:cxnSpLocks/>
            <a:stCxn id="7" idx="1"/>
          </p:cNvCxnSpPr>
          <p:nvPr/>
        </p:nvCxnSpPr>
        <p:spPr>
          <a:xfrm flipH="1" flipV="1">
            <a:off x="4625591" y="4936326"/>
            <a:ext cx="930274" cy="664248"/>
          </a:xfrm>
          <a:prstGeom prst="straightConnector1">
            <a:avLst/>
          </a:prstGeom>
          <a:ln w="2857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p:cNvSpPr txBox="1"/>
          <p:nvPr/>
        </p:nvSpPr>
        <p:spPr>
          <a:xfrm>
            <a:off x="8915400" y="504183"/>
            <a:ext cx="3113616" cy="1200329"/>
          </a:xfrm>
          <a:prstGeom prst="rect">
            <a:avLst/>
          </a:prstGeom>
          <a:solidFill>
            <a:srgbClr val="FFFF00"/>
          </a:solidFill>
          <a:ln>
            <a:solidFill>
              <a:srgbClr val="FFFF00"/>
            </a:solidFill>
          </a:ln>
        </p:spPr>
        <p:txBody>
          <a:bodyPr wrap="square" rtlCol="0">
            <a:spAutoFit/>
          </a:bodyPr>
          <a:lstStyle/>
          <a:p>
            <a:pPr algn="ctr"/>
            <a:r>
              <a:rPr lang="en-US" dirty="0"/>
              <a:t>Le damos a Crear y esperamos que termine de crear nuestro proyecto y hacer las modificaciones necesarias.</a:t>
            </a:r>
            <a:endParaRPr lang="es-ES" dirty="0"/>
          </a:p>
        </p:txBody>
      </p:sp>
      <p:cxnSp>
        <p:nvCxnSpPr>
          <p:cNvPr id="12" name="Conector recto de flecha 11"/>
          <p:cNvCxnSpPr>
            <a:cxnSpLocks/>
            <a:stCxn id="10" idx="1"/>
          </p:cNvCxnSpPr>
          <p:nvPr/>
        </p:nvCxnSpPr>
        <p:spPr>
          <a:xfrm flipH="1">
            <a:off x="4229102" y="1104348"/>
            <a:ext cx="4686298" cy="216987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1">
            <a:extLst>
              <a:ext uri="{FF2B5EF4-FFF2-40B4-BE49-F238E27FC236}">
                <a16:creationId xmlns:a16="http://schemas.microsoft.com/office/drawing/2014/main" id="{29EB44A8-36DC-4448-9594-3E0BC57816DA}"/>
              </a:ext>
            </a:extLst>
          </p:cNvPr>
          <p:cNvCxnSpPr>
            <a:cxnSpLocks/>
            <a:stCxn id="10" idx="2"/>
          </p:cNvCxnSpPr>
          <p:nvPr/>
        </p:nvCxnSpPr>
        <p:spPr>
          <a:xfrm flipH="1">
            <a:off x="9351820" y="1704512"/>
            <a:ext cx="1120388" cy="52177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0063B53-D173-49C7-A465-1FC373AB0CDA}"/>
              </a:ext>
            </a:extLst>
          </p:cNvPr>
          <p:cNvSpPr txBox="1"/>
          <p:nvPr/>
        </p:nvSpPr>
        <p:spPr>
          <a:xfrm>
            <a:off x="1500787" y="2750998"/>
            <a:ext cx="488373" cy="523220"/>
          </a:xfrm>
          <a:prstGeom prst="rect">
            <a:avLst/>
          </a:prstGeom>
          <a:noFill/>
        </p:spPr>
        <p:txBody>
          <a:bodyPr wrap="square" rtlCol="0">
            <a:spAutoFit/>
          </a:bodyPr>
          <a:lstStyle/>
          <a:p>
            <a:pPr algn="ctr"/>
            <a:r>
              <a:rPr lang="en-US" sz="2800" b="1" dirty="0">
                <a:solidFill>
                  <a:srgbClr val="FF0000"/>
                </a:solidFill>
              </a:rPr>
              <a:t>3</a:t>
            </a:r>
            <a:endParaRPr lang="es-DO" sz="2800" b="1" dirty="0">
              <a:solidFill>
                <a:srgbClr val="FF0000"/>
              </a:solidFill>
            </a:endParaRPr>
          </a:p>
        </p:txBody>
      </p:sp>
      <p:sp>
        <p:nvSpPr>
          <p:cNvPr id="23" name="TextBox 22">
            <a:extLst>
              <a:ext uri="{FF2B5EF4-FFF2-40B4-BE49-F238E27FC236}">
                <a16:creationId xmlns:a16="http://schemas.microsoft.com/office/drawing/2014/main" id="{2A0FB825-6032-4572-9690-07CE87D114AE}"/>
              </a:ext>
            </a:extLst>
          </p:cNvPr>
          <p:cNvSpPr txBox="1"/>
          <p:nvPr/>
        </p:nvSpPr>
        <p:spPr>
          <a:xfrm>
            <a:off x="5090728" y="4819712"/>
            <a:ext cx="488373" cy="523220"/>
          </a:xfrm>
          <a:prstGeom prst="rect">
            <a:avLst/>
          </a:prstGeom>
          <a:noFill/>
        </p:spPr>
        <p:txBody>
          <a:bodyPr wrap="square" rtlCol="0">
            <a:spAutoFit/>
          </a:bodyPr>
          <a:lstStyle/>
          <a:p>
            <a:pPr algn="ctr"/>
            <a:r>
              <a:rPr lang="en-US" sz="2800" b="1" dirty="0">
                <a:solidFill>
                  <a:srgbClr val="FF0000"/>
                </a:solidFill>
              </a:rPr>
              <a:t>4</a:t>
            </a:r>
            <a:endParaRPr lang="es-DO" sz="2800" b="1" dirty="0">
              <a:solidFill>
                <a:srgbClr val="FF0000"/>
              </a:solidFill>
            </a:endParaRPr>
          </a:p>
        </p:txBody>
      </p:sp>
      <p:sp>
        <p:nvSpPr>
          <p:cNvPr id="25" name="TextBox 24">
            <a:extLst>
              <a:ext uri="{FF2B5EF4-FFF2-40B4-BE49-F238E27FC236}">
                <a16:creationId xmlns:a16="http://schemas.microsoft.com/office/drawing/2014/main" id="{6DEEAF2E-3DF7-495A-9F26-2DC1C4EBDFC7}"/>
              </a:ext>
            </a:extLst>
          </p:cNvPr>
          <p:cNvSpPr txBox="1"/>
          <p:nvPr/>
        </p:nvSpPr>
        <p:spPr>
          <a:xfrm>
            <a:off x="8317922" y="703554"/>
            <a:ext cx="488373" cy="523220"/>
          </a:xfrm>
          <a:prstGeom prst="rect">
            <a:avLst/>
          </a:prstGeom>
          <a:noFill/>
        </p:spPr>
        <p:txBody>
          <a:bodyPr wrap="square" rtlCol="0">
            <a:spAutoFit/>
          </a:bodyPr>
          <a:lstStyle/>
          <a:p>
            <a:pPr algn="ctr"/>
            <a:r>
              <a:rPr lang="en-US" sz="2800" b="1" dirty="0">
                <a:solidFill>
                  <a:srgbClr val="FF0000"/>
                </a:solidFill>
              </a:rPr>
              <a:t>5</a:t>
            </a:r>
            <a:endParaRPr lang="es-DO" sz="2800" b="1" dirty="0">
              <a:solidFill>
                <a:srgbClr val="FF0000"/>
              </a:solidFill>
            </a:endParaRPr>
          </a:p>
        </p:txBody>
      </p:sp>
    </p:spTree>
    <p:extLst>
      <p:ext uri="{BB962C8B-B14F-4D97-AF65-F5344CB8AC3E}">
        <p14:creationId xmlns:p14="http://schemas.microsoft.com/office/powerpoint/2010/main" val="4130755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CBBD2E-059F-4EC5-A36A-45AA8B7D1AC4}"/>
              </a:ext>
            </a:extLst>
          </p:cNvPr>
          <p:cNvSpPr txBox="1"/>
          <p:nvPr/>
        </p:nvSpPr>
        <p:spPr>
          <a:xfrm>
            <a:off x="416011" y="956434"/>
            <a:ext cx="11137556" cy="5801588"/>
          </a:xfrm>
          <a:prstGeom prst="rect">
            <a:avLst/>
          </a:prstGeom>
          <a:noFill/>
        </p:spPr>
        <p:txBody>
          <a:bodyPr wrap="square">
            <a:spAutoFit/>
          </a:bodyPr>
          <a:lstStyle/>
          <a:p>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StackLayout</a:t>
            </a:r>
            <a:r>
              <a:rPr lang="es-DO" sz="700" dirty="0">
                <a:solidFill>
                  <a:srgbClr val="FF0000"/>
                </a:solidFill>
                <a:latin typeface="Consolas" panose="020B0609020204030204" pitchFamily="49" charset="0"/>
              </a:rPr>
              <a:t> Padding</a:t>
            </a:r>
            <a:r>
              <a:rPr lang="es-DO" sz="700" dirty="0">
                <a:solidFill>
                  <a:srgbClr val="0000FF"/>
                </a:solidFill>
                <a:latin typeface="Consolas" panose="020B0609020204030204" pitchFamily="49" charset="0"/>
              </a:rPr>
              <a:t>="20"</a:t>
            </a:r>
            <a:r>
              <a:rPr lang="es-DO" sz="700" dirty="0">
                <a:solidFill>
                  <a:srgbClr val="FF0000"/>
                </a:solidFill>
                <a:latin typeface="Consolas" panose="020B0609020204030204" pitchFamily="49" charset="0"/>
              </a:rPr>
              <a:t> VerticalOptions</a:t>
            </a:r>
            <a:r>
              <a:rPr lang="es-DO" sz="700" dirty="0">
                <a:solidFill>
                  <a:srgbClr val="0000FF"/>
                </a:solidFill>
                <a:latin typeface="Consolas" panose="020B0609020204030204" pitchFamily="49" charset="0"/>
              </a:rPr>
              <a:t>="Center"</a:t>
            </a:r>
            <a:r>
              <a:rPr lang="es-DO" sz="700" dirty="0">
                <a:solidFill>
                  <a:srgbClr val="FF0000"/>
                </a:solidFill>
                <a:latin typeface="Consolas" panose="020B0609020204030204" pitchFamily="49" charset="0"/>
              </a:rPr>
              <a:t> HorizontalOptions</a:t>
            </a:r>
            <a:r>
              <a:rPr lang="es-DO" sz="700" dirty="0">
                <a:solidFill>
                  <a:srgbClr val="0000FF"/>
                </a:solidFill>
                <a:latin typeface="Consolas" panose="020B0609020204030204" pitchFamily="49" charset="0"/>
              </a:rPr>
              <a:t>="Center" &gt;</a:t>
            </a:r>
            <a:endParaRPr lang="es-DO" sz="700" dirty="0">
              <a:solidFill>
                <a:srgbClr val="000000"/>
              </a:solidFill>
              <a:latin typeface="Consolas" panose="020B0609020204030204" pitchFamily="49" charset="0"/>
            </a:endParaRPr>
          </a:p>
          <a:p>
            <a:endParaRPr lang="es-DO" sz="700" dirty="0">
              <a:solidFill>
                <a:srgbClr val="000000"/>
              </a:solidFill>
              <a:latin typeface="Consolas" panose="020B0609020204030204" pitchFamily="49" charset="0"/>
            </a:endParaRPr>
          </a:p>
          <a:p>
            <a:r>
              <a:rPr lang="fr-FR" sz="700" dirty="0">
                <a:solidFill>
                  <a:srgbClr val="000000"/>
                </a:solidFill>
                <a:latin typeface="Consolas" panose="020B0609020204030204" pitchFamily="49" charset="0"/>
              </a:rPr>
              <a:t>        </a:t>
            </a:r>
            <a:r>
              <a:rPr lang="fr-FR" sz="700" dirty="0">
                <a:solidFill>
                  <a:srgbClr val="0000FF"/>
                </a:solidFill>
                <a:latin typeface="Consolas" panose="020B0609020204030204" pitchFamily="49" charset="0"/>
              </a:rPr>
              <a:t>&lt;</a:t>
            </a:r>
            <a:r>
              <a:rPr lang="fr-FR" sz="700" dirty="0">
                <a:solidFill>
                  <a:srgbClr val="A31515"/>
                </a:solidFill>
                <a:latin typeface="Consolas" panose="020B0609020204030204" pitchFamily="49" charset="0"/>
              </a:rPr>
              <a:t>Image</a:t>
            </a:r>
            <a:r>
              <a:rPr lang="fr-FR" sz="700" dirty="0">
                <a:solidFill>
                  <a:srgbClr val="FF0000"/>
                </a:solidFill>
                <a:latin typeface="Consolas" panose="020B0609020204030204" pitchFamily="49" charset="0"/>
              </a:rPr>
              <a:t> Source</a:t>
            </a:r>
            <a:r>
              <a:rPr lang="fr-FR" sz="700" dirty="0">
                <a:solidFill>
                  <a:srgbClr val="0000FF"/>
                </a:solidFill>
                <a:latin typeface="Consolas" panose="020B0609020204030204" pitchFamily="49" charset="0"/>
              </a:rPr>
              <a:t>="https://play-lh.googleusercontent.com/DkeFPP7MyIQecE9iRCv__tKN6K68lo2sHROBeQqTi_mnOfxyVtaFqPSmEOYE--jslRc=w240-h480-rw"</a:t>
            </a:r>
            <a:r>
              <a:rPr lang="fr-FR"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WidthRequest</a:t>
            </a:r>
            <a:r>
              <a:rPr lang="es-DO" sz="700" dirty="0">
                <a:solidFill>
                  <a:srgbClr val="0000FF"/>
                </a:solidFill>
                <a:latin typeface="Consolas" panose="020B0609020204030204" pitchFamily="49" charset="0"/>
              </a:rPr>
              <a:t>="500"</a:t>
            </a:r>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HeightRequest</a:t>
            </a:r>
            <a:r>
              <a:rPr lang="es-DO" sz="700" dirty="0">
                <a:solidFill>
                  <a:srgbClr val="0000FF"/>
                </a:solidFill>
                <a:latin typeface="Consolas" panose="020B0609020204030204" pitchFamily="49" charset="0"/>
              </a:rPr>
              <a:t>="200"</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 /&gt;</a:t>
            </a:r>
            <a:endParaRPr lang="es-DO" sz="700" dirty="0">
              <a:solidFill>
                <a:srgbClr val="000000"/>
              </a:solidFill>
              <a:latin typeface="Consolas" panose="020B0609020204030204" pitchFamily="49" charset="0"/>
            </a:endParaRPr>
          </a:p>
          <a:p>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Label</a:t>
            </a:r>
            <a:r>
              <a:rPr lang="es-DO" sz="700" dirty="0">
                <a:solidFill>
                  <a:srgbClr val="FF0000"/>
                </a:solidFill>
                <a:latin typeface="Consolas" panose="020B0609020204030204" pitchFamily="49" charset="0"/>
              </a:rPr>
              <a:t> Text</a:t>
            </a:r>
            <a:r>
              <a:rPr lang="es-DO" sz="700" dirty="0">
                <a:solidFill>
                  <a:srgbClr val="0000FF"/>
                </a:solidFill>
                <a:latin typeface="Consolas" panose="020B0609020204030204" pitchFamily="49" charset="0"/>
              </a:rPr>
              <a:t>="Calculadora IMC"</a:t>
            </a:r>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HorizontalTextAlignment</a:t>
            </a:r>
            <a:r>
              <a:rPr lang="es-DO" sz="700" dirty="0">
                <a:solidFill>
                  <a:srgbClr val="0000FF"/>
                </a:solidFill>
                <a:latin typeface="Consolas" panose="020B0609020204030204" pitchFamily="49" charset="0"/>
              </a:rPr>
              <a:t>="Center"</a:t>
            </a:r>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TextColor</a:t>
            </a:r>
            <a:r>
              <a:rPr lang="es-DO" sz="700" dirty="0">
                <a:solidFill>
                  <a:srgbClr val="0000FF"/>
                </a:solidFill>
                <a:latin typeface="Consolas" panose="020B0609020204030204" pitchFamily="49" charset="0"/>
              </a:rPr>
              <a:t>="Green"</a:t>
            </a:r>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FontSize</a:t>
            </a:r>
            <a:r>
              <a:rPr lang="es-DO" sz="700" dirty="0">
                <a:solidFill>
                  <a:srgbClr val="0000FF"/>
                </a:solidFill>
                <a:latin typeface="Consolas" panose="020B0609020204030204" pitchFamily="49" charset="0"/>
              </a:rPr>
              <a:t>="36"</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Padding</a:t>
            </a:r>
            <a:r>
              <a:rPr lang="es-DO" sz="700" dirty="0">
                <a:solidFill>
                  <a:srgbClr val="0000FF"/>
                </a:solidFill>
                <a:latin typeface="Consolas" panose="020B0609020204030204" pitchFamily="49" charset="0"/>
              </a:rPr>
              <a:t>="2"/&gt;</a:t>
            </a:r>
            <a:endParaRPr lang="es-DO" sz="700" dirty="0">
              <a:solidFill>
                <a:srgbClr val="000000"/>
              </a:solidFill>
              <a:latin typeface="Consolas" panose="020B0609020204030204" pitchFamily="49" charset="0"/>
            </a:endParaRPr>
          </a:p>
          <a:p>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p>
          <a:p>
            <a:r>
              <a:rPr lang="es-ES" sz="700" dirty="0">
                <a:solidFill>
                  <a:srgbClr val="000000"/>
                </a:solidFill>
                <a:latin typeface="Consolas" panose="020B0609020204030204" pitchFamily="49" charset="0"/>
              </a:rPr>
              <a:t>        </a:t>
            </a:r>
            <a:r>
              <a:rPr lang="es-ES" sz="700" dirty="0">
                <a:solidFill>
                  <a:srgbClr val="0000FF"/>
                </a:solidFill>
                <a:latin typeface="Consolas" panose="020B0609020204030204" pitchFamily="49" charset="0"/>
              </a:rPr>
              <a:t>&lt;</a:t>
            </a:r>
            <a:r>
              <a:rPr lang="es-ES" sz="700" dirty="0">
                <a:solidFill>
                  <a:srgbClr val="A31515"/>
                </a:solidFill>
                <a:latin typeface="Consolas" panose="020B0609020204030204" pitchFamily="49" charset="0"/>
              </a:rPr>
              <a:t>Entry</a:t>
            </a:r>
            <a:r>
              <a:rPr lang="es-ES" sz="700" dirty="0">
                <a:solidFill>
                  <a:srgbClr val="FF0000"/>
                </a:solidFill>
                <a:latin typeface="Consolas" panose="020B0609020204030204" pitchFamily="49" charset="0"/>
              </a:rPr>
              <a:t> Placeholder</a:t>
            </a:r>
            <a:r>
              <a:rPr lang="es-ES" sz="700" dirty="0">
                <a:solidFill>
                  <a:srgbClr val="0000FF"/>
                </a:solidFill>
                <a:latin typeface="Consolas" panose="020B0609020204030204" pitchFamily="49" charset="0"/>
              </a:rPr>
              <a:t>="Escribe tu Altura en Mts"</a:t>
            </a:r>
            <a:r>
              <a:rPr lang="es-ES"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Keyboard</a:t>
            </a:r>
            <a:r>
              <a:rPr lang="es-DO" sz="700" dirty="0">
                <a:solidFill>
                  <a:srgbClr val="0000FF"/>
                </a:solidFill>
                <a:latin typeface="Consolas" panose="020B0609020204030204" pitchFamily="49" charset="0"/>
              </a:rPr>
              <a:t>="Numeric"</a:t>
            </a:r>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x</a:t>
            </a:r>
            <a:r>
              <a:rPr lang="es-DO" sz="700" dirty="0">
                <a:solidFill>
                  <a:srgbClr val="0000FF"/>
                </a:solidFill>
                <a:latin typeface="Consolas" panose="020B0609020204030204" pitchFamily="49" charset="0"/>
              </a:rPr>
              <a:t>:</a:t>
            </a:r>
            <a:r>
              <a:rPr lang="es-DO" sz="700" dirty="0">
                <a:solidFill>
                  <a:srgbClr val="FF0000"/>
                </a:solidFill>
                <a:latin typeface="Consolas" panose="020B0609020204030204" pitchFamily="49" charset="0"/>
              </a:rPr>
              <a:t>Name</a:t>
            </a:r>
            <a:r>
              <a:rPr lang="es-DO" sz="700" dirty="0">
                <a:solidFill>
                  <a:srgbClr val="0000FF"/>
                </a:solidFill>
                <a:latin typeface="Consolas" panose="020B0609020204030204" pitchFamily="49" charset="0"/>
              </a:rPr>
              <a:t>="Altura"</a:t>
            </a:r>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VerticalTextAlignment</a:t>
            </a:r>
            <a:r>
              <a:rPr lang="es-DO" sz="700" dirty="0">
                <a:solidFill>
                  <a:srgbClr val="0000FF"/>
                </a:solidFill>
                <a:latin typeface="Consolas" panose="020B0609020204030204" pitchFamily="49" charset="0"/>
              </a:rPr>
              <a:t>="Center"</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HorizontalTextAlignment</a:t>
            </a:r>
            <a:r>
              <a:rPr lang="es-DO" sz="700" dirty="0">
                <a:solidFill>
                  <a:srgbClr val="0000FF"/>
                </a:solidFill>
                <a:latin typeface="Consolas" panose="020B0609020204030204" pitchFamily="49" charset="0"/>
              </a:rPr>
              <a:t>="Center"</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BackgroundColor</a:t>
            </a:r>
            <a:r>
              <a:rPr lang="es-DO" sz="700" dirty="0">
                <a:solidFill>
                  <a:srgbClr val="0000FF"/>
                </a:solidFill>
                <a:latin typeface="Consolas" panose="020B0609020204030204" pitchFamily="49" charset="0"/>
              </a:rPr>
              <a:t>="LightYellow"</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TextColor</a:t>
            </a:r>
            <a:r>
              <a:rPr lang="es-DO" sz="700" dirty="0">
                <a:solidFill>
                  <a:srgbClr val="0000FF"/>
                </a:solidFill>
                <a:latin typeface="Consolas" panose="020B0609020204030204" pitchFamily="49" charset="0"/>
              </a:rPr>
              <a:t>="Black"</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FontSize</a:t>
            </a:r>
            <a:r>
              <a:rPr lang="es-DO" sz="700" dirty="0">
                <a:solidFill>
                  <a:srgbClr val="0000FF"/>
                </a:solidFill>
                <a:latin typeface="Consolas" panose="020B0609020204030204" pitchFamily="49" charset="0"/>
              </a:rPr>
              <a:t>="25"</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FontAttributes</a:t>
            </a:r>
            <a:r>
              <a:rPr lang="es-DO" sz="700" dirty="0">
                <a:solidFill>
                  <a:srgbClr val="0000FF"/>
                </a:solidFill>
                <a:latin typeface="Consolas" panose="020B0609020204030204" pitchFamily="49" charset="0"/>
              </a:rPr>
              <a:t>="Bold"/&gt;</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p>
          <a:p>
            <a:r>
              <a:rPr lang="es-ES" sz="700" dirty="0">
                <a:solidFill>
                  <a:srgbClr val="000000"/>
                </a:solidFill>
                <a:latin typeface="Consolas" panose="020B0609020204030204" pitchFamily="49" charset="0"/>
              </a:rPr>
              <a:t>        </a:t>
            </a:r>
            <a:r>
              <a:rPr lang="es-ES" sz="700" dirty="0">
                <a:solidFill>
                  <a:srgbClr val="0000FF"/>
                </a:solidFill>
                <a:latin typeface="Consolas" panose="020B0609020204030204" pitchFamily="49" charset="0"/>
              </a:rPr>
              <a:t>&lt;</a:t>
            </a:r>
            <a:r>
              <a:rPr lang="es-ES" sz="700" dirty="0">
                <a:solidFill>
                  <a:srgbClr val="A31515"/>
                </a:solidFill>
                <a:latin typeface="Consolas" panose="020B0609020204030204" pitchFamily="49" charset="0"/>
              </a:rPr>
              <a:t>Entry</a:t>
            </a:r>
            <a:r>
              <a:rPr lang="es-ES" sz="700" dirty="0">
                <a:solidFill>
                  <a:srgbClr val="FF0000"/>
                </a:solidFill>
                <a:latin typeface="Consolas" panose="020B0609020204030204" pitchFamily="49" charset="0"/>
              </a:rPr>
              <a:t> Placeholder</a:t>
            </a:r>
            <a:r>
              <a:rPr lang="es-ES" sz="700" dirty="0">
                <a:solidFill>
                  <a:srgbClr val="0000FF"/>
                </a:solidFill>
                <a:latin typeface="Consolas" panose="020B0609020204030204" pitchFamily="49" charset="0"/>
              </a:rPr>
              <a:t>="Escribe tu Peso en Kg"</a:t>
            </a:r>
            <a:r>
              <a:rPr lang="es-ES"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Keyboard</a:t>
            </a:r>
            <a:r>
              <a:rPr lang="es-DO" sz="700" dirty="0">
                <a:solidFill>
                  <a:srgbClr val="0000FF"/>
                </a:solidFill>
                <a:latin typeface="Consolas" panose="020B0609020204030204" pitchFamily="49" charset="0"/>
              </a:rPr>
              <a:t>="Numeric"</a:t>
            </a:r>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x</a:t>
            </a:r>
            <a:r>
              <a:rPr lang="es-DO" sz="700" dirty="0">
                <a:solidFill>
                  <a:srgbClr val="0000FF"/>
                </a:solidFill>
                <a:latin typeface="Consolas" panose="020B0609020204030204" pitchFamily="49" charset="0"/>
              </a:rPr>
              <a:t>:</a:t>
            </a:r>
            <a:r>
              <a:rPr lang="es-DO" sz="700" dirty="0">
                <a:solidFill>
                  <a:srgbClr val="FF0000"/>
                </a:solidFill>
                <a:latin typeface="Consolas" panose="020B0609020204030204" pitchFamily="49" charset="0"/>
              </a:rPr>
              <a:t>Name</a:t>
            </a:r>
            <a:r>
              <a:rPr lang="es-DO" sz="700" dirty="0">
                <a:solidFill>
                  <a:srgbClr val="0000FF"/>
                </a:solidFill>
                <a:latin typeface="Consolas" panose="020B0609020204030204" pitchFamily="49" charset="0"/>
              </a:rPr>
              <a:t>="Peso"</a:t>
            </a:r>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VerticalTextAlignment</a:t>
            </a:r>
            <a:r>
              <a:rPr lang="es-DO" sz="700" dirty="0">
                <a:solidFill>
                  <a:srgbClr val="0000FF"/>
                </a:solidFill>
                <a:latin typeface="Consolas" panose="020B0609020204030204" pitchFamily="49" charset="0"/>
              </a:rPr>
              <a:t>="Center"</a:t>
            </a:r>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HorizontalTextAlignment</a:t>
            </a:r>
            <a:r>
              <a:rPr lang="es-DO" sz="700" dirty="0">
                <a:solidFill>
                  <a:srgbClr val="0000FF"/>
                </a:solidFill>
                <a:latin typeface="Consolas" panose="020B0609020204030204" pitchFamily="49" charset="0"/>
              </a:rPr>
              <a:t>="Center"</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BackgroundColor</a:t>
            </a:r>
            <a:r>
              <a:rPr lang="es-DO" sz="700" dirty="0">
                <a:solidFill>
                  <a:srgbClr val="0000FF"/>
                </a:solidFill>
                <a:latin typeface="Consolas" panose="020B0609020204030204" pitchFamily="49" charset="0"/>
              </a:rPr>
              <a:t>="LightYellow"</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TextColor</a:t>
            </a:r>
            <a:r>
              <a:rPr lang="es-DO" sz="700" dirty="0">
                <a:solidFill>
                  <a:srgbClr val="0000FF"/>
                </a:solidFill>
                <a:latin typeface="Consolas" panose="020B0609020204030204" pitchFamily="49" charset="0"/>
              </a:rPr>
              <a:t>="Black"</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FontSize</a:t>
            </a:r>
            <a:r>
              <a:rPr lang="es-DO" sz="700" dirty="0">
                <a:solidFill>
                  <a:srgbClr val="0000FF"/>
                </a:solidFill>
                <a:latin typeface="Consolas" panose="020B0609020204030204" pitchFamily="49" charset="0"/>
              </a:rPr>
              <a:t>="25"</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FontAttributes</a:t>
            </a:r>
            <a:r>
              <a:rPr lang="es-DO" sz="700" dirty="0">
                <a:solidFill>
                  <a:srgbClr val="0000FF"/>
                </a:solidFill>
                <a:latin typeface="Consolas" panose="020B0609020204030204" pitchFamily="49" charset="0"/>
              </a:rPr>
              <a:t>="Bold"/&gt;</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&lt;</a:t>
            </a:r>
            <a:r>
              <a:rPr lang="en-US" sz="700" dirty="0">
                <a:solidFill>
                  <a:srgbClr val="A31515"/>
                </a:solidFill>
                <a:latin typeface="Consolas" panose="020B0609020204030204" pitchFamily="49" charset="0"/>
              </a:rPr>
              <a:t>Entry</a:t>
            </a:r>
            <a:r>
              <a:rPr lang="en-US" sz="700" dirty="0">
                <a:solidFill>
                  <a:srgbClr val="FF0000"/>
                </a:solidFill>
                <a:latin typeface="Consolas" panose="020B0609020204030204" pitchFamily="49" charset="0"/>
              </a:rPr>
              <a:t> Placeholder</a:t>
            </a:r>
            <a:r>
              <a:rPr lang="en-US" sz="700" dirty="0">
                <a:solidFill>
                  <a:srgbClr val="0000FF"/>
                </a:solidFill>
                <a:latin typeface="Consolas" panose="020B0609020204030204" pitchFamily="49" charset="0"/>
              </a:rPr>
              <a:t>="Tu IMC"</a:t>
            </a:r>
            <a:r>
              <a:rPr lang="en-US" sz="700" dirty="0">
                <a:solidFill>
                  <a:srgbClr val="FF0000"/>
                </a:solidFill>
                <a:latin typeface="Consolas" panose="020B0609020204030204" pitchFamily="49" charset="0"/>
              </a:rPr>
              <a:t> x</a:t>
            </a:r>
            <a:r>
              <a:rPr lang="en-US" sz="700" dirty="0">
                <a:solidFill>
                  <a:srgbClr val="0000FF"/>
                </a:solidFill>
                <a:latin typeface="Consolas" panose="020B0609020204030204" pitchFamily="49" charset="0"/>
              </a:rPr>
              <a:t>:</a:t>
            </a:r>
            <a:r>
              <a:rPr lang="en-US" sz="700" dirty="0">
                <a:solidFill>
                  <a:srgbClr val="FF0000"/>
                </a:solidFill>
                <a:latin typeface="Consolas" panose="020B0609020204030204" pitchFamily="49" charset="0"/>
              </a:rPr>
              <a:t>Name</a:t>
            </a:r>
            <a:r>
              <a:rPr lang="en-US" sz="700" dirty="0">
                <a:solidFill>
                  <a:srgbClr val="0000FF"/>
                </a:solidFill>
                <a:latin typeface="Consolas" panose="020B0609020204030204" pitchFamily="49" charset="0"/>
              </a:rPr>
              <a:t>="IMC"</a:t>
            </a:r>
            <a:r>
              <a:rPr lang="en-US"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VerticalTextAlignment</a:t>
            </a:r>
            <a:r>
              <a:rPr lang="es-DO" sz="700" dirty="0">
                <a:solidFill>
                  <a:srgbClr val="0000FF"/>
                </a:solidFill>
                <a:latin typeface="Consolas" panose="020B0609020204030204" pitchFamily="49" charset="0"/>
              </a:rPr>
              <a:t>="Center"</a:t>
            </a:r>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HorizontalTextAlignment</a:t>
            </a:r>
            <a:r>
              <a:rPr lang="es-DO" sz="700" dirty="0">
                <a:solidFill>
                  <a:srgbClr val="0000FF"/>
                </a:solidFill>
                <a:latin typeface="Consolas" panose="020B0609020204030204" pitchFamily="49" charset="0"/>
              </a:rPr>
              <a:t>="Center"</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BackgroundColor</a:t>
            </a:r>
            <a:r>
              <a:rPr lang="es-DO" sz="700" dirty="0">
                <a:solidFill>
                  <a:srgbClr val="0000FF"/>
                </a:solidFill>
                <a:latin typeface="Consolas" panose="020B0609020204030204" pitchFamily="49" charset="0"/>
              </a:rPr>
              <a:t>="LightYellow"</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TextColor</a:t>
            </a:r>
            <a:r>
              <a:rPr lang="es-DO" sz="700" dirty="0">
                <a:solidFill>
                  <a:srgbClr val="0000FF"/>
                </a:solidFill>
                <a:latin typeface="Consolas" panose="020B0609020204030204" pitchFamily="49" charset="0"/>
              </a:rPr>
              <a:t>="Black"</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FontSize</a:t>
            </a:r>
            <a:r>
              <a:rPr lang="es-DO" sz="700" dirty="0">
                <a:solidFill>
                  <a:srgbClr val="0000FF"/>
                </a:solidFill>
                <a:latin typeface="Consolas" panose="020B0609020204030204" pitchFamily="49" charset="0"/>
              </a:rPr>
              <a:t>="25"</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FontAttributes</a:t>
            </a:r>
            <a:r>
              <a:rPr lang="es-DO" sz="700" dirty="0">
                <a:solidFill>
                  <a:srgbClr val="0000FF"/>
                </a:solidFill>
                <a:latin typeface="Consolas" panose="020B0609020204030204" pitchFamily="49" charset="0"/>
              </a:rPr>
              <a:t>="Bold"/&gt;</a:t>
            </a:r>
            <a:endParaRPr lang="es-DO" sz="700" dirty="0">
              <a:solidFill>
                <a:srgbClr val="000000"/>
              </a:solidFill>
              <a:latin typeface="Consolas" panose="020B0609020204030204" pitchFamily="49" charset="0"/>
            </a:endParaRPr>
          </a:p>
          <a:p>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Button</a:t>
            </a:r>
            <a:r>
              <a:rPr lang="es-DO" sz="700" dirty="0">
                <a:solidFill>
                  <a:srgbClr val="FF0000"/>
                </a:solidFill>
                <a:latin typeface="Consolas" panose="020B0609020204030204" pitchFamily="49" charset="0"/>
              </a:rPr>
              <a:t> Text</a:t>
            </a:r>
            <a:r>
              <a:rPr lang="es-DO" sz="700" dirty="0">
                <a:solidFill>
                  <a:srgbClr val="0000FF"/>
                </a:solidFill>
                <a:latin typeface="Consolas" panose="020B0609020204030204" pitchFamily="49" charset="0"/>
              </a:rPr>
              <a:t>="Calcular"</a:t>
            </a:r>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BackgroundColor</a:t>
            </a:r>
            <a:r>
              <a:rPr lang="es-DO" sz="700" dirty="0">
                <a:solidFill>
                  <a:srgbClr val="0000FF"/>
                </a:solidFill>
                <a:latin typeface="Consolas" panose="020B0609020204030204" pitchFamily="49" charset="0"/>
              </a:rPr>
              <a:t>="GreenYellow"</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TextColor</a:t>
            </a:r>
            <a:r>
              <a:rPr lang="es-DO" sz="700" dirty="0">
                <a:solidFill>
                  <a:srgbClr val="0000FF"/>
                </a:solidFill>
                <a:latin typeface="Consolas" panose="020B0609020204030204" pitchFamily="49" charset="0"/>
              </a:rPr>
              <a:t>="Black"</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FontSize</a:t>
            </a:r>
            <a:r>
              <a:rPr lang="es-DO" sz="700" dirty="0">
                <a:solidFill>
                  <a:srgbClr val="0000FF"/>
                </a:solidFill>
                <a:latin typeface="Consolas" panose="020B0609020204030204" pitchFamily="49" charset="0"/>
              </a:rPr>
              <a:t>="25"</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FontAttributes</a:t>
            </a:r>
            <a:r>
              <a:rPr lang="es-DO" sz="700" dirty="0">
                <a:solidFill>
                  <a:srgbClr val="0000FF"/>
                </a:solidFill>
                <a:latin typeface="Consolas" panose="020B0609020204030204" pitchFamily="49" charset="0"/>
              </a:rPr>
              <a:t>="Bold"</a:t>
            </a:r>
            <a:endParaRPr lang="es-DO" sz="700" dirty="0">
              <a:solidFill>
                <a:srgbClr val="000000"/>
              </a:solidFill>
              <a:latin typeface="Consolas" panose="020B0609020204030204" pitchFamily="49" charset="0"/>
            </a:endParaRPr>
          </a:p>
          <a:p>
            <a:r>
              <a:rPr lang="en-US" sz="700" dirty="0">
                <a:solidFill>
                  <a:srgbClr val="000000"/>
                </a:solidFill>
                <a:latin typeface="Consolas" panose="020B0609020204030204" pitchFamily="49" charset="0"/>
              </a:rPr>
              <a:t>               </a:t>
            </a:r>
            <a:r>
              <a:rPr lang="en-US" sz="700" dirty="0">
                <a:solidFill>
                  <a:srgbClr val="FF0000"/>
                </a:solidFill>
                <a:latin typeface="Consolas" panose="020B0609020204030204" pitchFamily="49" charset="0"/>
              </a:rPr>
              <a:t> x</a:t>
            </a:r>
            <a:r>
              <a:rPr lang="en-US" sz="700" dirty="0">
                <a:solidFill>
                  <a:srgbClr val="0000FF"/>
                </a:solidFill>
                <a:latin typeface="Consolas" panose="020B0609020204030204" pitchFamily="49" charset="0"/>
              </a:rPr>
              <a:t>:</a:t>
            </a:r>
            <a:r>
              <a:rPr lang="en-US" sz="700" dirty="0">
                <a:solidFill>
                  <a:srgbClr val="FF0000"/>
                </a:solidFill>
                <a:latin typeface="Consolas" panose="020B0609020204030204" pitchFamily="49" charset="0"/>
              </a:rPr>
              <a:t>Name</a:t>
            </a:r>
            <a:r>
              <a:rPr lang="en-US" sz="700" dirty="0">
                <a:solidFill>
                  <a:srgbClr val="0000FF"/>
                </a:solidFill>
                <a:latin typeface="Consolas" panose="020B0609020204030204" pitchFamily="49" charset="0"/>
              </a:rPr>
              <a:t>="btnCalcular"</a:t>
            </a:r>
            <a:r>
              <a:rPr lang="en-US" sz="700" dirty="0">
                <a:solidFill>
                  <a:srgbClr val="FF0000"/>
                </a:solidFill>
                <a:latin typeface="Consolas" panose="020B0609020204030204" pitchFamily="49" charset="0"/>
              </a:rPr>
              <a:t> Clicked</a:t>
            </a:r>
            <a:r>
              <a:rPr lang="en-US" sz="700" dirty="0">
                <a:solidFill>
                  <a:srgbClr val="0000FF"/>
                </a:solidFill>
                <a:latin typeface="Consolas" panose="020B0609020204030204" pitchFamily="49" charset="0"/>
              </a:rPr>
              <a:t>="btnCalcular_Clicked"</a:t>
            </a:r>
            <a:endParaRPr lang="en-US"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Margin</a:t>
            </a:r>
            <a:r>
              <a:rPr lang="es-DO" sz="700" dirty="0">
                <a:solidFill>
                  <a:srgbClr val="0000FF"/>
                </a:solidFill>
                <a:latin typeface="Consolas" panose="020B0609020204030204" pitchFamily="49" charset="0"/>
              </a:rPr>
              <a:t>="10"</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FF0000"/>
                </a:solidFill>
                <a:latin typeface="Consolas" panose="020B0609020204030204" pitchFamily="49" charset="0"/>
              </a:rPr>
              <a:t> Padding</a:t>
            </a:r>
            <a:r>
              <a:rPr lang="es-DO" sz="700" dirty="0">
                <a:solidFill>
                  <a:srgbClr val="0000FF"/>
                </a:solidFill>
                <a:latin typeface="Consolas" panose="020B0609020204030204" pitchFamily="49" charset="0"/>
              </a:rPr>
              <a:t>="30"/&gt;</a:t>
            </a:r>
            <a:endParaRPr lang="es-DO" sz="700" dirty="0">
              <a:solidFill>
                <a:srgbClr val="000000"/>
              </a:solidFill>
              <a:latin typeface="Consolas" panose="020B0609020204030204" pitchFamily="49" charset="0"/>
            </a:endParaRPr>
          </a:p>
          <a:p>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&lt;/</a:t>
            </a:r>
            <a:r>
              <a:rPr lang="es-DO" sz="700" dirty="0">
                <a:solidFill>
                  <a:srgbClr val="A31515"/>
                </a:solidFill>
                <a:latin typeface="Consolas" panose="020B0609020204030204" pitchFamily="49" charset="0"/>
              </a:rPr>
              <a:t>StackLayout</a:t>
            </a:r>
            <a:r>
              <a:rPr lang="es-DO" sz="700" dirty="0">
                <a:solidFill>
                  <a:srgbClr val="0000FF"/>
                </a:solidFill>
                <a:latin typeface="Consolas" panose="020B0609020204030204" pitchFamily="49" charset="0"/>
              </a:rPr>
              <a:t>&gt;</a:t>
            </a:r>
            <a:endParaRPr lang="es-DO" sz="700" dirty="0">
              <a:solidFill>
                <a:srgbClr val="000000"/>
              </a:solidFill>
              <a:latin typeface="Consolas" panose="020B0609020204030204" pitchFamily="49" charset="0"/>
            </a:endParaRPr>
          </a:p>
          <a:p>
            <a:endParaRPr lang="es-DO" sz="700" dirty="0">
              <a:solidFill>
                <a:srgbClr val="000000"/>
              </a:solidFill>
              <a:latin typeface="Consolas" panose="020B0609020204030204" pitchFamily="49" charset="0"/>
            </a:endParaRPr>
          </a:p>
        </p:txBody>
      </p:sp>
      <p:sp>
        <p:nvSpPr>
          <p:cNvPr id="4" name="TextBox 3">
            <a:extLst>
              <a:ext uri="{FF2B5EF4-FFF2-40B4-BE49-F238E27FC236}">
                <a16:creationId xmlns:a16="http://schemas.microsoft.com/office/drawing/2014/main" id="{152DB761-516A-46DA-A3F4-53A77C939B89}"/>
              </a:ext>
            </a:extLst>
          </p:cNvPr>
          <p:cNvSpPr txBox="1"/>
          <p:nvPr/>
        </p:nvSpPr>
        <p:spPr>
          <a:xfrm>
            <a:off x="416011" y="248548"/>
            <a:ext cx="11359978" cy="707886"/>
          </a:xfrm>
          <a:prstGeom prst="rect">
            <a:avLst/>
          </a:prstGeom>
          <a:noFill/>
        </p:spPr>
        <p:txBody>
          <a:bodyPr wrap="square" rtlCol="0">
            <a:spAutoFit/>
          </a:bodyPr>
          <a:lstStyle/>
          <a:p>
            <a:pPr algn="just"/>
            <a:r>
              <a:rPr lang="en-US" sz="2000" dirty="0"/>
              <a:t>En el código del MainPage.xaml, vamos a copier nuestro código, el mismo nos va a dibujar nuestros controles, colores, imagenes y tamaño necesarios, y nuestro boton para calcular.</a:t>
            </a:r>
            <a:endParaRPr lang="es-DO" sz="2000" dirty="0"/>
          </a:p>
        </p:txBody>
      </p:sp>
      <p:sp>
        <p:nvSpPr>
          <p:cNvPr id="2" name="CuadroTexto 1">
            <a:extLst>
              <a:ext uri="{FF2B5EF4-FFF2-40B4-BE49-F238E27FC236}">
                <a16:creationId xmlns:a16="http://schemas.microsoft.com/office/drawing/2014/main" id="{E7152DA5-DFC6-7228-E54D-4E43659CD8B3}"/>
              </a:ext>
            </a:extLst>
          </p:cNvPr>
          <p:cNvSpPr txBox="1"/>
          <p:nvPr/>
        </p:nvSpPr>
        <p:spPr>
          <a:xfrm>
            <a:off x="4994189" y="2571750"/>
            <a:ext cx="6670589" cy="2308324"/>
          </a:xfrm>
          <a:prstGeom prst="rect">
            <a:avLst/>
          </a:prstGeom>
          <a:noFill/>
        </p:spPr>
        <p:txBody>
          <a:bodyPr wrap="square" rtlCol="0">
            <a:spAutoFit/>
          </a:bodyPr>
          <a:lstStyle/>
          <a:p>
            <a:pPr algn="ctr"/>
            <a:r>
              <a:rPr lang="en-GB" sz="7200" dirty="0">
                <a:highlight>
                  <a:srgbClr val="FFFF00"/>
                </a:highlight>
              </a:rPr>
              <a:t>Codigo MainPage.xaml</a:t>
            </a:r>
            <a:endParaRPr lang="en-US" sz="7200" dirty="0">
              <a:highlight>
                <a:srgbClr val="FFFF00"/>
              </a:highlight>
            </a:endParaRPr>
          </a:p>
        </p:txBody>
      </p:sp>
      <p:sp>
        <p:nvSpPr>
          <p:cNvPr id="5" name="Abrir llave 4">
            <a:extLst>
              <a:ext uri="{FF2B5EF4-FFF2-40B4-BE49-F238E27FC236}">
                <a16:creationId xmlns:a16="http://schemas.microsoft.com/office/drawing/2014/main" id="{258C61B6-7988-D2D4-8EBD-0347DABF9741}"/>
              </a:ext>
            </a:extLst>
          </p:cNvPr>
          <p:cNvSpPr/>
          <p:nvPr/>
        </p:nvSpPr>
        <p:spPr>
          <a:xfrm>
            <a:off x="4105275" y="2085975"/>
            <a:ext cx="1209675" cy="41338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1255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FD865B-7C41-48CF-A692-AF442BF462A6}"/>
              </a:ext>
            </a:extLst>
          </p:cNvPr>
          <p:cNvSpPr txBox="1"/>
          <p:nvPr/>
        </p:nvSpPr>
        <p:spPr>
          <a:xfrm>
            <a:off x="782595" y="1817641"/>
            <a:ext cx="6096000" cy="1200329"/>
          </a:xfrm>
          <a:prstGeom prst="rect">
            <a:avLst/>
          </a:prstGeom>
          <a:noFill/>
        </p:spPr>
        <p:txBody>
          <a:bodyPr wrap="square">
            <a:spAutoFit/>
          </a:bodyPr>
          <a:lstStyle/>
          <a:p>
            <a:r>
              <a:rPr lang="es-DO" sz="1800" dirty="0">
                <a:solidFill>
                  <a:srgbClr val="000000"/>
                </a:solidFill>
                <a:latin typeface="Consolas" panose="020B0609020204030204" pitchFamily="49" charset="0"/>
              </a:rPr>
              <a:t> </a:t>
            </a:r>
            <a:r>
              <a:rPr lang="es-DO" sz="1800" dirty="0">
                <a:solidFill>
                  <a:srgbClr val="0000FF"/>
                </a:solidFill>
                <a:latin typeface="Consolas" panose="020B0609020204030204" pitchFamily="49" charset="0"/>
              </a:rPr>
              <a:t>&lt;</a:t>
            </a:r>
            <a:r>
              <a:rPr lang="es-DO" sz="1800" dirty="0">
                <a:solidFill>
                  <a:srgbClr val="A31515"/>
                </a:solidFill>
                <a:latin typeface="Consolas" panose="020B0609020204030204" pitchFamily="49" charset="0"/>
              </a:rPr>
              <a:t>Image</a:t>
            </a:r>
            <a:r>
              <a:rPr lang="es-DO" sz="1800" dirty="0">
                <a:solidFill>
                  <a:srgbClr val="FF0000"/>
                </a:solidFill>
                <a:latin typeface="Consolas" panose="020B0609020204030204" pitchFamily="49" charset="0"/>
              </a:rPr>
              <a:t> Source</a:t>
            </a:r>
            <a:r>
              <a:rPr lang="es-DO" sz="1800" dirty="0">
                <a:solidFill>
                  <a:srgbClr val="0000FF"/>
                </a:solidFill>
                <a:latin typeface="Consolas" panose="020B0609020204030204" pitchFamily="49" charset="0"/>
              </a:rPr>
              <a:t>="imc.png"</a:t>
            </a:r>
            <a:r>
              <a:rPr lang="es-DO" sz="1800" dirty="0">
                <a:solidFill>
                  <a:srgbClr val="000000"/>
                </a:solidFill>
                <a:latin typeface="Consolas" panose="020B0609020204030204" pitchFamily="49" charset="0"/>
              </a:rPr>
              <a:t> </a:t>
            </a:r>
          </a:p>
          <a:p>
            <a:r>
              <a:rPr lang="es-DO" sz="1800" dirty="0">
                <a:solidFill>
                  <a:srgbClr val="000000"/>
                </a:solidFill>
                <a:latin typeface="Consolas" panose="020B0609020204030204" pitchFamily="49" charset="0"/>
              </a:rPr>
              <a:t>              </a:t>
            </a:r>
            <a:r>
              <a:rPr lang="es-DO" sz="1800" dirty="0">
                <a:solidFill>
                  <a:srgbClr val="FF0000"/>
                </a:solidFill>
                <a:latin typeface="Consolas" panose="020B0609020204030204" pitchFamily="49" charset="0"/>
              </a:rPr>
              <a:t> WidthRequest</a:t>
            </a:r>
            <a:r>
              <a:rPr lang="es-DO" sz="1800" dirty="0">
                <a:solidFill>
                  <a:srgbClr val="0000FF"/>
                </a:solidFill>
                <a:latin typeface="Consolas" panose="020B0609020204030204" pitchFamily="49" charset="0"/>
              </a:rPr>
              <a:t>="200"</a:t>
            </a:r>
            <a:r>
              <a:rPr lang="es-DO" sz="1800" dirty="0">
                <a:solidFill>
                  <a:srgbClr val="000000"/>
                </a:solidFill>
                <a:latin typeface="Consolas" panose="020B0609020204030204" pitchFamily="49" charset="0"/>
              </a:rPr>
              <a:t> </a:t>
            </a:r>
          </a:p>
          <a:p>
            <a:r>
              <a:rPr lang="es-DO" sz="1800" dirty="0">
                <a:solidFill>
                  <a:srgbClr val="000000"/>
                </a:solidFill>
                <a:latin typeface="Consolas" panose="020B0609020204030204" pitchFamily="49" charset="0"/>
              </a:rPr>
              <a:t>              </a:t>
            </a:r>
            <a:r>
              <a:rPr lang="es-DO" sz="1800" dirty="0">
                <a:solidFill>
                  <a:srgbClr val="FF0000"/>
                </a:solidFill>
                <a:latin typeface="Consolas" panose="020B0609020204030204" pitchFamily="49" charset="0"/>
              </a:rPr>
              <a:t> HeightRequest</a:t>
            </a:r>
            <a:r>
              <a:rPr lang="es-DO" sz="1800" dirty="0">
                <a:solidFill>
                  <a:srgbClr val="0000FF"/>
                </a:solidFill>
                <a:latin typeface="Consolas" panose="020B0609020204030204" pitchFamily="49" charset="0"/>
              </a:rPr>
              <a:t>="200"</a:t>
            </a:r>
            <a:endParaRPr lang="es-DO" sz="1800" dirty="0">
              <a:solidFill>
                <a:srgbClr val="000000"/>
              </a:solidFill>
              <a:latin typeface="Consolas" panose="020B0609020204030204" pitchFamily="49" charset="0"/>
            </a:endParaRPr>
          </a:p>
          <a:p>
            <a:r>
              <a:rPr lang="es-DO" sz="1800" dirty="0">
                <a:solidFill>
                  <a:srgbClr val="000000"/>
                </a:solidFill>
                <a:latin typeface="Consolas" panose="020B0609020204030204" pitchFamily="49" charset="0"/>
              </a:rPr>
              <a:t>              </a:t>
            </a:r>
            <a:r>
              <a:rPr lang="es-DO" sz="1800" dirty="0">
                <a:solidFill>
                  <a:srgbClr val="0000FF"/>
                </a:solidFill>
                <a:latin typeface="Consolas" panose="020B0609020204030204" pitchFamily="49" charset="0"/>
              </a:rPr>
              <a:t> /&gt;</a:t>
            </a:r>
            <a:endParaRPr lang="es-DO" dirty="0"/>
          </a:p>
        </p:txBody>
      </p:sp>
      <p:sp>
        <p:nvSpPr>
          <p:cNvPr id="4" name="TextBox 3">
            <a:extLst>
              <a:ext uri="{FF2B5EF4-FFF2-40B4-BE49-F238E27FC236}">
                <a16:creationId xmlns:a16="http://schemas.microsoft.com/office/drawing/2014/main" id="{1E58AC74-2D63-41DD-8133-71C2B9776244}"/>
              </a:ext>
            </a:extLst>
          </p:cNvPr>
          <p:cNvSpPr txBox="1"/>
          <p:nvPr/>
        </p:nvSpPr>
        <p:spPr>
          <a:xfrm>
            <a:off x="370703" y="296562"/>
            <a:ext cx="11112843" cy="707886"/>
          </a:xfrm>
          <a:prstGeom prst="rect">
            <a:avLst/>
          </a:prstGeom>
          <a:noFill/>
        </p:spPr>
        <p:txBody>
          <a:bodyPr wrap="square" rtlCol="0">
            <a:spAutoFit/>
          </a:bodyPr>
          <a:lstStyle/>
          <a:p>
            <a:r>
              <a:rPr lang="en-US" sz="2000" dirty="0"/>
              <a:t>Recordar que la imagen que tengamos como logo o visualizacion, debe estar en la carpeta del proyecto de android, en la carpeta Resources, y la carpeta drawable, alli copiamos nuestro icono o imagen.</a:t>
            </a:r>
            <a:endParaRPr lang="es-DO" sz="2000" dirty="0"/>
          </a:p>
        </p:txBody>
      </p:sp>
      <p:pic>
        <p:nvPicPr>
          <p:cNvPr id="6" name="Picture 5">
            <a:extLst>
              <a:ext uri="{FF2B5EF4-FFF2-40B4-BE49-F238E27FC236}">
                <a16:creationId xmlns:a16="http://schemas.microsoft.com/office/drawing/2014/main" id="{56EB6037-E4C4-438B-8952-832A89788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1320" y="1728910"/>
            <a:ext cx="2295845" cy="1933845"/>
          </a:xfrm>
          <a:prstGeom prst="rect">
            <a:avLst/>
          </a:prstGeom>
        </p:spPr>
      </p:pic>
      <p:cxnSp>
        <p:nvCxnSpPr>
          <p:cNvPr id="8" name="Straight Arrow Connector 7">
            <a:extLst>
              <a:ext uri="{FF2B5EF4-FFF2-40B4-BE49-F238E27FC236}">
                <a16:creationId xmlns:a16="http://schemas.microsoft.com/office/drawing/2014/main" id="{2F331A4C-C4F5-4F0B-87F2-997C960858A5}"/>
              </a:ext>
            </a:extLst>
          </p:cNvPr>
          <p:cNvCxnSpPr/>
          <p:nvPr/>
        </p:nvCxnSpPr>
        <p:spPr>
          <a:xfrm>
            <a:off x="3830595" y="2010032"/>
            <a:ext cx="4670854" cy="1007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E6B9853A-C36B-4BC2-AC28-FCCF20BB1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6994" y="4654948"/>
            <a:ext cx="1491048" cy="1491048"/>
          </a:xfrm>
          <a:prstGeom prst="rect">
            <a:avLst/>
          </a:prstGeom>
        </p:spPr>
      </p:pic>
      <p:cxnSp>
        <p:nvCxnSpPr>
          <p:cNvPr id="12" name="Straight Arrow Connector 11">
            <a:extLst>
              <a:ext uri="{FF2B5EF4-FFF2-40B4-BE49-F238E27FC236}">
                <a16:creationId xmlns:a16="http://schemas.microsoft.com/office/drawing/2014/main" id="{E0C96F69-D43D-4EE9-AB9E-77928CEEDE6F}"/>
              </a:ext>
            </a:extLst>
          </p:cNvPr>
          <p:cNvCxnSpPr/>
          <p:nvPr/>
        </p:nvCxnSpPr>
        <p:spPr>
          <a:xfrm flipH="1">
            <a:off x="3270422" y="3017970"/>
            <a:ext cx="5231027" cy="208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2762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C62E6C7-85DB-4F76-A28B-C624B00DB730}"/>
              </a:ext>
            </a:extLst>
          </p:cNvPr>
          <p:cNvSpPr txBox="1"/>
          <p:nvPr/>
        </p:nvSpPr>
        <p:spPr>
          <a:xfrm>
            <a:off x="4736756" y="232471"/>
            <a:ext cx="6598508" cy="6524863"/>
          </a:xfrm>
          <a:prstGeom prst="rect">
            <a:avLst/>
          </a:prstGeom>
          <a:noFill/>
        </p:spPr>
        <p:txBody>
          <a:bodyPr wrap="square">
            <a:spAutoFit/>
          </a:bodyPr>
          <a:lstStyle/>
          <a:p>
            <a:r>
              <a:rPr lang="es-DO" sz="1100" dirty="0">
                <a:solidFill>
                  <a:srgbClr val="0000FF"/>
                </a:solidFill>
                <a:latin typeface="Consolas" panose="020B0609020204030204" pitchFamily="49" charset="0"/>
              </a:rPr>
              <a:t>private</a:t>
            </a:r>
            <a:r>
              <a:rPr lang="es-DO" sz="1100" dirty="0">
                <a:solidFill>
                  <a:srgbClr val="000000"/>
                </a:solidFill>
                <a:latin typeface="Consolas" panose="020B0609020204030204" pitchFamily="49" charset="0"/>
              </a:rPr>
              <a:t> </a:t>
            </a:r>
            <a:r>
              <a:rPr lang="es-DO" sz="1100" dirty="0">
                <a:solidFill>
                  <a:srgbClr val="0000FF"/>
                </a:solidFill>
                <a:latin typeface="Consolas" panose="020B0609020204030204" pitchFamily="49" charset="0"/>
              </a:rPr>
              <a:t>void</a:t>
            </a:r>
            <a:r>
              <a:rPr lang="es-DO" sz="1100" dirty="0">
                <a:solidFill>
                  <a:srgbClr val="000000"/>
                </a:solidFill>
                <a:latin typeface="Consolas" panose="020B0609020204030204" pitchFamily="49" charset="0"/>
              </a:rPr>
              <a:t> btnCalcular_Clicked(</a:t>
            </a:r>
            <a:r>
              <a:rPr lang="es-DO" sz="1100" dirty="0">
                <a:solidFill>
                  <a:srgbClr val="0000FF"/>
                </a:solidFill>
                <a:latin typeface="Consolas" panose="020B0609020204030204" pitchFamily="49" charset="0"/>
              </a:rPr>
              <a:t>object</a:t>
            </a:r>
            <a:r>
              <a:rPr lang="es-DO" sz="1100" dirty="0">
                <a:solidFill>
                  <a:srgbClr val="000000"/>
                </a:solidFill>
                <a:latin typeface="Consolas" panose="020B0609020204030204" pitchFamily="49" charset="0"/>
              </a:rPr>
              <a:t> sender, EventArgs e)</a:t>
            </a:r>
          </a:p>
          <a:p>
            <a:r>
              <a:rPr lang="es-DO"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if</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string</a:t>
            </a:r>
            <a:r>
              <a:rPr lang="en-US" sz="1100" dirty="0">
                <a:solidFill>
                  <a:srgbClr val="000000"/>
                </a:solidFill>
                <a:latin typeface="Consolas" panose="020B0609020204030204" pitchFamily="49" charset="0"/>
              </a:rPr>
              <a:t>.IsNullOrEmpty(Altura.Text) &amp;&amp;</a:t>
            </a:r>
          </a:p>
          <a:p>
            <a:r>
              <a:rPr lang="es-DO" sz="1100" dirty="0">
                <a:solidFill>
                  <a:srgbClr val="000000"/>
                </a:solidFill>
                <a:latin typeface="Consolas" panose="020B0609020204030204" pitchFamily="49" charset="0"/>
              </a:rPr>
              <a:t>                !</a:t>
            </a:r>
            <a:r>
              <a:rPr lang="es-DO" sz="1100" dirty="0">
                <a:solidFill>
                  <a:srgbClr val="0000FF"/>
                </a:solidFill>
                <a:latin typeface="Consolas" panose="020B0609020204030204" pitchFamily="49" charset="0"/>
              </a:rPr>
              <a:t>string</a:t>
            </a:r>
            <a:r>
              <a:rPr lang="es-DO" sz="1100" dirty="0">
                <a:solidFill>
                  <a:srgbClr val="000000"/>
                </a:solidFill>
                <a:latin typeface="Consolas" panose="020B0609020204030204" pitchFamily="49" charset="0"/>
              </a:rPr>
              <a:t>.IsNullOrEmpty(Peso.Text))</a:t>
            </a:r>
          </a:p>
          <a:p>
            <a:r>
              <a:rPr lang="es-DO" sz="1100" dirty="0">
                <a:solidFill>
                  <a:srgbClr val="000000"/>
                </a:solidFill>
                <a:latin typeface="Consolas" panose="020B0609020204030204" pitchFamily="49" charset="0"/>
              </a:rPr>
              <a:t>            {</a:t>
            </a:r>
          </a:p>
          <a:p>
            <a:r>
              <a:rPr lang="es-DO" sz="1100" dirty="0">
                <a:solidFill>
                  <a:srgbClr val="000000"/>
                </a:solidFill>
                <a:latin typeface="Consolas" panose="020B0609020204030204" pitchFamily="49" charset="0"/>
              </a:rPr>
              <a:t>                </a:t>
            </a:r>
            <a:r>
              <a:rPr lang="es-DO" sz="1100" dirty="0">
                <a:solidFill>
                  <a:srgbClr val="0000FF"/>
                </a:solidFill>
                <a:latin typeface="Consolas" panose="020B0609020204030204" pitchFamily="49" charset="0"/>
              </a:rPr>
              <a:t>var</a:t>
            </a:r>
            <a:r>
              <a:rPr lang="es-DO" sz="1100" dirty="0">
                <a:solidFill>
                  <a:srgbClr val="000000"/>
                </a:solidFill>
                <a:latin typeface="Consolas" panose="020B0609020204030204" pitchFamily="49" charset="0"/>
              </a:rPr>
              <a:t> altura = </a:t>
            </a:r>
            <a:r>
              <a:rPr lang="es-DO" sz="1100" dirty="0">
                <a:solidFill>
                  <a:srgbClr val="0000FF"/>
                </a:solidFill>
                <a:latin typeface="Consolas" panose="020B0609020204030204" pitchFamily="49" charset="0"/>
              </a:rPr>
              <a:t>double</a:t>
            </a:r>
            <a:r>
              <a:rPr lang="es-DO" sz="1100" dirty="0">
                <a:solidFill>
                  <a:srgbClr val="000000"/>
                </a:solidFill>
                <a:latin typeface="Consolas" panose="020B0609020204030204" pitchFamily="49" charset="0"/>
              </a:rPr>
              <a:t>.Parse(Altura.Text);</a:t>
            </a:r>
          </a:p>
          <a:p>
            <a:r>
              <a:rPr lang="es-DO" sz="1100" dirty="0">
                <a:solidFill>
                  <a:srgbClr val="000000"/>
                </a:solidFill>
                <a:latin typeface="Consolas" panose="020B0609020204030204" pitchFamily="49" charset="0"/>
              </a:rPr>
              <a:t>                </a:t>
            </a:r>
            <a:r>
              <a:rPr lang="es-DO" sz="1100" dirty="0">
                <a:solidFill>
                  <a:srgbClr val="0000FF"/>
                </a:solidFill>
                <a:latin typeface="Consolas" panose="020B0609020204030204" pitchFamily="49" charset="0"/>
              </a:rPr>
              <a:t>var</a:t>
            </a:r>
            <a:r>
              <a:rPr lang="es-DO" sz="1100" dirty="0">
                <a:solidFill>
                  <a:srgbClr val="000000"/>
                </a:solidFill>
                <a:latin typeface="Consolas" panose="020B0609020204030204" pitchFamily="49" charset="0"/>
              </a:rPr>
              <a:t> peso = </a:t>
            </a:r>
            <a:r>
              <a:rPr lang="es-DO" sz="1100" dirty="0">
                <a:solidFill>
                  <a:srgbClr val="0000FF"/>
                </a:solidFill>
                <a:latin typeface="Consolas" panose="020B0609020204030204" pitchFamily="49" charset="0"/>
              </a:rPr>
              <a:t>double</a:t>
            </a:r>
            <a:r>
              <a:rPr lang="es-DO" sz="1100" dirty="0">
                <a:solidFill>
                  <a:srgbClr val="000000"/>
                </a:solidFill>
                <a:latin typeface="Consolas" panose="020B0609020204030204" pitchFamily="49" charset="0"/>
              </a:rPr>
              <a:t>.Parse(Peso.Text);</a:t>
            </a:r>
          </a:p>
          <a:p>
            <a:endParaRPr lang="es-DO" sz="1100" dirty="0">
              <a:solidFill>
                <a:srgbClr val="000000"/>
              </a:solidFill>
              <a:latin typeface="Consolas" panose="020B0609020204030204" pitchFamily="49" charset="0"/>
            </a:endParaRPr>
          </a:p>
          <a:p>
            <a:r>
              <a:rPr lang="es-DO" sz="1100" dirty="0">
                <a:solidFill>
                  <a:srgbClr val="000000"/>
                </a:solidFill>
                <a:latin typeface="Consolas" panose="020B0609020204030204" pitchFamily="49" charset="0"/>
              </a:rPr>
              <a:t>                </a:t>
            </a:r>
            <a:r>
              <a:rPr lang="es-DO" sz="1100" dirty="0">
                <a:solidFill>
                  <a:srgbClr val="0000FF"/>
                </a:solidFill>
                <a:latin typeface="Consolas" panose="020B0609020204030204" pitchFamily="49" charset="0"/>
              </a:rPr>
              <a:t>var</a:t>
            </a:r>
            <a:r>
              <a:rPr lang="es-DO" sz="1100" dirty="0">
                <a:solidFill>
                  <a:srgbClr val="000000"/>
                </a:solidFill>
                <a:latin typeface="Consolas" panose="020B0609020204030204" pitchFamily="49" charset="0"/>
              </a:rPr>
              <a:t> imc = peso / (altura * altura);</a:t>
            </a:r>
          </a:p>
          <a:p>
            <a:r>
              <a:rPr lang="es-DO" sz="1100" dirty="0">
                <a:solidFill>
                  <a:srgbClr val="000000"/>
                </a:solidFill>
                <a:latin typeface="Consolas" panose="020B0609020204030204" pitchFamily="49" charset="0"/>
              </a:rPr>
              <a:t>                IMC.Text = imc.ToString();</a:t>
            </a:r>
          </a:p>
          <a:p>
            <a:endParaRPr lang="es-DO" sz="1100" dirty="0">
              <a:solidFill>
                <a:srgbClr val="000000"/>
              </a:solidFill>
              <a:latin typeface="Consolas" panose="020B0609020204030204" pitchFamily="49" charset="0"/>
            </a:endParaRPr>
          </a:p>
          <a:p>
            <a:r>
              <a:rPr lang="es-DO" sz="1100" dirty="0">
                <a:solidFill>
                  <a:srgbClr val="000000"/>
                </a:solidFill>
                <a:latin typeface="Consolas" panose="020B0609020204030204" pitchFamily="49" charset="0"/>
              </a:rPr>
              <a:t>                </a:t>
            </a:r>
            <a:r>
              <a:rPr lang="es-DO" sz="1100" dirty="0">
                <a:solidFill>
                  <a:srgbClr val="0000FF"/>
                </a:solidFill>
                <a:latin typeface="Consolas" panose="020B0609020204030204" pitchFamily="49" charset="0"/>
              </a:rPr>
              <a:t>string</a:t>
            </a:r>
            <a:r>
              <a:rPr lang="es-DO" sz="1100" dirty="0">
                <a:solidFill>
                  <a:srgbClr val="000000"/>
                </a:solidFill>
                <a:latin typeface="Consolas" panose="020B0609020204030204" pitchFamily="49" charset="0"/>
              </a:rPr>
              <a:t> resultado = </a:t>
            </a:r>
            <a:r>
              <a:rPr lang="es-DO" sz="1100" dirty="0">
                <a:solidFill>
                  <a:srgbClr val="A31515"/>
                </a:solidFill>
                <a:latin typeface="Consolas" panose="020B0609020204030204" pitchFamily="49" charset="0"/>
              </a:rPr>
              <a:t>""</a:t>
            </a:r>
            <a:r>
              <a:rPr lang="es-DO" sz="1100" dirty="0">
                <a:solidFill>
                  <a:srgbClr val="000000"/>
                </a:solidFill>
                <a:latin typeface="Consolas" panose="020B0609020204030204" pitchFamily="49" charset="0"/>
              </a:rPr>
              <a:t>;</a:t>
            </a:r>
          </a:p>
          <a:p>
            <a:endParaRPr lang="es-DO" sz="1100" dirty="0">
              <a:solidFill>
                <a:srgbClr val="000000"/>
              </a:solidFill>
              <a:latin typeface="Consolas" panose="020B0609020204030204" pitchFamily="49" charset="0"/>
            </a:endParaRPr>
          </a:p>
          <a:p>
            <a:r>
              <a:rPr lang="es-DO" sz="1100" dirty="0">
                <a:solidFill>
                  <a:srgbClr val="000000"/>
                </a:solidFill>
                <a:latin typeface="Consolas" panose="020B0609020204030204" pitchFamily="49" charset="0"/>
              </a:rPr>
              <a:t>                </a:t>
            </a:r>
            <a:r>
              <a:rPr lang="es-DO" sz="1100" dirty="0">
                <a:solidFill>
                  <a:srgbClr val="0000FF"/>
                </a:solidFill>
                <a:latin typeface="Consolas" panose="020B0609020204030204" pitchFamily="49" charset="0"/>
              </a:rPr>
              <a:t>if</a:t>
            </a:r>
            <a:r>
              <a:rPr lang="es-DO" sz="1100" dirty="0">
                <a:solidFill>
                  <a:srgbClr val="000000"/>
                </a:solidFill>
                <a:latin typeface="Consolas" panose="020B0609020204030204" pitchFamily="49" charset="0"/>
              </a:rPr>
              <a:t> (imc &lt; 18.5)</a:t>
            </a:r>
          </a:p>
          <a:p>
            <a:r>
              <a:rPr lang="es-DO" sz="1100" dirty="0">
                <a:solidFill>
                  <a:srgbClr val="000000"/>
                </a:solidFill>
                <a:latin typeface="Consolas" panose="020B0609020204030204" pitchFamily="49" charset="0"/>
              </a:rPr>
              <a:t>                {</a:t>
            </a:r>
          </a:p>
          <a:p>
            <a:r>
              <a:rPr lang="es-DO" sz="1100" dirty="0">
                <a:solidFill>
                  <a:srgbClr val="000000"/>
                </a:solidFill>
                <a:latin typeface="Consolas" panose="020B0609020204030204" pitchFamily="49" charset="0"/>
              </a:rPr>
              <a:t>                    resultado = </a:t>
            </a:r>
            <a:r>
              <a:rPr lang="es-DO" sz="1100" dirty="0">
                <a:solidFill>
                  <a:srgbClr val="A31515"/>
                </a:solidFill>
                <a:latin typeface="Consolas" panose="020B0609020204030204" pitchFamily="49" charset="0"/>
              </a:rPr>
              <a:t>"Tienes Bajo Peso"</a:t>
            </a:r>
            <a:r>
              <a:rPr lang="es-DO" sz="1100" dirty="0">
                <a:solidFill>
                  <a:srgbClr val="000000"/>
                </a:solidFill>
                <a:latin typeface="Consolas" panose="020B0609020204030204" pitchFamily="49" charset="0"/>
              </a:rPr>
              <a:t>;</a:t>
            </a:r>
          </a:p>
          <a:p>
            <a:r>
              <a:rPr lang="es-DO"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else</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if</a:t>
            </a:r>
            <a:r>
              <a:rPr lang="en-US" sz="1100" dirty="0">
                <a:solidFill>
                  <a:srgbClr val="000000"/>
                </a:solidFill>
                <a:latin typeface="Consolas" panose="020B0609020204030204" pitchFamily="49" charset="0"/>
              </a:rPr>
              <a:t> (imc &gt;= 18.5 &amp;&amp; imc &lt;= 24.9)</a:t>
            </a:r>
          </a:p>
          <a:p>
            <a:r>
              <a:rPr lang="es-DO" sz="1100" dirty="0">
                <a:solidFill>
                  <a:srgbClr val="000000"/>
                </a:solidFill>
                <a:latin typeface="Consolas" panose="020B0609020204030204" pitchFamily="49" charset="0"/>
              </a:rPr>
              <a:t>                {</a:t>
            </a:r>
          </a:p>
          <a:p>
            <a:r>
              <a:rPr lang="es-DO" sz="1100" dirty="0">
                <a:solidFill>
                  <a:srgbClr val="000000"/>
                </a:solidFill>
                <a:latin typeface="Consolas" panose="020B0609020204030204" pitchFamily="49" charset="0"/>
              </a:rPr>
              <a:t>                    resultado = </a:t>
            </a:r>
            <a:r>
              <a:rPr lang="es-DO" sz="1100" dirty="0">
                <a:solidFill>
                  <a:srgbClr val="A31515"/>
                </a:solidFill>
                <a:latin typeface="Consolas" panose="020B0609020204030204" pitchFamily="49" charset="0"/>
              </a:rPr>
              <a:t>"Tu Peso es Normal"</a:t>
            </a:r>
            <a:r>
              <a:rPr lang="es-DO" sz="1100" dirty="0">
                <a:solidFill>
                  <a:srgbClr val="000000"/>
                </a:solidFill>
                <a:latin typeface="Consolas" panose="020B0609020204030204" pitchFamily="49" charset="0"/>
              </a:rPr>
              <a:t>;</a:t>
            </a:r>
          </a:p>
          <a:p>
            <a:r>
              <a:rPr lang="es-DO"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else</a:t>
            </a: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if</a:t>
            </a:r>
            <a:r>
              <a:rPr lang="en-US" sz="1100" dirty="0">
                <a:solidFill>
                  <a:srgbClr val="000000"/>
                </a:solidFill>
                <a:latin typeface="Consolas" panose="020B0609020204030204" pitchFamily="49" charset="0"/>
              </a:rPr>
              <a:t> (imc &gt;= 25 &amp;&amp; imc &lt;= 29.9)</a:t>
            </a:r>
          </a:p>
          <a:p>
            <a:r>
              <a:rPr lang="es-DO" sz="1100" dirty="0">
                <a:solidFill>
                  <a:srgbClr val="000000"/>
                </a:solidFill>
                <a:latin typeface="Consolas" panose="020B0609020204030204" pitchFamily="49" charset="0"/>
              </a:rPr>
              <a:t>                {</a:t>
            </a:r>
          </a:p>
          <a:p>
            <a:r>
              <a:rPr lang="es-DO" sz="1100" dirty="0">
                <a:solidFill>
                  <a:srgbClr val="000000"/>
                </a:solidFill>
                <a:latin typeface="Consolas" panose="020B0609020204030204" pitchFamily="49" charset="0"/>
              </a:rPr>
              <a:t>                    resultado = </a:t>
            </a:r>
            <a:r>
              <a:rPr lang="es-DO" sz="1100" dirty="0">
                <a:solidFill>
                  <a:srgbClr val="A31515"/>
                </a:solidFill>
                <a:latin typeface="Consolas" panose="020B0609020204030204" pitchFamily="49" charset="0"/>
              </a:rPr>
              <a:t>"Tienes Sobrepeso"</a:t>
            </a:r>
            <a:r>
              <a:rPr lang="es-DO" sz="1100" dirty="0">
                <a:solidFill>
                  <a:srgbClr val="000000"/>
                </a:solidFill>
                <a:latin typeface="Consolas" panose="020B0609020204030204" pitchFamily="49" charset="0"/>
              </a:rPr>
              <a:t>;</a:t>
            </a:r>
          </a:p>
          <a:p>
            <a:r>
              <a:rPr lang="es-DO" sz="1100" dirty="0">
                <a:solidFill>
                  <a:srgbClr val="000000"/>
                </a:solidFill>
                <a:latin typeface="Consolas" panose="020B0609020204030204" pitchFamily="49" charset="0"/>
              </a:rPr>
              <a:t>                }</a:t>
            </a:r>
          </a:p>
          <a:p>
            <a:r>
              <a:rPr lang="es-DO" sz="1100" dirty="0">
                <a:solidFill>
                  <a:srgbClr val="000000"/>
                </a:solidFill>
                <a:latin typeface="Consolas" panose="020B0609020204030204" pitchFamily="49" charset="0"/>
              </a:rPr>
              <a:t>                </a:t>
            </a:r>
            <a:r>
              <a:rPr lang="es-DO" sz="1100" dirty="0">
                <a:solidFill>
                  <a:srgbClr val="0000FF"/>
                </a:solidFill>
                <a:latin typeface="Consolas" panose="020B0609020204030204" pitchFamily="49" charset="0"/>
              </a:rPr>
              <a:t>else</a:t>
            </a:r>
            <a:endParaRPr lang="es-DO" sz="1100" dirty="0">
              <a:solidFill>
                <a:srgbClr val="000000"/>
              </a:solidFill>
              <a:latin typeface="Consolas" panose="020B0609020204030204" pitchFamily="49" charset="0"/>
            </a:endParaRPr>
          </a:p>
          <a:p>
            <a:r>
              <a:rPr lang="es-DO" sz="1100" dirty="0">
                <a:solidFill>
                  <a:srgbClr val="000000"/>
                </a:solidFill>
                <a:latin typeface="Consolas" panose="020B0609020204030204" pitchFamily="49" charset="0"/>
              </a:rPr>
              <a:t>                {</a:t>
            </a:r>
          </a:p>
          <a:p>
            <a:r>
              <a:rPr lang="es-DO" sz="1100" dirty="0">
                <a:solidFill>
                  <a:srgbClr val="000000"/>
                </a:solidFill>
                <a:latin typeface="Consolas" panose="020B0609020204030204" pitchFamily="49" charset="0"/>
              </a:rPr>
              <a:t>                    resultado = </a:t>
            </a:r>
            <a:r>
              <a:rPr lang="es-DO" sz="1100" dirty="0">
                <a:solidFill>
                  <a:srgbClr val="A31515"/>
                </a:solidFill>
                <a:latin typeface="Consolas" panose="020B0609020204030204" pitchFamily="49" charset="0"/>
              </a:rPr>
              <a:t>"Tienes Obesidad, !Tienes que Cuidarte Mucho!"</a:t>
            </a:r>
            <a:r>
              <a:rPr lang="es-DO" sz="1100" dirty="0">
                <a:solidFill>
                  <a:srgbClr val="000000"/>
                </a:solidFill>
                <a:latin typeface="Consolas" panose="020B0609020204030204" pitchFamily="49" charset="0"/>
              </a:rPr>
              <a:t>;</a:t>
            </a:r>
          </a:p>
          <a:p>
            <a:r>
              <a:rPr lang="es-DO" sz="1100" dirty="0">
                <a:solidFill>
                  <a:srgbClr val="000000"/>
                </a:solidFill>
                <a:latin typeface="Consolas" panose="020B0609020204030204" pitchFamily="49" charset="0"/>
              </a:rPr>
              <a:t>                }</a:t>
            </a:r>
          </a:p>
          <a:p>
            <a:endParaRPr lang="es-DO" sz="1100" dirty="0">
              <a:solidFill>
                <a:srgbClr val="000000"/>
              </a:solidFill>
              <a:latin typeface="Consolas" panose="020B0609020204030204" pitchFamily="49" charset="0"/>
            </a:endParaRPr>
          </a:p>
          <a:p>
            <a:r>
              <a:rPr lang="es-DO" sz="1100" dirty="0">
                <a:solidFill>
                  <a:srgbClr val="000000"/>
                </a:solidFill>
                <a:latin typeface="Consolas" panose="020B0609020204030204" pitchFamily="49" charset="0"/>
              </a:rPr>
              <a:t>                DisplayAlert(</a:t>
            </a:r>
            <a:r>
              <a:rPr lang="es-DO" sz="1100" dirty="0">
                <a:solidFill>
                  <a:srgbClr val="A31515"/>
                </a:solidFill>
                <a:latin typeface="Consolas" panose="020B0609020204030204" pitchFamily="49" charset="0"/>
              </a:rPr>
              <a:t>"Resultado"</a:t>
            </a:r>
            <a:r>
              <a:rPr lang="es-DO" sz="1100" dirty="0">
                <a:solidFill>
                  <a:srgbClr val="000000"/>
                </a:solidFill>
                <a:latin typeface="Consolas" panose="020B0609020204030204" pitchFamily="49" charset="0"/>
              </a:rPr>
              <a:t>, resultado, </a:t>
            </a:r>
            <a:r>
              <a:rPr lang="es-DO" sz="1100" dirty="0">
                <a:solidFill>
                  <a:srgbClr val="A31515"/>
                </a:solidFill>
                <a:latin typeface="Consolas" panose="020B0609020204030204" pitchFamily="49" charset="0"/>
              </a:rPr>
              <a:t>"OK"</a:t>
            </a:r>
            <a:r>
              <a:rPr lang="es-DO" sz="1100" dirty="0">
                <a:solidFill>
                  <a:srgbClr val="000000"/>
                </a:solidFill>
                <a:latin typeface="Consolas" panose="020B0609020204030204" pitchFamily="49" charset="0"/>
              </a:rPr>
              <a:t>);</a:t>
            </a:r>
          </a:p>
          <a:p>
            <a:r>
              <a:rPr lang="es-DO" sz="1100" dirty="0">
                <a:solidFill>
                  <a:srgbClr val="000000"/>
                </a:solidFill>
                <a:latin typeface="Consolas" panose="020B0609020204030204" pitchFamily="49" charset="0"/>
              </a:rPr>
              <a:t>            }</a:t>
            </a:r>
          </a:p>
          <a:p>
            <a:r>
              <a:rPr lang="es-DO" sz="1100" dirty="0">
                <a:solidFill>
                  <a:srgbClr val="000000"/>
                </a:solidFill>
                <a:latin typeface="Consolas" panose="020B0609020204030204" pitchFamily="49" charset="0"/>
              </a:rPr>
              <a:t>            </a:t>
            </a:r>
            <a:r>
              <a:rPr lang="es-DO" sz="1100" dirty="0">
                <a:solidFill>
                  <a:srgbClr val="0000FF"/>
                </a:solidFill>
                <a:latin typeface="Consolas" panose="020B0609020204030204" pitchFamily="49" charset="0"/>
              </a:rPr>
              <a:t>else</a:t>
            </a:r>
            <a:endParaRPr lang="es-DO" sz="1100" dirty="0">
              <a:solidFill>
                <a:srgbClr val="000000"/>
              </a:solidFill>
              <a:latin typeface="Consolas" panose="020B0609020204030204" pitchFamily="49" charset="0"/>
            </a:endParaRPr>
          </a:p>
          <a:p>
            <a:r>
              <a:rPr lang="es-DO" sz="1100" dirty="0">
                <a:solidFill>
                  <a:srgbClr val="000000"/>
                </a:solidFill>
                <a:latin typeface="Consolas" panose="020B0609020204030204" pitchFamily="49" charset="0"/>
              </a:rPr>
              <a:t>            {</a:t>
            </a:r>
          </a:p>
          <a:p>
            <a:r>
              <a:rPr lang="es-DO" sz="1100" dirty="0">
                <a:solidFill>
                  <a:srgbClr val="000000"/>
                </a:solidFill>
                <a:latin typeface="Consolas" panose="020B0609020204030204" pitchFamily="49" charset="0"/>
              </a:rPr>
              <a:t>                DisplayAlert(</a:t>
            </a:r>
            <a:r>
              <a:rPr lang="es-DO" sz="1100" dirty="0">
                <a:solidFill>
                  <a:srgbClr val="A31515"/>
                </a:solidFill>
                <a:latin typeface="Consolas" panose="020B0609020204030204" pitchFamily="49" charset="0"/>
              </a:rPr>
              <a:t>"Datos Erroneos"</a:t>
            </a:r>
            <a:r>
              <a:rPr lang="es-DO" sz="1100" dirty="0">
                <a:solidFill>
                  <a:srgbClr val="000000"/>
                </a:solidFill>
                <a:latin typeface="Consolas" panose="020B0609020204030204" pitchFamily="49" charset="0"/>
              </a:rPr>
              <a:t>, </a:t>
            </a:r>
            <a:r>
              <a:rPr lang="es-DO" sz="1100" dirty="0">
                <a:solidFill>
                  <a:srgbClr val="A31515"/>
                </a:solidFill>
                <a:latin typeface="Consolas" panose="020B0609020204030204" pitchFamily="49" charset="0"/>
              </a:rPr>
              <a:t>"Rellena los Campos"</a:t>
            </a:r>
            <a:r>
              <a:rPr lang="es-DO" sz="1100" dirty="0">
                <a:solidFill>
                  <a:srgbClr val="000000"/>
                </a:solidFill>
                <a:latin typeface="Consolas" panose="020B0609020204030204" pitchFamily="49" charset="0"/>
              </a:rPr>
              <a:t>, </a:t>
            </a:r>
            <a:r>
              <a:rPr lang="es-DO" sz="1100" dirty="0">
                <a:solidFill>
                  <a:srgbClr val="A31515"/>
                </a:solidFill>
                <a:latin typeface="Consolas" panose="020B0609020204030204" pitchFamily="49" charset="0"/>
              </a:rPr>
              <a:t>"OK"</a:t>
            </a:r>
            <a:r>
              <a:rPr lang="es-DO" sz="1100" dirty="0">
                <a:solidFill>
                  <a:srgbClr val="000000"/>
                </a:solidFill>
                <a:latin typeface="Consolas" panose="020B0609020204030204" pitchFamily="49" charset="0"/>
              </a:rPr>
              <a:t>);</a:t>
            </a:r>
          </a:p>
          <a:p>
            <a:r>
              <a:rPr lang="es-DO" sz="1100" dirty="0">
                <a:solidFill>
                  <a:srgbClr val="000000"/>
                </a:solidFill>
                <a:latin typeface="Consolas" panose="020B0609020204030204" pitchFamily="49" charset="0"/>
              </a:rPr>
              <a:t>            }</a:t>
            </a:r>
          </a:p>
          <a:p>
            <a:r>
              <a:rPr lang="es-DO" sz="1100" dirty="0">
                <a:solidFill>
                  <a:srgbClr val="000000"/>
                </a:solidFill>
                <a:latin typeface="Consolas" panose="020B0609020204030204" pitchFamily="49" charset="0"/>
              </a:rPr>
              <a:t>        }</a:t>
            </a:r>
            <a:endParaRPr lang="es-DO" sz="1100" dirty="0"/>
          </a:p>
        </p:txBody>
      </p:sp>
      <p:sp>
        <p:nvSpPr>
          <p:cNvPr id="8" name="TextBox 7">
            <a:extLst>
              <a:ext uri="{FF2B5EF4-FFF2-40B4-BE49-F238E27FC236}">
                <a16:creationId xmlns:a16="http://schemas.microsoft.com/office/drawing/2014/main" id="{7EA67A2A-122B-4814-A766-DB2F2A810FC5}"/>
              </a:ext>
            </a:extLst>
          </p:cNvPr>
          <p:cNvSpPr txBox="1"/>
          <p:nvPr/>
        </p:nvSpPr>
        <p:spPr>
          <a:xfrm>
            <a:off x="708454" y="1536174"/>
            <a:ext cx="3912973" cy="3847207"/>
          </a:xfrm>
          <a:prstGeom prst="rect">
            <a:avLst/>
          </a:prstGeom>
          <a:noFill/>
        </p:spPr>
        <p:txBody>
          <a:bodyPr wrap="square" rtlCol="0">
            <a:spAutoFit/>
          </a:bodyPr>
          <a:lstStyle/>
          <a:p>
            <a:pPr algn="ctr"/>
            <a:r>
              <a:rPr lang="en-US" sz="2400" dirty="0"/>
              <a:t>Ahora en nuestro código c3, en el </a:t>
            </a:r>
            <a:r>
              <a:rPr lang="en-US" sz="2800" b="1" dirty="0">
                <a:highlight>
                  <a:srgbClr val="FFFF00"/>
                </a:highlight>
              </a:rPr>
              <a:t>MainPage.xaml.cs, </a:t>
            </a:r>
            <a:r>
              <a:rPr lang="en-US" sz="2400" dirty="0"/>
              <a:t>vamos a copier el código que va controlar el funcionamiento de los calculos y los eventos de los usuarios, como controlar las operaciones de calculo IMC, los campos numericos, y los campos vacios. Etc.</a:t>
            </a:r>
            <a:endParaRPr lang="es-DO" sz="2400" dirty="0"/>
          </a:p>
        </p:txBody>
      </p:sp>
      <p:sp>
        <p:nvSpPr>
          <p:cNvPr id="9" name="Arrow: Right 8">
            <a:extLst>
              <a:ext uri="{FF2B5EF4-FFF2-40B4-BE49-F238E27FC236}">
                <a16:creationId xmlns:a16="http://schemas.microsoft.com/office/drawing/2014/main" id="{7D5E7867-480C-4BC1-ACB1-2BB90A4BD33E}"/>
              </a:ext>
            </a:extLst>
          </p:cNvPr>
          <p:cNvSpPr/>
          <p:nvPr/>
        </p:nvSpPr>
        <p:spPr>
          <a:xfrm>
            <a:off x="5025081" y="3006811"/>
            <a:ext cx="469557" cy="4221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Tree>
    <p:extLst>
      <p:ext uri="{BB962C8B-B14F-4D97-AF65-F5344CB8AC3E}">
        <p14:creationId xmlns:p14="http://schemas.microsoft.com/office/powerpoint/2010/main" val="299653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38844DE-FE90-2ACE-76F3-D5E19691002B}"/>
              </a:ext>
            </a:extLst>
          </p:cNvPr>
          <p:cNvSpPr txBox="1"/>
          <p:nvPr/>
        </p:nvSpPr>
        <p:spPr>
          <a:xfrm>
            <a:off x="368643" y="312762"/>
            <a:ext cx="5105058" cy="6232475"/>
          </a:xfrm>
          <a:prstGeom prst="rect">
            <a:avLst/>
          </a:prstGeom>
          <a:noFill/>
        </p:spPr>
        <p:txBody>
          <a:bodyPr wrap="square">
            <a:spAutoFit/>
          </a:bodyPr>
          <a:lstStyle/>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private</a:t>
            </a:r>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void</a:t>
            </a:r>
            <a:r>
              <a:rPr lang="es-DO" sz="700" dirty="0">
                <a:solidFill>
                  <a:srgbClr val="000000"/>
                </a:solidFill>
                <a:latin typeface="Consolas" panose="020B0609020204030204" pitchFamily="49" charset="0"/>
              </a:rPr>
              <a:t> btnCalcular_Clicked(</a:t>
            </a:r>
            <a:r>
              <a:rPr lang="es-DO" sz="700" dirty="0">
                <a:solidFill>
                  <a:srgbClr val="0000FF"/>
                </a:solidFill>
                <a:latin typeface="Consolas" panose="020B0609020204030204" pitchFamily="49" charset="0"/>
              </a:rPr>
              <a:t>object</a:t>
            </a:r>
            <a:r>
              <a:rPr lang="es-DO" sz="700" dirty="0">
                <a:solidFill>
                  <a:srgbClr val="000000"/>
                </a:solidFill>
                <a:latin typeface="Consolas" panose="020B0609020204030204" pitchFamily="49" charset="0"/>
              </a:rPr>
              <a:t> sender, EventArgs e)</a:t>
            </a:r>
          </a:p>
          <a:p>
            <a:r>
              <a:rPr lang="es-DO" sz="700"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if</a:t>
            </a:r>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string</a:t>
            </a:r>
            <a:r>
              <a:rPr lang="en-US" sz="700" dirty="0">
                <a:solidFill>
                  <a:srgbClr val="000000"/>
                </a:solidFill>
                <a:latin typeface="Consolas" panose="020B0609020204030204" pitchFamily="49" charset="0"/>
              </a:rPr>
              <a:t>.IsNullOrEmpty(Altura.Text) &amp;&amp;</a:t>
            </a: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string</a:t>
            </a:r>
            <a:r>
              <a:rPr lang="es-DO" sz="700" dirty="0">
                <a:solidFill>
                  <a:srgbClr val="000000"/>
                </a:solidFill>
                <a:latin typeface="Consolas" panose="020B0609020204030204" pitchFamily="49" charset="0"/>
              </a:rPr>
              <a:t>.IsNullOrEmpty(Peso.Text))</a:t>
            </a:r>
          </a:p>
          <a:p>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var</a:t>
            </a:r>
            <a:r>
              <a:rPr lang="es-DO" sz="700" dirty="0">
                <a:solidFill>
                  <a:srgbClr val="000000"/>
                </a:solidFill>
                <a:latin typeface="Consolas" panose="020B0609020204030204" pitchFamily="49" charset="0"/>
              </a:rPr>
              <a:t> altura = </a:t>
            </a:r>
            <a:r>
              <a:rPr lang="es-DO" sz="700" dirty="0">
                <a:solidFill>
                  <a:srgbClr val="0000FF"/>
                </a:solidFill>
                <a:latin typeface="Consolas" panose="020B0609020204030204" pitchFamily="49" charset="0"/>
              </a:rPr>
              <a:t>double</a:t>
            </a:r>
            <a:r>
              <a:rPr lang="es-DO" sz="700" dirty="0">
                <a:solidFill>
                  <a:srgbClr val="000000"/>
                </a:solidFill>
                <a:latin typeface="Consolas" panose="020B0609020204030204" pitchFamily="49" charset="0"/>
              </a:rPr>
              <a:t>.Parse(Altura.Text);</a:t>
            </a: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var</a:t>
            </a:r>
            <a:r>
              <a:rPr lang="es-DO" sz="700" dirty="0">
                <a:solidFill>
                  <a:srgbClr val="000000"/>
                </a:solidFill>
                <a:latin typeface="Consolas" panose="020B0609020204030204" pitchFamily="49" charset="0"/>
              </a:rPr>
              <a:t> peso = </a:t>
            </a:r>
            <a:r>
              <a:rPr lang="es-DO" sz="700" dirty="0">
                <a:solidFill>
                  <a:srgbClr val="0000FF"/>
                </a:solidFill>
                <a:latin typeface="Consolas" panose="020B0609020204030204" pitchFamily="49" charset="0"/>
              </a:rPr>
              <a:t>double</a:t>
            </a:r>
            <a:r>
              <a:rPr lang="es-DO" sz="700" dirty="0">
                <a:solidFill>
                  <a:srgbClr val="000000"/>
                </a:solidFill>
                <a:latin typeface="Consolas" panose="020B0609020204030204" pitchFamily="49" charset="0"/>
              </a:rPr>
              <a:t>.Parse(Peso.Text);</a:t>
            </a:r>
          </a:p>
          <a:p>
            <a:endParaRPr lang="es-DO" sz="700" dirty="0">
              <a:solidFill>
                <a:srgbClr val="000000"/>
              </a:solidFill>
              <a:latin typeface="Consolas" panose="020B0609020204030204" pitchFamily="49" charset="0"/>
            </a:endParaRPr>
          </a:p>
          <a:p>
            <a:r>
              <a:rPr lang="es-ES" sz="700" dirty="0">
                <a:solidFill>
                  <a:srgbClr val="000000"/>
                </a:solidFill>
                <a:latin typeface="Consolas" panose="020B0609020204030204" pitchFamily="49" charset="0"/>
              </a:rPr>
              <a:t>                </a:t>
            </a:r>
            <a:r>
              <a:rPr lang="es-ES" sz="700" dirty="0">
                <a:solidFill>
                  <a:srgbClr val="0000FF"/>
                </a:solidFill>
                <a:latin typeface="Consolas" panose="020B0609020204030204" pitchFamily="49" charset="0"/>
              </a:rPr>
              <a:t>var</a:t>
            </a:r>
            <a:r>
              <a:rPr lang="es-ES" sz="700" dirty="0">
                <a:solidFill>
                  <a:srgbClr val="000000"/>
                </a:solidFill>
                <a:latin typeface="Consolas" panose="020B0609020204030204" pitchFamily="49" charset="0"/>
              </a:rPr>
              <a:t> imc = peso / (altura * altura); </a:t>
            </a:r>
            <a:r>
              <a:rPr lang="es-ES" sz="700" dirty="0">
                <a:solidFill>
                  <a:srgbClr val="008000"/>
                </a:solidFill>
                <a:latin typeface="Consolas" panose="020B0609020204030204" pitchFamily="49" charset="0"/>
              </a:rPr>
              <a:t>//PESO EN KILOGRAMOS Y ALTURA EN METRO.</a:t>
            </a:r>
            <a:endParaRPr lang="es-ES"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IMC.Text = imc.ToString();</a:t>
            </a:r>
          </a:p>
          <a:p>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string</a:t>
            </a:r>
            <a:r>
              <a:rPr lang="es-DO" sz="700" dirty="0">
                <a:solidFill>
                  <a:srgbClr val="000000"/>
                </a:solidFill>
                <a:latin typeface="Consolas" panose="020B0609020204030204" pitchFamily="49" charset="0"/>
              </a:rPr>
              <a:t> resultado = </a:t>
            </a:r>
            <a:r>
              <a:rPr lang="es-DO" sz="700" dirty="0">
                <a:solidFill>
                  <a:srgbClr val="A31515"/>
                </a:solidFill>
                <a:latin typeface="Consolas" panose="020B0609020204030204" pitchFamily="49" charset="0"/>
              </a:rPr>
              <a:t>""</a:t>
            </a:r>
            <a:r>
              <a:rPr lang="es-DO" sz="700" dirty="0">
                <a:solidFill>
                  <a:srgbClr val="000000"/>
                </a:solidFill>
                <a:latin typeface="Consolas" panose="020B0609020204030204" pitchFamily="49" charset="0"/>
              </a:rPr>
              <a:t>;</a:t>
            </a:r>
          </a:p>
          <a:p>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if</a:t>
            </a:r>
            <a:r>
              <a:rPr lang="es-DO" sz="700" dirty="0">
                <a:solidFill>
                  <a:srgbClr val="000000"/>
                </a:solidFill>
                <a:latin typeface="Consolas" panose="020B0609020204030204" pitchFamily="49" charset="0"/>
              </a:rPr>
              <a:t> (imc &lt; 16)</a:t>
            </a:r>
          </a:p>
          <a:p>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resultado = </a:t>
            </a:r>
            <a:r>
              <a:rPr lang="es-DO" sz="700" dirty="0">
                <a:solidFill>
                  <a:srgbClr val="A31515"/>
                </a:solidFill>
                <a:latin typeface="Consolas" panose="020B0609020204030204" pitchFamily="49" charset="0"/>
              </a:rPr>
              <a:t>"Desnutricion Servera"</a:t>
            </a:r>
            <a:r>
              <a:rPr lang="es-DO" sz="700" dirty="0">
                <a:solidFill>
                  <a:srgbClr val="000000"/>
                </a:solidFill>
                <a:latin typeface="Consolas" panose="020B0609020204030204" pitchFamily="49" charset="0"/>
              </a:rPr>
              <a:t>;</a:t>
            </a:r>
          </a:p>
          <a:p>
            <a:r>
              <a:rPr lang="es-DO" sz="700"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else</a:t>
            </a:r>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if</a:t>
            </a:r>
            <a:r>
              <a:rPr lang="en-US" sz="700" dirty="0">
                <a:solidFill>
                  <a:srgbClr val="000000"/>
                </a:solidFill>
                <a:latin typeface="Consolas" panose="020B0609020204030204" pitchFamily="49" charset="0"/>
              </a:rPr>
              <a:t> (imc &gt;= 16.1 &amp;&amp; imc &lt;= 18.4)</a:t>
            </a:r>
          </a:p>
          <a:p>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resultado = </a:t>
            </a:r>
            <a:r>
              <a:rPr lang="es-DO" sz="700" dirty="0">
                <a:solidFill>
                  <a:srgbClr val="A31515"/>
                </a:solidFill>
                <a:latin typeface="Consolas" panose="020B0609020204030204" pitchFamily="49" charset="0"/>
              </a:rPr>
              <a:t>"Desnutricion Moderada"</a:t>
            </a:r>
            <a:r>
              <a:rPr lang="es-DO" sz="700" dirty="0">
                <a:solidFill>
                  <a:srgbClr val="000000"/>
                </a:solidFill>
                <a:latin typeface="Consolas" panose="020B0609020204030204" pitchFamily="49" charset="0"/>
              </a:rPr>
              <a:t>;</a:t>
            </a:r>
          </a:p>
          <a:p>
            <a:r>
              <a:rPr lang="es-DO" sz="700"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else</a:t>
            </a:r>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if</a:t>
            </a:r>
            <a:r>
              <a:rPr lang="en-US" sz="700" dirty="0">
                <a:solidFill>
                  <a:srgbClr val="000000"/>
                </a:solidFill>
                <a:latin typeface="Consolas" panose="020B0609020204030204" pitchFamily="49" charset="0"/>
              </a:rPr>
              <a:t> (imc &gt;= 18.5 &amp;&amp; imc &lt;= 22)</a:t>
            </a:r>
          </a:p>
          <a:p>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resultado = </a:t>
            </a:r>
            <a:r>
              <a:rPr lang="es-DO" sz="700" dirty="0">
                <a:solidFill>
                  <a:srgbClr val="A31515"/>
                </a:solidFill>
                <a:latin typeface="Consolas" panose="020B0609020204030204" pitchFamily="49" charset="0"/>
              </a:rPr>
              <a:t>"Bajo Peso"</a:t>
            </a:r>
            <a:r>
              <a:rPr lang="es-DO" sz="700" dirty="0">
                <a:solidFill>
                  <a:srgbClr val="000000"/>
                </a:solidFill>
                <a:latin typeface="Consolas" panose="020B0609020204030204" pitchFamily="49" charset="0"/>
              </a:rPr>
              <a:t>;</a:t>
            </a:r>
          </a:p>
          <a:p>
            <a:r>
              <a:rPr lang="es-DO" sz="700"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else</a:t>
            </a:r>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if</a:t>
            </a:r>
            <a:r>
              <a:rPr lang="en-US" sz="700" dirty="0">
                <a:solidFill>
                  <a:srgbClr val="000000"/>
                </a:solidFill>
                <a:latin typeface="Consolas" panose="020B0609020204030204" pitchFamily="49" charset="0"/>
              </a:rPr>
              <a:t> (imc &gt;= 22.1 &amp;&amp; imc &lt; 25)</a:t>
            </a:r>
          </a:p>
          <a:p>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resultado = </a:t>
            </a:r>
            <a:r>
              <a:rPr lang="es-DO" sz="700" dirty="0">
                <a:solidFill>
                  <a:srgbClr val="A31515"/>
                </a:solidFill>
                <a:latin typeface="Consolas" panose="020B0609020204030204" pitchFamily="49" charset="0"/>
              </a:rPr>
              <a:t>"Peso Normal"</a:t>
            </a:r>
            <a:r>
              <a:rPr lang="es-DO" sz="700" dirty="0">
                <a:solidFill>
                  <a:srgbClr val="000000"/>
                </a:solidFill>
                <a:latin typeface="Consolas" panose="020B0609020204030204" pitchFamily="49" charset="0"/>
              </a:rPr>
              <a:t>;</a:t>
            </a:r>
          </a:p>
          <a:p>
            <a:r>
              <a:rPr lang="es-DO" sz="700"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else</a:t>
            </a:r>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if</a:t>
            </a:r>
            <a:r>
              <a:rPr lang="en-US" sz="700" dirty="0">
                <a:solidFill>
                  <a:srgbClr val="000000"/>
                </a:solidFill>
                <a:latin typeface="Consolas" panose="020B0609020204030204" pitchFamily="49" charset="0"/>
              </a:rPr>
              <a:t> (imc &gt;= 25 &amp;&amp; imc &lt;= 29.9)</a:t>
            </a:r>
          </a:p>
          <a:p>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resultado = </a:t>
            </a:r>
            <a:r>
              <a:rPr lang="es-DO" sz="700" dirty="0">
                <a:solidFill>
                  <a:srgbClr val="A31515"/>
                </a:solidFill>
                <a:latin typeface="Consolas" panose="020B0609020204030204" pitchFamily="49" charset="0"/>
              </a:rPr>
              <a:t>"Sobre Peso"</a:t>
            </a:r>
            <a:r>
              <a:rPr lang="es-DO" sz="700" dirty="0">
                <a:solidFill>
                  <a:srgbClr val="000000"/>
                </a:solidFill>
                <a:latin typeface="Consolas" panose="020B0609020204030204" pitchFamily="49" charset="0"/>
              </a:rPr>
              <a:t>;</a:t>
            </a:r>
          </a:p>
          <a:p>
            <a:r>
              <a:rPr lang="es-DO" sz="700"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else</a:t>
            </a:r>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if</a:t>
            </a:r>
            <a:r>
              <a:rPr lang="en-US" sz="700" dirty="0">
                <a:solidFill>
                  <a:srgbClr val="000000"/>
                </a:solidFill>
                <a:latin typeface="Consolas" panose="020B0609020204030204" pitchFamily="49" charset="0"/>
              </a:rPr>
              <a:t> (imc &gt;= 30 &amp;&amp; imc &lt;= 34.9)</a:t>
            </a:r>
          </a:p>
          <a:p>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resultado = </a:t>
            </a:r>
            <a:r>
              <a:rPr lang="es-DO" sz="700" dirty="0">
                <a:solidFill>
                  <a:srgbClr val="A31515"/>
                </a:solidFill>
                <a:latin typeface="Consolas" panose="020B0609020204030204" pitchFamily="49" charset="0"/>
              </a:rPr>
              <a:t>"Obesidad Tipo I"</a:t>
            </a:r>
            <a:r>
              <a:rPr lang="es-DO" sz="700" dirty="0">
                <a:solidFill>
                  <a:srgbClr val="000000"/>
                </a:solidFill>
                <a:latin typeface="Consolas" panose="020B0609020204030204" pitchFamily="49" charset="0"/>
              </a:rPr>
              <a:t>;</a:t>
            </a:r>
          </a:p>
          <a:p>
            <a:r>
              <a:rPr lang="es-DO" sz="700" dirty="0">
                <a:solidFill>
                  <a:srgbClr val="000000"/>
                </a:solidFill>
                <a:latin typeface="Consolas" panose="020B0609020204030204" pitchFamily="49" charset="0"/>
              </a:rPr>
              <a:t>                }</a:t>
            </a:r>
          </a:p>
          <a:p>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else</a:t>
            </a:r>
            <a:r>
              <a:rPr lang="en-US" sz="700" dirty="0">
                <a:solidFill>
                  <a:srgbClr val="000000"/>
                </a:solidFill>
                <a:latin typeface="Consolas" panose="020B0609020204030204" pitchFamily="49" charset="0"/>
              </a:rPr>
              <a:t> </a:t>
            </a:r>
            <a:r>
              <a:rPr lang="en-US" sz="700" dirty="0">
                <a:solidFill>
                  <a:srgbClr val="0000FF"/>
                </a:solidFill>
                <a:latin typeface="Consolas" panose="020B0609020204030204" pitchFamily="49" charset="0"/>
              </a:rPr>
              <a:t>if</a:t>
            </a:r>
            <a:r>
              <a:rPr lang="en-US" sz="700" dirty="0">
                <a:solidFill>
                  <a:srgbClr val="000000"/>
                </a:solidFill>
                <a:latin typeface="Consolas" panose="020B0609020204030204" pitchFamily="49" charset="0"/>
              </a:rPr>
              <a:t> (imc &gt;= 35 &amp;&amp; imc &lt;= 39.9)</a:t>
            </a:r>
          </a:p>
          <a:p>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resultado = </a:t>
            </a:r>
            <a:r>
              <a:rPr lang="es-DO" sz="700" dirty="0">
                <a:solidFill>
                  <a:srgbClr val="A31515"/>
                </a:solidFill>
                <a:latin typeface="Consolas" panose="020B0609020204030204" pitchFamily="49" charset="0"/>
              </a:rPr>
              <a:t>"Obesidad Tipo II"</a:t>
            </a:r>
            <a:r>
              <a:rPr lang="es-DO" sz="700" dirty="0">
                <a:solidFill>
                  <a:srgbClr val="000000"/>
                </a:solidFill>
                <a:latin typeface="Consolas" panose="020B0609020204030204" pitchFamily="49" charset="0"/>
              </a:rPr>
              <a:t>;</a:t>
            </a:r>
          </a:p>
          <a:p>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else</a:t>
            </a:r>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if</a:t>
            </a:r>
            <a:r>
              <a:rPr lang="es-DO" sz="700" dirty="0">
                <a:solidFill>
                  <a:srgbClr val="000000"/>
                </a:solidFill>
                <a:latin typeface="Consolas" panose="020B0609020204030204" pitchFamily="49" charset="0"/>
              </a:rPr>
              <a:t> (imc &gt;40)</a:t>
            </a:r>
          </a:p>
          <a:p>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resultado = </a:t>
            </a:r>
            <a:r>
              <a:rPr lang="es-DO" sz="700" dirty="0">
                <a:solidFill>
                  <a:srgbClr val="A31515"/>
                </a:solidFill>
                <a:latin typeface="Consolas" panose="020B0609020204030204" pitchFamily="49" charset="0"/>
              </a:rPr>
              <a:t>"Obesidad Tipo III"</a:t>
            </a:r>
            <a:r>
              <a:rPr lang="es-DO" sz="700" dirty="0">
                <a:solidFill>
                  <a:srgbClr val="000000"/>
                </a:solidFill>
                <a:latin typeface="Consolas" panose="020B0609020204030204" pitchFamily="49" charset="0"/>
              </a:rPr>
              <a:t>;</a:t>
            </a:r>
          </a:p>
          <a:p>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else</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p>
          <a:p>
            <a:r>
              <a:rPr lang="es-ES" sz="700" dirty="0">
                <a:solidFill>
                  <a:srgbClr val="000000"/>
                </a:solidFill>
                <a:latin typeface="Consolas" panose="020B0609020204030204" pitchFamily="49" charset="0"/>
              </a:rPr>
              <a:t>                    resultado = </a:t>
            </a:r>
            <a:r>
              <a:rPr lang="es-ES" sz="700" dirty="0">
                <a:solidFill>
                  <a:srgbClr val="A31515"/>
                </a:solidFill>
                <a:latin typeface="Consolas" panose="020B0609020204030204" pitchFamily="49" charset="0"/>
              </a:rPr>
              <a:t>"Tienes Obesidad, !Tienes que Cuidarte Mucho!"</a:t>
            </a:r>
            <a:r>
              <a:rPr lang="es-ES" sz="700" dirty="0">
                <a:solidFill>
                  <a:srgbClr val="000000"/>
                </a:solidFill>
                <a:latin typeface="Consolas" panose="020B0609020204030204" pitchFamily="49" charset="0"/>
              </a:rPr>
              <a:t>;</a:t>
            </a:r>
          </a:p>
          <a:p>
            <a:r>
              <a:rPr lang="es-DO" sz="700" dirty="0">
                <a:solidFill>
                  <a:srgbClr val="000000"/>
                </a:solidFill>
                <a:latin typeface="Consolas" panose="020B0609020204030204" pitchFamily="49" charset="0"/>
              </a:rPr>
              <a:t>                }</a:t>
            </a:r>
          </a:p>
          <a:p>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DisplayAlert(</a:t>
            </a:r>
            <a:r>
              <a:rPr lang="es-DO" sz="700" dirty="0">
                <a:solidFill>
                  <a:srgbClr val="A31515"/>
                </a:solidFill>
                <a:latin typeface="Consolas" panose="020B0609020204030204" pitchFamily="49" charset="0"/>
              </a:rPr>
              <a:t>"Resultado"</a:t>
            </a:r>
            <a:r>
              <a:rPr lang="es-DO" sz="700" dirty="0">
                <a:solidFill>
                  <a:srgbClr val="000000"/>
                </a:solidFill>
                <a:latin typeface="Consolas" panose="020B0609020204030204" pitchFamily="49" charset="0"/>
              </a:rPr>
              <a:t>, resultado, </a:t>
            </a:r>
            <a:r>
              <a:rPr lang="es-DO" sz="700" dirty="0">
                <a:solidFill>
                  <a:srgbClr val="A31515"/>
                </a:solidFill>
                <a:latin typeface="Consolas" panose="020B0609020204030204" pitchFamily="49" charset="0"/>
              </a:rPr>
              <a:t>"OK"</a:t>
            </a:r>
            <a:r>
              <a:rPr lang="es-DO" sz="700" dirty="0">
                <a:solidFill>
                  <a:srgbClr val="000000"/>
                </a:solidFill>
                <a:latin typeface="Consolas" panose="020B0609020204030204" pitchFamily="49" charset="0"/>
              </a:rPr>
              <a:t>);</a:t>
            </a:r>
          </a:p>
          <a:p>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r>
              <a:rPr lang="es-DO" sz="700" dirty="0">
                <a:solidFill>
                  <a:srgbClr val="0000FF"/>
                </a:solidFill>
                <a:latin typeface="Consolas" panose="020B0609020204030204" pitchFamily="49" charset="0"/>
              </a:rPr>
              <a:t>else</a:t>
            </a:r>
            <a:endParaRPr lang="es-DO" sz="700" dirty="0">
              <a:solidFill>
                <a:srgbClr val="000000"/>
              </a:solidFill>
              <a:latin typeface="Consolas" panose="020B0609020204030204" pitchFamily="49" charset="0"/>
            </a:endParaRPr>
          </a:p>
          <a:p>
            <a:r>
              <a:rPr lang="es-DO" sz="700" dirty="0">
                <a:solidFill>
                  <a:srgbClr val="000000"/>
                </a:solidFill>
                <a:latin typeface="Consolas" panose="020B0609020204030204" pitchFamily="49" charset="0"/>
              </a:rPr>
              <a:t>            {</a:t>
            </a:r>
          </a:p>
          <a:p>
            <a:r>
              <a:rPr lang="es-ES" sz="700" dirty="0">
                <a:solidFill>
                  <a:srgbClr val="000000"/>
                </a:solidFill>
                <a:latin typeface="Consolas" panose="020B0609020204030204" pitchFamily="49" charset="0"/>
              </a:rPr>
              <a:t>                DisplayAlert(</a:t>
            </a:r>
            <a:r>
              <a:rPr lang="es-ES" sz="700" dirty="0">
                <a:solidFill>
                  <a:srgbClr val="A31515"/>
                </a:solidFill>
                <a:latin typeface="Consolas" panose="020B0609020204030204" pitchFamily="49" charset="0"/>
              </a:rPr>
              <a:t>"Datos Erroneos"</a:t>
            </a:r>
            <a:r>
              <a:rPr lang="es-ES" sz="700" dirty="0">
                <a:solidFill>
                  <a:srgbClr val="000000"/>
                </a:solidFill>
                <a:latin typeface="Consolas" panose="020B0609020204030204" pitchFamily="49" charset="0"/>
              </a:rPr>
              <a:t>, </a:t>
            </a:r>
            <a:r>
              <a:rPr lang="es-ES" sz="700" dirty="0">
                <a:solidFill>
                  <a:srgbClr val="A31515"/>
                </a:solidFill>
                <a:latin typeface="Consolas" panose="020B0609020204030204" pitchFamily="49" charset="0"/>
              </a:rPr>
              <a:t>"Rellena los Campos"</a:t>
            </a:r>
            <a:r>
              <a:rPr lang="es-ES" sz="700" dirty="0">
                <a:solidFill>
                  <a:srgbClr val="000000"/>
                </a:solidFill>
                <a:latin typeface="Consolas" panose="020B0609020204030204" pitchFamily="49" charset="0"/>
              </a:rPr>
              <a:t>, </a:t>
            </a:r>
            <a:r>
              <a:rPr lang="es-ES" sz="700" dirty="0">
                <a:solidFill>
                  <a:srgbClr val="A31515"/>
                </a:solidFill>
                <a:latin typeface="Consolas" panose="020B0609020204030204" pitchFamily="49" charset="0"/>
              </a:rPr>
              <a:t>"OK"</a:t>
            </a:r>
            <a:r>
              <a:rPr lang="es-ES" sz="700" dirty="0">
                <a:solidFill>
                  <a:srgbClr val="000000"/>
                </a:solidFill>
                <a:latin typeface="Consolas" panose="020B0609020204030204" pitchFamily="49" charset="0"/>
              </a:rPr>
              <a:t>);</a:t>
            </a:r>
          </a:p>
          <a:p>
            <a:r>
              <a:rPr lang="es-DO" sz="700" dirty="0">
                <a:solidFill>
                  <a:srgbClr val="000000"/>
                </a:solidFill>
                <a:latin typeface="Consolas" panose="020B0609020204030204" pitchFamily="49" charset="0"/>
              </a:rPr>
              <a:t>            }</a:t>
            </a:r>
          </a:p>
          <a:p>
            <a:r>
              <a:rPr lang="es-DO" sz="700" dirty="0">
                <a:solidFill>
                  <a:srgbClr val="000000"/>
                </a:solidFill>
                <a:latin typeface="Consolas" panose="020B0609020204030204" pitchFamily="49" charset="0"/>
              </a:rPr>
              <a:t>        }</a:t>
            </a:r>
            <a:endParaRPr lang="es-DO" sz="700" dirty="0"/>
          </a:p>
        </p:txBody>
      </p:sp>
      <p:pic>
        <p:nvPicPr>
          <p:cNvPr id="2" name="Imagen 1">
            <a:extLst>
              <a:ext uri="{FF2B5EF4-FFF2-40B4-BE49-F238E27FC236}">
                <a16:creationId xmlns:a16="http://schemas.microsoft.com/office/drawing/2014/main" id="{A7E227E6-FC4A-ECDB-6CE3-7CE329C8CD32}"/>
              </a:ext>
            </a:extLst>
          </p:cNvPr>
          <p:cNvPicPr>
            <a:picLocks noChangeAspect="1"/>
          </p:cNvPicPr>
          <p:nvPr/>
        </p:nvPicPr>
        <p:blipFill>
          <a:blip r:embed="rId2"/>
          <a:stretch>
            <a:fillRect/>
          </a:stretch>
        </p:blipFill>
        <p:spPr>
          <a:xfrm>
            <a:off x="5695324" y="1400174"/>
            <a:ext cx="6231391" cy="4057650"/>
          </a:xfrm>
          <a:prstGeom prst="rect">
            <a:avLst/>
          </a:prstGeom>
        </p:spPr>
      </p:pic>
      <p:sp>
        <p:nvSpPr>
          <p:cNvPr id="4" name="CuadroTexto 3">
            <a:extLst>
              <a:ext uri="{FF2B5EF4-FFF2-40B4-BE49-F238E27FC236}">
                <a16:creationId xmlns:a16="http://schemas.microsoft.com/office/drawing/2014/main" id="{80B6EB54-89A0-0ABA-8A8E-A35EC06A9A33}"/>
              </a:ext>
            </a:extLst>
          </p:cNvPr>
          <p:cNvSpPr txBox="1"/>
          <p:nvPr/>
        </p:nvSpPr>
        <p:spPr>
          <a:xfrm>
            <a:off x="5591966" y="261431"/>
            <a:ext cx="6438109" cy="646331"/>
          </a:xfrm>
          <a:prstGeom prst="rect">
            <a:avLst/>
          </a:prstGeom>
          <a:noFill/>
        </p:spPr>
        <p:txBody>
          <a:bodyPr wrap="square" rtlCol="0">
            <a:spAutoFit/>
          </a:bodyPr>
          <a:lstStyle/>
          <a:p>
            <a:pPr algn="ctr"/>
            <a:r>
              <a:rPr lang="en-GB" sz="3600" b="1" dirty="0">
                <a:solidFill>
                  <a:srgbClr val="00B0F0"/>
                </a:solidFill>
              </a:rPr>
              <a:t>Mejora el codigo con Esta tabla:</a:t>
            </a:r>
            <a:endParaRPr lang="en-US" sz="3600" b="1" dirty="0">
              <a:solidFill>
                <a:srgbClr val="00B0F0"/>
              </a:solidFill>
            </a:endParaRPr>
          </a:p>
        </p:txBody>
      </p:sp>
    </p:spTree>
    <p:extLst>
      <p:ext uri="{BB962C8B-B14F-4D97-AF65-F5344CB8AC3E}">
        <p14:creationId xmlns:p14="http://schemas.microsoft.com/office/powerpoint/2010/main" val="2845570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C5756D-CD63-47AD-ADF9-CD9AF7380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978" y="178599"/>
            <a:ext cx="2659888" cy="6440325"/>
          </a:xfrm>
          <a:prstGeom prst="rect">
            <a:avLst/>
          </a:prstGeom>
        </p:spPr>
      </p:pic>
      <p:sp>
        <p:nvSpPr>
          <p:cNvPr id="4" name="TextBox 3">
            <a:extLst>
              <a:ext uri="{FF2B5EF4-FFF2-40B4-BE49-F238E27FC236}">
                <a16:creationId xmlns:a16="http://schemas.microsoft.com/office/drawing/2014/main" id="{B106C53D-66F8-4134-801A-1EBF8112C32C}"/>
              </a:ext>
            </a:extLst>
          </p:cNvPr>
          <p:cNvSpPr txBox="1"/>
          <p:nvPr/>
        </p:nvSpPr>
        <p:spPr>
          <a:xfrm>
            <a:off x="527222" y="1318053"/>
            <a:ext cx="3443415" cy="3970318"/>
          </a:xfrm>
          <a:prstGeom prst="rect">
            <a:avLst/>
          </a:prstGeom>
          <a:noFill/>
        </p:spPr>
        <p:txBody>
          <a:bodyPr wrap="square" rtlCol="0">
            <a:spAutoFit/>
          </a:bodyPr>
          <a:lstStyle/>
          <a:p>
            <a:pPr algn="ctr"/>
            <a:r>
              <a:rPr lang="en-US" sz="2800" dirty="0"/>
              <a:t>Aqui vemos como la aplicacion funciona correctamente, si hacemos los calculos correspondientes, mostrando un mensaje en la pantalla de acuerdo a lo que hemos especificado.</a:t>
            </a:r>
            <a:endParaRPr lang="es-DO" sz="2800" dirty="0"/>
          </a:p>
        </p:txBody>
      </p:sp>
      <p:pic>
        <p:nvPicPr>
          <p:cNvPr id="6" name="Picture 5">
            <a:extLst>
              <a:ext uri="{FF2B5EF4-FFF2-40B4-BE49-F238E27FC236}">
                <a16:creationId xmlns:a16="http://schemas.microsoft.com/office/drawing/2014/main" id="{4B9BBD9E-39F0-43F6-8835-1990F486F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0833" y="228430"/>
            <a:ext cx="2659888" cy="6390494"/>
          </a:xfrm>
          <a:prstGeom prst="rect">
            <a:avLst/>
          </a:prstGeom>
        </p:spPr>
      </p:pic>
    </p:spTree>
    <p:extLst>
      <p:ext uri="{BB962C8B-B14F-4D97-AF65-F5344CB8AC3E}">
        <p14:creationId xmlns:p14="http://schemas.microsoft.com/office/powerpoint/2010/main" val="2272154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Vocab-¿A quién le toca? Whose turn is it?. ¿A quién le toca? - ppt ...">
            <a:extLst>
              <a:ext uri="{FF2B5EF4-FFF2-40B4-BE49-F238E27FC236}">
                <a16:creationId xmlns:a16="http://schemas.microsoft.com/office/drawing/2014/main" id="{AE1644F0-FC8C-4302-A6DE-FFE482A2AF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263" t="5071" r="18380" b="8544"/>
          <a:stretch/>
        </p:blipFill>
        <p:spPr bwMode="auto">
          <a:xfrm>
            <a:off x="3199326" y="421778"/>
            <a:ext cx="5793347" cy="592428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6B01FA2-E6E3-4CC7-930D-DE5AEDF7102C}"/>
              </a:ext>
            </a:extLst>
          </p:cNvPr>
          <p:cNvSpPr txBox="1"/>
          <p:nvPr/>
        </p:nvSpPr>
        <p:spPr>
          <a:xfrm>
            <a:off x="914400" y="2883384"/>
            <a:ext cx="3251200" cy="1569660"/>
          </a:xfrm>
          <a:prstGeom prst="rect">
            <a:avLst/>
          </a:prstGeom>
          <a:noFill/>
        </p:spPr>
        <p:txBody>
          <a:bodyPr wrap="square" rtlCol="0">
            <a:spAutoFit/>
          </a:bodyPr>
          <a:lstStyle/>
          <a:p>
            <a:pPr algn="ctr"/>
            <a:r>
              <a:rPr lang="en-US" sz="3200" b="1" dirty="0">
                <a:solidFill>
                  <a:srgbClr val="000000"/>
                </a:solidFill>
              </a:rPr>
              <a:t>Hacer tu aplicacion de Calculo IMC</a:t>
            </a:r>
            <a:endParaRPr lang="es-ES" sz="3200" b="1" dirty="0">
              <a:solidFill>
                <a:srgbClr val="000000"/>
              </a:solidFill>
            </a:endParaRPr>
          </a:p>
        </p:txBody>
      </p:sp>
      <p:sp>
        <p:nvSpPr>
          <p:cNvPr id="5" name="CuadroTexto 4">
            <a:extLst>
              <a:ext uri="{FF2B5EF4-FFF2-40B4-BE49-F238E27FC236}">
                <a16:creationId xmlns:a16="http://schemas.microsoft.com/office/drawing/2014/main" id="{3391A02A-336C-4CB3-B9A6-3A181A86EEDB}"/>
              </a:ext>
            </a:extLst>
          </p:cNvPr>
          <p:cNvSpPr txBox="1"/>
          <p:nvPr/>
        </p:nvSpPr>
        <p:spPr>
          <a:xfrm>
            <a:off x="8308774" y="2883384"/>
            <a:ext cx="3079661" cy="1384995"/>
          </a:xfrm>
          <a:prstGeom prst="rect">
            <a:avLst/>
          </a:prstGeom>
          <a:noFill/>
        </p:spPr>
        <p:txBody>
          <a:bodyPr wrap="square">
            <a:spAutoFit/>
          </a:bodyPr>
          <a:lstStyle/>
          <a:p>
            <a:pPr algn="ctr"/>
            <a:r>
              <a:rPr lang="en-US" sz="2800" b="1" dirty="0">
                <a:solidFill>
                  <a:srgbClr val="000000"/>
                </a:solidFill>
              </a:rPr>
              <a:t>Con Xamarin y mostrarla funcionando.</a:t>
            </a:r>
            <a:endParaRPr lang="es-ES" sz="2800" b="1" dirty="0">
              <a:solidFill>
                <a:srgbClr val="000000"/>
              </a:solidFill>
            </a:endParaRPr>
          </a:p>
        </p:txBody>
      </p:sp>
    </p:spTree>
    <p:extLst>
      <p:ext uri="{BB962C8B-B14F-4D97-AF65-F5344CB8AC3E}">
        <p14:creationId xmlns:p14="http://schemas.microsoft.com/office/powerpoint/2010/main" val="1577325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e pongo un reto - Te pongo un reto">
            <a:extLst>
              <a:ext uri="{FF2B5EF4-FFF2-40B4-BE49-F238E27FC236}">
                <a16:creationId xmlns:a16="http://schemas.microsoft.com/office/drawing/2014/main" id="{4CA0850F-AA28-44AA-9F6D-08DE5409EE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4876" y="318793"/>
            <a:ext cx="6334897" cy="254643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B2461A-6FCB-4E83-B97D-F1446CE1A7AC}"/>
              </a:ext>
            </a:extLst>
          </p:cNvPr>
          <p:cNvSpPr txBox="1"/>
          <p:nvPr/>
        </p:nvSpPr>
        <p:spPr>
          <a:xfrm>
            <a:off x="568411" y="2730013"/>
            <a:ext cx="10799806" cy="2062103"/>
          </a:xfrm>
          <a:prstGeom prst="rect">
            <a:avLst/>
          </a:prstGeom>
          <a:noFill/>
        </p:spPr>
        <p:txBody>
          <a:bodyPr wrap="square" rtlCol="0">
            <a:spAutoFit/>
          </a:bodyPr>
          <a:lstStyle/>
          <a:p>
            <a:pPr algn="ctr"/>
            <a:r>
              <a:rPr lang="en-US" sz="3200" dirty="0"/>
              <a:t>En el video, se realizan otros conceptos como los de visualizacion, y mejora del diseño, te reto a que lo mejores, y termines como lo ha realizado el autor, y veas que Tambien te queda, Subelo al grupo y compartelo.</a:t>
            </a:r>
            <a:endParaRPr lang="es-DO" sz="3200" dirty="0"/>
          </a:p>
        </p:txBody>
      </p:sp>
      <p:sp>
        <p:nvSpPr>
          <p:cNvPr id="5" name="TextBox 4">
            <a:extLst>
              <a:ext uri="{FF2B5EF4-FFF2-40B4-BE49-F238E27FC236}">
                <a16:creationId xmlns:a16="http://schemas.microsoft.com/office/drawing/2014/main" id="{B76CE3FA-1B99-4B63-B63E-C48647F129FB}"/>
              </a:ext>
            </a:extLst>
          </p:cNvPr>
          <p:cNvSpPr txBox="1"/>
          <p:nvPr/>
        </p:nvSpPr>
        <p:spPr>
          <a:xfrm>
            <a:off x="289682" y="5967957"/>
            <a:ext cx="11357263" cy="646331"/>
          </a:xfrm>
          <a:prstGeom prst="rect">
            <a:avLst/>
          </a:prstGeom>
          <a:noFill/>
        </p:spPr>
        <p:txBody>
          <a:bodyPr wrap="square">
            <a:spAutoFit/>
          </a:bodyPr>
          <a:lstStyle/>
          <a:p>
            <a:pPr algn="ctr"/>
            <a:r>
              <a:rPr lang="es-DO" b="1" dirty="0"/>
              <a:t>Video: </a:t>
            </a:r>
            <a:r>
              <a:rPr lang="es-DO" b="1" dirty="0">
                <a:hlinkClick r:id="rId3"/>
              </a:rPr>
              <a:t>https://www.youtube.com/watch?v=lPJxMmjMlbQ&amp;t=1136s&amp;ab_channel=ElCaminoDev</a:t>
            </a:r>
            <a:endParaRPr lang="es-DO" b="1" dirty="0"/>
          </a:p>
          <a:p>
            <a:pPr algn="ctr"/>
            <a:endParaRPr lang="es-DO" b="1" dirty="0"/>
          </a:p>
        </p:txBody>
      </p:sp>
      <p:sp>
        <p:nvSpPr>
          <p:cNvPr id="3" name="CuadroTexto 2">
            <a:extLst>
              <a:ext uri="{FF2B5EF4-FFF2-40B4-BE49-F238E27FC236}">
                <a16:creationId xmlns:a16="http://schemas.microsoft.com/office/drawing/2014/main" id="{C0E044B3-7629-3BC7-A8CB-CF80AD5FE637}"/>
              </a:ext>
            </a:extLst>
          </p:cNvPr>
          <p:cNvSpPr txBox="1"/>
          <p:nvPr/>
        </p:nvSpPr>
        <p:spPr>
          <a:xfrm>
            <a:off x="4184073" y="5310787"/>
            <a:ext cx="4387272" cy="461665"/>
          </a:xfrm>
          <a:prstGeom prst="rect">
            <a:avLst/>
          </a:prstGeom>
          <a:noFill/>
        </p:spPr>
        <p:txBody>
          <a:bodyPr wrap="square" rtlCol="0">
            <a:spAutoFit/>
          </a:bodyPr>
          <a:lstStyle/>
          <a:p>
            <a:pPr algn="ctr"/>
            <a:r>
              <a:rPr lang="en-US" sz="2400" b="1" dirty="0">
                <a:solidFill>
                  <a:srgbClr val="FF0000"/>
                </a:solidFill>
              </a:rPr>
              <a:t>Link Video de Ayuda</a:t>
            </a:r>
            <a:endParaRPr lang="es-DO" sz="2400" b="1" dirty="0">
              <a:solidFill>
                <a:srgbClr val="FF0000"/>
              </a:solidFill>
            </a:endParaRPr>
          </a:p>
        </p:txBody>
      </p:sp>
    </p:spTree>
    <p:extLst>
      <p:ext uri="{BB962C8B-B14F-4D97-AF65-F5344CB8AC3E}">
        <p14:creationId xmlns:p14="http://schemas.microsoft.com/office/powerpoint/2010/main" val="1679525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7" name="Picture 4"/>
          <p:cNvPicPr/>
          <p:nvPr/>
        </p:nvPicPr>
        <p:blipFill>
          <a:blip r:embed="rId2"/>
          <a:stretch/>
        </p:blipFill>
        <p:spPr>
          <a:xfrm>
            <a:off x="689040" y="1312200"/>
            <a:ext cx="11052000" cy="3673080"/>
          </a:xfrm>
          <a:prstGeom prst="rect">
            <a:avLst/>
          </a:prstGeom>
          <a:ln>
            <a:noFill/>
          </a:ln>
        </p:spPr>
      </p:pic>
    </p:spTree>
    <p:extLst>
      <p:ext uri="{BB962C8B-B14F-4D97-AF65-F5344CB8AC3E}">
        <p14:creationId xmlns:p14="http://schemas.microsoft.com/office/powerpoint/2010/main" val="1351698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46B8589-27CD-494F-8D9B-C34FAA54291A}"/>
              </a:ext>
            </a:extLst>
          </p:cNvPr>
          <p:cNvSpPr txBox="1"/>
          <p:nvPr/>
        </p:nvSpPr>
        <p:spPr>
          <a:xfrm>
            <a:off x="288866" y="335845"/>
            <a:ext cx="11423765" cy="6186309"/>
          </a:xfrm>
          <a:prstGeom prst="rect">
            <a:avLst/>
          </a:prstGeom>
          <a:noFill/>
        </p:spPr>
        <p:txBody>
          <a:bodyPr wrap="square">
            <a:spAutoFit/>
          </a:bodyPr>
          <a:lstStyle/>
          <a:p>
            <a:pPr algn="just"/>
            <a:r>
              <a:rPr lang="es-ES" sz="3200" b="1" i="0" dirty="0">
                <a:solidFill>
                  <a:srgbClr val="273B47"/>
                </a:solidFill>
                <a:effectLst/>
                <a:latin typeface="cooper_hewittmedium"/>
              </a:rPr>
              <a:t>Xamarin y Maui</a:t>
            </a:r>
          </a:p>
          <a:p>
            <a:pPr algn="just"/>
            <a:endParaRPr lang="es-ES" sz="2800" dirty="0"/>
          </a:p>
          <a:p>
            <a:pPr algn="just"/>
            <a:r>
              <a:rPr lang="es-ES" sz="2800" b="1" dirty="0"/>
              <a:t>Xamarin:</a:t>
            </a:r>
          </a:p>
          <a:p>
            <a:pPr algn="just"/>
            <a:endParaRPr lang="es-ES" sz="2800" dirty="0"/>
          </a:p>
          <a:p>
            <a:pPr algn="just"/>
            <a:r>
              <a:rPr lang="es-ES" sz="2800" b="1" dirty="0">
                <a:solidFill>
                  <a:srgbClr val="00B0F0"/>
                </a:solidFill>
                <a:effectLst>
                  <a:outerShdw blurRad="38100" dist="38100" dir="2700000" algn="tl">
                    <a:srgbClr val="000000">
                      <a:alpha val="43137"/>
                    </a:srgbClr>
                  </a:outerShdw>
                </a:effectLst>
              </a:rPr>
              <a:t>Xamarin</a:t>
            </a:r>
            <a:r>
              <a:rPr lang="es-ES" sz="2800" dirty="0"/>
              <a:t> es una plataforma de desarrollo de aplicaciones móviles que permite crear apps para Android e iOS usando  (C# y .NET), con un solo código base compartido.</a:t>
            </a:r>
          </a:p>
          <a:p>
            <a:pPr algn="just"/>
            <a:endParaRPr lang="es-ES" sz="2800" dirty="0"/>
          </a:p>
          <a:p>
            <a:pPr algn="just"/>
            <a:endParaRPr lang="es-ES" sz="2800" dirty="0"/>
          </a:p>
          <a:p>
            <a:pPr algn="just"/>
            <a:r>
              <a:rPr lang="es-ES" sz="2800" b="1" dirty="0"/>
              <a:t>.NET MAUI (Multiplatform App UI):</a:t>
            </a:r>
          </a:p>
          <a:p>
            <a:pPr algn="just"/>
            <a:endParaRPr lang="es-ES" sz="2800" dirty="0"/>
          </a:p>
          <a:p>
            <a:pPr algn="just"/>
            <a:r>
              <a:rPr lang="es-ES" sz="2800" b="1" dirty="0">
                <a:solidFill>
                  <a:srgbClr val="7030A0"/>
                </a:solidFill>
                <a:effectLst>
                  <a:outerShdw blurRad="38100" dist="38100" dir="2700000" algn="tl">
                    <a:srgbClr val="000000">
                      <a:alpha val="43137"/>
                    </a:srgbClr>
                  </a:outerShdw>
                </a:effectLst>
              </a:rPr>
              <a:t>MAUI</a:t>
            </a:r>
            <a:r>
              <a:rPr lang="es-ES" sz="2800" dirty="0"/>
              <a:t> es la evolución de  </a:t>
            </a:r>
            <a:r>
              <a:rPr lang="es-ES" sz="2800" b="1" dirty="0"/>
              <a:t>Xamarin.Forms </a:t>
            </a:r>
            <a:r>
              <a:rPr lang="es-ES" sz="2800" dirty="0"/>
              <a:t> y parte de .NET, diseñada para desarrollar aplicaciones con una única base de código que funcionen en  Android, iOS, Windows y Mac </a:t>
            </a:r>
          </a:p>
        </p:txBody>
      </p:sp>
      <p:pic>
        <p:nvPicPr>
          <p:cNvPr id="2050" name="Picture 2" descr="Xamarin Logo PNG Transparent &amp; SVG Vector - Freebie Supply">
            <a:extLst>
              <a:ext uri="{FF2B5EF4-FFF2-40B4-BE49-F238E27FC236}">
                <a16:creationId xmlns:a16="http://schemas.microsoft.com/office/drawing/2014/main" id="{D2ED7553-30AA-4AF1-BC0E-9FFEFEF553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425" y="1178177"/>
            <a:ext cx="708660" cy="6313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isplaying Base64 encoded images in .NET MAUI · Gerald's blog about .NET, .NET  MAUI, Blazor, ASP.NET, Git, Azure and more!">
            <a:extLst>
              <a:ext uri="{FF2B5EF4-FFF2-40B4-BE49-F238E27FC236}">
                <a16:creationId xmlns:a16="http://schemas.microsoft.com/office/drawing/2014/main" id="{FAB62615-731F-4F03-9F68-375D61688C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6417" y="4135629"/>
            <a:ext cx="708661" cy="708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579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169054" y="205675"/>
            <a:ext cx="9670917" cy="584775"/>
          </a:xfrm>
          <a:prstGeom prst="rect">
            <a:avLst/>
          </a:prstGeom>
        </p:spPr>
        <p:txBody>
          <a:bodyPr wrap="none">
            <a:spAutoFit/>
          </a:bodyPr>
          <a:lstStyle/>
          <a:p>
            <a:r>
              <a:rPr lang="es-ES" sz="3200" b="1" i="0" dirty="0">
                <a:solidFill>
                  <a:srgbClr val="273B47"/>
                </a:solidFill>
                <a:effectLst/>
                <a:latin typeface="cooper_hewittmedium"/>
              </a:rPr>
              <a:t>Controles comunes dentro de Xamarin y Maui</a:t>
            </a:r>
          </a:p>
        </p:txBody>
      </p:sp>
      <p:sp>
        <p:nvSpPr>
          <p:cNvPr id="5" name="Rectángulo 4"/>
          <p:cNvSpPr/>
          <p:nvPr/>
        </p:nvSpPr>
        <p:spPr>
          <a:xfrm>
            <a:off x="345203" y="1543975"/>
            <a:ext cx="11501594" cy="4893647"/>
          </a:xfrm>
          <a:prstGeom prst="rect">
            <a:avLst/>
          </a:prstGeom>
        </p:spPr>
        <p:txBody>
          <a:bodyPr wrap="square">
            <a:spAutoFit/>
          </a:bodyPr>
          <a:lstStyle/>
          <a:p>
            <a:pPr algn="just"/>
            <a:r>
              <a:rPr lang="es-ES" sz="2400" b="1" i="0" dirty="0">
                <a:effectLst/>
                <a:highlight>
                  <a:srgbClr val="FFFF00"/>
                </a:highlight>
              </a:rPr>
              <a:t>Xamarin.Forms y .NET MAUI:</a:t>
            </a:r>
          </a:p>
          <a:p>
            <a:pPr algn="just"/>
            <a:endParaRPr lang="es-ES" sz="2400" b="1" i="0" dirty="0">
              <a:effectLst/>
              <a:highlight>
                <a:srgbClr val="FFFF00"/>
              </a:highlight>
            </a:endParaRPr>
          </a:p>
          <a:p>
            <a:pPr algn="just"/>
            <a:r>
              <a:rPr lang="es-ES" sz="2400" b="1" i="0" dirty="0">
                <a:effectLst/>
                <a:highlight>
                  <a:srgbClr val="00FFFF"/>
                </a:highlight>
              </a:rPr>
              <a:t>Xamarin.Forms</a:t>
            </a:r>
          </a:p>
          <a:p>
            <a:pPr marL="342900" indent="-342900" algn="just">
              <a:buFont typeface="Wingdings" panose="05000000000000000000" pitchFamily="2" charset="2"/>
              <a:buChar char="ü"/>
            </a:pPr>
            <a:r>
              <a:rPr lang="es-ES" sz="2400" b="1" i="0" dirty="0">
                <a:effectLst/>
              </a:rPr>
              <a:t>Controles Predefinidos: </a:t>
            </a:r>
            <a:r>
              <a:rPr lang="es-ES" sz="2400" b="0" i="0" dirty="0">
                <a:effectLst/>
              </a:rPr>
              <a:t>Ofrece una amplia gama de controles para crear interfaces de usuario.</a:t>
            </a:r>
          </a:p>
          <a:p>
            <a:pPr marL="342900" indent="-342900" algn="just">
              <a:buFont typeface="Wingdings" panose="05000000000000000000" pitchFamily="2" charset="2"/>
              <a:buChar char="ü"/>
            </a:pPr>
            <a:r>
              <a:rPr lang="es-ES" sz="2400" b="1" i="0" dirty="0">
                <a:effectLst/>
              </a:rPr>
              <a:t>Renderers: </a:t>
            </a:r>
            <a:r>
              <a:rPr lang="es-ES" sz="2400" b="0" i="0" dirty="0">
                <a:effectLst/>
              </a:rPr>
              <a:t>Utiliza Renderers para traducir los controles de Xamarin.Forms a controles nativos en cada plataforma (iOS, Android, etc.).</a:t>
            </a:r>
          </a:p>
          <a:p>
            <a:pPr algn="just"/>
            <a:r>
              <a:rPr lang="es-ES" sz="2400" b="1" i="0" dirty="0">
                <a:effectLst/>
                <a:highlight>
                  <a:srgbClr val="FF00FF"/>
                </a:highlight>
              </a:rPr>
              <a:t>.NET MAUI</a:t>
            </a:r>
          </a:p>
          <a:p>
            <a:pPr marL="342900" indent="-342900" algn="just">
              <a:buFont typeface="Wingdings" panose="05000000000000000000" pitchFamily="2" charset="2"/>
              <a:buChar char="ü"/>
            </a:pPr>
            <a:r>
              <a:rPr lang="es-ES" sz="2400" b="1" i="0" dirty="0">
                <a:effectLst/>
              </a:rPr>
              <a:t>Controles Predefinidos: </a:t>
            </a:r>
            <a:r>
              <a:rPr lang="es-ES" sz="2400" b="0" i="0" dirty="0">
                <a:effectLst/>
              </a:rPr>
              <a:t>Similar a Xamarin.Forms, ofrece una amplia gama de controles para interfaces de usuario.</a:t>
            </a:r>
          </a:p>
          <a:p>
            <a:pPr marL="342900" indent="-342900" algn="just">
              <a:buFont typeface="Wingdings" panose="05000000000000000000" pitchFamily="2" charset="2"/>
              <a:buChar char="ü"/>
            </a:pPr>
            <a:r>
              <a:rPr lang="es-ES" sz="2400" b="1" i="0" dirty="0">
                <a:effectLst/>
              </a:rPr>
              <a:t>Handlers: </a:t>
            </a:r>
            <a:r>
              <a:rPr lang="es-ES" sz="2400" b="0" i="0" dirty="0">
                <a:effectLst/>
              </a:rPr>
              <a:t>En lugar de Renderers, .NET MAUI utiliza Handlers, que proporcionan mayor flexibilidad y reutilización de código, permitiendo una personalización más avanzada y mejor optimización.</a:t>
            </a:r>
          </a:p>
        </p:txBody>
      </p:sp>
      <p:pic>
        <p:nvPicPr>
          <p:cNvPr id="1026" name="Picture 2" descr="La leyenda de Xamarin… - Resuelve"/>
          <p:cNvPicPr>
            <a:picLocks noChangeAspect="1" noChangeArrowheads="1"/>
          </p:cNvPicPr>
          <p:nvPr/>
        </p:nvPicPr>
        <p:blipFill rotWithShape="1">
          <a:blip r:embed="rId2">
            <a:extLst>
              <a:ext uri="{28A0092B-C50C-407E-A947-70E740481C1C}">
                <a14:useLocalDpi xmlns:a14="http://schemas.microsoft.com/office/drawing/2010/main" val="0"/>
              </a:ext>
            </a:extLst>
          </a:blip>
          <a:srcRect t="18523" b="14552"/>
          <a:stretch/>
        </p:blipFill>
        <p:spPr bwMode="auto">
          <a:xfrm>
            <a:off x="4016766" y="803277"/>
            <a:ext cx="3477345" cy="97741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Displaying Base64 encoded images in .NET MAUI · Gerald's blog about .NET, .NET  MAUI, Blazor, ASP.NET, Git, Azure and more!">
            <a:extLst>
              <a:ext uri="{FF2B5EF4-FFF2-40B4-BE49-F238E27FC236}">
                <a16:creationId xmlns:a16="http://schemas.microsoft.com/office/drawing/2014/main" id="{C8056DF3-F637-431E-AA1E-26DA0D74D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4111" y="682385"/>
            <a:ext cx="1219200" cy="121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5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FD6D997-AAB0-41B0-A8CE-8FA0972AC19C}"/>
              </a:ext>
            </a:extLst>
          </p:cNvPr>
          <p:cNvSpPr txBox="1"/>
          <p:nvPr/>
        </p:nvSpPr>
        <p:spPr>
          <a:xfrm>
            <a:off x="473824" y="335846"/>
            <a:ext cx="11546379" cy="5816977"/>
          </a:xfrm>
          <a:prstGeom prst="rect">
            <a:avLst/>
          </a:prstGeom>
          <a:noFill/>
        </p:spPr>
        <p:txBody>
          <a:bodyPr wrap="square">
            <a:spAutoFit/>
          </a:bodyPr>
          <a:lstStyle/>
          <a:p>
            <a:r>
              <a:rPr lang="es-DO" sz="2800" b="1" dirty="0"/>
              <a:t># Comparación entre Xamarin y .NET MAUI</a:t>
            </a:r>
          </a:p>
          <a:p>
            <a:endParaRPr lang="es-DO" sz="2000" dirty="0"/>
          </a:p>
          <a:p>
            <a:r>
              <a:rPr lang="es-DO" sz="2800" b="1" dirty="0">
                <a:solidFill>
                  <a:srgbClr val="00B0F0"/>
                </a:solidFill>
                <a:effectLst>
                  <a:outerShdw blurRad="38100" dist="38100" dir="2700000" algn="tl">
                    <a:srgbClr val="000000">
                      <a:alpha val="43137"/>
                    </a:srgbClr>
                  </a:outerShdw>
                </a:effectLst>
              </a:rPr>
              <a:t>## Xamarin:</a:t>
            </a:r>
            <a:br>
              <a:rPr lang="es-DO" sz="2800" b="1" dirty="0">
                <a:solidFill>
                  <a:srgbClr val="00B0F0"/>
                </a:solidFill>
                <a:effectLst>
                  <a:outerShdw blurRad="38100" dist="38100" dir="2700000" algn="tl">
                    <a:srgbClr val="000000">
                      <a:alpha val="43137"/>
                    </a:srgbClr>
                  </a:outerShdw>
                </a:effectLst>
              </a:rPr>
            </a:br>
            <a:endParaRPr lang="es-DO" sz="2800" b="1" dirty="0">
              <a:solidFill>
                <a:srgbClr val="00B0F0"/>
              </a:solidFill>
              <a:effectLst>
                <a:outerShdw blurRad="38100" dist="38100" dir="2700000" algn="tl">
                  <a:srgbClr val="000000">
                    <a:alpha val="43137"/>
                  </a:srgbClr>
                </a:outerShdw>
              </a:effectLst>
            </a:endParaRPr>
          </a:p>
          <a:p>
            <a:r>
              <a:rPr lang="es-DO" sz="2000" dirty="0"/>
              <a:t>- ✅ Desarrollar aplicaciones móviles para  Android e iOS usando C#.</a:t>
            </a:r>
          </a:p>
          <a:p>
            <a:r>
              <a:rPr lang="es-DO" sz="2000" dirty="0"/>
              <a:t>- ✅ Compartir código entre plataformas con  Xamarin.Forms .</a:t>
            </a:r>
          </a:p>
          <a:p>
            <a:r>
              <a:rPr lang="es-DO" sz="2000" dirty="0"/>
              <a:t>- ✅ Integrar características nativas mediante  Xamarin.Essentials .</a:t>
            </a:r>
          </a:p>
          <a:p>
            <a:r>
              <a:rPr lang="es-DO" sz="2000" dirty="0"/>
              <a:t>- ✅ Utilizar  Xamarin.Android  y  Xamarin.iOS  para mayor control.</a:t>
            </a:r>
          </a:p>
          <a:p>
            <a:r>
              <a:rPr lang="es-DO" sz="2000" dirty="0"/>
              <a:t>- ✅ Desplegar aplicaciones en dispositivos móviles.</a:t>
            </a:r>
          </a:p>
          <a:p>
            <a:endParaRPr lang="es-DO" sz="2000" dirty="0"/>
          </a:p>
          <a:p>
            <a:r>
              <a:rPr lang="es-DO" sz="2400" b="1" dirty="0">
                <a:solidFill>
                  <a:srgbClr val="7030A0"/>
                </a:solidFill>
                <a:effectLst>
                  <a:outerShdw blurRad="38100" dist="38100" dir="2700000" algn="tl">
                    <a:srgbClr val="000000">
                      <a:alpha val="43137"/>
                    </a:srgbClr>
                  </a:outerShdw>
                </a:effectLst>
              </a:rPr>
              <a:t>## .NET MAUI:</a:t>
            </a:r>
          </a:p>
          <a:p>
            <a:endParaRPr lang="es-DO" sz="2400" b="1" dirty="0">
              <a:solidFill>
                <a:srgbClr val="7030A0"/>
              </a:solidFill>
              <a:effectLst>
                <a:outerShdw blurRad="38100" dist="38100" dir="2700000" algn="tl">
                  <a:srgbClr val="000000">
                    <a:alpha val="43137"/>
                  </a:srgbClr>
                </a:outerShdw>
              </a:effectLst>
            </a:endParaRPr>
          </a:p>
          <a:p>
            <a:r>
              <a:rPr lang="es-DO" sz="2000" dirty="0"/>
              <a:t>- 🚀 Desarrollar aplicaciones con  una sola base de código  para </a:t>
            </a:r>
            <a:r>
              <a:rPr lang="es-DO" sz="2000" dirty="0">
                <a:highlight>
                  <a:srgbClr val="00FF00"/>
                </a:highlight>
              </a:rPr>
              <a:t>Android</a:t>
            </a:r>
            <a:r>
              <a:rPr lang="es-DO" sz="2000" dirty="0"/>
              <a:t>, </a:t>
            </a:r>
            <a:r>
              <a:rPr lang="es-DO" sz="2000" dirty="0">
                <a:highlight>
                  <a:srgbClr val="808080"/>
                </a:highlight>
              </a:rPr>
              <a:t>iOS</a:t>
            </a:r>
            <a:r>
              <a:rPr lang="es-DO" sz="2000" dirty="0"/>
              <a:t>, </a:t>
            </a:r>
            <a:r>
              <a:rPr lang="es-DO" sz="2000" dirty="0">
                <a:highlight>
                  <a:srgbClr val="00FFFF"/>
                </a:highlight>
              </a:rPr>
              <a:t>Windows</a:t>
            </a:r>
            <a:r>
              <a:rPr lang="es-DO" sz="2000" dirty="0"/>
              <a:t> y </a:t>
            </a:r>
            <a:r>
              <a:rPr lang="es-DO" sz="2000" dirty="0">
                <a:highlight>
                  <a:srgbClr val="C0C0C0"/>
                </a:highlight>
              </a:rPr>
              <a:t>Mac</a:t>
            </a:r>
            <a:r>
              <a:rPr lang="es-DO" sz="2000" dirty="0"/>
              <a:t> .</a:t>
            </a:r>
          </a:p>
          <a:p>
            <a:r>
              <a:rPr lang="es-DO" sz="2000" dirty="0"/>
              <a:t>- 🚀 Mejor estructura de proyecto con integración en  .NET 6+ y todas las demas actualizadas .</a:t>
            </a:r>
          </a:p>
          <a:p>
            <a:r>
              <a:rPr lang="es-DO" sz="2000" dirty="0"/>
              <a:t>- 🚀 Controles gráficos mejorados y gestión más fluida de UI.</a:t>
            </a:r>
          </a:p>
          <a:p>
            <a:r>
              <a:rPr lang="es-DO" sz="2000" dirty="0"/>
              <a:t>- 🚀 Mejor rendimiento y menor tamaño de las aplicaciones.</a:t>
            </a:r>
          </a:p>
          <a:p>
            <a:r>
              <a:rPr lang="es-DO" sz="2000" dirty="0"/>
              <a:t>- 🚀 Uso de  </a:t>
            </a:r>
            <a:r>
              <a:rPr lang="es-DO" sz="2000" b="1" dirty="0"/>
              <a:t>Blazor</a:t>
            </a:r>
            <a:r>
              <a:rPr lang="es-DO" sz="2000" dirty="0"/>
              <a:t> para compartir código entre web y móvil.</a:t>
            </a:r>
          </a:p>
        </p:txBody>
      </p:sp>
    </p:spTree>
    <p:extLst>
      <p:ext uri="{BB962C8B-B14F-4D97-AF65-F5344CB8AC3E}">
        <p14:creationId xmlns:p14="http://schemas.microsoft.com/office/powerpoint/2010/main" val="4248408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B5E73498-9E04-449D-9BEB-F323ACA88D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73" y="2212970"/>
            <a:ext cx="11742234" cy="326428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123C71E4-B282-4400-8FB0-55B02BB89047}"/>
              </a:ext>
            </a:extLst>
          </p:cNvPr>
          <p:cNvSpPr txBox="1"/>
          <p:nvPr/>
        </p:nvSpPr>
        <p:spPr>
          <a:xfrm>
            <a:off x="213173" y="1122216"/>
            <a:ext cx="11624151" cy="830997"/>
          </a:xfrm>
          <a:prstGeom prst="rect">
            <a:avLst/>
          </a:prstGeom>
          <a:noFill/>
        </p:spPr>
        <p:txBody>
          <a:bodyPr wrap="square">
            <a:spAutoFit/>
          </a:bodyPr>
          <a:lstStyle/>
          <a:p>
            <a:pPr algn="ctr"/>
            <a:r>
              <a:rPr lang="es-ES" sz="2400" b="1" dirty="0"/>
              <a:t>Son plantillas que representan las distintas pantallas de una aplicación, cada una con su propio contenido y funcionalidad.</a:t>
            </a:r>
            <a:endParaRPr lang="es-DO" sz="2400" b="1" dirty="0"/>
          </a:p>
        </p:txBody>
      </p:sp>
      <p:sp>
        <p:nvSpPr>
          <p:cNvPr id="5" name="CuadroTexto 4">
            <a:extLst>
              <a:ext uri="{FF2B5EF4-FFF2-40B4-BE49-F238E27FC236}">
                <a16:creationId xmlns:a16="http://schemas.microsoft.com/office/drawing/2014/main" id="{F737D746-D604-4429-9062-3B75A9B11F09}"/>
              </a:ext>
            </a:extLst>
          </p:cNvPr>
          <p:cNvSpPr txBox="1"/>
          <p:nvPr/>
        </p:nvSpPr>
        <p:spPr>
          <a:xfrm>
            <a:off x="1720734" y="232756"/>
            <a:ext cx="8936182" cy="646331"/>
          </a:xfrm>
          <a:prstGeom prst="rect">
            <a:avLst/>
          </a:prstGeom>
          <a:noFill/>
        </p:spPr>
        <p:txBody>
          <a:bodyPr wrap="square" rtlCol="0">
            <a:spAutoFit/>
          </a:bodyPr>
          <a:lstStyle/>
          <a:p>
            <a:pPr algn="ctr"/>
            <a:r>
              <a:rPr lang="es-ES" sz="3600" b="1" dirty="0"/>
              <a:t>Las Paginas en </a:t>
            </a:r>
            <a:r>
              <a:rPr lang="es-ES" sz="3600" b="1" dirty="0">
                <a:solidFill>
                  <a:srgbClr val="00B0F0"/>
                </a:solidFill>
              </a:rPr>
              <a:t>Xamarin</a:t>
            </a:r>
            <a:r>
              <a:rPr lang="es-ES" sz="3600" b="1" dirty="0"/>
              <a:t> y </a:t>
            </a:r>
            <a:r>
              <a:rPr lang="es-ES" sz="3600" b="1" dirty="0">
                <a:solidFill>
                  <a:srgbClr val="CC00FF"/>
                </a:solidFill>
              </a:rPr>
              <a:t>Maui </a:t>
            </a:r>
            <a:endParaRPr lang="es-DO" sz="3600" b="1" dirty="0">
              <a:solidFill>
                <a:srgbClr val="CC00FF"/>
              </a:solidFill>
            </a:endParaRPr>
          </a:p>
        </p:txBody>
      </p:sp>
      <p:sp>
        <p:nvSpPr>
          <p:cNvPr id="3" name="CuadroTexto 2">
            <a:extLst>
              <a:ext uri="{FF2B5EF4-FFF2-40B4-BE49-F238E27FC236}">
                <a16:creationId xmlns:a16="http://schemas.microsoft.com/office/drawing/2014/main" id="{36885327-A498-4C52-8AFE-5BD593BA40C6}"/>
              </a:ext>
            </a:extLst>
          </p:cNvPr>
          <p:cNvSpPr txBox="1"/>
          <p:nvPr/>
        </p:nvSpPr>
        <p:spPr>
          <a:xfrm>
            <a:off x="3183774" y="6225134"/>
            <a:ext cx="6010102" cy="400110"/>
          </a:xfrm>
          <a:prstGeom prst="rect">
            <a:avLst/>
          </a:prstGeom>
          <a:noFill/>
        </p:spPr>
        <p:txBody>
          <a:bodyPr wrap="square" rtlCol="0">
            <a:spAutoFit/>
          </a:bodyPr>
          <a:lstStyle/>
          <a:p>
            <a:pPr algn="ctr"/>
            <a:r>
              <a:rPr lang="en-US" sz="2000" b="1" dirty="0"/>
              <a:t>Plantillas Fuente Internet.</a:t>
            </a:r>
            <a:endParaRPr lang="es-DO" sz="2000" b="1" dirty="0"/>
          </a:p>
        </p:txBody>
      </p:sp>
    </p:spTree>
    <p:extLst>
      <p:ext uri="{BB962C8B-B14F-4D97-AF65-F5344CB8AC3E}">
        <p14:creationId xmlns:p14="http://schemas.microsoft.com/office/powerpoint/2010/main" val="2090850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Xamarinの共有プロジェクトでXamarin.Forms 3.0を使う - はつねの日記">
            <a:extLst>
              <a:ext uri="{FF2B5EF4-FFF2-40B4-BE49-F238E27FC236}">
                <a16:creationId xmlns:a16="http://schemas.microsoft.com/office/drawing/2014/main" id="{799C170F-87FB-49CB-AD19-DE020AA66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425" y="1049014"/>
            <a:ext cx="7922030" cy="5214562"/>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22AE844A-005E-4A0A-AE28-403F2239E8F6}"/>
              </a:ext>
            </a:extLst>
          </p:cNvPr>
          <p:cNvSpPr txBox="1"/>
          <p:nvPr/>
        </p:nvSpPr>
        <p:spPr>
          <a:xfrm>
            <a:off x="2510444" y="149629"/>
            <a:ext cx="7390014" cy="646331"/>
          </a:xfrm>
          <a:prstGeom prst="rect">
            <a:avLst/>
          </a:prstGeom>
          <a:noFill/>
        </p:spPr>
        <p:txBody>
          <a:bodyPr wrap="square" rtlCol="0">
            <a:spAutoFit/>
          </a:bodyPr>
          <a:lstStyle/>
          <a:p>
            <a:pPr algn="ctr"/>
            <a:r>
              <a:rPr lang="es-ES" sz="3600" b="1" dirty="0"/>
              <a:t>Los Layouts  En </a:t>
            </a:r>
            <a:r>
              <a:rPr lang="es-ES" sz="3600" b="1" dirty="0">
                <a:solidFill>
                  <a:srgbClr val="00B0F0"/>
                </a:solidFill>
              </a:rPr>
              <a:t>Xamarin</a:t>
            </a:r>
            <a:r>
              <a:rPr lang="es-ES" sz="3600" b="1" dirty="0"/>
              <a:t> y </a:t>
            </a:r>
            <a:r>
              <a:rPr lang="es-ES" sz="3600" b="1" dirty="0">
                <a:solidFill>
                  <a:srgbClr val="CC00FF"/>
                </a:solidFill>
              </a:rPr>
              <a:t>Maui</a:t>
            </a:r>
            <a:endParaRPr lang="es-DO" sz="3600" b="1" dirty="0"/>
          </a:p>
        </p:txBody>
      </p:sp>
      <p:sp>
        <p:nvSpPr>
          <p:cNvPr id="12" name="CuadroTexto 11">
            <a:extLst>
              <a:ext uri="{FF2B5EF4-FFF2-40B4-BE49-F238E27FC236}">
                <a16:creationId xmlns:a16="http://schemas.microsoft.com/office/drawing/2014/main" id="{8CD3820B-4B07-4DC6-82E4-E4CEF80CD5A0}"/>
              </a:ext>
            </a:extLst>
          </p:cNvPr>
          <p:cNvSpPr txBox="1"/>
          <p:nvPr/>
        </p:nvSpPr>
        <p:spPr>
          <a:xfrm>
            <a:off x="316144" y="687345"/>
            <a:ext cx="11403819" cy="400110"/>
          </a:xfrm>
          <a:prstGeom prst="rect">
            <a:avLst/>
          </a:prstGeom>
          <a:noFill/>
        </p:spPr>
        <p:txBody>
          <a:bodyPr wrap="square">
            <a:spAutoFit/>
          </a:bodyPr>
          <a:lstStyle/>
          <a:p>
            <a:pPr algn="ctr"/>
            <a:r>
              <a:rPr lang="es-ES" sz="2000" b="1" dirty="0"/>
              <a:t>Son contenedores que organizan y gestionan cómo se disponen los controles dentro de una página.</a:t>
            </a:r>
            <a:endParaRPr lang="es-DO" sz="2000" b="1" dirty="0"/>
          </a:p>
        </p:txBody>
      </p:sp>
      <p:sp>
        <p:nvSpPr>
          <p:cNvPr id="5" name="CuadroTexto 4">
            <a:extLst>
              <a:ext uri="{FF2B5EF4-FFF2-40B4-BE49-F238E27FC236}">
                <a16:creationId xmlns:a16="http://schemas.microsoft.com/office/drawing/2014/main" id="{40B2686E-2E55-4F3A-840F-DF855F033732}"/>
              </a:ext>
            </a:extLst>
          </p:cNvPr>
          <p:cNvSpPr txBox="1"/>
          <p:nvPr/>
        </p:nvSpPr>
        <p:spPr>
          <a:xfrm>
            <a:off x="3013002" y="6349826"/>
            <a:ext cx="6010102" cy="400110"/>
          </a:xfrm>
          <a:prstGeom prst="rect">
            <a:avLst/>
          </a:prstGeom>
          <a:noFill/>
        </p:spPr>
        <p:txBody>
          <a:bodyPr wrap="square" rtlCol="0">
            <a:spAutoFit/>
          </a:bodyPr>
          <a:lstStyle/>
          <a:p>
            <a:pPr algn="ctr"/>
            <a:r>
              <a:rPr lang="en-US" sz="2000" b="1" dirty="0"/>
              <a:t>Plantillas Fuente Internet.</a:t>
            </a:r>
            <a:endParaRPr lang="es-DO" sz="2000" b="1" dirty="0"/>
          </a:p>
        </p:txBody>
      </p:sp>
    </p:spTree>
    <p:extLst>
      <p:ext uri="{BB962C8B-B14F-4D97-AF65-F5344CB8AC3E}">
        <p14:creationId xmlns:p14="http://schemas.microsoft.com/office/powerpoint/2010/main" val="1846480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000327" y="279268"/>
            <a:ext cx="8191345" cy="584775"/>
          </a:xfrm>
          <a:prstGeom prst="rect">
            <a:avLst/>
          </a:prstGeom>
        </p:spPr>
        <p:txBody>
          <a:bodyPr wrap="none">
            <a:spAutoFit/>
          </a:bodyPr>
          <a:lstStyle/>
          <a:p>
            <a:r>
              <a:rPr lang="es-ES" sz="3200" b="1" i="0" dirty="0">
                <a:solidFill>
                  <a:srgbClr val="273B47"/>
                </a:solidFill>
                <a:effectLst/>
                <a:latin typeface="cooper_hewittmedium"/>
              </a:rPr>
              <a:t>Controles comunes dentro de Xamarin</a:t>
            </a:r>
          </a:p>
        </p:txBody>
      </p:sp>
      <p:sp>
        <p:nvSpPr>
          <p:cNvPr id="5" name="Rectángulo 4"/>
          <p:cNvSpPr/>
          <p:nvPr/>
        </p:nvSpPr>
        <p:spPr>
          <a:xfrm>
            <a:off x="560174" y="2454527"/>
            <a:ext cx="11236410" cy="1815882"/>
          </a:xfrm>
          <a:prstGeom prst="rect">
            <a:avLst/>
          </a:prstGeom>
        </p:spPr>
        <p:txBody>
          <a:bodyPr wrap="square">
            <a:spAutoFit/>
          </a:bodyPr>
          <a:lstStyle/>
          <a:p>
            <a:pPr algn="just"/>
            <a:r>
              <a:rPr lang="es-ES" sz="2800" b="0" i="0" dirty="0">
                <a:solidFill>
                  <a:srgbClr val="273B47"/>
                </a:solidFill>
                <a:effectLst/>
                <a:latin typeface="Lato"/>
              </a:rPr>
              <a:t>La siguiente tabla muestra en orden alfabético los controles disponibles en Xamarin.Forms, junto con su Renderer responsable en decidir ultimadamente qué se mostrará en pantalla en cada plataforma concreta.</a:t>
            </a:r>
          </a:p>
        </p:txBody>
      </p:sp>
      <p:pic>
        <p:nvPicPr>
          <p:cNvPr id="1026" name="Picture 2" descr="La leyenda de Xamarin… - Resuelve"/>
          <p:cNvPicPr>
            <a:picLocks noChangeAspect="1" noChangeArrowheads="1"/>
          </p:cNvPicPr>
          <p:nvPr/>
        </p:nvPicPr>
        <p:blipFill rotWithShape="1">
          <a:blip r:embed="rId2">
            <a:extLst>
              <a:ext uri="{28A0092B-C50C-407E-A947-70E740481C1C}">
                <a14:useLocalDpi xmlns:a14="http://schemas.microsoft.com/office/drawing/2010/main" val="0"/>
              </a:ext>
            </a:extLst>
          </a:blip>
          <a:srcRect t="18523" b="14552"/>
          <a:stretch/>
        </p:blipFill>
        <p:spPr bwMode="auto">
          <a:xfrm>
            <a:off x="4274460" y="1114646"/>
            <a:ext cx="3477345" cy="977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485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D3A0CED-6D91-FFEF-886F-ED48DC2958B1}"/>
              </a:ext>
            </a:extLst>
          </p:cNvPr>
          <p:cNvPicPr>
            <a:picLocks noChangeAspect="1"/>
          </p:cNvPicPr>
          <p:nvPr/>
        </p:nvPicPr>
        <p:blipFill rotWithShape="1">
          <a:blip r:embed="rId2"/>
          <a:srcRect l="2081" t="1770" r="2261" b="4330"/>
          <a:stretch/>
        </p:blipFill>
        <p:spPr>
          <a:xfrm>
            <a:off x="178676" y="805566"/>
            <a:ext cx="11109436" cy="5917324"/>
          </a:xfrm>
          <a:prstGeom prst="rect">
            <a:avLst/>
          </a:prstGeom>
        </p:spPr>
      </p:pic>
      <p:sp>
        <p:nvSpPr>
          <p:cNvPr id="4" name="CuadroTexto 3">
            <a:extLst>
              <a:ext uri="{FF2B5EF4-FFF2-40B4-BE49-F238E27FC236}">
                <a16:creationId xmlns:a16="http://schemas.microsoft.com/office/drawing/2014/main" id="{0BB2889C-36BA-4C6F-B215-76BD4546D9E0}"/>
              </a:ext>
            </a:extLst>
          </p:cNvPr>
          <p:cNvSpPr txBox="1"/>
          <p:nvPr/>
        </p:nvSpPr>
        <p:spPr>
          <a:xfrm>
            <a:off x="2743200" y="205402"/>
            <a:ext cx="9270124" cy="1200329"/>
          </a:xfrm>
          <a:prstGeom prst="rect">
            <a:avLst/>
          </a:prstGeom>
          <a:noFill/>
        </p:spPr>
        <p:txBody>
          <a:bodyPr wrap="square">
            <a:spAutoFit/>
          </a:bodyPr>
          <a:lstStyle/>
          <a:p>
            <a:pPr algn="just"/>
            <a:r>
              <a:rPr lang="es-ES" dirty="0"/>
              <a:t>Los Controles en Xamarin y MAUI son elementos de la interfaz de usuario (UI) que permiten interactuar con la aplicación, como botones, etiquetas, campos de texto, listas, entre otros. Cada control tiene una funcionalidad específica, como mostrar datos, recibir entradas del usuario o ejecutar acciones.</a:t>
            </a:r>
            <a:endParaRPr lang="es-DO" dirty="0"/>
          </a:p>
        </p:txBody>
      </p:sp>
    </p:spTree>
    <p:extLst>
      <p:ext uri="{BB962C8B-B14F-4D97-AF65-F5344CB8AC3E}">
        <p14:creationId xmlns:p14="http://schemas.microsoft.com/office/powerpoint/2010/main" val="2593008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3040520" y="57333"/>
            <a:ext cx="5831020" cy="707886"/>
          </a:xfrm>
          <a:prstGeom prst="rect">
            <a:avLst/>
          </a:prstGeom>
        </p:spPr>
        <p:txBody>
          <a:bodyPr wrap="none">
            <a:spAutoFit/>
          </a:bodyPr>
          <a:lstStyle/>
          <a:p>
            <a:pPr algn="l" fontAlgn="base"/>
            <a:r>
              <a:rPr lang="es-DO" sz="4000" b="1" i="0" dirty="0">
                <a:solidFill>
                  <a:srgbClr val="000000"/>
                </a:solidFill>
                <a:effectLst/>
                <a:latin typeface="Rokkitt"/>
              </a:rPr>
              <a:t>Crear una Calculadora IMC</a:t>
            </a:r>
          </a:p>
        </p:txBody>
      </p:sp>
      <p:sp>
        <p:nvSpPr>
          <p:cNvPr id="5" name="Rectángulo 4"/>
          <p:cNvSpPr/>
          <p:nvPr/>
        </p:nvSpPr>
        <p:spPr>
          <a:xfrm>
            <a:off x="477795" y="3847555"/>
            <a:ext cx="11236410" cy="1938992"/>
          </a:xfrm>
          <a:prstGeom prst="rect">
            <a:avLst/>
          </a:prstGeom>
        </p:spPr>
        <p:txBody>
          <a:bodyPr wrap="square">
            <a:spAutoFit/>
          </a:bodyPr>
          <a:lstStyle/>
          <a:p>
            <a:pPr algn="just"/>
            <a:r>
              <a:rPr lang="es-DO" sz="2400" b="0" i="0" dirty="0">
                <a:solidFill>
                  <a:srgbClr val="373737"/>
                </a:solidFill>
                <a:effectLst/>
                <a:latin typeface="raleway-regular"/>
              </a:rPr>
              <a:t>El índice de masa corporal (</a:t>
            </a:r>
            <a:r>
              <a:rPr lang="es-DO" sz="2400" b="1" i="1" dirty="0">
                <a:solidFill>
                  <a:srgbClr val="373737"/>
                </a:solidFill>
                <a:effectLst/>
                <a:latin typeface="raleway-regular"/>
              </a:rPr>
              <a:t>IMC</a:t>
            </a:r>
            <a:r>
              <a:rPr lang="es-DO" sz="2400" b="0" i="0" dirty="0">
                <a:solidFill>
                  <a:srgbClr val="373737"/>
                </a:solidFill>
                <a:effectLst/>
                <a:latin typeface="raleway-regular"/>
              </a:rPr>
              <a:t>) es un método utilizado para estimar la cantidad de grasa corporal que tiene una persona, y determinar por tanto si el peso está dentro </a:t>
            </a:r>
            <a:r>
              <a:rPr lang="es-DO" sz="2400" b="1" i="0" dirty="0">
                <a:solidFill>
                  <a:srgbClr val="373737"/>
                </a:solidFill>
                <a:effectLst/>
                <a:latin typeface="raleway-regular"/>
              </a:rPr>
              <a:t>del rango normal</a:t>
            </a:r>
            <a:r>
              <a:rPr lang="es-DO" sz="2400" b="0" i="0" dirty="0">
                <a:solidFill>
                  <a:srgbClr val="373737"/>
                </a:solidFill>
                <a:effectLst/>
                <a:latin typeface="raleway-regular"/>
              </a:rPr>
              <a:t>, o por el contrario, se tiene </a:t>
            </a:r>
            <a:r>
              <a:rPr lang="es-DO" sz="2400" b="1" i="0" dirty="0">
                <a:solidFill>
                  <a:srgbClr val="373737"/>
                </a:solidFill>
                <a:effectLst/>
                <a:latin typeface="raleway-regular"/>
              </a:rPr>
              <a:t>sobrepeso</a:t>
            </a:r>
            <a:r>
              <a:rPr lang="es-DO" sz="2400" b="0" i="0" dirty="0">
                <a:solidFill>
                  <a:srgbClr val="373737"/>
                </a:solidFill>
                <a:effectLst/>
                <a:latin typeface="raleway-regular"/>
              </a:rPr>
              <a:t> o </a:t>
            </a:r>
            <a:r>
              <a:rPr lang="es-DO" sz="2400" b="1" i="0" dirty="0">
                <a:solidFill>
                  <a:srgbClr val="373737"/>
                </a:solidFill>
                <a:effectLst/>
                <a:latin typeface="raleway-regular"/>
              </a:rPr>
              <a:t>delgadez</a:t>
            </a:r>
            <a:r>
              <a:rPr lang="es-DO" sz="2400" b="0" i="0" dirty="0">
                <a:solidFill>
                  <a:srgbClr val="373737"/>
                </a:solidFill>
                <a:effectLst/>
                <a:latin typeface="raleway-regular"/>
              </a:rPr>
              <a:t>. Para ello, se pone en relación la estatura y el peso actual del individuo. </a:t>
            </a:r>
            <a:endParaRPr lang="es-ES" sz="2400" b="0" i="0" dirty="0">
              <a:solidFill>
                <a:srgbClr val="273B47"/>
              </a:solidFill>
              <a:effectLst/>
              <a:latin typeface="Lato"/>
            </a:endParaRPr>
          </a:p>
        </p:txBody>
      </p:sp>
      <p:pic>
        <p:nvPicPr>
          <p:cNvPr id="1026" name="Picture 2" descr="La leyenda de Xamarin… - Resuelve"/>
          <p:cNvPicPr>
            <a:picLocks noChangeAspect="1" noChangeArrowheads="1"/>
          </p:cNvPicPr>
          <p:nvPr/>
        </p:nvPicPr>
        <p:blipFill rotWithShape="1">
          <a:blip r:embed="rId2">
            <a:extLst>
              <a:ext uri="{28A0092B-C50C-407E-A947-70E740481C1C}">
                <a14:useLocalDpi xmlns:a14="http://schemas.microsoft.com/office/drawing/2010/main" val="0"/>
              </a:ext>
            </a:extLst>
          </a:blip>
          <a:srcRect t="18523" b="14552"/>
          <a:stretch/>
        </p:blipFill>
        <p:spPr bwMode="auto">
          <a:xfrm>
            <a:off x="1846383" y="1762353"/>
            <a:ext cx="4440327" cy="1248092"/>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DA66AE5E-C134-4A36-AE62-DED173E5F736}"/>
              </a:ext>
            </a:extLst>
          </p:cNvPr>
          <p:cNvSpPr/>
          <p:nvPr/>
        </p:nvSpPr>
        <p:spPr>
          <a:xfrm>
            <a:off x="6596946" y="2044777"/>
            <a:ext cx="1068946" cy="523220"/>
          </a:xfrm>
          <a:prstGeom prst="rightArrow">
            <a:avLst/>
          </a:prstGeom>
          <a:solidFill>
            <a:srgbClr val="0000FF"/>
          </a:solidFill>
          <a:ln w="38100">
            <a:solidFill>
              <a:srgbClr val="EB6D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DO"/>
          </a:p>
        </p:txBody>
      </p:sp>
      <p:sp>
        <p:nvSpPr>
          <p:cNvPr id="10" name="TextBox 9">
            <a:extLst>
              <a:ext uri="{FF2B5EF4-FFF2-40B4-BE49-F238E27FC236}">
                <a16:creationId xmlns:a16="http://schemas.microsoft.com/office/drawing/2014/main" id="{320694A0-6F6B-4BD9-8CAE-D019F5B7C636}"/>
              </a:ext>
            </a:extLst>
          </p:cNvPr>
          <p:cNvSpPr txBox="1"/>
          <p:nvPr/>
        </p:nvSpPr>
        <p:spPr>
          <a:xfrm>
            <a:off x="277398" y="6092781"/>
            <a:ext cx="11357263" cy="646331"/>
          </a:xfrm>
          <a:prstGeom prst="rect">
            <a:avLst/>
          </a:prstGeom>
          <a:noFill/>
        </p:spPr>
        <p:txBody>
          <a:bodyPr wrap="square">
            <a:spAutoFit/>
          </a:bodyPr>
          <a:lstStyle/>
          <a:p>
            <a:pPr algn="ctr"/>
            <a:r>
              <a:rPr lang="es-DO" b="1" dirty="0"/>
              <a:t>FUENTE DE LA APP: </a:t>
            </a:r>
            <a:r>
              <a:rPr lang="es-DO" b="1" dirty="0">
                <a:hlinkClick r:id="rId3"/>
              </a:rPr>
              <a:t>https://www.youtube.com/watch?v=lPJxMmjMlbQ&amp;t=1136s&amp;ab_channel=ElCaminoDev</a:t>
            </a:r>
            <a:endParaRPr lang="es-DO" b="1" dirty="0"/>
          </a:p>
          <a:p>
            <a:pPr algn="ctr"/>
            <a:endParaRPr lang="es-DO" b="1" dirty="0"/>
          </a:p>
        </p:txBody>
      </p:sp>
      <p:sp>
        <p:nvSpPr>
          <p:cNvPr id="9" name="TextBox 8">
            <a:extLst>
              <a:ext uri="{FF2B5EF4-FFF2-40B4-BE49-F238E27FC236}">
                <a16:creationId xmlns:a16="http://schemas.microsoft.com/office/drawing/2014/main" id="{C40D2D05-414E-43E9-B94D-E7D476F5D558}"/>
              </a:ext>
            </a:extLst>
          </p:cNvPr>
          <p:cNvSpPr txBox="1"/>
          <p:nvPr/>
        </p:nvSpPr>
        <p:spPr>
          <a:xfrm>
            <a:off x="5049794" y="733670"/>
            <a:ext cx="2092411" cy="369332"/>
          </a:xfrm>
          <a:prstGeom prst="rect">
            <a:avLst/>
          </a:prstGeom>
          <a:noFill/>
        </p:spPr>
        <p:txBody>
          <a:bodyPr wrap="square">
            <a:spAutoFit/>
          </a:bodyPr>
          <a:lstStyle/>
          <a:p>
            <a:r>
              <a:rPr lang="es-DO" dirty="0">
                <a:solidFill>
                  <a:srgbClr val="FF0000"/>
                </a:solidFill>
              </a:rPr>
              <a:t>4-proyecto 3-grupo</a:t>
            </a:r>
          </a:p>
        </p:txBody>
      </p:sp>
      <p:pic>
        <p:nvPicPr>
          <p:cNvPr id="6" name="Picture 5">
            <a:extLst>
              <a:ext uri="{FF2B5EF4-FFF2-40B4-BE49-F238E27FC236}">
                <a16:creationId xmlns:a16="http://schemas.microsoft.com/office/drawing/2014/main" id="{D8E927ED-0750-4198-B44D-F20DF81781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1479" y="353619"/>
            <a:ext cx="1417237" cy="3382316"/>
          </a:xfrm>
          <a:prstGeom prst="rect">
            <a:avLst/>
          </a:prstGeom>
        </p:spPr>
      </p:pic>
    </p:spTree>
    <p:extLst>
      <p:ext uri="{BB962C8B-B14F-4D97-AF65-F5344CB8AC3E}">
        <p14:creationId xmlns:p14="http://schemas.microsoft.com/office/powerpoint/2010/main" val="879734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TotalTime>
  <Words>2047</Words>
  <Application>Microsoft Office PowerPoint</Application>
  <PresentationFormat>Panorámica</PresentationFormat>
  <Paragraphs>244</Paragraphs>
  <Slides>19</Slides>
  <Notes>0</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19</vt:i4>
      </vt:variant>
    </vt:vector>
  </HeadingPairs>
  <TitlesOfParts>
    <vt:vector size="30" baseType="lpstr">
      <vt:lpstr>72 Condensed</vt:lpstr>
      <vt:lpstr>Arial</vt:lpstr>
      <vt:lpstr>Calibri</vt:lpstr>
      <vt:lpstr>Calibri Light</vt:lpstr>
      <vt:lpstr>Consolas</vt:lpstr>
      <vt:lpstr>cooper_hewittmedium</vt:lpstr>
      <vt:lpstr>Lato</vt:lpstr>
      <vt:lpstr>raleway-regular</vt:lpstr>
      <vt:lpstr>Rokkitt</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Juancito Pena Vizcaino</dc:creator>
  <cp:lastModifiedBy>Juancito Peña Vizcaino</cp:lastModifiedBy>
  <cp:revision>35</cp:revision>
  <dcterms:created xsi:type="dcterms:W3CDTF">2020-12-02T04:53:20Z</dcterms:created>
  <dcterms:modified xsi:type="dcterms:W3CDTF">2025-04-04T16:52:14Z</dcterms:modified>
</cp:coreProperties>
</file>