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69558" r:id="rId2"/>
    <p:sldId id="2147469560" r:id="rId3"/>
    <p:sldId id="2147469561" r:id="rId4"/>
    <p:sldId id="2147469562" r:id="rId5"/>
    <p:sldId id="2147469563" r:id="rId6"/>
    <p:sldId id="2147469564" r:id="rId7"/>
    <p:sldId id="2147469565" r:id="rId8"/>
    <p:sldId id="2147469559" r:id="rId9"/>
    <p:sldId id="422" r:id="rId10"/>
    <p:sldId id="449" r:id="rId11"/>
    <p:sldId id="452" r:id="rId12"/>
    <p:sldId id="453" r:id="rId13"/>
    <p:sldId id="454" r:id="rId14"/>
    <p:sldId id="462" r:id="rId15"/>
    <p:sldId id="460" r:id="rId16"/>
    <p:sldId id="464" r:id="rId17"/>
    <p:sldId id="463" r:id="rId18"/>
    <p:sldId id="459" r:id="rId19"/>
    <p:sldId id="461" r:id="rId20"/>
    <p:sldId id="457" r:id="rId21"/>
    <p:sldId id="458" r:id="rId22"/>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EC88-6825-4C2E-8588-7841E4039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DO"/>
          </a:p>
        </p:txBody>
      </p:sp>
      <p:sp>
        <p:nvSpPr>
          <p:cNvPr id="3" name="Subtitle 2">
            <a:extLst>
              <a:ext uri="{FF2B5EF4-FFF2-40B4-BE49-F238E27FC236}">
                <a16:creationId xmlns:a16="http://schemas.microsoft.com/office/drawing/2014/main" id="{335744AE-8429-4479-AC27-6E40B855F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DO"/>
          </a:p>
        </p:txBody>
      </p:sp>
      <p:sp>
        <p:nvSpPr>
          <p:cNvPr id="4" name="Date Placeholder 3">
            <a:extLst>
              <a:ext uri="{FF2B5EF4-FFF2-40B4-BE49-F238E27FC236}">
                <a16:creationId xmlns:a16="http://schemas.microsoft.com/office/drawing/2014/main" id="{F7016D3F-0CA5-4211-9F4D-390FE3BD6DA1}"/>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FD24E78B-D6E9-4A15-B52A-B2DB564C2B8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C62D15AD-F865-4099-B5C3-07A02ED4B059}"/>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8184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C5AE-F3A2-4E0B-B81D-B7BFE66AF1C4}"/>
              </a:ext>
            </a:extLst>
          </p:cNvPr>
          <p:cNvSpPr>
            <a:spLocks noGrp="1"/>
          </p:cNvSpPr>
          <p:nvPr>
            <p:ph type="title"/>
          </p:nvPr>
        </p:nvSpPr>
        <p:spPr/>
        <p:txBody>
          <a:bodyPr/>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44ED3DE-B0B6-4706-A6D8-7F939009FC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3ABCB07A-917C-44B8-9E34-0D4220E13FD1}"/>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3314B4E7-D21B-4E1F-8C0B-FE2BE21EEAEA}"/>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DB00C688-9419-45B2-9A17-3E0D203FA72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74114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2DC19-76EA-4DD3-AEF8-0F4720A2E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75B54690-1659-4E19-81DD-82EDB6330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B3AA08BC-EF1D-4D49-945E-18FBC0F59F46}"/>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879562A5-8A01-4043-B88C-5AC2CA56B754}"/>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E4F8E40E-AB8A-4BB4-A8BC-E01E36339B0E}"/>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70809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BEC9-4CC4-45DD-9058-CD912F4E9274}"/>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92995FC6-CDDC-4256-8E54-8BAC62FFCC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ED6A6A5A-F892-414D-B0EC-A2E529E2D42B}"/>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BC1CF277-EC25-483E-A4EC-DA0C874182C1}"/>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41D43D2E-D32D-4363-9813-C295435CC12A}"/>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3427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F437-4B4B-429A-A5D7-FFF07BEFE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DO"/>
          </a:p>
        </p:txBody>
      </p:sp>
      <p:sp>
        <p:nvSpPr>
          <p:cNvPr id="3" name="Text Placeholder 2">
            <a:extLst>
              <a:ext uri="{FF2B5EF4-FFF2-40B4-BE49-F238E27FC236}">
                <a16:creationId xmlns:a16="http://schemas.microsoft.com/office/drawing/2014/main" id="{65449028-F41F-427B-87D0-806BD3B3D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2E864-0A18-41E1-9619-C182204039C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AA2983A9-D803-4FE3-BD55-174E8EB7B388}"/>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29869B76-8A16-4D28-A661-4F6DC2A5FD5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7845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F46-FE72-46FB-B982-5B50DA38C522}"/>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5410351E-DAFA-42B3-8AD8-5BDA2345F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Content Placeholder 3">
            <a:extLst>
              <a:ext uri="{FF2B5EF4-FFF2-40B4-BE49-F238E27FC236}">
                <a16:creationId xmlns:a16="http://schemas.microsoft.com/office/drawing/2014/main" id="{2511069F-5E8C-4774-9244-763244C52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Date Placeholder 4">
            <a:extLst>
              <a:ext uri="{FF2B5EF4-FFF2-40B4-BE49-F238E27FC236}">
                <a16:creationId xmlns:a16="http://schemas.microsoft.com/office/drawing/2014/main" id="{EEDBB552-1380-435F-8880-58EC2C4CAEFD}"/>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D4716E0C-C99A-414F-8C3A-8C489A311B30}"/>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0F7B9BA2-F585-4C01-8590-1DB640720E3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15049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4183-D859-4946-89EA-E36D852F3429}"/>
              </a:ext>
            </a:extLst>
          </p:cNvPr>
          <p:cNvSpPr>
            <a:spLocks noGrp="1"/>
          </p:cNvSpPr>
          <p:nvPr>
            <p:ph type="title"/>
          </p:nvPr>
        </p:nvSpPr>
        <p:spPr>
          <a:xfrm>
            <a:off x="839788" y="365125"/>
            <a:ext cx="10515600" cy="1325563"/>
          </a:xfrm>
        </p:spPr>
        <p:txBody>
          <a:bodyPr/>
          <a:lstStyle/>
          <a:p>
            <a:r>
              <a:rPr lang="en-US"/>
              <a:t>Click to edit Master title style</a:t>
            </a:r>
            <a:endParaRPr lang="es-DO"/>
          </a:p>
        </p:txBody>
      </p:sp>
      <p:sp>
        <p:nvSpPr>
          <p:cNvPr id="3" name="Text Placeholder 2">
            <a:extLst>
              <a:ext uri="{FF2B5EF4-FFF2-40B4-BE49-F238E27FC236}">
                <a16:creationId xmlns:a16="http://schemas.microsoft.com/office/drawing/2014/main" id="{FF19BBF0-2F86-49C8-926A-28638FB1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A98574-E272-4580-9B49-E0C9B43E71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Text Placeholder 4">
            <a:extLst>
              <a:ext uri="{FF2B5EF4-FFF2-40B4-BE49-F238E27FC236}">
                <a16:creationId xmlns:a16="http://schemas.microsoft.com/office/drawing/2014/main" id="{20D8E34F-9B57-430F-97B3-24B03AED9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66E8B-1E39-4D49-A9B0-B52FD18000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7" name="Date Placeholder 6">
            <a:extLst>
              <a:ext uri="{FF2B5EF4-FFF2-40B4-BE49-F238E27FC236}">
                <a16:creationId xmlns:a16="http://schemas.microsoft.com/office/drawing/2014/main" id="{39C2B5BD-1AE8-4922-B61D-1DA4C38B8C2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8" name="Footer Placeholder 7">
            <a:extLst>
              <a:ext uri="{FF2B5EF4-FFF2-40B4-BE49-F238E27FC236}">
                <a16:creationId xmlns:a16="http://schemas.microsoft.com/office/drawing/2014/main" id="{9DEED348-A947-4B65-BEF3-9184F44F35A6}"/>
              </a:ext>
            </a:extLst>
          </p:cNvPr>
          <p:cNvSpPr>
            <a:spLocks noGrp="1"/>
          </p:cNvSpPr>
          <p:nvPr>
            <p:ph type="ftr" sz="quarter" idx="11"/>
          </p:nvPr>
        </p:nvSpPr>
        <p:spPr/>
        <p:txBody>
          <a:bodyPr/>
          <a:lstStyle/>
          <a:p>
            <a:endParaRPr lang="es-DO"/>
          </a:p>
        </p:txBody>
      </p:sp>
      <p:sp>
        <p:nvSpPr>
          <p:cNvPr id="9" name="Slide Number Placeholder 8">
            <a:extLst>
              <a:ext uri="{FF2B5EF4-FFF2-40B4-BE49-F238E27FC236}">
                <a16:creationId xmlns:a16="http://schemas.microsoft.com/office/drawing/2014/main" id="{533C53DA-78BE-4BFB-AC3D-54F9989CE0E8}"/>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164700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7667-3105-4C99-9756-E07EAE8DABC7}"/>
              </a:ext>
            </a:extLst>
          </p:cNvPr>
          <p:cNvSpPr>
            <a:spLocks noGrp="1"/>
          </p:cNvSpPr>
          <p:nvPr>
            <p:ph type="title"/>
          </p:nvPr>
        </p:nvSpPr>
        <p:spPr/>
        <p:txBody>
          <a:bodyPr/>
          <a:lstStyle/>
          <a:p>
            <a:r>
              <a:rPr lang="en-US"/>
              <a:t>Click to edit Master title style</a:t>
            </a:r>
            <a:endParaRPr lang="es-DO"/>
          </a:p>
        </p:txBody>
      </p:sp>
      <p:sp>
        <p:nvSpPr>
          <p:cNvPr id="3" name="Date Placeholder 2">
            <a:extLst>
              <a:ext uri="{FF2B5EF4-FFF2-40B4-BE49-F238E27FC236}">
                <a16:creationId xmlns:a16="http://schemas.microsoft.com/office/drawing/2014/main" id="{E889FE57-5D8F-496E-B08A-963FAE6735A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4" name="Footer Placeholder 3">
            <a:extLst>
              <a:ext uri="{FF2B5EF4-FFF2-40B4-BE49-F238E27FC236}">
                <a16:creationId xmlns:a16="http://schemas.microsoft.com/office/drawing/2014/main" id="{55A16BA0-DC4F-49E7-B8F1-ABE87A321232}"/>
              </a:ext>
            </a:extLst>
          </p:cNvPr>
          <p:cNvSpPr>
            <a:spLocks noGrp="1"/>
          </p:cNvSpPr>
          <p:nvPr>
            <p:ph type="ftr" sz="quarter" idx="11"/>
          </p:nvPr>
        </p:nvSpPr>
        <p:spPr/>
        <p:txBody>
          <a:bodyPr/>
          <a:lstStyle/>
          <a:p>
            <a:endParaRPr lang="es-DO"/>
          </a:p>
        </p:txBody>
      </p:sp>
      <p:sp>
        <p:nvSpPr>
          <p:cNvPr id="5" name="Slide Number Placeholder 4">
            <a:extLst>
              <a:ext uri="{FF2B5EF4-FFF2-40B4-BE49-F238E27FC236}">
                <a16:creationId xmlns:a16="http://schemas.microsoft.com/office/drawing/2014/main" id="{CD1A5132-4485-4FFB-9BD0-E9B6E89EB825}"/>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231481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0BEE9-0974-49B4-A85C-AB0FC07DCB8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3" name="Footer Placeholder 2">
            <a:extLst>
              <a:ext uri="{FF2B5EF4-FFF2-40B4-BE49-F238E27FC236}">
                <a16:creationId xmlns:a16="http://schemas.microsoft.com/office/drawing/2014/main" id="{F4076A50-DD87-480C-A5C8-D61963EFF539}"/>
              </a:ext>
            </a:extLst>
          </p:cNvPr>
          <p:cNvSpPr>
            <a:spLocks noGrp="1"/>
          </p:cNvSpPr>
          <p:nvPr>
            <p:ph type="ftr" sz="quarter" idx="11"/>
          </p:nvPr>
        </p:nvSpPr>
        <p:spPr/>
        <p:txBody>
          <a:bodyPr/>
          <a:lstStyle/>
          <a:p>
            <a:endParaRPr lang="es-DO"/>
          </a:p>
        </p:txBody>
      </p:sp>
      <p:sp>
        <p:nvSpPr>
          <p:cNvPr id="4" name="Slide Number Placeholder 3">
            <a:extLst>
              <a:ext uri="{FF2B5EF4-FFF2-40B4-BE49-F238E27FC236}">
                <a16:creationId xmlns:a16="http://schemas.microsoft.com/office/drawing/2014/main" id="{262EF55B-F2EF-47F5-A751-AEB9177ACD4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42089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F6AF-0CDE-441C-8694-5DA52FB43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Content Placeholder 2">
            <a:extLst>
              <a:ext uri="{FF2B5EF4-FFF2-40B4-BE49-F238E27FC236}">
                <a16:creationId xmlns:a16="http://schemas.microsoft.com/office/drawing/2014/main" id="{B0640E8D-3664-4278-9DFB-F9B09DFA8E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Text Placeholder 3">
            <a:extLst>
              <a:ext uri="{FF2B5EF4-FFF2-40B4-BE49-F238E27FC236}">
                <a16:creationId xmlns:a16="http://schemas.microsoft.com/office/drawing/2014/main" id="{53F758E7-9184-4571-A92E-04A955340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1D4F5-F364-42BC-8160-E2D864D991DD}"/>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B49C3E10-866E-47DD-8609-9851712FD90C}"/>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62B4EF0F-E0EB-4B32-95AC-724BDA11A7F6}"/>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71933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FE09-E3CD-4D3D-BB31-EEFF246C7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Picture Placeholder 2">
            <a:extLst>
              <a:ext uri="{FF2B5EF4-FFF2-40B4-BE49-F238E27FC236}">
                <a16:creationId xmlns:a16="http://schemas.microsoft.com/office/drawing/2014/main" id="{10713643-2A8A-49EE-B663-000277232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a:extLst>
              <a:ext uri="{FF2B5EF4-FFF2-40B4-BE49-F238E27FC236}">
                <a16:creationId xmlns:a16="http://schemas.microsoft.com/office/drawing/2014/main" id="{7BB1D4C5-0E4F-4541-A566-5ED9110E9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C57F5-C4EC-4F02-953D-9C355A848314}"/>
              </a:ext>
            </a:extLst>
          </p:cNvPr>
          <p:cNvSpPr>
            <a:spLocks noGrp="1"/>
          </p:cNvSpPr>
          <p:nvPr>
            <p:ph type="dt" sz="half" idx="10"/>
          </p:nvPr>
        </p:nvSpPr>
        <p:spPr/>
        <p:txBody>
          <a:bodyPr/>
          <a:lstStyle/>
          <a:p>
            <a:fld id="{B7BB9624-F04A-4F38-B0FF-A67C5381755A}" type="datetimeFigureOut">
              <a:rPr lang="es-DO" smtClean="0"/>
              <a:t>4/4/2025</a:t>
            </a:fld>
            <a:endParaRPr lang="es-DO"/>
          </a:p>
        </p:txBody>
      </p:sp>
      <p:sp>
        <p:nvSpPr>
          <p:cNvPr id="6" name="Footer Placeholder 5">
            <a:extLst>
              <a:ext uri="{FF2B5EF4-FFF2-40B4-BE49-F238E27FC236}">
                <a16:creationId xmlns:a16="http://schemas.microsoft.com/office/drawing/2014/main" id="{DA6532B5-3A24-4779-B16D-8CF6C164037D}"/>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55FFB320-93EA-4287-A4B1-AF470639CC13}"/>
              </a:ext>
            </a:extLst>
          </p:cNvPr>
          <p:cNvSpPr>
            <a:spLocks noGrp="1"/>
          </p:cNvSpPr>
          <p:nvPr>
            <p:ph type="sldNum" sz="quarter" idx="12"/>
          </p:nvPr>
        </p:nvSpPr>
        <p:spPr/>
        <p:txBody>
          <a:bodyPr/>
          <a:lstStyle/>
          <a:p>
            <a:fld id="{81E98122-DD37-4CF9-9C41-5B5931BC0898}" type="slidenum">
              <a:rPr lang="es-DO" smtClean="0"/>
              <a:t>‹Nº›</a:t>
            </a:fld>
            <a:endParaRPr lang="es-DO"/>
          </a:p>
        </p:txBody>
      </p:sp>
    </p:spTree>
    <p:extLst>
      <p:ext uri="{BB962C8B-B14F-4D97-AF65-F5344CB8AC3E}">
        <p14:creationId xmlns:p14="http://schemas.microsoft.com/office/powerpoint/2010/main" val="94918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6A4EE5-5B44-42C4-B5A2-ED0BE11D3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DO"/>
          </a:p>
        </p:txBody>
      </p:sp>
      <p:sp>
        <p:nvSpPr>
          <p:cNvPr id="3" name="Text Placeholder 2">
            <a:extLst>
              <a:ext uri="{FF2B5EF4-FFF2-40B4-BE49-F238E27FC236}">
                <a16:creationId xmlns:a16="http://schemas.microsoft.com/office/drawing/2014/main" id="{8EA683A3-FA7F-426F-A244-EE8ABA2C9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039D495F-7D2D-4520-92C3-BB9507FB7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B9624-F04A-4F38-B0FF-A67C5381755A}" type="datetimeFigureOut">
              <a:rPr lang="es-DO" smtClean="0"/>
              <a:t>4/4/2025</a:t>
            </a:fld>
            <a:endParaRPr lang="es-DO"/>
          </a:p>
        </p:txBody>
      </p:sp>
      <p:sp>
        <p:nvSpPr>
          <p:cNvPr id="5" name="Footer Placeholder 4">
            <a:extLst>
              <a:ext uri="{FF2B5EF4-FFF2-40B4-BE49-F238E27FC236}">
                <a16:creationId xmlns:a16="http://schemas.microsoft.com/office/drawing/2014/main" id="{A79A4ABB-B835-4753-B990-F02BA3B25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a:extLst>
              <a:ext uri="{FF2B5EF4-FFF2-40B4-BE49-F238E27FC236}">
                <a16:creationId xmlns:a16="http://schemas.microsoft.com/office/drawing/2014/main" id="{96B32B63-C95A-485F-9B4D-3284EB3C4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98122-DD37-4CF9-9C41-5B5931BC0898}" type="slidenum">
              <a:rPr lang="es-DO" smtClean="0"/>
              <a:t>‹Nº›</a:t>
            </a:fld>
            <a:endParaRPr lang="es-DO"/>
          </a:p>
        </p:txBody>
      </p:sp>
    </p:spTree>
    <p:extLst>
      <p:ext uri="{BB962C8B-B14F-4D97-AF65-F5344CB8AC3E}">
        <p14:creationId xmlns:p14="http://schemas.microsoft.com/office/powerpoint/2010/main" val="1877788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3.gif"/><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hyperlink" Target="https://www.youtube.com/@JuancitoPenaV" TargetMode="Externa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3.wdp"/><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 Id="rId4" Type="http://schemas.openxmlformats.org/officeDocument/2006/relationships/image" Target="../media/image32.tmp"/></Relationships>
</file>

<file path=ppt/slides/_rels/slide19.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31C32F14-0C91-4AA3-B347-BCE417195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458" y="1775518"/>
            <a:ext cx="3031198" cy="3111476"/>
          </a:xfrm>
          <a:prstGeom prst="rect">
            <a:avLst/>
          </a:prstGeom>
        </p:spPr>
      </p:pic>
      <p:sp>
        <p:nvSpPr>
          <p:cNvPr id="4" name="TextBox 3">
            <a:extLst>
              <a:ext uri="{FF2B5EF4-FFF2-40B4-BE49-F238E27FC236}">
                <a16:creationId xmlns:a16="http://schemas.microsoft.com/office/drawing/2014/main" id="{DC541D45-79C1-4082-A8B3-69CB6093F516}"/>
              </a:ext>
            </a:extLst>
          </p:cNvPr>
          <p:cNvSpPr txBox="1"/>
          <p:nvPr/>
        </p:nvSpPr>
        <p:spPr>
          <a:xfrm>
            <a:off x="4661684" y="4679890"/>
            <a:ext cx="2455033" cy="1200329"/>
          </a:xfrm>
          <a:prstGeom prst="rect">
            <a:avLst/>
          </a:prstGeom>
          <a:noFill/>
        </p:spPr>
        <p:txBody>
          <a:bodyPr wrap="square" rtlCol="0">
            <a:spAutoFit/>
          </a:bodyPr>
          <a:lstStyle/>
          <a:p>
            <a:pPr algn="ctr"/>
            <a:r>
              <a:rPr lang="en-US" sz="3200" b="1" dirty="0">
                <a:solidFill>
                  <a:srgbClr val="FF0000"/>
                </a:solidFill>
              </a:rPr>
              <a:t>Juancito</a:t>
            </a:r>
          </a:p>
          <a:p>
            <a:pPr algn="ctr"/>
            <a:r>
              <a:rPr lang="en-US" sz="4000" b="1" dirty="0">
                <a:effectLst>
                  <a:outerShdw blurRad="38100" dist="38100" dir="2700000" algn="tl">
                    <a:srgbClr val="000000">
                      <a:alpha val="43137"/>
                    </a:srgbClr>
                  </a:outerShdw>
                </a:effectLst>
              </a:rPr>
              <a:t> </a:t>
            </a:r>
            <a:r>
              <a:rPr lang="en-US" sz="4000" b="1" dirty="0">
                <a:solidFill>
                  <a:schemeClr val="accent4"/>
                </a:solidFill>
                <a:effectLst>
                  <a:outerShdw blurRad="38100" dist="38100" dir="2700000" algn="tl">
                    <a:srgbClr val="000000">
                      <a:alpha val="43137"/>
                    </a:srgbClr>
                  </a:outerShdw>
                </a:effectLst>
              </a:rPr>
              <a:t>Peña V.</a:t>
            </a:r>
            <a:endParaRPr lang="es-DO" sz="4000" b="1" dirty="0">
              <a:solidFill>
                <a:schemeClr val="accent4"/>
              </a:solidFill>
              <a:effectLst>
                <a:outerShdw blurRad="38100" dist="38100" dir="2700000" algn="tl">
                  <a:srgbClr val="000000">
                    <a:alpha val="43137"/>
                  </a:srgbClr>
                </a:outerShdw>
              </a:effectLst>
            </a:endParaRPr>
          </a:p>
        </p:txBody>
      </p:sp>
      <p:pic>
        <p:nvPicPr>
          <p:cNvPr id="1026" name="Picture 2" descr="system, users, user Icon">
            <a:extLst>
              <a:ext uri="{FF2B5EF4-FFF2-40B4-BE49-F238E27FC236}">
                <a16:creationId xmlns:a16="http://schemas.microsoft.com/office/drawing/2014/main" id="{DC53BBE1-18A8-400B-83BA-8C1C605BA19E}"/>
              </a:ext>
            </a:extLst>
          </p:cNvPr>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155311" y="232137"/>
            <a:ext cx="747959" cy="747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aceholder, black, shape, for, localization, on, maps Icon">
            <a:extLst>
              <a:ext uri="{FF2B5EF4-FFF2-40B4-BE49-F238E27FC236}">
                <a16:creationId xmlns:a16="http://schemas.microsoft.com/office/drawing/2014/main" id="{203DCDAD-8E86-49D9-9D7B-8C1B11BA8ED6}"/>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69582" y="679134"/>
            <a:ext cx="239235" cy="239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il, email Icon">
            <a:extLst>
              <a:ext uri="{FF2B5EF4-FFF2-40B4-BE49-F238E27FC236}">
                <a16:creationId xmlns:a16="http://schemas.microsoft.com/office/drawing/2014/main" id="{D48A108D-FA85-4E24-ABCF-1E36F39C5D74}"/>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1225" y="1062638"/>
            <a:ext cx="187772" cy="187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CC288DA-CBA7-48B3-8A54-6D0588B5155C}"/>
              </a:ext>
            </a:extLst>
          </p:cNvPr>
          <p:cNvSpPr txBox="1"/>
          <p:nvPr/>
        </p:nvSpPr>
        <p:spPr>
          <a:xfrm>
            <a:off x="4649131" y="816273"/>
            <a:ext cx="2371322" cy="307777"/>
          </a:xfrm>
          <a:prstGeom prst="rect">
            <a:avLst/>
          </a:prstGeom>
          <a:noFill/>
        </p:spPr>
        <p:txBody>
          <a:bodyPr wrap="square" rtlCol="0">
            <a:spAutoFit/>
          </a:bodyPr>
          <a:lstStyle/>
          <a:p>
            <a:pPr algn="ctr"/>
            <a:r>
              <a:rPr lang="en-US" sz="1400" dirty="0"/>
              <a:t>Santo Domingo, R.D.</a:t>
            </a:r>
            <a:endParaRPr lang="es-DO" sz="1400" dirty="0"/>
          </a:p>
        </p:txBody>
      </p:sp>
      <p:sp>
        <p:nvSpPr>
          <p:cNvPr id="20" name="TextBox 19">
            <a:extLst>
              <a:ext uri="{FF2B5EF4-FFF2-40B4-BE49-F238E27FC236}">
                <a16:creationId xmlns:a16="http://schemas.microsoft.com/office/drawing/2014/main" id="{52EA14A6-5588-4FB9-B8BC-39FA569171D9}"/>
              </a:ext>
            </a:extLst>
          </p:cNvPr>
          <p:cNvSpPr txBox="1"/>
          <p:nvPr/>
        </p:nvSpPr>
        <p:spPr>
          <a:xfrm>
            <a:off x="4795111" y="993099"/>
            <a:ext cx="2332126" cy="307777"/>
          </a:xfrm>
          <a:prstGeom prst="rect">
            <a:avLst/>
          </a:prstGeom>
          <a:noFill/>
        </p:spPr>
        <p:txBody>
          <a:bodyPr wrap="square" rtlCol="0">
            <a:spAutoFit/>
          </a:bodyPr>
          <a:lstStyle/>
          <a:p>
            <a:pPr algn="ctr"/>
            <a:r>
              <a:rPr lang="en-US" sz="1400" dirty="0"/>
              <a:t>Juancito.pena@gmail.com</a:t>
            </a:r>
            <a:endParaRPr lang="es-DO" sz="1400" dirty="0"/>
          </a:p>
        </p:txBody>
      </p:sp>
      <p:pic>
        <p:nvPicPr>
          <p:cNvPr id="1036" name="Picture 12" descr="education, school, university cap Icon">
            <a:extLst>
              <a:ext uri="{FF2B5EF4-FFF2-40B4-BE49-F238E27FC236}">
                <a16:creationId xmlns:a16="http://schemas.microsoft.com/office/drawing/2014/main" id="{14DAFB85-515B-49B0-85E9-FD4549D4B79B}"/>
              </a:ext>
            </a:extLst>
          </p:cNvPr>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0790" y="198116"/>
            <a:ext cx="883276" cy="883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ress, book, contacts Icon">
            <a:extLst>
              <a:ext uri="{FF2B5EF4-FFF2-40B4-BE49-F238E27FC236}">
                <a16:creationId xmlns:a16="http://schemas.microsoft.com/office/drawing/2014/main" id="{4A4BD6A7-6F9C-4706-B5B0-BCF475B903A6}"/>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22080" y="39826"/>
            <a:ext cx="567425" cy="567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rcle, portfolio, button, outline, Bag, Rounded Ui, suitcase, tool,  interface icon">
            <a:extLst>
              <a:ext uri="{FF2B5EF4-FFF2-40B4-BE49-F238E27FC236}">
                <a16:creationId xmlns:a16="http://schemas.microsoft.com/office/drawing/2014/main" id="{2129D738-FFFF-464A-BCBA-E80DB0F9AC04}"/>
              </a:ext>
            </a:extLst>
          </p:cNvPr>
          <p:cNvPicPr>
            <a:picLocks noChangeAspect="1" noChangeArrowheads="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6206" y="3578965"/>
            <a:ext cx="755071" cy="75507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C2B67DFD-5633-4A7D-870B-D78B62AF08A9}"/>
              </a:ext>
            </a:extLst>
          </p:cNvPr>
          <p:cNvGrpSpPr/>
          <p:nvPr/>
        </p:nvGrpSpPr>
        <p:grpSpPr>
          <a:xfrm>
            <a:off x="1467838" y="3431806"/>
            <a:ext cx="1288477" cy="1235367"/>
            <a:chOff x="9848434" y="3868645"/>
            <a:chExt cx="1395412" cy="1400174"/>
          </a:xfrm>
        </p:grpSpPr>
        <p:pic>
          <p:nvPicPr>
            <p:cNvPr id="1044" name="Picture 20" descr="Skill Development Icon of Colored Outline style - Available in SVG, PNG,  EPS, AI &amp; Icon fonts">
              <a:extLst>
                <a:ext uri="{FF2B5EF4-FFF2-40B4-BE49-F238E27FC236}">
                  <a16:creationId xmlns:a16="http://schemas.microsoft.com/office/drawing/2014/main" id="{AEBC355A-8567-4BA6-96D4-BC963EF895CB}"/>
                </a:ext>
              </a:extLst>
            </p:cNvPr>
            <p:cNvPicPr>
              <a:picLocks noChangeAspect="1" noChangeArrowheads="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5247" y="4224190"/>
              <a:ext cx="441786" cy="4417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3 SkillsFuture Schemes Not To Be Missed - Glints">
              <a:extLst>
                <a:ext uri="{FF2B5EF4-FFF2-40B4-BE49-F238E27FC236}">
                  <a16:creationId xmlns:a16="http://schemas.microsoft.com/office/drawing/2014/main" id="{4D19808C-8CEC-443E-8D3C-861580C05C09}"/>
                </a:ext>
              </a:extLst>
            </p:cNvPr>
            <p:cNvPicPr>
              <a:picLocks noChangeAspect="1" noChangeArrowheads="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10000" b="90000" l="10000" r="90000">
                          <a14:backgroundMark x1="76451" y1="9864" x2="76451" y2="9864"/>
                          <a14:backgroundMark x1="73379" y1="12925" x2="73379" y2="12925"/>
                          <a14:backgroundMark x1="71672" y1="13946" x2="71672" y2="13946"/>
                          <a14:backgroundMark x1="31741" y1="7483" x2="31741" y2="7483"/>
                        </a14:backgroundRemoval>
                      </a14:imgEffect>
                    </a14:imgLayer>
                  </a14:imgProps>
                </a:ext>
                <a:ext uri="{28A0092B-C50C-407E-A947-70E740481C1C}">
                  <a14:useLocalDpi xmlns:a14="http://schemas.microsoft.com/office/drawing/2010/main" val="0"/>
                </a:ext>
              </a:extLst>
            </a:blip>
            <a:srcRect/>
            <a:stretch>
              <a:fillRect/>
            </a:stretch>
          </p:blipFill>
          <p:spPr bwMode="auto">
            <a:xfrm>
              <a:off x="9848434" y="3868645"/>
              <a:ext cx="1395412" cy="1400174"/>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CF3C44F8-5241-47DA-8294-5CEF46E3A09A}"/>
              </a:ext>
            </a:extLst>
          </p:cNvPr>
          <p:cNvSpPr txBox="1"/>
          <p:nvPr/>
        </p:nvSpPr>
        <p:spPr>
          <a:xfrm>
            <a:off x="7827575" y="1002181"/>
            <a:ext cx="4329991" cy="1138773"/>
          </a:xfrm>
          <a:prstGeom prst="rect">
            <a:avLst/>
          </a:prstGeom>
          <a:noFill/>
        </p:spPr>
        <p:txBody>
          <a:bodyPr wrap="square" rtlCol="0">
            <a:spAutoFit/>
          </a:bodyPr>
          <a:lstStyle/>
          <a:p>
            <a:pPr algn="ctr"/>
            <a:r>
              <a:rPr lang="en-US" sz="1600" dirty="0"/>
              <a:t>Ingeniero en Sistemas y Computación</a:t>
            </a:r>
          </a:p>
          <a:p>
            <a:pPr algn="ctr"/>
            <a:r>
              <a:rPr lang="en-US" sz="1600" dirty="0"/>
              <a:t>Post-Grado en Ingeniería de Software</a:t>
            </a:r>
          </a:p>
          <a:p>
            <a:pPr algn="ctr"/>
            <a:r>
              <a:rPr lang="en-US" sz="1600" dirty="0"/>
              <a:t>Maestría en Sistemas Mención Gerencial</a:t>
            </a:r>
          </a:p>
          <a:p>
            <a:pPr algn="ctr"/>
            <a:r>
              <a:rPr lang="es-DO" sz="2000" b="1" dirty="0"/>
              <a:t>Universidad Dominicana O&amp;M</a:t>
            </a:r>
          </a:p>
        </p:txBody>
      </p:sp>
      <p:pic>
        <p:nvPicPr>
          <p:cNvPr id="1048" name="Picture 24" descr="Universidad Dominicana O&amp;M - Formulario de Admisión">
            <a:extLst>
              <a:ext uri="{FF2B5EF4-FFF2-40B4-BE49-F238E27FC236}">
                <a16:creationId xmlns:a16="http://schemas.microsoft.com/office/drawing/2014/main" id="{16047179-ED79-445F-9C7B-73C2F87EB26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8875"/>
          <a:stretch/>
        </p:blipFill>
        <p:spPr bwMode="auto">
          <a:xfrm>
            <a:off x="7450609" y="1142344"/>
            <a:ext cx="873053" cy="8348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130A13C9-8118-4565-9047-3847DE5D80BD}"/>
              </a:ext>
            </a:extLst>
          </p:cNvPr>
          <p:cNvGrpSpPr/>
          <p:nvPr/>
        </p:nvGrpSpPr>
        <p:grpSpPr>
          <a:xfrm>
            <a:off x="6821171" y="639754"/>
            <a:ext cx="2629619" cy="1734064"/>
            <a:chOff x="6688679" y="639754"/>
            <a:chExt cx="2762111" cy="1968502"/>
          </a:xfrm>
        </p:grpSpPr>
        <p:cxnSp>
          <p:nvCxnSpPr>
            <p:cNvPr id="43" name="Straight Arrow Connector 42">
              <a:extLst>
                <a:ext uri="{FF2B5EF4-FFF2-40B4-BE49-F238E27FC236}">
                  <a16:creationId xmlns:a16="http://schemas.microsoft.com/office/drawing/2014/main" id="{91F03A2E-8ECC-4CC0-851D-DA73D5FF4E26}"/>
                </a:ext>
              </a:extLst>
            </p:cNvPr>
            <p:cNvCxnSpPr>
              <a:cxnSpLocks/>
              <a:endCxn id="1036" idx="1"/>
            </p:cNvCxnSpPr>
            <p:nvPr/>
          </p:nvCxnSpPr>
          <p:spPr>
            <a:xfrm>
              <a:off x="7819348" y="639754"/>
              <a:ext cx="1631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A1ABB-08AE-416B-9CF8-4F91F7695028}"/>
                </a:ext>
              </a:extLst>
            </p:cNvPr>
            <p:cNvCxnSpPr>
              <a:cxnSpLocks/>
            </p:cNvCxnSpPr>
            <p:nvPr/>
          </p:nvCxnSpPr>
          <p:spPr>
            <a:xfrm flipV="1">
              <a:off x="6688679" y="639754"/>
              <a:ext cx="1130669" cy="19685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DEB93BFC-90F9-466D-BA42-C7960A5E3BBF}"/>
              </a:ext>
            </a:extLst>
          </p:cNvPr>
          <p:cNvCxnSpPr>
            <a:cxnSpLocks/>
          </p:cNvCxnSpPr>
          <p:nvPr/>
        </p:nvCxnSpPr>
        <p:spPr>
          <a:xfrm flipH="1" flipV="1">
            <a:off x="3689477" y="656867"/>
            <a:ext cx="1237981" cy="1716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2940FBC-F590-4A09-9427-8DB96C607050}"/>
              </a:ext>
            </a:extLst>
          </p:cNvPr>
          <p:cNvCxnSpPr>
            <a:cxnSpLocks/>
            <a:endCxn id="1026" idx="3"/>
          </p:cNvCxnSpPr>
          <p:nvPr/>
        </p:nvCxnSpPr>
        <p:spPr>
          <a:xfrm flipH="1" flipV="1">
            <a:off x="1903270" y="606117"/>
            <a:ext cx="1786207" cy="50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704C83C-9209-49E8-B6E0-50009DA0ADAE}"/>
              </a:ext>
            </a:extLst>
          </p:cNvPr>
          <p:cNvCxnSpPr>
            <a:cxnSpLocks/>
          </p:cNvCxnSpPr>
          <p:nvPr/>
        </p:nvCxnSpPr>
        <p:spPr>
          <a:xfrm flipH="1">
            <a:off x="2506143" y="3539217"/>
            <a:ext cx="1968650" cy="29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F0CF1C1-1C1F-4F32-96FE-7161D49907C0}"/>
              </a:ext>
            </a:extLst>
          </p:cNvPr>
          <p:cNvCxnSpPr>
            <a:cxnSpLocks/>
            <a:stCxn id="84" idx="3"/>
          </p:cNvCxnSpPr>
          <p:nvPr/>
        </p:nvCxnSpPr>
        <p:spPr>
          <a:xfrm>
            <a:off x="7378656" y="3331256"/>
            <a:ext cx="2039177" cy="30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2" descr="mobile, phone Icon">
            <a:extLst>
              <a:ext uri="{FF2B5EF4-FFF2-40B4-BE49-F238E27FC236}">
                <a16:creationId xmlns:a16="http://schemas.microsoft.com/office/drawing/2014/main" id="{1B9A1A24-205A-4EF1-8BC6-BFD901BEA9BF}"/>
              </a:ext>
            </a:extLst>
          </p:cNvPr>
          <p:cNvPicPr>
            <a:picLocks noChangeAspect="1" noChangeArrowheads="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49896" y="1265810"/>
            <a:ext cx="266166" cy="266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7064D2-F5F9-40C3-85B1-51A86AAA7D9B}"/>
              </a:ext>
            </a:extLst>
          </p:cNvPr>
          <p:cNvSpPr txBox="1"/>
          <p:nvPr/>
        </p:nvSpPr>
        <p:spPr>
          <a:xfrm>
            <a:off x="5172280" y="1258719"/>
            <a:ext cx="1470288" cy="307777"/>
          </a:xfrm>
          <a:prstGeom prst="rect">
            <a:avLst/>
          </a:prstGeom>
          <a:noFill/>
        </p:spPr>
        <p:txBody>
          <a:bodyPr wrap="square" rtlCol="0">
            <a:spAutoFit/>
          </a:bodyPr>
          <a:lstStyle/>
          <a:p>
            <a:pPr algn="ctr"/>
            <a:r>
              <a:rPr lang="en-US" sz="1400" b="1" dirty="0"/>
              <a:t>809-870-6366</a:t>
            </a:r>
            <a:endParaRPr lang="es-DO" sz="1400" b="1" dirty="0"/>
          </a:p>
        </p:txBody>
      </p:sp>
      <p:sp>
        <p:nvSpPr>
          <p:cNvPr id="44" name="TextBox 43">
            <a:extLst>
              <a:ext uri="{FF2B5EF4-FFF2-40B4-BE49-F238E27FC236}">
                <a16:creationId xmlns:a16="http://schemas.microsoft.com/office/drawing/2014/main" id="{DC19DE7D-F1D2-4E89-918E-449F6715E362}"/>
              </a:ext>
            </a:extLst>
          </p:cNvPr>
          <p:cNvSpPr txBox="1"/>
          <p:nvPr/>
        </p:nvSpPr>
        <p:spPr>
          <a:xfrm>
            <a:off x="188555" y="1134287"/>
            <a:ext cx="3860258" cy="2062103"/>
          </a:xfrm>
          <a:prstGeom prst="rect">
            <a:avLst/>
          </a:prstGeom>
          <a:noFill/>
        </p:spPr>
        <p:txBody>
          <a:bodyPr wrap="square" rtlCol="0">
            <a:spAutoFit/>
          </a:bodyPr>
          <a:lstStyle>
            <a:defPPr>
              <a:defRPr lang="es-ES"/>
            </a:defPPr>
            <a:lvl1pPr algn="ctr">
              <a:defRPr sz="1600"/>
            </a:lvl1pPr>
          </a:lstStyle>
          <a:p>
            <a:r>
              <a:rPr lang="es-ES" dirty="0"/>
              <a:t>Me apasiona la tecnología 💻 y el análisis de datos 📊 con herramientas como </a:t>
            </a:r>
            <a:r>
              <a:rPr lang="es-ES" b="1" dirty="0"/>
              <a:t>Excel, SQL, R, Python y RapidMiner</a:t>
            </a:r>
            <a:r>
              <a:rPr lang="es-ES" dirty="0"/>
              <a:t>. Disfruto </a:t>
            </a:r>
            <a:r>
              <a:rPr lang="es-ES" b="1" dirty="0"/>
              <a:t>creando visualizaciones impactantes en Power BI </a:t>
            </a:r>
            <a:r>
              <a:rPr lang="es-ES" dirty="0"/>
              <a:t>📈 y desarrollando en </a:t>
            </a:r>
            <a:r>
              <a:rPr lang="es-ES" b="1" dirty="0"/>
              <a:t>front-end y back-end</a:t>
            </a:r>
            <a:r>
              <a:rPr lang="es-ES" dirty="0"/>
              <a:t>. Además, me encanta enseñar 📚 y compartir mis conocimientos, transmitiendo lo que aprendo cada día.</a:t>
            </a:r>
            <a:endParaRPr lang="es-DO" dirty="0"/>
          </a:p>
        </p:txBody>
      </p:sp>
      <p:grpSp>
        <p:nvGrpSpPr>
          <p:cNvPr id="2" name="Group 1">
            <a:extLst>
              <a:ext uri="{FF2B5EF4-FFF2-40B4-BE49-F238E27FC236}">
                <a16:creationId xmlns:a16="http://schemas.microsoft.com/office/drawing/2014/main" id="{ACEF821F-7E9A-4E17-8406-1B79A79D09B1}"/>
              </a:ext>
            </a:extLst>
          </p:cNvPr>
          <p:cNvGrpSpPr/>
          <p:nvPr/>
        </p:nvGrpSpPr>
        <p:grpSpPr>
          <a:xfrm>
            <a:off x="216979" y="4492812"/>
            <a:ext cx="4504550" cy="1815882"/>
            <a:chOff x="207228" y="4408428"/>
            <a:chExt cx="4302116" cy="1815882"/>
          </a:xfrm>
        </p:grpSpPr>
        <p:sp>
          <p:nvSpPr>
            <p:cNvPr id="45" name="Rectangle: Rounded Corners 44">
              <a:extLst>
                <a:ext uri="{FF2B5EF4-FFF2-40B4-BE49-F238E27FC236}">
                  <a16:creationId xmlns:a16="http://schemas.microsoft.com/office/drawing/2014/main" id="{FBA872AB-FEB7-4EAB-A3B5-3A89A475FF2A}"/>
                </a:ext>
              </a:extLst>
            </p:cNvPr>
            <p:cNvSpPr/>
            <p:nvPr/>
          </p:nvSpPr>
          <p:spPr>
            <a:xfrm>
              <a:off x="2702269" y="444663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6" name="Rectangle: Rounded Corners 45">
              <a:extLst>
                <a:ext uri="{FF2B5EF4-FFF2-40B4-BE49-F238E27FC236}">
                  <a16:creationId xmlns:a16="http://schemas.microsoft.com/office/drawing/2014/main" id="{71BE2E38-64A9-407B-9EA8-85A1634DC480}"/>
                </a:ext>
              </a:extLst>
            </p:cNvPr>
            <p:cNvSpPr/>
            <p:nvPr/>
          </p:nvSpPr>
          <p:spPr>
            <a:xfrm>
              <a:off x="2702269" y="470521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7" name="Rectangle: Rounded Corners 46">
              <a:extLst>
                <a:ext uri="{FF2B5EF4-FFF2-40B4-BE49-F238E27FC236}">
                  <a16:creationId xmlns:a16="http://schemas.microsoft.com/office/drawing/2014/main" id="{F713EDD2-594F-45DB-8718-F6DB6698EB47}"/>
                </a:ext>
              </a:extLst>
            </p:cNvPr>
            <p:cNvSpPr/>
            <p:nvPr/>
          </p:nvSpPr>
          <p:spPr>
            <a:xfrm>
              <a:off x="2709359" y="4955755"/>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8" name="Rectangle: Rounded Corners 47">
              <a:extLst>
                <a:ext uri="{FF2B5EF4-FFF2-40B4-BE49-F238E27FC236}">
                  <a16:creationId xmlns:a16="http://schemas.microsoft.com/office/drawing/2014/main" id="{F3E9DC2F-0A09-43B7-BC0E-17CA38407C73}"/>
                </a:ext>
              </a:extLst>
            </p:cNvPr>
            <p:cNvSpPr/>
            <p:nvPr/>
          </p:nvSpPr>
          <p:spPr>
            <a:xfrm>
              <a:off x="2702269" y="521009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9" name="Rectangle: Rounded Corners 48">
              <a:extLst>
                <a:ext uri="{FF2B5EF4-FFF2-40B4-BE49-F238E27FC236}">
                  <a16:creationId xmlns:a16="http://schemas.microsoft.com/office/drawing/2014/main" id="{1A7ED2C2-FB9F-4BAD-A466-4A77BF2EDAF9}"/>
                </a:ext>
              </a:extLst>
            </p:cNvPr>
            <p:cNvSpPr/>
            <p:nvPr/>
          </p:nvSpPr>
          <p:spPr>
            <a:xfrm>
              <a:off x="2709359" y="545703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0" name="TextBox 49">
              <a:extLst>
                <a:ext uri="{FF2B5EF4-FFF2-40B4-BE49-F238E27FC236}">
                  <a16:creationId xmlns:a16="http://schemas.microsoft.com/office/drawing/2014/main" id="{CFE4D9BF-C961-4EAC-9AF7-4FA08CC010F2}"/>
                </a:ext>
              </a:extLst>
            </p:cNvPr>
            <p:cNvSpPr txBox="1"/>
            <p:nvPr/>
          </p:nvSpPr>
          <p:spPr>
            <a:xfrm>
              <a:off x="207228" y="4408428"/>
              <a:ext cx="2808722" cy="1815882"/>
            </a:xfrm>
            <a:prstGeom prst="rect">
              <a:avLst/>
            </a:prstGeom>
            <a:noFill/>
          </p:spPr>
          <p:txBody>
            <a:bodyPr wrap="square" rtlCol="0">
              <a:spAutoFit/>
            </a:bodyPr>
            <a:lstStyle/>
            <a:p>
              <a:pPr marL="342900" indent="-342900" algn="just">
                <a:buFont typeface="Wingdings" panose="05000000000000000000" pitchFamily="2" charset="2"/>
                <a:buChar char="ü"/>
              </a:pPr>
              <a:r>
                <a:rPr lang="en-US" sz="1600" dirty="0"/>
                <a:t>C#, SQL, Crystal Report.</a:t>
              </a:r>
            </a:p>
            <a:p>
              <a:pPr marL="342900" indent="-342900" algn="just">
                <a:buFont typeface="Wingdings" panose="05000000000000000000" pitchFamily="2" charset="2"/>
                <a:buChar char="ü"/>
              </a:pPr>
              <a:r>
                <a:rPr lang="en-US" sz="1600" dirty="0"/>
                <a:t>HTML, CSS, Javascript.</a:t>
              </a:r>
            </a:p>
            <a:p>
              <a:pPr marL="342900" indent="-342900" algn="just">
                <a:buFont typeface="Wingdings" panose="05000000000000000000" pitchFamily="2" charset="2"/>
                <a:buChar char="ü"/>
              </a:pPr>
              <a:r>
                <a:rPr lang="en-US" sz="1600" dirty="0"/>
                <a:t>PHP, Python,  SQL. </a:t>
              </a:r>
            </a:p>
            <a:p>
              <a:pPr marL="342900" indent="-342900" algn="just">
                <a:buFont typeface="Wingdings" panose="05000000000000000000" pitchFamily="2" charset="2"/>
                <a:buChar char="ü"/>
              </a:pPr>
              <a:r>
                <a:rPr lang="en-US" sz="1600" dirty="0"/>
                <a:t>Power BI, Excel.</a:t>
              </a:r>
            </a:p>
            <a:p>
              <a:pPr marL="342900" indent="-342900" algn="just">
                <a:buFont typeface="Wingdings" panose="05000000000000000000" pitchFamily="2" charset="2"/>
                <a:buChar char="ü"/>
              </a:pPr>
              <a:r>
                <a:rPr lang="en-US" sz="1600" dirty="0"/>
                <a:t>RapidMiner, R, Python.</a:t>
              </a:r>
            </a:p>
            <a:p>
              <a:pPr marL="342900" indent="-342900" algn="just">
                <a:buFont typeface="Wingdings" panose="05000000000000000000" pitchFamily="2" charset="2"/>
                <a:buChar char="ü"/>
              </a:pPr>
              <a:r>
                <a:rPr lang="en-US" sz="1600" dirty="0"/>
                <a:t>XAMARIN, C#, XAML</a:t>
              </a:r>
            </a:p>
            <a:p>
              <a:pPr marL="342900" indent="-342900" algn="just">
                <a:buFont typeface="Wingdings" panose="05000000000000000000" pitchFamily="2" charset="2"/>
                <a:buChar char="ü"/>
              </a:pPr>
              <a:r>
                <a:rPr lang="es-DO" sz="1400" dirty="0"/>
                <a:t>Macola, Sap., MSeller</a:t>
              </a:r>
            </a:p>
          </p:txBody>
        </p:sp>
        <p:sp>
          <p:nvSpPr>
            <p:cNvPr id="52" name="Rectangle: Rounded Corners 51">
              <a:extLst>
                <a:ext uri="{FF2B5EF4-FFF2-40B4-BE49-F238E27FC236}">
                  <a16:creationId xmlns:a16="http://schemas.microsoft.com/office/drawing/2014/main" id="{76894753-18F2-455B-A773-A23C29799ADF}"/>
                </a:ext>
              </a:extLst>
            </p:cNvPr>
            <p:cNvSpPr/>
            <p:nvPr/>
          </p:nvSpPr>
          <p:spPr>
            <a:xfrm>
              <a:off x="2705815" y="4450872"/>
              <a:ext cx="1062921" cy="20313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3" name="Rectangle: Rounded Corners 52">
              <a:extLst>
                <a:ext uri="{FF2B5EF4-FFF2-40B4-BE49-F238E27FC236}">
                  <a16:creationId xmlns:a16="http://schemas.microsoft.com/office/drawing/2014/main" id="{03BF2A51-BF50-4B93-AB79-0CE7B60F9BAC}"/>
                </a:ext>
              </a:extLst>
            </p:cNvPr>
            <p:cNvSpPr/>
            <p:nvPr/>
          </p:nvSpPr>
          <p:spPr>
            <a:xfrm>
              <a:off x="2705815" y="4709449"/>
              <a:ext cx="1256105" cy="18869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4" name="Rectangle: Rounded Corners 53">
              <a:extLst>
                <a:ext uri="{FF2B5EF4-FFF2-40B4-BE49-F238E27FC236}">
                  <a16:creationId xmlns:a16="http://schemas.microsoft.com/office/drawing/2014/main" id="{0F8D6A14-909E-4A0B-83CB-409FCF1D59CB}"/>
                </a:ext>
              </a:extLst>
            </p:cNvPr>
            <p:cNvSpPr/>
            <p:nvPr/>
          </p:nvSpPr>
          <p:spPr>
            <a:xfrm>
              <a:off x="2712905" y="4959987"/>
              <a:ext cx="1055831" cy="199224"/>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5" name="Rectangle: Rounded Corners 54">
              <a:extLst>
                <a:ext uri="{FF2B5EF4-FFF2-40B4-BE49-F238E27FC236}">
                  <a16:creationId xmlns:a16="http://schemas.microsoft.com/office/drawing/2014/main" id="{F918CF2F-6F6F-459A-8E13-E824F81C9A5D}"/>
                </a:ext>
              </a:extLst>
            </p:cNvPr>
            <p:cNvSpPr/>
            <p:nvPr/>
          </p:nvSpPr>
          <p:spPr>
            <a:xfrm>
              <a:off x="2705815" y="5214331"/>
              <a:ext cx="1372014" cy="192597"/>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6" name="Rectangle: Rounded Corners 55">
              <a:extLst>
                <a:ext uri="{FF2B5EF4-FFF2-40B4-BE49-F238E27FC236}">
                  <a16:creationId xmlns:a16="http://schemas.microsoft.com/office/drawing/2014/main" id="{31A3310D-49E8-4581-96F2-3B56B6F8866F}"/>
                </a:ext>
              </a:extLst>
            </p:cNvPr>
            <p:cNvSpPr/>
            <p:nvPr/>
          </p:nvSpPr>
          <p:spPr>
            <a:xfrm>
              <a:off x="2712906" y="5461266"/>
              <a:ext cx="1013348" cy="188878"/>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7" name="Rectangle: Rounded Corners 56">
              <a:extLst>
                <a:ext uri="{FF2B5EF4-FFF2-40B4-BE49-F238E27FC236}">
                  <a16:creationId xmlns:a16="http://schemas.microsoft.com/office/drawing/2014/main" id="{9C3B0357-2AD1-4693-8A3A-74611085FEDE}"/>
                </a:ext>
              </a:extLst>
            </p:cNvPr>
            <p:cNvSpPr/>
            <p:nvPr/>
          </p:nvSpPr>
          <p:spPr>
            <a:xfrm>
              <a:off x="2709359" y="569748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9" name="Rectangle: Rounded Corners 58">
              <a:extLst>
                <a:ext uri="{FF2B5EF4-FFF2-40B4-BE49-F238E27FC236}">
                  <a16:creationId xmlns:a16="http://schemas.microsoft.com/office/drawing/2014/main" id="{0DB8CF5E-18EB-4D67-8E8D-29DBF327C3C2}"/>
                </a:ext>
              </a:extLst>
            </p:cNvPr>
            <p:cNvSpPr/>
            <p:nvPr/>
          </p:nvSpPr>
          <p:spPr>
            <a:xfrm>
              <a:off x="2712905" y="5701715"/>
              <a:ext cx="777513" cy="178771"/>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0" name="Rectangle: Rounded Corners 59">
              <a:extLst>
                <a:ext uri="{FF2B5EF4-FFF2-40B4-BE49-F238E27FC236}">
                  <a16:creationId xmlns:a16="http://schemas.microsoft.com/office/drawing/2014/main" id="{505742EC-7959-4FB3-948F-A05DD3AF565C}"/>
                </a:ext>
              </a:extLst>
            </p:cNvPr>
            <p:cNvSpPr/>
            <p:nvPr/>
          </p:nvSpPr>
          <p:spPr>
            <a:xfrm>
              <a:off x="2728751" y="594132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1" name="Rectangle: Rounded Corners 60">
              <a:extLst>
                <a:ext uri="{FF2B5EF4-FFF2-40B4-BE49-F238E27FC236}">
                  <a16:creationId xmlns:a16="http://schemas.microsoft.com/office/drawing/2014/main" id="{0D0F7646-8413-4036-9165-E67B205CAACE}"/>
                </a:ext>
              </a:extLst>
            </p:cNvPr>
            <p:cNvSpPr/>
            <p:nvPr/>
          </p:nvSpPr>
          <p:spPr>
            <a:xfrm>
              <a:off x="2732297" y="5945558"/>
              <a:ext cx="1505348" cy="182319"/>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grpSp>
      <p:sp>
        <p:nvSpPr>
          <p:cNvPr id="62" name="TextBox 61">
            <a:extLst>
              <a:ext uri="{FF2B5EF4-FFF2-40B4-BE49-F238E27FC236}">
                <a16:creationId xmlns:a16="http://schemas.microsoft.com/office/drawing/2014/main" id="{905CC81F-1E2E-4ECB-A26D-55DE813D5776}"/>
              </a:ext>
            </a:extLst>
          </p:cNvPr>
          <p:cNvSpPr txBox="1"/>
          <p:nvPr/>
        </p:nvSpPr>
        <p:spPr>
          <a:xfrm>
            <a:off x="8118032" y="4342309"/>
            <a:ext cx="4039534" cy="1692771"/>
          </a:xfrm>
          <a:prstGeom prst="rect">
            <a:avLst/>
          </a:prstGeom>
          <a:noFill/>
        </p:spPr>
        <p:txBody>
          <a:bodyPr wrap="square" rtlCol="0">
            <a:spAutoFit/>
          </a:bodyPr>
          <a:lstStyle/>
          <a:p>
            <a:pPr algn="just"/>
            <a:r>
              <a:rPr lang="en-US" sz="1400" dirty="0"/>
              <a:t>Instructor de Tecnología (2019-Hoy)</a:t>
            </a:r>
          </a:p>
          <a:p>
            <a:pPr algn="just"/>
            <a:r>
              <a:rPr lang="en-US" sz="1600" b="1" dirty="0"/>
              <a:t>Universidad Dominicana O&amp;M</a:t>
            </a:r>
            <a:endParaRPr lang="en-US" sz="1200" b="1" dirty="0"/>
          </a:p>
          <a:p>
            <a:pPr algn="just"/>
            <a:r>
              <a:rPr lang="en-US" sz="1400" dirty="0"/>
              <a:t>Enc. Soporte Tecnológico  (2011-Hoy)</a:t>
            </a:r>
            <a:endParaRPr lang="en-US" sz="1200" dirty="0"/>
          </a:p>
          <a:p>
            <a:pPr algn="just"/>
            <a:r>
              <a:rPr lang="en-US" sz="1600" b="1" dirty="0"/>
              <a:t>Cerveceria Vegana S.R.L.</a:t>
            </a:r>
            <a:endParaRPr lang="en-US" sz="1200" b="1" dirty="0"/>
          </a:p>
          <a:p>
            <a:pPr algn="just"/>
            <a:r>
              <a:rPr lang="en-US" sz="1400" dirty="0"/>
              <a:t>Consultor de Tecnologias (2019-Hoy)</a:t>
            </a:r>
          </a:p>
          <a:p>
            <a:pPr algn="just"/>
            <a:r>
              <a:rPr lang="en-US" sz="1600" b="1" dirty="0"/>
              <a:t>Independiente Freelancer.</a:t>
            </a:r>
          </a:p>
          <a:p>
            <a:pPr algn="just"/>
            <a:r>
              <a:rPr lang="es-DO" sz="1400" b="1" dirty="0">
                <a:hlinkClick r:id="rId16"/>
              </a:rPr>
              <a:t>https://www.youtube.com/@JuancitoPenaV</a:t>
            </a:r>
            <a:endParaRPr lang="en-US" sz="1100" b="1" dirty="0"/>
          </a:p>
        </p:txBody>
      </p:sp>
      <p:pic>
        <p:nvPicPr>
          <p:cNvPr id="63" name="Picture 24" descr="Universidad Dominicana O&amp;M - Formulario de Admisión">
            <a:extLst>
              <a:ext uri="{FF2B5EF4-FFF2-40B4-BE49-F238E27FC236}">
                <a16:creationId xmlns:a16="http://schemas.microsoft.com/office/drawing/2014/main" id="{DD5A35D3-B75E-42CF-BFDB-ED7A3FF9CD5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68875"/>
          <a:stretch/>
        </p:blipFill>
        <p:spPr bwMode="auto">
          <a:xfrm>
            <a:off x="7676104" y="4331267"/>
            <a:ext cx="382974" cy="3661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ervecería Vegana, SRL">
            <a:extLst>
              <a:ext uri="{FF2B5EF4-FFF2-40B4-BE49-F238E27FC236}">
                <a16:creationId xmlns:a16="http://schemas.microsoft.com/office/drawing/2014/main" id="{B37679E4-2B08-4EA7-972A-1FB451E6B2D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47634" y="4800686"/>
            <a:ext cx="470398" cy="3919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cono equipo, independiente, internet, oficina, en línea, trabajo">
            <a:extLst>
              <a:ext uri="{FF2B5EF4-FFF2-40B4-BE49-F238E27FC236}">
                <a16:creationId xmlns:a16="http://schemas.microsoft.com/office/drawing/2014/main" id="{040608AE-F95A-4DA2-89D5-CC524CACA1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3138" y="5294483"/>
            <a:ext cx="383130" cy="38313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EC26E1B-2F19-492E-9E7C-789FF4BC97D7}"/>
              </a:ext>
            </a:extLst>
          </p:cNvPr>
          <p:cNvSpPr/>
          <p:nvPr/>
        </p:nvSpPr>
        <p:spPr>
          <a:xfrm>
            <a:off x="3605186" y="606116"/>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7" name="Oval 66">
            <a:extLst>
              <a:ext uri="{FF2B5EF4-FFF2-40B4-BE49-F238E27FC236}">
                <a16:creationId xmlns:a16="http://schemas.microsoft.com/office/drawing/2014/main" id="{66488884-8B2E-4A0E-BB50-8E13A4D231B8}"/>
              </a:ext>
            </a:extLst>
          </p:cNvPr>
          <p:cNvSpPr/>
          <p:nvPr/>
        </p:nvSpPr>
        <p:spPr>
          <a:xfrm>
            <a:off x="7817808" y="596423"/>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pic>
        <p:nvPicPr>
          <p:cNvPr id="8" name="Picture 2">
            <a:extLst>
              <a:ext uri="{FF2B5EF4-FFF2-40B4-BE49-F238E27FC236}">
                <a16:creationId xmlns:a16="http://schemas.microsoft.com/office/drawing/2014/main" id="{F04A4A46-C144-FEF2-90B6-930B0744F43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62023" y="5749857"/>
            <a:ext cx="364837" cy="364837"/>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a:extLst>
              <a:ext uri="{FF2B5EF4-FFF2-40B4-BE49-F238E27FC236}">
                <a16:creationId xmlns:a16="http://schemas.microsoft.com/office/drawing/2014/main" id="{00327495-78F3-4395-A4ED-D8340B9D1B17}"/>
              </a:ext>
            </a:extLst>
          </p:cNvPr>
          <p:cNvSpPr txBox="1"/>
          <p:nvPr/>
        </p:nvSpPr>
        <p:spPr>
          <a:xfrm>
            <a:off x="7266890" y="2639004"/>
            <a:ext cx="4736555" cy="338554"/>
          </a:xfrm>
          <a:prstGeom prst="rect">
            <a:avLst/>
          </a:prstGeom>
          <a:noFill/>
        </p:spPr>
        <p:txBody>
          <a:bodyPr wrap="square">
            <a:spAutoFit/>
          </a:bodyPr>
          <a:lstStyle/>
          <a:p>
            <a:pPr algn="ctr"/>
            <a:r>
              <a:rPr lang="en-US" sz="1600" b="1" i="0" dirty="0">
                <a:solidFill>
                  <a:srgbClr val="001D35"/>
                </a:solidFill>
                <a:effectLst/>
                <a:latin typeface="72 Condensed" panose="020B0506030000000003" pitchFamily="34" charset="0"/>
                <a:cs typeface="72 Condensed" panose="020B0506030000000003" pitchFamily="34" charset="0"/>
              </a:rPr>
              <a:t>Centro Europeo de Postgrado (CEUPE) Y CESUMA.</a:t>
            </a:r>
            <a:endParaRPr lang="en-US" sz="1600" b="1" dirty="0">
              <a:latin typeface="72 Condensed" panose="020B0506030000000003" pitchFamily="34" charset="0"/>
              <a:cs typeface="72 Condensed" panose="020B0506030000000003" pitchFamily="34" charset="0"/>
            </a:endParaRPr>
          </a:p>
        </p:txBody>
      </p:sp>
      <p:pic>
        <p:nvPicPr>
          <p:cNvPr id="72" name="Picture 4" descr="CEUPE entra en la AEEN (Asociación Española de Escuelas de Negocios)">
            <a:extLst>
              <a:ext uri="{FF2B5EF4-FFF2-40B4-BE49-F238E27FC236}">
                <a16:creationId xmlns:a16="http://schemas.microsoft.com/office/drawing/2014/main" id="{39BC7753-89E6-4FCC-A50C-51BFD024D65C}"/>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t="27385" b="27277"/>
          <a:stretch/>
        </p:blipFill>
        <p:spPr bwMode="auto">
          <a:xfrm>
            <a:off x="8739281" y="3141300"/>
            <a:ext cx="1253289" cy="31962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nstituciones Colaboradoras">
            <a:extLst>
              <a:ext uri="{FF2B5EF4-FFF2-40B4-BE49-F238E27FC236}">
                <a16:creationId xmlns:a16="http://schemas.microsoft.com/office/drawing/2014/main" id="{A0E19D90-9BBE-427B-8007-A4D8C5C0F8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334066" y="3140456"/>
            <a:ext cx="678746" cy="364355"/>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75" descr="Cara de un hombre con un traje de color negro&#10;&#10;Descripción generada automáticamente con confianza media">
            <a:extLst>
              <a:ext uri="{FF2B5EF4-FFF2-40B4-BE49-F238E27FC236}">
                <a16:creationId xmlns:a16="http://schemas.microsoft.com/office/drawing/2014/main" id="{20EA1EC8-C84B-4A0F-B24F-70CB0836C8A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45823" y="1985171"/>
            <a:ext cx="2745258" cy="2677913"/>
          </a:xfrm>
          <a:prstGeom prst="rect">
            <a:avLst/>
          </a:prstGeom>
        </p:spPr>
      </p:pic>
      <p:sp>
        <p:nvSpPr>
          <p:cNvPr id="77" name="CuadroTexto 76">
            <a:extLst>
              <a:ext uri="{FF2B5EF4-FFF2-40B4-BE49-F238E27FC236}">
                <a16:creationId xmlns:a16="http://schemas.microsoft.com/office/drawing/2014/main" id="{990DE92D-5268-4320-B151-EA058D2B6415}"/>
              </a:ext>
            </a:extLst>
          </p:cNvPr>
          <p:cNvSpPr txBox="1"/>
          <p:nvPr/>
        </p:nvSpPr>
        <p:spPr>
          <a:xfrm>
            <a:off x="7602188" y="2313850"/>
            <a:ext cx="4218909" cy="338554"/>
          </a:xfrm>
          <a:prstGeom prst="rect">
            <a:avLst/>
          </a:prstGeom>
          <a:noFill/>
        </p:spPr>
        <p:txBody>
          <a:bodyPr wrap="square">
            <a:spAutoFit/>
          </a:bodyPr>
          <a:lstStyle/>
          <a:p>
            <a:pPr algn="ctr"/>
            <a:r>
              <a:rPr lang="en-GB" sz="1600" dirty="0">
                <a:latin typeface="72 Condensed" panose="020B0506030000000003" pitchFamily="34" charset="0"/>
                <a:cs typeface="72 Condensed" panose="020B0506030000000003" pitchFamily="34" charset="0"/>
              </a:rPr>
              <a:t>Maestría de Big Data &amp; Business Analytics</a:t>
            </a:r>
            <a:endParaRPr lang="en-US"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3707287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654657-CDD0-4FF4-97EE-78ABF0DFC76D}"/>
              </a:ext>
            </a:extLst>
          </p:cNvPr>
          <p:cNvSpPr txBox="1"/>
          <p:nvPr/>
        </p:nvSpPr>
        <p:spPr>
          <a:xfrm>
            <a:off x="524690" y="197235"/>
            <a:ext cx="11142617" cy="1107996"/>
          </a:xfrm>
          <a:prstGeom prst="rect">
            <a:avLst/>
          </a:prstGeom>
          <a:noFill/>
        </p:spPr>
        <p:txBody>
          <a:bodyPr wrap="square">
            <a:spAutoFit/>
          </a:bodyPr>
          <a:lstStyle/>
          <a:p>
            <a:pPr algn="ctr"/>
            <a:r>
              <a:rPr lang="es-DO" sz="6600" b="1" i="0" dirty="0">
                <a:effectLst/>
                <a:latin typeface="Open Sans" panose="020B0606030504020204" pitchFamily="34" charset="0"/>
              </a:rPr>
              <a:t> </a:t>
            </a:r>
            <a:r>
              <a:rPr lang="es-DO" sz="6600" b="1" dirty="0">
                <a:latin typeface="Open Sans" panose="020B0606030504020204" pitchFamily="34" charset="0"/>
              </a:rPr>
              <a:t>Creando una App</a:t>
            </a:r>
            <a:endParaRPr lang="es-DO" sz="6600" b="1" i="0" dirty="0">
              <a:effectLst/>
              <a:latin typeface="Open Sans" panose="020B0606030504020204" pitchFamily="34" charset="0"/>
            </a:endParaRPr>
          </a:p>
        </p:txBody>
      </p:sp>
      <p:sp>
        <p:nvSpPr>
          <p:cNvPr id="6" name="CuadroTexto 5">
            <a:extLst>
              <a:ext uri="{FF2B5EF4-FFF2-40B4-BE49-F238E27FC236}">
                <a16:creationId xmlns:a16="http://schemas.microsoft.com/office/drawing/2014/main" id="{9B48E2B7-EF5F-4F6A-A0BB-DBEEC35A8CFF}"/>
              </a:ext>
            </a:extLst>
          </p:cNvPr>
          <p:cNvSpPr txBox="1"/>
          <p:nvPr/>
        </p:nvSpPr>
        <p:spPr>
          <a:xfrm>
            <a:off x="336176" y="5296210"/>
            <a:ext cx="11604812" cy="1015663"/>
          </a:xfrm>
          <a:prstGeom prst="rect">
            <a:avLst/>
          </a:prstGeom>
          <a:noFill/>
        </p:spPr>
        <p:txBody>
          <a:bodyPr wrap="square">
            <a:spAutoFit/>
          </a:bodyPr>
          <a:lstStyle>
            <a:defPPr>
              <a:defRPr lang="es-DO"/>
            </a:defPPr>
            <a:lvl1pPr algn="ctr">
              <a:defRPr sz="6600" b="1" i="0">
                <a:effectLst/>
                <a:latin typeface="Open Sans" panose="020B0606030504020204" pitchFamily="34" charset="0"/>
              </a:defRPr>
            </a:lvl1pPr>
          </a:lstStyle>
          <a:p>
            <a:r>
              <a:rPr lang="es-DO" sz="6000" dirty="0"/>
              <a:t>Calculadora de Calificaciones</a:t>
            </a:r>
            <a:endParaRPr lang="es-ES" sz="6000" dirty="0"/>
          </a:p>
        </p:txBody>
      </p:sp>
      <p:pic>
        <p:nvPicPr>
          <p:cNvPr id="1028" name="Picture 4" descr="Cursos de Informática Educatica: &quot;El imperio de las calificaciones en la  educación formal&quot;">
            <a:extLst>
              <a:ext uri="{FF2B5EF4-FFF2-40B4-BE49-F238E27FC236}">
                <a16:creationId xmlns:a16="http://schemas.microsoft.com/office/drawing/2014/main" id="{06E9605D-1040-409A-92EF-D0DA17D6D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2493" y="1475040"/>
            <a:ext cx="3108529" cy="3618659"/>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6">
            <a:extLst>
              <a:ext uri="{FF2B5EF4-FFF2-40B4-BE49-F238E27FC236}">
                <a16:creationId xmlns:a16="http://schemas.microsoft.com/office/drawing/2014/main" id="{53C27611-BF37-BDDD-2FE1-57047C4CB104}"/>
              </a:ext>
            </a:extLst>
          </p:cNvPr>
          <p:cNvPicPr>
            <a:picLocks noChangeAspect="1"/>
          </p:cNvPicPr>
          <p:nvPr/>
        </p:nvPicPr>
        <p:blipFill rotWithShape="1">
          <a:blip r:embed="rId3">
            <a:extLst>
              <a:ext uri="{28A0092B-C50C-407E-A947-70E740481C1C}">
                <a14:useLocalDpi xmlns:a14="http://schemas.microsoft.com/office/drawing/2010/main" val="0"/>
              </a:ext>
            </a:extLst>
          </a:blip>
          <a:srcRect l="29993" t="12941" r="21071"/>
          <a:stretch/>
        </p:blipFill>
        <p:spPr>
          <a:xfrm>
            <a:off x="1394688" y="1563951"/>
            <a:ext cx="1537295" cy="3644461"/>
          </a:xfrm>
          <a:prstGeom prst="rect">
            <a:avLst/>
          </a:prstGeom>
          <a:effectLst>
            <a:glow rad="63500">
              <a:schemeClr val="accent6">
                <a:satMod val="175000"/>
                <a:alpha val="40000"/>
              </a:schemeClr>
            </a:glow>
          </a:effectLst>
        </p:spPr>
      </p:pic>
      <p:pic>
        <p:nvPicPr>
          <p:cNvPr id="3" name="Picture 16">
            <a:extLst>
              <a:ext uri="{FF2B5EF4-FFF2-40B4-BE49-F238E27FC236}">
                <a16:creationId xmlns:a16="http://schemas.microsoft.com/office/drawing/2014/main" id="{03824DC8-B9B8-3745-CF26-F7FC41BE64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6783" y="1475040"/>
            <a:ext cx="1689348" cy="150590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50" descr="Configuración de un entorno de desarrollo en Windows 10 | Microsoft Docs">
            <a:extLst>
              <a:ext uri="{FF2B5EF4-FFF2-40B4-BE49-F238E27FC236}">
                <a16:creationId xmlns:a16="http://schemas.microsoft.com/office/drawing/2014/main" id="{90AA0EC4-D637-709E-57EF-4C673D9987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1522" y="3177669"/>
            <a:ext cx="1939869" cy="194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67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7E02C6F-4449-42F8-98E9-0DBAEFD1E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61" y="471074"/>
            <a:ext cx="9507277" cy="5915851"/>
          </a:xfrm>
          <a:prstGeom prst="rect">
            <a:avLst/>
          </a:prstGeom>
        </p:spPr>
      </p:pic>
      <p:sp>
        <p:nvSpPr>
          <p:cNvPr id="2" name="Rectángulo 1">
            <a:extLst>
              <a:ext uri="{FF2B5EF4-FFF2-40B4-BE49-F238E27FC236}">
                <a16:creationId xmlns:a16="http://schemas.microsoft.com/office/drawing/2014/main" id="{EB994AB7-3539-49E0-AD37-D2665184D144}"/>
              </a:ext>
            </a:extLst>
          </p:cNvPr>
          <p:cNvSpPr/>
          <p:nvPr/>
        </p:nvSpPr>
        <p:spPr>
          <a:xfrm>
            <a:off x="3850783" y="3429000"/>
            <a:ext cx="3258355" cy="679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BC10614B-CC5A-42F1-9643-87005EC11349}"/>
              </a:ext>
            </a:extLst>
          </p:cNvPr>
          <p:cNvSpPr/>
          <p:nvPr/>
        </p:nvSpPr>
        <p:spPr>
          <a:xfrm>
            <a:off x="9800823" y="5821251"/>
            <a:ext cx="1048815" cy="425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0DCE973-8661-4A6B-A288-123AAA43FC93}"/>
              </a:ext>
            </a:extLst>
          </p:cNvPr>
          <p:cNvSpPr txBox="1"/>
          <p:nvPr/>
        </p:nvSpPr>
        <p:spPr>
          <a:xfrm>
            <a:off x="1342361" y="150081"/>
            <a:ext cx="9231194" cy="461665"/>
          </a:xfrm>
          <a:prstGeom prst="rect">
            <a:avLst/>
          </a:prstGeom>
          <a:noFill/>
        </p:spPr>
        <p:txBody>
          <a:bodyPr wrap="square" rtlCol="0">
            <a:spAutoFit/>
          </a:bodyPr>
          <a:lstStyle/>
          <a:p>
            <a:pPr algn="ctr"/>
            <a:r>
              <a:rPr lang="en-US" sz="2400" b="1" dirty="0"/>
              <a:t>Creamos nuestro Proyecto, le asignamos un Nombre y esperamos</a:t>
            </a:r>
            <a:endParaRPr lang="es-ES" sz="2400" b="1" dirty="0"/>
          </a:p>
        </p:txBody>
      </p:sp>
    </p:spTree>
    <p:extLst>
      <p:ext uri="{BB962C8B-B14F-4D97-AF65-F5344CB8AC3E}">
        <p14:creationId xmlns:p14="http://schemas.microsoft.com/office/powerpoint/2010/main" val="358354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E2A344-7D8E-4485-9BA3-DD6D7C81B612}"/>
              </a:ext>
            </a:extLst>
          </p:cNvPr>
          <p:cNvSpPr txBox="1"/>
          <p:nvPr/>
        </p:nvSpPr>
        <p:spPr>
          <a:xfrm>
            <a:off x="0" y="912966"/>
            <a:ext cx="11837324" cy="5355312"/>
          </a:xfrm>
          <a:prstGeom prst="rect">
            <a:avLst/>
          </a:prstGeom>
          <a:noFill/>
        </p:spPr>
        <p:txBody>
          <a:bodyPr wrap="square">
            <a:spAutoFit/>
          </a:bodyPr>
          <a:lstStyle/>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ScrollView</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StackLayout</a:t>
            </a:r>
            <a:r>
              <a:rPr lang="en-US" sz="900" dirty="0">
                <a:solidFill>
                  <a:srgbClr val="FF0000"/>
                </a:solidFill>
                <a:latin typeface="Cascadia Mono" panose="020B0609020000020004" pitchFamily="49" charset="0"/>
              </a:rPr>
              <a:t> VerticalOptions</a:t>
            </a:r>
            <a:r>
              <a:rPr lang="en-US" sz="900" dirty="0">
                <a:solidFill>
                  <a:srgbClr val="0000FF"/>
                </a:solidFill>
                <a:latin typeface="Cascadia Mono" panose="020B0609020000020004" pitchFamily="49" charset="0"/>
              </a:rPr>
              <a:t>="CenterAndExpand"</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="CenterAndExpand"&gt;</a:t>
            </a:r>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="Bienvenidos al Sistema de Calificación"</a:t>
            </a:r>
            <a:r>
              <a:rPr lang="es-ES" sz="900" dirty="0">
                <a:solidFill>
                  <a:srgbClr val="FF0000"/>
                </a:solidFill>
                <a:latin typeface="Cascadia Mono" panose="020B0609020000020004" pitchFamily="49" charset="0"/>
              </a:rPr>
              <a:t> FontSize</a:t>
            </a:r>
            <a:r>
              <a:rPr lang="es-ES" sz="900" dirty="0">
                <a:solidFill>
                  <a:srgbClr val="0000FF"/>
                </a:solidFill>
                <a:latin typeface="Cascadia Mono" panose="020B0609020000020004" pitchFamily="49" charset="0"/>
              </a:rPr>
              <a:t>="36"</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HorizontalTextAlignment</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="0,0,0,20"</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="DarkBlue"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="Matrícula"</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 /&gt;</a:t>
            </a:r>
            <a:endParaRPr lang="en-US" sz="900" dirty="0">
              <a:solidFill>
                <a:srgbClr val="000000"/>
              </a:solidFill>
              <a:latin typeface="Cascadia Mono" panose="020B0609020000020004" pitchFamily="49" charset="0"/>
            </a:endParaRPr>
          </a:p>
          <a:p>
            <a:r>
              <a:rPr lang="en-GB" sz="900" dirty="0">
                <a:solidFill>
                  <a:srgbClr val="000000"/>
                </a:solidFill>
                <a:latin typeface="Cascadia Mono" panose="020B0609020000020004" pitchFamily="49" charset="0"/>
              </a:rPr>
              <a:t>            </a:t>
            </a:r>
            <a:r>
              <a:rPr lang="en-GB" sz="900" dirty="0">
                <a:solidFill>
                  <a:srgbClr val="0000FF"/>
                </a:solidFill>
                <a:latin typeface="Cascadia Mono" panose="020B0609020000020004" pitchFamily="49" charset="0"/>
              </a:rPr>
              <a:t>&lt;</a:t>
            </a:r>
            <a:r>
              <a:rPr lang="en-GB" sz="900" dirty="0">
                <a:solidFill>
                  <a:srgbClr val="A31515"/>
                </a:solidFill>
                <a:latin typeface="Cascadia Mono" panose="020B0609020000020004" pitchFamily="49" charset="0"/>
              </a:rPr>
              <a:t>Entry</a:t>
            </a:r>
            <a:r>
              <a:rPr lang="en-GB" sz="900" dirty="0">
                <a:solidFill>
                  <a:srgbClr val="FF0000"/>
                </a:solidFill>
                <a:latin typeface="Cascadia Mono" panose="020B0609020000020004" pitchFamily="49" charset="0"/>
              </a:rPr>
              <a:t> x</a:t>
            </a:r>
            <a:r>
              <a:rPr lang="en-GB" sz="900" dirty="0">
                <a:solidFill>
                  <a:srgbClr val="0000FF"/>
                </a:solidFill>
                <a:latin typeface="Cascadia Mono" panose="020B0609020000020004" pitchFamily="49" charset="0"/>
              </a:rPr>
              <a:t>:</a:t>
            </a:r>
            <a:r>
              <a:rPr lang="en-GB" sz="900" dirty="0">
                <a:solidFill>
                  <a:srgbClr val="FF0000"/>
                </a:solidFill>
                <a:latin typeface="Cascadia Mono" panose="020B0609020000020004" pitchFamily="49" charset="0"/>
              </a:rPr>
              <a:t>Name</a:t>
            </a:r>
            <a:r>
              <a:rPr lang="en-GB" sz="900" dirty="0">
                <a:solidFill>
                  <a:srgbClr val="0000FF"/>
                </a:solidFill>
                <a:latin typeface="Cascadia Mono" panose="020B0609020000020004" pitchFamily="49" charset="0"/>
              </a:rPr>
              <a:t>="MatriculaEntry"</a:t>
            </a:r>
            <a:r>
              <a:rPr lang="en-GB" sz="900" dirty="0">
                <a:solidFill>
                  <a:srgbClr val="FF0000"/>
                </a:solidFill>
                <a:latin typeface="Cascadia Mono" panose="020B0609020000020004" pitchFamily="49" charset="0"/>
              </a:rPr>
              <a:t> Placeholder</a:t>
            </a:r>
            <a:r>
              <a:rPr lang="en-GB" sz="900" dirty="0">
                <a:solidFill>
                  <a:srgbClr val="0000FF"/>
                </a:solidFill>
                <a:latin typeface="Cascadia Mono" panose="020B0609020000020004" pitchFamily="49" charset="0"/>
              </a:rPr>
              <a:t>="Ingrese la matrícula"</a:t>
            </a:r>
            <a:r>
              <a:rPr lang="en-GB" sz="900" dirty="0">
                <a:solidFill>
                  <a:srgbClr val="FF0000"/>
                </a:solidFill>
                <a:latin typeface="Cascadia Mono" panose="020B0609020000020004" pitchFamily="49" charset="0"/>
              </a:rPr>
              <a:t> Keyboard</a:t>
            </a:r>
            <a:r>
              <a:rPr lang="en-GB" sz="900" dirty="0">
                <a:solidFill>
                  <a:srgbClr val="0000FF"/>
                </a:solidFill>
                <a:latin typeface="Cascadia Mono" panose="020B0609020000020004" pitchFamily="49" charset="0"/>
              </a:rPr>
              <a:t>="Text"</a:t>
            </a:r>
            <a:r>
              <a:rPr lang="en-GB" sz="900" dirty="0">
                <a:solidFill>
                  <a:srgbClr val="FF0000"/>
                </a:solidFill>
                <a:latin typeface="Cascadia Mono" panose="020B0609020000020004" pitchFamily="49" charset="0"/>
              </a:rPr>
              <a:t> Margin</a:t>
            </a:r>
            <a:r>
              <a:rPr lang="en-GB" sz="900" dirty="0">
                <a:solidFill>
                  <a:srgbClr val="0000FF"/>
                </a:solidFill>
                <a:latin typeface="Cascadia Mono" panose="020B0609020000020004" pitchFamily="49" charset="0"/>
              </a:rPr>
              <a:t>="0,0,0,10"</a:t>
            </a:r>
            <a:endParaRPr lang="en-GB"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fr-FR" sz="900" dirty="0">
                <a:solidFill>
                  <a:srgbClr val="000000"/>
                </a:solidFill>
                <a:latin typeface="Cascadia Mono" panose="020B0609020000020004" pitchFamily="49" charset="0"/>
              </a:rPr>
              <a:t>            </a:t>
            </a:r>
            <a:r>
              <a:rPr lang="fr-FR" sz="900" dirty="0">
                <a:solidFill>
                  <a:srgbClr val="0000FF"/>
                </a:solidFill>
                <a:latin typeface="Cascadia Mono" panose="020B0609020000020004" pitchFamily="49" charset="0"/>
              </a:rPr>
              <a:t>&lt;</a:t>
            </a:r>
            <a:r>
              <a:rPr lang="fr-FR" sz="900" dirty="0">
                <a:solidFill>
                  <a:srgbClr val="A31515"/>
                </a:solidFill>
                <a:latin typeface="Cascadia Mono" panose="020B0609020000020004" pitchFamily="49" charset="0"/>
              </a:rPr>
              <a:t>Label</a:t>
            </a:r>
            <a:r>
              <a:rPr lang="fr-FR" sz="900" dirty="0">
                <a:solidFill>
                  <a:srgbClr val="FF0000"/>
                </a:solidFill>
                <a:latin typeface="Cascadia Mono" panose="020B0609020000020004" pitchFamily="49" charset="0"/>
              </a:rPr>
              <a:t> Text</a:t>
            </a:r>
            <a:r>
              <a:rPr lang="fr-FR" sz="900" dirty="0">
                <a:solidFill>
                  <a:srgbClr val="0000FF"/>
                </a:solidFill>
                <a:latin typeface="Cascadia Mono" panose="020B0609020000020004" pitchFamily="49" charset="0"/>
              </a:rPr>
              <a:t>="Nombre Estudiante"</a:t>
            </a:r>
            <a:r>
              <a:rPr lang="fr-FR" sz="900" dirty="0">
                <a:solidFill>
                  <a:srgbClr val="FF0000"/>
                </a:solidFill>
                <a:latin typeface="Cascadia Mono" panose="020B0609020000020004" pitchFamily="49" charset="0"/>
              </a:rPr>
              <a:t> FontAttributes</a:t>
            </a:r>
            <a:r>
              <a:rPr lang="fr-FR" sz="900" dirty="0">
                <a:solidFill>
                  <a:srgbClr val="0000FF"/>
                </a:solidFill>
                <a:latin typeface="Cascadia Mono" panose="020B0609020000020004" pitchFamily="49" charset="0"/>
              </a:rPr>
              <a:t>="Bold" /&gt;</a:t>
            </a:r>
            <a:endParaRPr lang="fr-FR"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="NombreEntry"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el nombre"</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000000"/>
                </a:solidFill>
                <a:latin typeface="Cascadia Mono" panose="020B0609020000020004" pitchFamily="49" charset="0"/>
              </a:rPr>
              <a:t> </a:t>
            </a:r>
          </a:p>
          <a:p>
            <a:r>
              <a:rPr lang="en-US" sz="900" dirty="0">
                <a:solidFill>
                  <a:srgbClr val="000000"/>
                </a:solidFill>
                <a:latin typeface="Cascadia Mono" panose="020B0609020000020004" pitchFamily="49" charset="0"/>
              </a:rPr>
              <a:t>                  </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="Nota de asistencia"</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 /&gt;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="AsistenciaEntry"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 asistencia"</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 Trabajo Práctico"</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&lt;</a:t>
            </a:r>
            <a:r>
              <a:rPr lang="en-US" sz="800" dirty="0">
                <a:solidFill>
                  <a:srgbClr val="A31515"/>
                </a:solidFill>
                <a:latin typeface="Cascadia Mono" panose="020B0609020000020004" pitchFamily="49" charset="0"/>
              </a:rPr>
              <a:t>Entry</a:t>
            </a:r>
            <a:r>
              <a:rPr lang="en-US" sz="800" dirty="0">
                <a:solidFill>
                  <a:srgbClr val="FF0000"/>
                </a:solidFill>
                <a:latin typeface="Cascadia Mono" panose="020B0609020000020004" pitchFamily="49" charset="0"/>
              </a:rPr>
              <a:t> x</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Name</a:t>
            </a:r>
            <a:r>
              <a:rPr lang="en-US" sz="800" dirty="0">
                <a:solidFill>
                  <a:srgbClr val="0000FF"/>
                </a:solidFill>
                <a:latin typeface="Cascadia Mono" panose="020B0609020000020004" pitchFamily="49" charset="0"/>
              </a:rPr>
              <a:t>="TrabajoPracticoEntry"</a:t>
            </a:r>
            <a:r>
              <a:rPr lang="en-US" sz="800" dirty="0">
                <a:solidFill>
                  <a:srgbClr val="FF0000"/>
                </a:solidFill>
                <a:latin typeface="Cascadia Mono" panose="020B0609020000020004" pitchFamily="49" charset="0"/>
              </a:rPr>
              <a:t> Placeholder</a:t>
            </a:r>
            <a:r>
              <a:rPr lang="en-US" sz="800" dirty="0">
                <a:solidFill>
                  <a:srgbClr val="0000FF"/>
                </a:solidFill>
                <a:latin typeface="Cascadia Mono" panose="020B0609020000020004" pitchFamily="49" charset="0"/>
              </a:rPr>
              <a:t>="Ingrese la nota del trabajo </a:t>
            </a:r>
            <a:r>
              <a:rPr lang="en-US" sz="800" dirty="0" err="1">
                <a:solidFill>
                  <a:srgbClr val="0000FF"/>
                </a:solidFill>
                <a:latin typeface="Cascadia Mono" panose="020B0609020000020004" pitchFamily="49" charset="0"/>
              </a:rPr>
              <a:t>práctico</a:t>
            </a:r>
            <a:r>
              <a:rPr lang="en-US" sz="800" dirty="0">
                <a:solidFill>
                  <a:srgbClr val="0000FF"/>
                </a:solidFill>
                <a:latin typeface="Cascadia Mono" panose="020B0609020000020004" pitchFamily="49" charset="0"/>
              </a:rPr>
              <a:t>"</a:t>
            </a:r>
            <a:r>
              <a:rPr lang="en-US" sz="800" dirty="0">
                <a:solidFill>
                  <a:srgbClr val="FF0000"/>
                </a:solidFill>
                <a:latin typeface="Cascadia Mono" panose="020B0609020000020004" pitchFamily="49" charset="0"/>
              </a:rPr>
              <a:t> Keyboard</a:t>
            </a:r>
            <a:r>
              <a:rPr lang="en-US" sz="800" dirty="0">
                <a:solidFill>
                  <a:srgbClr val="0000FF"/>
                </a:solidFill>
                <a:latin typeface="Cascadia Mono" panose="020B0609020000020004" pitchFamily="49" charset="0"/>
              </a:rPr>
              <a:t>="Numeric"</a:t>
            </a:r>
            <a:r>
              <a:rPr lang="en-US" sz="800" dirty="0">
                <a:solidFill>
                  <a:srgbClr val="FF0000"/>
                </a:solidFill>
                <a:latin typeface="Cascadia Mono" panose="020B0609020000020004" pitchFamily="49" charset="0"/>
              </a:rPr>
              <a:t> Margin</a:t>
            </a:r>
            <a:r>
              <a:rPr lang="en-US" sz="800" dirty="0">
                <a:solidFill>
                  <a:srgbClr val="0000FF"/>
                </a:solidFill>
                <a:latin typeface="Cascadia Mono" panose="020B0609020000020004" pitchFamily="49" charset="0"/>
              </a:rPr>
              <a:t>="0,0,0,10"</a:t>
            </a:r>
            <a:r>
              <a:rPr lang="en-US" sz="800" dirty="0">
                <a:solidFill>
                  <a:srgbClr val="FF0000"/>
                </a:solidFill>
                <a:latin typeface="Cascadia Mono" panose="020B0609020000020004" pitchFamily="49" charset="0"/>
              </a:rPr>
              <a:t> TextColor</a:t>
            </a:r>
            <a:r>
              <a:rPr lang="en-US" sz="800" dirty="0">
                <a:solidFill>
                  <a:srgbClr val="0000FF"/>
                </a:solidFill>
                <a:latin typeface="Cascadia Mono" panose="020B0609020000020004" pitchFamily="49" charset="0"/>
              </a:rPr>
              <a:t>="Blue"</a:t>
            </a:r>
            <a:r>
              <a:rPr lang="en-US" sz="800" dirty="0">
                <a:solidFill>
                  <a:srgbClr val="FF0000"/>
                </a:solidFill>
                <a:latin typeface="Cascadia Mono" panose="020B0609020000020004" pitchFamily="49" charset="0"/>
              </a:rPr>
              <a:t> FontAttributes</a:t>
            </a:r>
            <a:r>
              <a:rPr lang="en-US" sz="800" dirty="0">
                <a:solidFill>
                  <a:srgbClr val="0000FF"/>
                </a:solidFill>
                <a:latin typeface="Cascadia Mono" panose="020B0609020000020004" pitchFamily="49" charset="0"/>
              </a:rPr>
              <a:t>="Bold"/&gt;</a:t>
            </a:r>
            <a:endParaRPr lang="en-US" sz="8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del Examen Parcial"</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="ExamenParcialEntry"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del examen parcial"</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s-ES" sz="900" dirty="0">
                <a:solidFill>
                  <a:srgbClr val="000000"/>
                </a:solidFill>
                <a:latin typeface="Cascadia Mono" panose="020B0609020000020004" pitchFamily="49" charset="0"/>
              </a:rPr>
              <a:t>            </a:t>
            </a:r>
            <a:r>
              <a:rPr lang="es-ES" sz="900" dirty="0">
                <a:solidFill>
                  <a:srgbClr val="0000FF"/>
                </a:solidFill>
                <a:latin typeface="Cascadia Mono" panose="020B0609020000020004" pitchFamily="49" charset="0"/>
              </a:rPr>
              <a:t>&lt;</a:t>
            </a:r>
            <a:r>
              <a:rPr lang="es-ES" sz="900" dirty="0">
                <a:solidFill>
                  <a:srgbClr val="A31515"/>
                </a:solidFill>
                <a:latin typeface="Cascadia Mono" panose="020B0609020000020004" pitchFamily="49" charset="0"/>
              </a:rPr>
              <a:t>Label</a:t>
            </a:r>
            <a:r>
              <a:rPr lang="es-ES" sz="900" dirty="0">
                <a:solidFill>
                  <a:srgbClr val="FF0000"/>
                </a:solidFill>
                <a:latin typeface="Cascadia Mono" panose="020B0609020000020004" pitchFamily="49" charset="0"/>
              </a:rPr>
              <a:t> Text</a:t>
            </a:r>
            <a:r>
              <a:rPr lang="es-ES" sz="900" dirty="0">
                <a:solidFill>
                  <a:srgbClr val="0000FF"/>
                </a:solidFill>
                <a:latin typeface="Cascadia Mono" panose="020B0609020000020004" pitchFamily="49" charset="0"/>
              </a:rPr>
              <a:t>="Nota del Examen Final"</a:t>
            </a:r>
            <a:r>
              <a:rPr lang="es-ES" sz="900" dirty="0">
                <a:solidFill>
                  <a:srgbClr val="FF0000"/>
                </a:solidFill>
                <a:latin typeface="Cascadia Mono" panose="020B0609020000020004" pitchFamily="49" charset="0"/>
              </a:rPr>
              <a:t> FontAttributes</a:t>
            </a:r>
            <a:r>
              <a:rPr lang="es-ES" sz="900" dirty="0">
                <a:solidFill>
                  <a:srgbClr val="0000FF"/>
                </a:solidFill>
                <a:latin typeface="Cascadia Mono" panose="020B0609020000020004" pitchFamily="49" charset="0"/>
              </a:rPr>
              <a:t>="Bold" /&gt;</a:t>
            </a:r>
            <a:endParaRPr lang="es-E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Entry</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="ExamenFinalEntry"</a:t>
            </a:r>
            <a:r>
              <a:rPr lang="en-US" sz="900" dirty="0">
                <a:solidFill>
                  <a:srgbClr val="FF0000"/>
                </a:solidFill>
                <a:latin typeface="Cascadia Mono" panose="020B0609020000020004" pitchFamily="49" charset="0"/>
              </a:rPr>
              <a:t> Placeholder</a:t>
            </a:r>
            <a:r>
              <a:rPr lang="en-US" sz="900" dirty="0">
                <a:solidFill>
                  <a:srgbClr val="0000FF"/>
                </a:solidFill>
                <a:latin typeface="Cascadia Mono" panose="020B0609020000020004" pitchFamily="49" charset="0"/>
              </a:rPr>
              <a:t>="Ingrese la nota del examen final"</a:t>
            </a:r>
            <a:r>
              <a:rPr lang="en-US" sz="900" dirty="0">
                <a:solidFill>
                  <a:srgbClr val="FF0000"/>
                </a:solidFill>
                <a:latin typeface="Cascadia Mono" panose="020B0609020000020004" pitchFamily="49" charset="0"/>
              </a:rPr>
              <a:t> Keyboard</a:t>
            </a:r>
            <a:r>
              <a:rPr lang="en-US" sz="900" dirty="0">
                <a:solidFill>
                  <a:srgbClr val="0000FF"/>
                </a:solidFill>
                <a:latin typeface="Cascadia Mono" panose="020B0609020000020004" pitchFamily="49" charset="0"/>
              </a:rPr>
              <a:t>="Numeric"</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="0,0,0,10"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="Blue"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Button</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="Calcular nota final"</a:t>
            </a:r>
            <a:r>
              <a:rPr lang="en-US" sz="900" dirty="0">
                <a:solidFill>
                  <a:srgbClr val="FF0000"/>
                </a:solidFill>
                <a:latin typeface="Cascadia Mono" panose="020B0609020000020004" pitchFamily="49" charset="0"/>
              </a:rPr>
              <a:t> BackgroundColor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Clicked</a:t>
            </a:r>
            <a:r>
              <a:rPr lang="en-US" sz="900" dirty="0">
                <a:solidFill>
                  <a:srgbClr val="0000FF"/>
                </a:solidFill>
                <a:latin typeface="Cascadia Mono" panose="020B0609020000020004" pitchFamily="49" charset="0"/>
              </a:rPr>
              <a:t>="Button_Clicked"</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="White"</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="Nota Final: "</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="26"</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="0,20,0,0"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="Black" /&gt;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="NotaFinalLabel"</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="28"</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Text</a:t>
            </a:r>
            <a:r>
              <a:rPr lang="en-US" sz="900" dirty="0">
                <a:solidFill>
                  <a:srgbClr val="0000FF"/>
                </a:solidFill>
                <a:latin typeface="Cascadia Mono" panose="020B0609020000020004" pitchFamily="49" charset="0"/>
              </a:rPr>
              <a:t>="Equivalencia en Letra: "</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="26"</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Margin</a:t>
            </a:r>
            <a:r>
              <a:rPr lang="en-US" sz="900" dirty="0">
                <a:solidFill>
                  <a:srgbClr val="0000FF"/>
                </a:solidFill>
                <a:latin typeface="Cascadia Mono" panose="020B0609020000020004" pitchFamily="49" charset="0"/>
              </a:rPr>
              <a:t>="0,20,0,0"</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="Black"/&gt;</a:t>
            </a:r>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Label</a:t>
            </a:r>
            <a:r>
              <a:rPr lang="en-US" sz="900" dirty="0">
                <a:solidFill>
                  <a:srgbClr val="FF0000"/>
                </a:solidFill>
                <a:latin typeface="Cascadia Mono" panose="020B0609020000020004" pitchFamily="49" charset="0"/>
              </a:rPr>
              <a:t> x</a:t>
            </a:r>
            <a:r>
              <a:rPr lang="en-US" sz="900" dirty="0">
                <a:solidFill>
                  <a:srgbClr val="0000FF"/>
                </a:solidFill>
                <a:latin typeface="Cascadia Mono" panose="020B0609020000020004" pitchFamily="49" charset="0"/>
              </a:rPr>
              <a:t>:</a:t>
            </a:r>
            <a:r>
              <a:rPr lang="en-US" sz="900" dirty="0">
                <a:solidFill>
                  <a:srgbClr val="FF0000"/>
                </a:solidFill>
                <a:latin typeface="Cascadia Mono" panose="020B0609020000020004" pitchFamily="49" charset="0"/>
              </a:rPr>
              <a:t>Name</a:t>
            </a:r>
            <a:r>
              <a:rPr lang="en-US" sz="900" dirty="0">
                <a:solidFill>
                  <a:srgbClr val="0000FF"/>
                </a:solidFill>
                <a:latin typeface="Cascadia Mono" panose="020B0609020000020004" pitchFamily="49" charset="0"/>
              </a:rPr>
              <a:t>="EquivalenciaLabel"</a:t>
            </a:r>
            <a:r>
              <a:rPr lang="en-US" sz="900" dirty="0">
                <a:solidFill>
                  <a:srgbClr val="FF0000"/>
                </a:solidFill>
                <a:latin typeface="Cascadia Mono" panose="020B0609020000020004" pitchFamily="49" charset="0"/>
              </a:rPr>
              <a:t> FontSize</a:t>
            </a:r>
            <a:r>
              <a:rPr lang="en-US" sz="900" dirty="0">
                <a:solidFill>
                  <a:srgbClr val="0000FF"/>
                </a:solidFill>
                <a:latin typeface="Cascadia Mono" panose="020B0609020000020004" pitchFamily="49" charset="0"/>
              </a:rPr>
              <a:t>="28"</a:t>
            </a:r>
            <a:r>
              <a:rPr lang="en-US" sz="900" dirty="0">
                <a:solidFill>
                  <a:srgbClr val="FF0000"/>
                </a:solidFill>
                <a:latin typeface="Cascadia Mono" panose="020B0609020000020004" pitchFamily="49" charset="0"/>
              </a:rPr>
              <a:t> HorizontalOptions</a:t>
            </a:r>
            <a:r>
              <a:rPr lang="en-US" sz="900" dirty="0">
                <a:solidFill>
                  <a:srgbClr val="0000FF"/>
                </a:solidFill>
                <a:latin typeface="Cascadia Mono" panose="020B0609020000020004" pitchFamily="49" charset="0"/>
              </a:rPr>
              <a:t>="Center"</a:t>
            </a:r>
            <a:r>
              <a:rPr lang="en-US" sz="900" dirty="0">
                <a:solidFill>
                  <a:srgbClr val="FF0000"/>
                </a:solidFill>
                <a:latin typeface="Cascadia Mono" panose="020B0609020000020004" pitchFamily="49" charset="0"/>
              </a:rPr>
              <a:t> TextColor</a:t>
            </a:r>
            <a:r>
              <a:rPr lang="en-US" sz="900" dirty="0">
                <a:solidFill>
                  <a:srgbClr val="0000FF"/>
                </a:solidFill>
                <a:latin typeface="Cascadia Mono" panose="020B0609020000020004" pitchFamily="49" charset="0"/>
              </a:rPr>
              <a:t>="Green"</a:t>
            </a:r>
            <a:r>
              <a:rPr lang="en-US" sz="900" dirty="0">
                <a:solidFill>
                  <a:srgbClr val="FF0000"/>
                </a:solidFill>
                <a:latin typeface="Cascadia Mono" panose="020B0609020000020004" pitchFamily="49" charset="0"/>
              </a:rPr>
              <a:t> FontAttributes</a:t>
            </a:r>
            <a:r>
              <a:rPr lang="en-US" sz="900" dirty="0">
                <a:solidFill>
                  <a:srgbClr val="0000FF"/>
                </a:solidFill>
                <a:latin typeface="Cascadia Mono" panose="020B0609020000020004" pitchFamily="49" charset="0"/>
              </a:rPr>
              <a:t>="Bold"/&gt;                 </a:t>
            </a:r>
          </a:p>
          <a:p>
            <a:r>
              <a:rPr lang="en-US" sz="900" dirty="0">
                <a:solidFill>
                  <a:srgbClr val="0000FF"/>
                </a:solidFill>
                <a:latin typeface="Cascadia Mono" panose="020B0609020000020004" pitchFamily="49" charset="0"/>
              </a:rPr>
              <a:t>            </a:t>
            </a:r>
            <a:r>
              <a:rPr lang="en-US" sz="900" dirty="0">
                <a:solidFill>
                  <a:srgbClr val="0000FF"/>
                </a:solidFill>
                <a:highlight>
                  <a:srgbClr val="FFFF00"/>
                </a:highlight>
                <a:latin typeface="Cascadia Mono" panose="020B0609020000020004" pitchFamily="49" charset="0"/>
              </a:rPr>
              <a:t>&lt;</a:t>
            </a:r>
            <a:r>
              <a:rPr lang="en-US" sz="900" dirty="0">
                <a:solidFill>
                  <a:srgbClr val="A31515"/>
                </a:solidFill>
                <a:highlight>
                  <a:srgbClr val="FFFF00"/>
                </a:highlight>
                <a:latin typeface="Cascadia Mono" panose="020B0609020000020004" pitchFamily="49" charset="0"/>
              </a:rPr>
              <a:t>Label</a:t>
            </a:r>
            <a:r>
              <a:rPr lang="en-US" sz="900" dirty="0">
                <a:solidFill>
                  <a:srgbClr val="FF0000"/>
                </a:solidFill>
                <a:highlight>
                  <a:srgbClr val="FFFF00"/>
                </a:highlight>
                <a:latin typeface="Cascadia Mono" panose="020B0609020000020004" pitchFamily="49" charset="0"/>
              </a:rPr>
              <a:t> x</a:t>
            </a:r>
            <a:r>
              <a:rPr lang="en-US" sz="900" dirty="0">
                <a:solidFill>
                  <a:srgbClr val="0000FF"/>
                </a:solidFill>
                <a:highlight>
                  <a:srgbClr val="FFFF00"/>
                </a:highlight>
                <a:latin typeface="Cascadia Mono" panose="020B0609020000020004" pitchFamily="49" charset="0"/>
              </a:rPr>
              <a:t>:</a:t>
            </a:r>
            <a:r>
              <a:rPr lang="en-US" sz="900" dirty="0">
                <a:solidFill>
                  <a:srgbClr val="FF0000"/>
                </a:solidFill>
                <a:highlight>
                  <a:srgbClr val="FFFF00"/>
                </a:highlight>
                <a:latin typeface="Cascadia Mono" panose="020B0609020000020004" pitchFamily="49" charset="0"/>
              </a:rPr>
              <a:t>Name</a:t>
            </a:r>
            <a:r>
              <a:rPr lang="en-US" sz="900" dirty="0">
                <a:solidFill>
                  <a:srgbClr val="0000FF"/>
                </a:solidFill>
                <a:highlight>
                  <a:srgbClr val="FFFF00"/>
                </a:highlight>
                <a:latin typeface="Cascadia Mono" panose="020B0609020000020004" pitchFamily="49" charset="0"/>
              </a:rPr>
              <a:t>="resultadoLabel"</a:t>
            </a:r>
            <a:r>
              <a:rPr lang="en-US" sz="900" dirty="0">
                <a:solidFill>
                  <a:srgbClr val="FF0000"/>
                </a:solidFill>
                <a:highlight>
                  <a:srgbClr val="FFFF00"/>
                </a:highlight>
                <a:latin typeface="Cascadia Mono" panose="020B0609020000020004" pitchFamily="49" charset="0"/>
              </a:rPr>
              <a:t> FontSize</a:t>
            </a:r>
            <a:r>
              <a:rPr lang="en-US" sz="900" dirty="0">
                <a:solidFill>
                  <a:srgbClr val="0000FF"/>
                </a:solidFill>
                <a:highlight>
                  <a:srgbClr val="FFFF00"/>
                </a:highlight>
                <a:latin typeface="Cascadia Mono" panose="020B0609020000020004" pitchFamily="49" charset="0"/>
              </a:rPr>
              <a:t>="12"</a:t>
            </a:r>
            <a:r>
              <a:rPr lang="en-US" sz="900" dirty="0">
                <a:solidFill>
                  <a:srgbClr val="FF0000"/>
                </a:solidFill>
                <a:highlight>
                  <a:srgbClr val="FFFF00"/>
                </a:highlight>
                <a:latin typeface="Cascadia Mono" panose="020B0609020000020004" pitchFamily="49" charset="0"/>
              </a:rPr>
              <a:t> HorizontalOptions</a:t>
            </a:r>
            <a:r>
              <a:rPr lang="en-US" sz="900" dirty="0">
                <a:solidFill>
                  <a:srgbClr val="0000FF"/>
                </a:solidFill>
                <a:highlight>
                  <a:srgbClr val="FFFF00"/>
                </a:highlight>
                <a:latin typeface="Cascadia Mono" panose="020B0609020000020004" pitchFamily="49" charset="0"/>
              </a:rPr>
              <a:t>="Center"</a:t>
            </a:r>
            <a:r>
              <a:rPr lang="en-US" sz="900" dirty="0">
                <a:solidFill>
                  <a:srgbClr val="FF0000"/>
                </a:solidFill>
                <a:highlight>
                  <a:srgbClr val="FFFF00"/>
                </a:highlight>
                <a:latin typeface="Cascadia Mono" panose="020B0609020000020004" pitchFamily="49" charset="0"/>
              </a:rPr>
              <a:t> TextColor</a:t>
            </a:r>
            <a:r>
              <a:rPr lang="en-US" sz="900" dirty="0">
                <a:solidFill>
                  <a:srgbClr val="0000FF"/>
                </a:solidFill>
                <a:highlight>
                  <a:srgbClr val="FFFF00"/>
                </a:highlight>
                <a:latin typeface="Cascadia Mono" panose="020B0609020000020004" pitchFamily="49" charset="0"/>
              </a:rPr>
              <a:t>="Blue"</a:t>
            </a:r>
            <a:r>
              <a:rPr lang="en-US" sz="900" dirty="0">
                <a:solidFill>
                  <a:srgbClr val="FF0000"/>
                </a:solidFill>
                <a:highlight>
                  <a:srgbClr val="FFFF00"/>
                </a:highlight>
                <a:latin typeface="Cascadia Mono" panose="020B0609020000020004" pitchFamily="49" charset="0"/>
              </a:rPr>
              <a:t> FontAttributes</a:t>
            </a:r>
            <a:r>
              <a:rPr lang="en-US" sz="900" dirty="0">
                <a:solidFill>
                  <a:srgbClr val="0000FF"/>
                </a:solidFill>
                <a:highlight>
                  <a:srgbClr val="FFFF00"/>
                </a:highlight>
                <a:latin typeface="Cascadia Mono" panose="020B0609020000020004" pitchFamily="49" charset="0"/>
              </a:rPr>
              <a:t>="Bold"/&gt;</a:t>
            </a:r>
            <a:endParaRPr lang="en-US" sz="1100" dirty="0">
              <a:solidFill>
                <a:srgbClr val="000000"/>
              </a:solidFill>
              <a:highlight>
                <a:srgbClr val="FFFF00"/>
              </a:highlight>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StackLayout</a:t>
            </a:r>
            <a:r>
              <a:rPr lang="en-US" sz="900" dirty="0">
                <a:solidFill>
                  <a:srgbClr val="0000FF"/>
                </a:solidFill>
                <a:latin typeface="Cascadia Mono" panose="020B0609020000020004" pitchFamily="49" charset="0"/>
              </a:rPr>
              <a:t>&gt;</a:t>
            </a:r>
            <a:endParaRPr lang="en-US" sz="900" dirty="0">
              <a:solidFill>
                <a:srgbClr val="000000"/>
              </a:solidFill>
              <a:latin typeface="Cascadia Mono" panose="020B0609020000020004" pitchFamily="49" charset="0"/>
            </a:endParaRPr>
          </a:p>
          <a:p>
            <a:endParaRPr lang="en-US" sz="900" dirty="0">
              <a:solidFill>
                <a:srgbClr val="000000"/>
              </a:solidFill>
              <a:latin typeface="Cascadia Mono" panose="020B0609020000020004" pitchFamily="49" charset="0"/>
            </a:endParaRPr>
          </a:p>
          <a:p>
            <a:r>
              <a:rPr lang="en-US" sz="900" dirty="0">
                <a:solidFill>
                  <a:srgbClr val="000000"/>
                </a:solidFill>
                <a:latin typeface="Cascadia Mono" panose="020B0609020000020004" pitchFamily="49" charset="0"/>
              </a:rPr>
              <a:t>    </a:t>
            </a:r>
            <a:r>
              <a:rPr lang="en-US" sz="900" dirty="0">
                <a:solidFill>
                  <a:srgbClr val="0000FF"/>
                </a:solidFill>
                <a:latin typeface="Cascadia Mono" panose="020B0609020000020004" pitchFamily="49" charset="0"/>
              </a:rPr>
              <a:t>&lt;/</a:t>
            </a:r>
            <a:r>
              <a:rPr lang="en-US" sz="900" dirty="0">
                <a:solidFill>
                  <a:srgbClr val="A31515"/>
                </a:solidFill>
                <a:latin typeface="Cascadia Mono" panose="020B0609020000020004" pitchFamily="49" charset="0"/>
              </a:rPr>
              <a:t>ScrollView</a:t>
            </a:r>
            <a:r>
              <a:rPr lang="en-US" sz="900" dirty="0">
                <a:solidFill>
                  <a:srgbClr val="0000FF"/>
                </a:solidFill>
                <a:latin typeface="Cascadia Mono" panose="020B0609020000020004" pitchFamily="49" charset="0"/>
              </a:rPr>
              <a:t>&gt;</a:t>
            </a:r>
            <a:endParaRPr lang="es-DO" sz="100" dirty="0"/>
          </a:p>
        </p:txBody>
      </p:sp>
      <p:sp>
        <p:nvSpPr>
          <p:cNvPr id="4" name="TextBox 3">
            <a:extLst>
              <a:ext uri="{FF2B5EF4-FFF2-40B4-BE49-F238E27FC236}">
                <a16:creationId xmlns:a16="http://schemas.microsoft.com/office/drawing/2014/main" id="{269A1ACD-B243-4120-9A85-77E2DA386588}"/>
              </a:ext>
            </a:extLst>
          </p:cNvPr>
          <p:cNvSpPr txBox="1"/>
          <p:nvPr/>
        </p:nvSpPr>
        <p:spPr>
          <a:xfrm>
            <a:off x="1545465" y="251168"/>
            <a:ext cx="9530366" cy="523220"/>
          </a:xfrm>
          <a:prstGeom prst="rect">
            <a:avLst/>
          </a:prstGeom>
          <a:noFill/>
        </p:spPr>
        <p:txBody>
          <a:bodyPr wrap="square" rtlCol="0">
            <a:spAutoFit/>
          </a:bodyPr>
          <a:lstStyle/>
          <a:p>
            <a:pPr algn="ctr"/>
            <a:r>
              <a:rPr lang="en-US" sz="2800" b="1" dirty="0"/>
              <a:t>Copiamos este Codigo de XAML en el MainPage.xaml</a:t>
            </a:r>
            <a:endParaRPr lang="es-DO" sz="2800" b="1" dirty="0"/>
          </a:p>
        </p:txBody>
      </p:sp>
    </p:spTree>
    <p:extLst>
      <p:ext uri="{BB962C8B-B14F-4D97-AF65-F5344CB8AC3E}">
        <p14:creationId xmlns:p14="http://schemas.microsoft.com/office/powerpoint/2010/main" val="1889665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79235E-479A-41C0-BCC1-500A94E900A7}"/>
              </a:ext>
            </a:extLst>
          </p:cNvPr>
          <p:cNvSpPr txBox="1"/>
          <p:nvPr/>
        </p:nvSpPr>
        <p:spPr>
          <a:xfrm>
            <a:off x="51516" y="42324"/>
            <a:ext cx="10457645" cy="400110"/>
          </a:xfrm>
          <a:prstGeom prst="rect">
            <a:avLst/>
          </a:prstGeom>
          <a:noFill/>
        </p:spPr>
        <p:txBody>
          <a:bodyPr wrap="square" rtlCol="0">
            <a:spAutoFit/>
          </a:bodyPr>
          <a:lstStyle/>
          <a:p>
            <a:r>
              <a:rPr lang="en-US" sz="2000" b="1" dirty="0"/>
              <a:t>Copiamos el Codigo de los Botones en el Codigo de XAML MainPage.xaml.cs</a:t>
            </a:r>
            <a:endParaRPr lang="es-DO" sz="2000" b="1" dirty="0"/>
          </a:p>
        </p:txBody>
      </p:sp>
      <p:sp>
        <p:nvSpPr>
          <p:cNvPr id="8" name="TextBox 7">
            <a:extLst>
              <a:ext uri="{FF2B5EF4-FFF2-40B4-BE49-F238E27FC236}">
                <a16:creationId xmlns:a16="http://schemas.microsoft.com/office/drawing/2014/main" id="{8AF83ED2-FCAE-456A-990B-5B09E09E737E}"/>
              </a:ext>
            </a:extLst>
          </p:cNvPr>
          <p:cNvSpPr txBox="1"/>
          <p:nvPr/>
        </p:nvSpPr>
        <p:spPr>
          <a:xfrm>
            <a:off x="208713" y="635138"/>
            <a:ext cx="11812958" cy="5678478"/>
          </a:xfrm>
          <a:prstGeom prst="rect">
            <a:avLst/>
          </a:prstGeom>
          <a:noFill/>
        </p:spPr>
        <p:txBody>
          <a:bodyPr wrap="square">
            <a:spAutoFit/>
          </a:bodyPr>
          <a:lstStyle/>
          <a:p>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private</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void</a:t>
            </a:r>
            <a:r>
              <a:rPr lang="en-GB" sz="1100" dirty="0">
                <a:solidFill>
                  <a:srgbClr val="000000"/>
                </a:solidFill>
                <a:latin typeface="Cascadia Mono" panose="020B0609020000020004" pitchFamily="49" charset="0"/>
              </a:rPr>
              <a:t> Button_Clicked(</a:t>
            </a:r>
            <a:r>
              <a:rPr lang="en-GB" sz="1100" dirty="0">
                <a:solidFill>
                  <a:srgbClr val="0000FF"/>
                </a:solidFill>
                <a:latin typeface="Cascadia Mono" panose="020B0609020000020004" pitchFamily="49" charset="0"/>
              </a:rPr>
              <a:t>object</a:t>
            </a:r>
            <a:r>
              <a:rPr lang="en-GB" sz="1100" dirty="0">
                <a:solidFill>
                  <a:srgbClr val="000000"/>
                </a:solidFill>
                <a:latin typeface="Cascadia Mono" panose="020B0609020000020004" pitchFamily="49" charset="0"/>
              </a:rPr>
              <a:t> sender, EventArgs e)</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Validar que los campos no estén vacíos y sean números válidos</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.IsNullOrWhiteSpace(AsistenciaEntry.Text)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.IsNullOrWhiteSpace(TrabajoPracticoEntry.Text)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.IsNullOrWhiteSpace(ExamenParcialEntry.Text)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.IsNullOrWhiteSpace(ExamenFinalEntry.Text))</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algún campo está vacío</a:t>
            </a:r>
            <a:endParaRPr lang="es-E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DisplayAlert(</a:t>
            </a:r>
            <a:r>
              <a:rPr lang="es-ES" sz="1100" dirty="0">
                <a:solidFill>
                  <a:srgbClr val="A31515"/>
                </a:solidFill>
                <a:latin typeface="Cascadia Mono" panose="020B0609020000020004" pitchFamily="49" charset="0"/>
              </a:rPr>
              <a:t>"Error"</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"Por favor, ingrese todas las notas."</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"Aceptar"</a:t>
            </a:r>
            <a:r>
              <a:rPr lang="es-E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Convertir los valores ingresados en cada campo de entrada a números (asistencia, trabajoPractico, examenParcial y examenFinal)</a:t>
            </a:r>
            <a:endParaRPr lang="es-ES" sz="1100" dirty="0">
              <a:solidFill>
                <a:srgbClr val="000000"/>
              </a:solidFill>
              <a:latin typeface="Cascadia Mono" panose="020B0609020000020004" pitchFamily="49" charset="0"/>
            </a:endParaRPr>
          </a:p>
          <a:p>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if</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double</a:t>
            </a:r>
            <a:r>
              <a:rPr lang="en-GB" sz="1100" dirty="0">
                <a:solidFill>
                  <a:srgbClr val="000000"/>
                </a:solidFill>
                <a:latin typeface="Cascadia Mono" panose="020B0609020000020004" pitchFamily="49" charset="0"/>
              </a:rPr>
              <a:t>.TryParse(AsistenciaEntry.Text, </a:t>
            </a:r>
            <a:r>
              <a:rPr lang="en-GB" sz="1100" dirty="0">
                <a:solidFill>
                  <a:srgbClr val="0000FF"/>
                </a:solidFill>
                <a:latin typeface="Cascadia Mono" panose="020B0609020000020004" pitchFamily="49" charset="0"/>
              </a:rPr>
              <a:t>out</a:t>
            </a:r>
            <a:r>
              <a:rPr lang="en-GB" sz="1100" dirty="0">
                <a:solidFill>
                  <a:srgbClr val="000000"/>
                </a:solidFill>
                <a:latin typeface="Cascadia Mono" panose="020B0609020000020004" pitchFamily="49" charset="0"/>
              </a:rPr>
              <a:t> </a:t>
            </a:r>
            <a:r>
              <a:rPr lang="en-GB" sz="1100" dirty="0">
                <a:solidFill>
                  <a:srgbClr val="0000FF"/>
                </a:solidFill>
                <a:latin typeface="Cascadia Mono" panose="020B0609020000020004" pitchFamily="49" charset="0"/>
              </a:rPr>
              <a:t>double</a:t>
            </a:r>
            <a:r>
              <a:rPr lang="en-GB" sz="1100" dirty="0">
                <a:solidFill>
                  <a:srgbClr val="000000"/>
                </a:solidFill>
                <a:latin typeface="Cascadia Mono" panose="020B0609020000020004" pitchFamily="49" charset="0"/>
              </a:rPr>
              <a:t> asistencia) ||</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double</a:t>
            </a:r>
            <a:r>
              <a:rPr lang="en-US" sz="1100" dirty="0">
                <a:solidFill>
                  <a:srgbClr val="000000"/>
                </a:solidFill>
                <a:latin typeface="Cascadia Mono" panose="020B0609020000020004" pitchFamily="49" charset="0"/>
              </a:rPr>
              <a:t>.TryParse(TrabajoPracticoEntry.Text, </a:t>
            </a:r>
            <a:r>
              <a:rPr lang="en-US" sz="1100" dirty="0">
                <a:solidFill>
                  <a:srgbClr val="0000FF"/>
                </a:solidFill>
                <a:latin typeface="Cascadia Mono" panose="020B0609020000020004" pitchFamily="49" charset="0"/>
              </a:rPr>
              <a:t>out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double</a:t>
            </a:r>
            <a:r>
              <a:rPr lang="en-US" sz="1100" dirty="0">
                <a:solidFill>
                  <a:srgbClr val="000000"/>
                </a:solidFill>
                <a:latin typeface="Cascadia Mono" panose="020B0609020000020004" pitchFamily="49" charset="0"/>
              </a:rPr>
              <a:t> trabajoPractico)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.TryParse(ExamenParcialEntry.Text, </a:t>
            </a:r>
            <a:r>
              <a:rPr lang="fr-FR" sz="1100" dirty="0">
                <a:solidFill>
                  <a:srgbClr val="0000FF"/>
                </a:solidFill>
                <a:latin typeface="Cascadia Mono" panose="020B0609020000020004" pitchFamily="49" charset="0"/>
              </a:rPr>
              <a:t>out</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examenParcial) ||</a:t>
            </a:r>
          </a:p>
          <a:p>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.TryParse(ExamenFinalEntry.Text, </a:t>
            </a:r>
            <a:r>
              <a:rPr lang="fr-FR" sz="1100" dirty="0">
                <a:solidFill>
                  <a:srgbClr val="0000FF"/>
                </a:solidFill>
                <a:latin typeface="Cascadia Mono" panose="020B0609020000020004" pitchFamily="49" charset="0"/>
              </a:rPr>
              <a:t>out</a:t>
            </a:r>
            <a:r>
              <a:rPr lang="fr-FR" sz="1100" dirty="0">
                <a:solidFill>
                  <a:srgbClr val="000000"/>
                </a:solidFill>
                <a:latin typeface="Cascadia Mono" panose="020B0609020000020004" pitchFamily="49" charset="0"/>
              </a:rPr>
              <a:t> </a:t>
            </a:r>
            <a:r>
              <a:rPr lang="fr-FR" sz="1100" dirty="0">
                <a:solidFill>
                  <a:srgbClr val="0000FF"/>
                </a:solidFill>
                <a:latin typeface="Cascadia Mono" panose="020B0609020000020004" pitchFamily="49" charset="0"/>
              </a:rPr>
              <a:t>double</a:t>
            </a:r>
            <a:r>
              <a:rPr lang="fr-FR" sz="1100" dirty="0">
                <a:solidFill>
                  <a:srgbClr val="000000"/>
                </a:solidFill>
                <a:latin typeface="Cascadia Mono" panose="020B0609020000020004" pitchFamily="49" charset="0"/>
              </a:rPr>
              <a:t> examenFinal))</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algún campo no es un número válido</a:t>
            </a:r>
            <a:endParaRPr lang="es-E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DisplayAlert(</a:t>
            </a:r>
            <a:r>
              <a:rPr lang="es-ES" sz="1100" dirty="0">
                <a:solidFill>
                  <a:srgbClr val="A31515"/>
                </a:solidFill>
                <a:latin typeface="Cascadia Mono" panose="020B0609020000020004" pitchFamily="49" charset="0"/>
              </a:rPr>
              <a:t>"Error"</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"Por favor, ingrese números válidos en todas las notas."</a:t>
            </a:r>
            <a:r>
              <a:rPr lang="es-ES" sz="1100" dirty="0">
                <a:solidFill>
                  <a:srgbClr val="000000"/>
                </a:solidFill>
                <a:latin typeface="Cascadia Mono" panose="020B0609020000020004" pitchFamily="49" charset="0"/>
              </a:rPr>
              <a:t>, </a:t>
            </a:r>
            <a:r>
              <a:rPr lang="es-ES" sz="1100" dirty="0">
                <a:solidFill>
                  <a:srgbClr val="A31515"/>
                </a:solidFill>
                <a:latin typeface="Cascadia Mono" panose="020B0609020000020004" pitchFamily="49" charset="0"/>
              </a:rPr>
              <a:t>"Aceptar"</a:t>
            </a:r>
            <a:r>
              <a:rPr lang="es-E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Validar que las notas no sean negativas</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if</a:t>
            </a:r>
            <a:r>
              <a:rPr lang="en-US" sz="1100" dirty="0">
                <a:solidFill>
                  <a:srgbClr val="000000"/>
                </a:solidFill>
                <a:latin typeface="Cascadia Mono" panose="020B0609020000020004" pitchFamily="49" charset="0"/>
              </a:rPr>
              <a:t> (asistencia &lt; 0 || trabajoPractico &lt; 0 || examenParcial &lt; 0 || examenFinal &lt; 0)</a:t>
            </a:r>
          </a:p>
          <a:p>
            <a:r>
              <a:rPr lang="en-US" sz="1100" dirty="0">
                <a:solidFill>
                  <a:srgbClr val="000000"/>
                </a:solidFill>
                <a:latin typeface="Cascadia Mono" panose="020B0609020000020004" pitchFamily="49" charset="0"/>
              </a:rPr>
              <a:t>                {</a:t>
            </a:r>
          </a:p>
          <a:p>
            <a:r>
              <a:rPr lang="es-ES" sz="1100" dirty="0">
                <a:solidFill>
                  <a:srgbClr val="000000"/>
                </a:solidFill>
                <a:latin typeface="Cascadia Mono" panose="020B0609020000020004" pitchFamily="49" charset="0"/>
              </a:rPr>
              <a:t>                    </a:t>
            </a:r>
            <a:r>
              <a:rPr lang="es-ES" sz="1100" dirty="0">
                <a:solidFill>
                  <a:srgbClr val="008000"/>
                </a:solidFill>
                <a:latin typeface="Cascadia Mono" panose="020B0609020000020004" pitchFamily="49" charset="0"/>
              </a:rPr>
              <a:t>// Mostrar un mensaje de error si alguna nota es negativa</a:t>
            </a:r>
            <a:endParaRPr lang="es-E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DisplayAlert(</a:t>
            </a:r>
            <a:r>
              <a:rPr lang="en-US" sz="1100" dirty="0">
                <a:solidFill>
                  <a:srgbClr val="A31515"/>
                </a:solidFill>
                <a:latin typeface="Cascadia Mono" panose="020B0609020000020004" pitchFamily="49" charset="0"/>
              </a:rPr>
              <a:t>"Error"</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"Por favor, ingrese notas válidas (no negativas)."</a:t>
            </a:r>
            <a:r>
              <a:rPr lang="en-US" sz="1100" dirty="0">
                <a:solidFill>
                  <a:srgbClr val="000000"/>
                </a:solidFill>
                <a:latin typeface="Cascadia Mono" panose="020B0609020000020004" pitchFamily="49" charset="0"/>
              </a:rPr>
              <a:t>, </a:t>
            </a:r>
            <a:r>
              <a:rPr lang="en-US" sz="1100" dirty="0">
                <a:solidFill>
                  <a:srgbClr val="A31515"/>
                </a:solidFill>
                <a:latin typeface="Cascadia Mono" panose="020B0609020000020004" pitchFamily="49" charset="0"/>
              </a:rPr>
              <a:t>"Aceptar"</a:t>
            </a:r>
            <a:r>
              <a:rPr lang="en-US" sz="1100" dirty="0">
                <a:solidFill>
                  <a:srgbClr val="000000"/>
                </a:solidFill>
                <a:latin typeface="Cascadia Mono" panose="020B0609020000020004" pitchFamily="49" charset="0"/>
              </a:rPr>
              <a:t>);</a:t>
            </a:r>
          </a:p>
          <a:p>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return</a:t>
            </a:r>
            <a:r>
              <a:rPr lang="en-US" sz="1100" dirty="0">
                <a:solidFill>
                  <a:srgbClr val="000000"/>
                </a:solidFill>
                <a:latin typeface="Cascadia Mono" panose="020B0609020000020004" pitchFamily="49" charset="0"/>
              </a:rPr>
              <a:t>; </a:t>
            </a:r>
            <a:r>
              <a:rPr lang="en-US" sz="1100" dirty="0">
                <a:solidFill>
                  <a:srgbClr val="008000"/>
                </a:solidFill>
                <a:latin typeface="Cascadia Mono" panose="020B0609020000020004" pitchFamily="49" charset="0"/>
              </a:rPr>
              <a:t>// Salir del evento para evitar cálculos incorrectos</a:t>
            </a:r>
            <a:endParaRPr lang="en-US" sz="1100" dirty="0">
              <a:solidFill>
                <a:srgbClr val="000000"/>
              </a:solidFill>
              <a:latin typeface="Cascadia Mono" panose="020B0609020000020004" pitchFamily="49" charset="0"/>
            </a:endParaRPr>
          </a:p>
          <a:p>
            <a:r>
              <a:rPr lang="en-US" sz="1100" dirty="0">
                <a:solidFill>
                  <a:srgbClr val="000000"/>
                </a:solidFill>
                <a:latin typeface="Cascadia Mono" panose="020B0609020000020004" pitchFamily="49" charset="0"/>
              </a:rPr>
              <a:t>                }</a:t>
            </a:r>
          </a:p>
          <a:p>
            <a:endParaRPr lang="en-US" sz="1100" dirty="0">
              <a:solidFill>
                <a:srgbClr val="000000"/>
              </a:solidFill>
              <a:latin typeface="Cascadia Mono" panose="020B0609020000020004" pitchFamily="49" charset="0"/>
            </a:endParaRPr>
          </a:p>
        </p:txBody>
      </p:sp>
      <p:sp>
        <p:nvSpPr>
          <p:cNvPr id="9" name="Arrow: Down 8">
            <a:extLst>
              <a:ext uri="{FF2B5EF4-FFF2-40B4-BE49-F238E27FC236}">
                <a16:creationId xmlns:a16="http://schemas.microsoft.com/office/drawing/2014/main" id="{BA28FF32-8FA1-4293-8E75-6655618F91EE}"/>
              </a:ext>
            </a:extLst>
          </p:cNvPr>
          <p:cNvSpPr/>
          <p:nvPr/>
        </p:nvSpPr>
        <p:spPr>
          <a:xfrm>
            <a:off x="10031505" y="4942016"/>
            <a:ext cx="477656" cy="7595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4B0E44-A15B-4521-B8CC-BDCC154A2EFF}"/>
              </a:ext>
            </a:extLst>
          </p:cNvPr>
          <p:cNvSpPr txBox="1"/>
          <p:nvPr/>
        </p:nvSpPr>
        <p:spPr>
          <a:xfrm>
            <a:off x="9318812" y="5944284"/>
            <a:ext cx="2178424" cy="369332"/>
          </a:xfrm>
          <a:prstGeom prst="rect">
            <a:avLst/>
          </a:prstGeom>
          <a:noFill/>
        </p:spPr>
        <p:txBody>
          <a:bodyPr wrap="square" rtlCol="0">
            <a:spAutoFit/>
          </a:bodyPr>
          <a:lstStyle/>
          <a:p>
            <a:pPr algn="ctr"/>
            <a:r>
              <a:rPr lang="en-GB" dirty="0"/>
              <a:t>CONTINUA</a:t>
            </a:r>
            <a:endParaRPr lang="en-US" dirty="0"/>
          </a:p>
        </p:txBody>
      </p:sp>
    </p:spTree>
    <p:extLst>
      <p:ext uri="{BB962C8B-B14F-4D97-AF65-F5344CB8AC3E}">
        <p14:creationId xmlns:p14="http://schemas.microsoft.com/office/powerpoint/2010/main" val="1578898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51332D5-6DBE-7B7D-A016-D169782EF810}"/>
              </a:ext>
            </a:extLst>
          </p:cNvPr>
          <p:cNvSpPr txBox="1"/>
          <p:nvPr/>
        </p:nvSpPr>
        <p:spPr>
          <a:xfrm>
            <a:off x="697230" y="605040"/>
            <a:ext cx="10696194" cy="4708981"/>
          </a:xfrm>
          <a:prstGeom prst="rect">
            <a:avLst/>
          </a:prstGeom>
          <a:noFill/>
        </p:spPr>
        <p:txBody>
          <a:bodyPr wrap="square">
            <a:spAutoFit/>
          </a:bodyPr>
          <a:lstStyle/>
          <a:p>
            <a:pPr algn="just"/>
            <a:r>
              <a:rPr lang="es-ES" sz="2000" b="1" dirty="0">
                <a:latin typeface="Söhne"/>
              </a:rPr>
              <a:t>Q</a:t>
            </a:r>
            <a:r>
              <a:rPr lang="es-ES" sz="2000" b="1" i="0" dirty="0">
                <a:effectLst/>
                <a:latin typeface="Söhne"/>
              </a:rPr>
              <a:t>ue hace el código:</a:t>
            </a:r>
          </a:p>
          <a:p>
            <a:pPr algn="just"/>
            <a:endParaRPr lang="es-ES" sz="2000" b="1" i="0" dirty="0">
              <a:effectLst/>
              <a:latin typeface="Söhne"/>
            </a:endParaRPr>
          </a:p>
          <a:p>
            <a:pPr algn="just">
              <a:buFont typeface="+mj-lt"/>
              <a:buAutoNum type="arabicPeriod"/>
            </a:pPr>
            <a:r>
              <a:rPr lang="es-ES" sz="2000" b="0" i="0" dirty="0">
                <a:effectLst/>
                <a:latin typeface="Söhne"/>
              </a:rPr>
              <a:t>Se verifica si alguno de los campos de entrada (</a:t>
            </a:r>
            <a:r>
              <a:rPr lang="es-ES" sz="2000" b="0" i="0" dirty="0">
                <a:effectLst/>
                <a:highlight>
                  <a:srgbClr val="FFFF00"/>
                </a:highlight>
                <a:latin typeface="Söhne"/>
              </a:rPr>
              <a:t>AsistenciaEntry, TrabajoPracticoEntry, ExamenParcialEntry, ExamenFinalEntry</a:t>
            </a:r>
            <a:r>
              <a:rPr lang="es-ES" sz="2000" b="0" i="0" dirty="0">
                <a:effectLst/>
                <a:latin typeface="Söhne"/>
              </a:rPr>
              <a:t>) está vacío o contiene solo espacios en blanco. Si algún campo está vacío, se muestra un mensaje de error que solicita al usuario que ingrese todas las notas. El evento se sale (retorna) inmediatamente sin hacer más cálculos para evitar errores.</a:t>
            </a:r>
          </a:p>
          <a:p>
            <a:pPr algn="just">
              <a:buFont typeface="+mj-lt"/>
              <a:buAutoNum type="arabicPeriod"/>
            </a:pPr>
            <a:endParaRPr lang="es-ES" sz="2000" b="0" i="0" dirty="0">
              <a:effectLst/>
              <a:latin typeface="Söhne"/>
            </a:endParaRPr>
          </a:p>
          <a:p>
            <a:pPr algn="just">
              <a:buFont typeface="+mj-lt"/>
              <a:buAutoNum type="arabicPeriod"/>
            </a:pPr>
            <a:r>
              <a:rPr lang="es-ES" sz="2000" b="0" i="0" dirty="0">
                <a:effectLst/>
                <a:latin typeface="Söhne"/>
              </a:rPr>
              <a:t>Los valores ingresados en cada campo de entrada se intentan convertir en números (del tipo double). Si alguno de los campos no contiene un número válido, se muestra un mensaje de error solicitando al usuario que ingrese números válidos en todas las notas. El evento se sale (retorna) inmediatamente sin hacer más cálculos para evitar errores.</a:t>
            </a:r>
          </a:p>
          <a:p>
            <a:pPr algn="just">
              <a:buFont typeface="+mj-lt"/>
              <a:buAutoNum type="arabicPeriod"/>
            </a:pPr>
            <a:endParaRPr lang="es-ES" sz="2000" b="0" i="0" dirty="0">
              <a:effectLst/>
              <a:latin typeface="Söhne"/>
            </a:endParaRPr>
          </a:p>
          <a:p>
            <a:pPr algn="just">
              <a:buFont typeface="+mj-lt"/>
              <a:buAutoNum type="arabicPeriod"/>
            </a:pPr>
            <a:r>
              <a:rPr lang="es-ES" sz="2000" b="0" i="0" dirty="0">
                <a:effectLst/>
                <a:latin typeface="Söhne"/>
              </a:rPr>
              <a:t>Después de convertir los valores en números, se verifica si alguno de ellos es negativo. Si alguna nota es negativa, se muestra un mensaje de error solicitando al usuario que ingrese notas válidas (no negativas). El evento se sale (retorna) inmediatamente sin hacer más cálculos para evitar errores.</a:t>
            </a:r>
          </a:p>
        </p:txBody>
      </p:sp>
    </p:spTree>
    <p:extLst>
      <p:ext uri="{BB962C8B-B14F-4D97-AF65-F5344CB8AC3E}">
        <p14:creationId xmlns:p14="http://schemas.microsoft.com/office/powerpoint/2010/main" val="149954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560C2-DA05-49C0-BFF9-9ABA26F5227F}"/>
              </a:ext>
            </a:extLst>
          </p:cNvPr>
          <p:cNvSpPr txBox="1"/>
          <p:nvPr/>
        </p:nvSpPr>
        <p:spPr>
          <a:xfrm>
            <a:off x="298637" y="420484"/>
            <a:ext cx="11137526" cy="5693866"/>
          </a:xfrm>
          <a:prstGeom prst="rect">
            <a:avLst/>
          </a:prstGeom>
          <a:noFill/>
        </p:spPr>
        <p:txBody>
          <a:bodyPr wrap="square">
            <a:spAutoFit/>
          </a:bodyPr>
          <a:lstStyle/>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Validar que las notas no sean mayores que los máximos permitidos</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notaMaximaAsistencia = 10;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notaMaximaTrabajoPractico = 20;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notaMaximaExamenParcial = 20;</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const</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notaMaximaExamenFinal = 50;</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00FF"/>
                </a:solidFill>
                <a:latin typeface="Cascadia Mono" panose="020B0609020000020004" pitchFamily="49" charset="0"/>
              </a:rPr>
              <a:t>if</a:t>
            </a:r>
            <a:r>
              <a:rPr lang="es-ES" sz="700" dirty="0">
                <a:solidFill>
                  <a:srgbClr val="000000"/>
                </a:solidFill>
                <a:latin typeface="Cascadia Mono" panose="020B0609020000020004" pitchFamily="49" charset="0"/>
              </a:rPr>
              <a:t> (asistencia &gt; notaMaximaAsistencia || trabajoPractico &gt; notaMaximaTrabajoPractico ||</a:t>
            </a:r>
          </a:p>
          <a:p>
            <a:r>
              <a:rPr lang="en-US" sz="700" dirty="0">
                <a:solidFill>
                  <a:srgbClr val="000000"/>
                </a:solidFill>
                <a:latin typeface="Cascadia Mono" panose="020B0609020000020004" pitchFamily="49" charset="0"/>
              </a:rPr>
              <a:t>                    examenParcial &gt; notaMaximaExamenParcial || examenFinal &gt; notaMaximaExamenFinal)</a:t>
            </a:r>
          </a:p>
          <a:p>
            <a:r>
              <a:rPr lang="en-US" sz="700" dirty="0">
                <a:solidFill>
                  <a:srgbClr val="000000"/>
                </a:solidFill>
                <a:latin typeface="Cascadia Mono" panose="020B0609020000020004" pitchFamily="49" charset="0"/>
              </a:rPr>
              <a:t>                {</a:t>
            </a: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Mostrar un mensaje de error si alguna nota es mayor que el límite máximo</a:t>
            </a:r>
            <a:endParaRPr lang="es-E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DisplayAlert(</a:t>
            </a:r>
            <a:r>
              <a:rPr lang="es-ES" sz="700" dirty="0">
                <a:solidFill>
                  <a:srgbClr val="A31515"/>
                </a:solidFill>
                <a:latin typeface="Cascadia Mono" panose="020B0609020000020004" pitchFamily="49" charset="0"/>
              </a:rPr>
              <a:t>"Error"</a:t>
            </a:r>
            <a:r>
              <a:rPr lang="es-ES" sz="700" dirty="0">
                <a:solidFill>
                  <a:srgbClr val="000000"/>
                </a:solidFill>
                <a:latin typeface="Cascadia Mono" panose="020B0609020000020004" pitchFamily="49" charset="0"/>
              </a:rPr>
              <a:t>, </a:t>
            </a:r>
            <a:r>
              <a:rPr lang="es-ES" sz="700" dirty="0">
                <a:solidFill>
                  <a:srgbClr val="A31515"/>
                </a:solidFill>
                <a:latin typeface="Cascadia Mono" panose="020B0609020000020004" pitchFamily="49" charset="0"/>
              </a:rPr>
              <a:t>"Por favor, ingrese notas válidas (no mayores que los máximos permitidos)."</a:t>
            </a:r>
            <a:r>
              <a:rPr lang="es-ES" sz="700" dirty="0">
                <a:solidFill>
                  <a:srgbClr val="000000"/>
                </a:solidFill>
                <a:latin typeface="Cascadia Mono" panose="020B0609020000020004" pitchFamily="49" charset="0"/>
              </a:rPr>
              <a:t>, </a:t>
            </a:r>
            <a:r>
              <a:rPr lang="es-ES" sz="700" dirty="0">
                <a:solidFill>
                  <a:srgbClr val="A31515"/>
                </a:solidFill>
                <a:latin typeface="Cascadia Mono" panose="020B0609020000020004" pitchFamily="49" charset="0"/>
              </a:rPr>
              <a:t>"Aceptar"</a:t>
            </a:r>
            <a:r>
              <a:rPr lang="es-E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return</a:t>
            </a:r>
            <a:r>
              <a:rPr lang="en-US" sz="700" dirty="0">
                <a:solidFill>
                  <a:srgbClr val="000000"/>
                </a:solidFill>
                <a:latin typeface="Cascadia Mono" panose="020B0609020000020004" pitchFamily="49" charset="0"/>
              </a:rPr>
              <a:t>; </a:t>
            </a:r>
            <a:r>
              <a:rPr lang="en-US" sz="700" dirty="0">
                <a:solidFill>
                  <a:srgbClr val="008000"/>
                </a:solidFill>
                <a:latin typeface="Cascadia Mono" panose="020B0609020000020004" pitchFamily="49" charset="0"/>
              </a:rPr>
              <a:t>// Salir del evento para evitar cálculos incorrectos</a:t>
            </a:r>
            <a:endParaRPr lang="en-U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Calcular la nota final sumando las notas de asistencia, trabajoPractico, examenParcial y examenFinal</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double</a:t>
            </a:r>
            <a:r>
              <a:rPr lang="en-US" sz="700" dirty="0">
                <a:solidFill>
                  <a:srgbClr val="000000"/>
                </a:solidFill>
                <a:latin typeface="Cascadia Mono" panose="020B0609020000020004" pitchFamily="49" charset="0"/>
              </a:rPr>
              <a:t> notaFinal = asistencia + trabajoPractico + examenParcial + 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Asegurar que cada nota no sea mayor que su nota máxima permitida</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(asistencia &gt; notaMaximaAsistencia)</a:t>
            </a:r>
          </a:p>
          <a:p>
            <a:r>
              <a:rPr lang="en-US" sz="700" dirty="0">
                <a:solidFill>
                  <a:srgbClr val="000000"/>
                </a:solidFill>
                <a:latin typeface="Cascadia Mono" panose="020B0609020000020004" pitchFamily="49" charset="0"/>
              </a:rPr>
              <a:t>                    asistencia = notaMaximaAsistencia;</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(trabajoPractico &gt; notaMaximaTrabajoPractico)</a:t>
            </a:r>
          </a:p>
          <a:p>
            <a:r>
              <a:rPr lang="en-US" sz="700" dirty="0">
                <a:solidFill>
                  <a:srgbClr val="000000"/>
                </a:solidFill>
                <a:latin typeface="Cascadia Mono" panose="020B0609020000020004" pitchFamily="49" charset="0"/>
              </a:rPr>
              <a:t>                    trabajoPractico = notaMaximaTrabajoPractico;</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(examenParcial &gt; notaMaximaExamenParcial)</a:t>
            </a:r>
          </a:p>
          <a:p>
            <a:r>
              <a:rPr lang="en-US" sz="700" dirty="0">
                <a:solidFill>
                  <a:srgbClr val="000000"/>
                </a:solidFill>
                <a:latin typeface="Cascadia Mono" panose="020B0609020000020004" pitchFamily="49" charset="0"/>
              </a:rPr>
              <a:t>                    examenParcial = notaMaximaExamenParcial;</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(examenFinal &gt; notaMaximaExamenFinal)</a:t>
            </a:r>
          </a:p>
          <a:p>
            <a:r>
              <a:rPr lang="en-US" sz="700" dirty="0">
                <a:solidFill>
                  <a:srgbClr val="000000"/>
                </a:solidFill>
                <a:latin typeface="Cascadia Mono" panose="020B0609020000020004" pitchFamily="49" charset="0"/>
              </a:rPr>
              <a:t>                    examenFinal = notaMaximaExamenFinal;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Recalcular la nota final después de asegurarse de que cada nota esté dentro del rango permitido</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notaFinal = asistencia + trabajoPractico + examenParcial + examenFinal;</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Asegurar que la nota final no sea mayor que 100</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100)</a:t>
            </a:r>
          </a:p>
          <a:p>
            <a:r>
              <a:rPr lang="en-US" sz="700" dirty="0">
                <a:solidFill>
                  <a:srgbClr val="000000"/>
                </a:solidFill>
                <a:latin typeface="Cascadia Mono" panose="020B0609020000020004" pitchFamily="49" charset="0"/>
              </a:rPr>
              <a:t>                    notaFinal = 100;</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Asignar la nota final a la etiqueta correspondiente para mostrarla en la interfaz gráfica</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NotaFinalLabel.Text = notaFinal.ToString();</a:t>
            </a:r>
          </a:p>
          <a:p>
            <a:endParaRPr lang="en-US" sz="700" dirty="0">
              <a:solidFill>
                <a:srgbClr val="000000"/>
              </a:solidFill>
              <a:latin typeface="Cascadia Mono" panose="020B0609020000020004" pitchFamily="49" charset="0"/>
            </a:endParaRPr>
          </a:p>
          <a:p>
            <a:r>
              <a:rPr lang="es-ES" sz="700" dirty="0">
                <a:solidFill>
                  <a:srgbClr val="000000"/>
                </a:solidFill>
                <a:latin typeface="Cascadia Mono" panose="020B0609020000020004" pitchFamily="49" charset="0"/>
              </a:rPr>
              <a:t>                </a:t>
            </a:r>
            <a:r>
              <a:rPr lang="es-ES" sz="700" dirty="0">
                <a:solidFill>
                  <a:srgbClr val="008000"/>
                </a:solidFill>
                <a:latin typeface="Cascadia Mono" panose="020B0609020000020004" pitchFamily="49" charset="0"/>
              </a:rPr>
              <a:t>// Asignar la equivalencia en letra a la etiqueta correspondiente basándose en la nota final</a:t>
            </a:r>
            <a:endParaRPr lang="es-E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90)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"A"</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80)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"B"</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75)</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"C"</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70)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"D"</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60)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"FE"</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if</a:t>
            </a:r>
            <a:r>
              <a:rPr lang="en-US" sz="700" dirty="0">
                <a:solidFill>
                  <a:srgbClr val="000000"/>
                </a:solidFill>
                <a:latin typeface="Cascadia Mono" panose="020B0609020000020004" pitchFamily="49" charset="0"/>
              </a:rPr>
              <a:t> (notaFinal &gt;= 50)</a:t>
            </a: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"FI"</a:t>
            </a:r>
            <a:r>
              <a:rPr lang="en-US" sz="700" dirty="0">
                <a:solidFill>
                  <a:srgbClr val="000000"/>
                </a:solidFill>
                <a:latin typeface="Cascadia Mono" panose="020B0609020000020004" pitchFamily="49" charset="0"/>
              </a:rPr>
              <a:t>;</a:t>
            </a:r>
          </a:p>
          <a:p>
            <a:r>
              <a:rPr lang="en-US" sz="700" dirty="0">
                <a:solidFill>
                  <a:srgbClr val="000000"/>
                </a:solidFill>
                <a:latin typeface="Cascadia Mono" panose="020B0609020000020004" pitchFamily="49" charset="0"/>
              </a:rPr>
              <a:t>                </a:t>
            </a:r>
            <a:r>
              <a:rPr lang="en-US" sz="700" dirty="0">
                <a:solidFill>
                  <a:srgbClr val="0000FF"/>
                </a:solidFill>
                <a:latin typeface="Cascadia Mono" panose="020B0609020000020004" pitchFamily="49" charset="0"/>
              </a:rPr>
              <a:t>else</a:t>
            </a:r>
            <a:endParaRPr lang="en-US" sz="700" dirty="0">
              <a:solidFill>
                <a:srgbClr val="000000"/>
              </a:solidFill>
              <a:latin typeface="Cascadia Mono" panose="020B0609020000020004" pitchFamily="49" charset="0"/>
            </a:endParaRPr>
          </a:p>
          <a:p>
            <a:r>
              <a:rPr lang="en-US" sz="700" dirty="0">
                <a:solidFill>
                  <a:srgbClr val="000000"/>
                </a:solidFill>
                <a:latin typeface="Cascadia Mono" panose="020B0609020000020004" pitchFamily="49" charset="0"/>
              </a:rPr>
              <a:t>                    EquivalenciaLabel.Text = </a:t>
            </a:r>
            <a:r>
              <a:rPr lang="en-US" sz="700" dirty="0">
                <a:solidFill>
                  <a:srgbClr val="A31515"/>
                </a:solidFill>
                <a:latin typeface="Cascadia Mono" panose="020B0609020000020004" pitchFamily="49" charset="0"/>
              </a:rPr>
              <a:t>"F"</a:t>
            </a:r>
            <a:r>
              <a:rPr lang="en-US" sz="700" dirty="0">
                <a:solidFill>
                  <a:srgbClr val="000000"/>
                </a:solidFill>
                <a:latin typeface="Cascadia Mono" panose="020B0609020000020004" pitchFamily="49" charset="0"/>
              </a:rPr>
              <a:t>;</a:t>
            </a:r>
          </a:p>
        </p:txBody>
      </p:sp>
      <p:sp>
        <p:nvSpPr>
          <p:cNvPr id="4" name="Arrow: Down 3">
            <a:extLst>
              <a:ext uri="{FF2B5EF4-FFF2-40B4-BE49-F238E27FC236}">
                <a16:creationId xmlns:a16="http://schemas.microsoft.com/office/drawing/2014/main" id="{92887AC3-20D6-4B47-A790-31B6A57DAF37}"/>
              </a:ext>
            </a:extLst>
          </p:cNvPr>
          <p:cNvSpPr/>
          <p:nvPr/>
        </p:nvSpPr>
        <p:spPr>
          <a:xfrm>
            <a:off x="298637" y="127969"/>
            <a:ext cx="477656" cy="1983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E5D8190-D7B2-4D5A-9051-4DE7258D2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644" y="216823"/>
            <a:ext cx="2848373" cy="6220693"/>
          </a:xfrm>
          <a:prstGeom prst="rect">
            <a:avLst/>
          </a:prstGeom>
        </p:spPr>
      </p:pic>
    </p:spTree>
    <p:extLst>
      <p:ext uri="{BB962C8B-B14F-4D97-AF65-F5344CB8AC3E}">
        <p14:creationId xmlns:p14="http://schemas.microsoft.com/office/powerpoint/2010/main" val="319043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71AAC0F-7A77-4080-95DA-A9CE0C0A0C66}"/>
              </a:ext>
            </a:extLst>
          </p:cNvPr>
          <p:cNvSpPr txBox="1"/>
          <p:nvPr/>
        </p:nvSpPr>
        <p:spPr>
          <a:xfrm>
            <a:off x="399011" y="1106112"/>
            <a:ext cx="10972800" cy="4339650"/>
          </a:xfrm>
          <a:prstGeom prst="rect">
            <a:avLst/>
          </a:prstGeom>
          <a:noFill/>
        </p:spPr>
        <p:txBody>
          <a:bodyPr wrap="square">
            <a:spAutoFit/>
          </a:bodyPr>
          <a:lstStyle/>
          <a:p>
            <a:r>
              <a:rPr lang="es-ES" sz="1600" dirty="0">
                <a:solidFill>
                  <a:srgbClr val="000000"/>
                </a:solidFill>
                <a:latin typeface="Cascadia Mono" panose="020B0609020000020004" pitchFamily="49" charset="0"/>
              </a:rPr>
              <a:t> </a:t>
            </a:r>
            <a:r>
              <a:rPr lang="es-ES" sz="1600" dirty="0">
                <a:solidFill>
                  <a:srgbClr val="008000"/>
                </a:solidFill>
                <a:latin typeface="Cascadia Mono" panose="020B0609020000020004" pitchFamily="49" charset="0"/>
              </a:rPr>
              <a:t>// Nuevo Label para mostrar "APROBADO" o "DESAPROBADO" y cambiar el color de fondo</a:t>
            </a:r>
            <a:endParaRPr lang="es-E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resultadoLabel.FontSize = 24;</a:t>
            </a:r>
          </a:p>
          <a:p>
            <a:r>
              <a:rPr lang="en-US" sz="1600" dirty="0">
                <a:solidFill>
                  <a:srgbClr val="000000"/>
                </a:solidFill>
                <a:latin typeface="Cascadia Mono" panose="020B0609020000020004" pitchFamily="49" charset="0"/>
              </a:rPr>
              <a:t>            resultadoLabel.HorizontalOptions = LayoutOptions.CenterAndExpand;</a:t>
            </a:r>
          </a:p>
          <a:p>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(notaFinal &gt;= 70)</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resultadoLabel.Text = </a:t>
            </a:r>
            <a:r>
              <a:rPr lang="en-US" sz="1600" dirty="0">
                <a:solidFill>
                  <a:srgbClr val="A31515"/>
                </a:solidFill>
                <a:latin typeface="Cascadia Mono" panose="020B0609020000020004" pitchFamily="49" charset="0"/>
              </a:rPr>
              <a:t>"🆗 APROBADO"</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resultadoLabel.TextColor = Color.Green;</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else</a:t>
            </a:r>
            <a:endParaRPr lang="en-US" sz="1600" dirty="0">
              <a:solidFill>
                <a:srgbClr val="000000"/>
              </a:solidFill>
              <a:latin typeface="Cascadia Mono" panose="020B0609020000020004" pitchFamily="49" charset="0"/>
            </a:endParaRP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resultadoLabel.Text = </a:t>
            </a:r>
            <a:r>
              <a:rPr lang="en-US" sz="1600" dirty="0">
                <a:solidFill>
                  <a:srgbClr val="A31515"/>
                </a:solidFill>
                <a:latin typeface="Cascadia Mono" panose="020B0609020000020004" pitchFamily="49" charset="0"/>
              </a:rPr>
              <a:t>"⛔ REPROBADO"</a:t>
            </a:r>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resultadoLabel.TextColor = Color.Red;</a:t>
            </a:r>
          </a:p>
          <a:p>
            <a:r>
              <a:rPr lang="en-US" sz="1600" dirty="0">
                <a:solidFill>
                  <a:srgbClr val="000000"/>
                </a:solidFill>
                <a:latin typeface="Cascadia Mono" panose="020B0609020000020004" pitchFamily="49" charset="0"/>
              </a:rPr>
              <a:t>            }</a:t>
            </a:r>
          </a:p>
          <a:p>
            <a:r>
              <a:rPr lang="en-US" sz="1600" dirty="0">
                <a:solidFill>
                  <a:srgbClr val="000000"/>
                </a:solidFill>
                <a:latin typeface="Cascadia Mono" panose="020B0609020000020004" pitchFamily="49" charset="0"/>
              </a:rPr>
              <a:t>        }</a:t>
            </a:r>
          </a:p>
          <a:p>
            <a:r>
              <a:rPr lang="en-US" sz="1200" dirty="0">
                <a:solidFill>
                  <a:srgbClr val="000000"/>
                </a:solidFill>
                <a:latin typeface="Cascadia Mono" panose="020B0609020000020004" pitchFamily="49" charset="0"/>
              </a:rPr>
              <a:t>        }</a:t>
            </a:r>
          </a:p>
          <a:p>
            <a:endParaRPr lang="en-US" sz="1200" dirty="0">
              <a:solidFill>
                <a:srgbClr val="000000"/>
              </a:solidFill>
              <a:latin typeface="Cascadia Mono" panose="020B0609020000020004" pitchFamily="49" charset="0"/>
            </a:endParaRPr>
          </a:p>
          <a:p>
            <a:r>
              <a:rPr lang="en-US" sz="1200" dirty="0">
                <a:solidFill>
                  <a:srgbClr val="000000"/>
                </a:solidFill>
                <a:latin typeface="Cascadia Mono" panose="020B0609020000020004" pitchFamily="49" charset="0"/>
              </a:rPr>
              <a:t>  }</a:t>
            </a:r>
            <a:endParaRPr lang="es-DO" sz="3200" dirty="0"/>
          </a:p>
        </p:txBody>
      </p:sp>
      <p:sp>
        <p:nvSpPr>
          <p:cNvPr id="4" name="Flecha: hacia abajo 3">
            <a:extLst>
              <a:ext uri="{FF2B5EF4-FFF2-40B4-BE49-F238E27FC236}">
                <a16:creationId xmlns:a16="http://schemas.microsoft.com/office/drawing/2014/main" id="{87F4847B-1C40-4CF9-B1A8-E2C3A78BA2ED}"/>
              </a:ext>
            </a:extLst>
          </p:cNvPr>
          <p:cNvSpPr/>
          <p:nvPr/>
        </p:nvSpPr>
        <p:spPr>
          <a:xfrm>
            <a:off x="4979324" y="207818"/>
            <a:ext cx="532014"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416897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9F1B034-F8D4-7D43-C26D-CD58CC8F5560}"/>
              </a:ext>
            </a:extLst>
          </p:cNvPr>
          <p:cNvSpPr txBox="1"/>
          <p:nvPr/>
        </p:nvSpPr>
        <p:spPr>
          <a:xfrm>
            <a:off x="340614" y="310396"/>
            <a:ext cx="11555730" cy="6247864"/>
          </a:xfrm>
          <a:prstGeom prst="rect">
            <a:avLst/>
          </a:prstGeom>
          <a:noFill/>
        </p:spPr>
        <p:txBody>
          <a:bodyPr wrap="square">
            <a:spAutoFit/>
          </a:bodyPr>
          <a:lstStyle/>
          <a:p>
            <a:pPr algn="just"/>
            <a:r>
              <a:rPr lang="es-ES" sz="1600" dirty="0"/>
              <a:t>En el evento de clic del botón se van a realizar una serie de cálculos y validaciones para obtener la nota final del estudiante y su equivalencia en letra (</a:t>
            </a:r>
            <a:r>
              <a:rPr lang="es-ES" sz="1600" dirty="0">
                <a:highlight>
                  <a:srgbClr val="FFFF00"/>
                </a:highlight>
              </a:rPr>
              <a:t>calificación</a:t>
            </a:r>
            <a:r>
              <a:rPr lang="es-ES" sz="1600" dirty="0"/>
              <a:t>) basada en las </a:t>
            </a:r>
            <a:r>
              <a:rPr lang="es-ES" sz="1600" dirty="0">
                <a:highlight>
                  <a:srgbClr val="00FF00"/>
                </a:highlight>
              </a:rPr>
              <a:t>notas de asistencia, trabajo práctico, examen parcial y examen final</a:t>
            </a:r>
            <a:r>
              <a:rPr lang="es-ES" sz="1600" dirty="0"/>
              <a:t> ingresadas por el usuario.</a:t>
            </a:r>
          </a:p>
          <a:p>
            <a:pPr algn="just"/>
            <a:endParaRPr lang="es-ES" sz="1600" dirty="0"/>
          </a:p>
          <a:p>
            <a:pPr algn="just"/>
            <a:r>
              <a:rPr lang="es-ES" sz="1600" dirty="0"/>
              <a:t>Lo que hace el código del boton es:</a:t>
            </a:r>
          </a:p>
          <a:p>
            <a:pPr algn="just"/>
            <a:endParaRPr lang="es-ES" sz="1600" dirty="0"/>
          </a:p>
          <a:p>
            <a:pPr algn="just"/>
            <a:r>
              <a:rPr lang="es-ES" sz="1600" dirty="0"/>
              <a:t>Se definen las constantes </a:t>
            </a:r>
            <a:r>
              <a:rPr lang="es-ES" sz="1600" dirty="0">
                <a:highlight>
                  <a:srgbClr val="FFFF00"/>
                </a:highlight>
              </a:rPr>
              <a:t>notaMaximaAsistencia, notaMaximaTrabajoPractico, notaMaximaExamenParcial y notaMaximaExamenFinal </a:t>
            </a:r>
            <a:r>
              <a:rPr lang="es-ES" sz="1600" dirty="0"/>
              <a:t>con los valores máximos permitidos para cada tipo de nota.</a:t>
            </a:r>
          </a:p>
          <a:p>
            <a:pPr algn="just"/>
            <a:endParaRPr lang="es-ES" sz="1600" dirty="0"/>
          </a:p>
          <a:p>
            <a:pPr algn="just"/>
            <a:r>
              <a:rPr lang="es-ES" sz="1600" dirty="0"/>
              <a:t>Se verifica si alguna de las notas (asistencia, trabajoPractico, examenParcial, examenFinal) es mayor que su respectivo límite máximo. Si alguna nota excede su límite, se muestra un mensaje de error y se sale del evento para evitar cálculos incorrectos.</a:t>
            </a:r>
          </a:p>
          <a:p>
            <a:pPr algn="just"/>
            <a:endParaRPr lang="es-ES" sz="1600" dirty="0"/>
          </a:p>
          <a:p>
            <a:pPr algn="just"/>
            <a:r>
              <a:rPr lang="es-ES" sz="1600" dirty="0"/>
              <a:t>Se calcula la nota final sumando las notas de asistencia, trabajoPractico, examenParcial y examenFinal.</a:t>
            </a:r>
          </a:p>
          <a:p>
            <a:pPr algn="just"/>
            <a:endParaRPr lang="es-ES" sz="1600" dirty="0"/>
          </a:p>
          <a:p>
            <a:pPr algn="just"/>
            <a:r>
              <a:rPr lang="es-ES" sz="1600" dirty="0"/>
              <a:t>Luego, se realiza otra verificación para asegurarse de que cada nota no sea mayor que su nota máxima permitida. Si alguna nota excede su límite, se ajusta la nota al valor máximo permitido.</a:t>
            </a:r>
          </a:p>
          <a:p>
            <a:pPr algn="just"/>
            <a:endParaRPr lang="es-ES" sz="1600" dirty="0"/>
          </a:p>
          <a:p>
            <a:pPr algn="just"/>
            <a:r>
              <a:rPr lang="es-ES" sz="1600" dirty="0"/>
              <a:t>Después de asegurarse de que cada nota esté dentro del rango permitido, se recalcula la nota final sumando las notas ajustadas.</a:t>
            </a:r>
          </a:p>
          <a:p>
            <a:pPr algn="just"/>
            <a:endParaRPr lang="es-ES" sz="1600" dirty="0"/>
          </a:p>
          <a:p>
            <a:pPr algn="just"/>
            <a:r>
              <a:rPr lang="es-ES" sz="1600" dirty="0"/>
              <a:t>Se asegura que la nota final no sea mayor que 100. Si la nota final excede 100, se ajusta al valor máximo permitido (100).</a:t>
            </a:r>
          </a:p>
          <a:p>
            <a:pPr algn="just"/>
            <a:endParaRPr lang="es-ES" sz="1600" dirty="0"/>
          </a:p>
          <a:p>
            <a:pPr algn="just"/>
            <a:r>
              <a:rPr lang="es-ES" sz="1600" dirty="0"/>
              <a:t>Se asigna la nota final calculada a la etiqueta NotaFinalLabel para mostrarla en la interfaz gráfica.</a:t>
            </a:r>
          </a:p>
          <a:p>
            <a:pPr algn="just"/>
            <a:endParaRPr lang="es-ES" sz="1600" dirty="0"/>
          </a:p>
          <a:p>
            <a:pPr algn="just"/>
            <a:r>
              <a:rPr lang="es-ES" sz="1600" dirty="0"/>
              <a:t>Se asigna la equivalencia en letra correspondiente a la nota final en función de ciertos rangos de calificación. Las equivalencias se asignan a la etiqueta EquivalenciaLabel para mostrar la calificación en letra en la interfaz gráfica.</a:t>
            </a:r>
            <a:endParaRPr lang="es-DO" sz="1600" dirty="0"/>
          </a:p>
        </p:txBody>
      </p:sp>
    </p:spTree>
    <p:extLst>
      <p:ext uri="{BB962C8B-B14F-4D97-AF65-F5344CB8AC3E}">
        <p14:creationId xmlns:p14="http://schemas.microsoft.com/office/powerpoint/2010/main" val="3715837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2CB7A5-C2F7-459B-B4C3-FB82E407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382" y="785784"/>
            <a:ext cx="2695973" cy="5887860"/>
          </a:xfrm>
          <a:prstGeom prst="rect">
            <a:avLst/>
          </a:prstGeom>
        </p:spPr>
      </p:pic>
      <p:pic>
        <p:nvPicPr>
          <p:cNvPr id="10" name="Picture 9">
            <a:extLst>
              <a:ext uri="{FF2B5EF4-FFF2-40B4-BE49-F238E27FC236}">
                <a16:creationId xmlns:a16="http://schemas.microsoft.com/office/drawing/2014/main" id="{26771741-03E5-4FF8-A2C3-4D519931A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8013" y="785784"/>
            <a:ext cx="2695973" cy="5887860"/>
          </a:xfrm>
          <a:prstGeom prst="rect">
            <a:avLst/>
          </a:prstGeom>
        </p:spPr>
      </p:pic>
      <p:pic>
        <p:nvPicPr>
          <p:cNvPr id="12" name="Picture 11">
            <a:extLst>
              <a:ext uri="{FF2B5EF4-FFF2-40B4-BE49-F238E27FC236}">
                <a16:creationId xmlns:a16="http://schemas.microsoft.com/office/drawing/2014/main" id="{6AA624D4-796A-4E5E-802C-4D20CC1EA2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5017" y="785784"/>
            <a:ext cx="2871230" cy="5887860"/>
          </a:xfrm>
          <a:prstGeom prst="rect">
            <a:avLst/>
          </a:prstGeom>
        </p:spPr>
      </p:pic>
      <p:sp>
        <p:nvSpPr>
          <p:cNvPr id="2" name="CuadroTexto 1">
            <a:extLst>
              <a:ext uri="{FF2B5EF4-FFF2-40B4-BE49-F238E27FC236}">
                <a16:creationId xmlns:a16="http://schemas.microsoft.com/office/drawing/2014/main" id="{C133F24A-70D3-3D48-BE27-8C6F3D8825CA}"/>
              </a:ext>
            </a:extLst>
          </p:cNvPr>
          <p:cNvSpPr txBox="1"/>
          <p:nvPr/>
        </p:nvSpPr>
        <p:spPr>
          <a:xfrm>
            <a:off x="1393902" y="211873"/>
            <a:ext cx="9980342" cy="523220"/>
          </a:xfrm>
          <a:prstGeom prst="rect">
            <a:avLst/>
          </a:prstGeom>
          <a:noFill/>
        </p:spPr>
        <p:txBody>
          <a:bodyPr wrap="square" rtlCol="0">
            <a:spAutoFit/>
          </a:bodyPr>
          <a:lstStyle/>
          <a:p>
            <a:pPr algn="ctr"/>
            <a:r>
              <a:rPr lang="es-DO" sz="2800" b="1" dirty="0"/>
              <a:t>Resultado Final con validaciones </a:t>
            </a:r>
          </a:p>
        </p:txBody>
      </p:sp>
    </p:spTree>
    <p:extLst>
      <p:ext uri="{BB962C8B-B14F-4D97-AF65-F5344CB8AC3E}">
        <p14:creationId xmlns:p14="http://schemas.microsoft.com/office/powerpoint/2010/main" val="2397340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C421E-4F16-4887-9793-9FB51123B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544" y="864720"/>
            <a:ext cx="2609085" cy="5665491"/>
          </a:xfrm>
          <a:prstGeom prst="rect">
            <a:avLst/>
          </a:prstGeom>
        </p:spPr>
      </p:pic>
      <p:pic>
        <p:nvPicPr>
          <p:cNvPr id="5" name="Picture 4">
            <a:extLst>
              <a:ext uri="{FF2B5EF4-FFF2-40B4-BE49-F238E27FC236}">
                <a16:creationId xmlns:a16="http://schemas.microsoft.com/office/drawing/2014/main" id="{43B3E12F-1603-4FFD-B541-8FB89289E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442" y="881026"/>
            <a:ext cx="2609085" cy="5698100"/>
          </a:xfrm>
          <a:prstGeom prst="rect">
            <a:avLst/>
          </a:prstGeom>
        </p:spPr>
      </p:pic>
      <p:sp>
        <p:nvSpPr>
          <p:cNvPr id="2" name="AutoShape 2">
            <a:extLst>
              <a:ext uri="{FF2B5EF4-FFF2-40B4-BE49-F238E27FC236}">
                <a16:creationId xmlns:a16="http://schemas.microsoft.com/office/drawing/2014/main" id="{29ABFF2F-B161-7CF0-A7F2-C691E73BA7B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sp>
        <p:nvSpPr>
          <p:cNvPr id="4" name="AutoShape 4">
            <a:extLst>
              <a:ext uri="{FF2B5EF4-FFF2-40B4-BE49-F238E27FC236}">
                <a16:creationId xmlns:a16="http://schemas.microsoft.com/office/drawing/2014/main" id="{D8ABF2B8-C01F-D17C-1AB9-D41D7C460A7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DO"/>
          </a:p>
        </p:txBody>
      </p:sp>
      <p:pic>
        <p:nvPicPr>
          <p:cNvPr id="6" name="Imagen 5">
            <a:extLst>
              <a:ext uri="{FF2B5EF4-FFF2-40B4-BE49-F238E27FC236}">
                <a16:creationId xmlns:a16="http://schemas.microsoft.com/office/drawing/2014/main" id="{DB4BCD36-F996-7664-CB04-BD70FD0643BD}"/>
              </a:ext>
            </a:extLst>
          </p:cNvPr>
          <p:cNvPicPr>
            <a:picLocks noChangeAspect="1"/>
          </p:cNvPicPr>
          <p:nvPr/>
        </p:nvPicPr>
        <p:blipFill rotWithShape="1">
          <a:blip r:embed="rId4"/>
          <a:srcRect r="55469"/>
          <a:stretch/>
        </p:blipFill>
        <p:spPr>
          <a:xfrm>
            <a:off x="256341" y="913636"/>
            <a:ext cx="2773617" cy="5632881"/>
          </a:xfrm>
          <a:prstGeom prst="rect">
            <a:avLst/>
          </a:prstGeom>
        </p:spPr>
      </p:pic>
      <p:pic>
        <p:nvPicPr>
          <p:cNvPr id="7" name="Imagen 6">
            <a:extLst>
              <a:ext uri="{FF2B5EF4-FFF2-40B4-BE49-F238E27FC236}">
                <a16:creationId xmlns:a16="http://schemas.microsoft.com/office/drawing/2014/main" id="{4D069EF8-0F15-3A85-4599-30317D201837}"/>
              </a:ext>
            </a:extLst>
          </p:cNvPr>
          <p:cNvPicPr>
            <a:picLocks noChangeAspect="1"/>
          </p:cNvPicPr>
          <p:nvPr/>
        </p:nvPicPr>
        <p:blipFill rotWithShape="1">
          <a:blip r:embed="rId4"/>
          <a:srcRect l="55469"/>
          <a:stretch/>
        </p:blipFill>
        <p:spPr>
          <a:xfrm>
            <a:off x="3252371" y="897330"/>
            <a:ext cx="2773617" cy="5632881"/>
          </a:xfrm>
          <a:prstGeom prst="rect">
            <a:avLst/>
          </a:prstGeom>
        </p:spPr>
      </p:pic>
      <p:sp>
        <p:nvSpPr>
          <p:cNvPr id="8" name="CuadroTexto 7">
            <a:extLst>
              <a:ext uri="{FF2B5EF4-FFF2-40B4-BE49-F238E27FC236}">
                <a16:creationId xmlns:a16="http://schemas.microsoft.com/office/drawing/2014/main" id="{F3C89C59-1B70-4A14-C74A-55733DD87B3B}"/>
              </a:ext>
            </a:extLst>
          </p:cNvPr>
          <p:cNvSpPr txBox="1"/>
          <p:nvPr/>
        </p:nvSpPr>
        <p:spPr>
          <a:xfrm>
            <a:off x="1393902" y="211873"/>
            <a:ext cx="9980342" cy="523220"/>
          </a:xfrm>
          <a:prstGeom prst="rect">
            <a:avLst/>
          </a:prstGeom>
          <a:noFill/>
        </p:spPr>
        <p:txBody>
          <a:bodyPr wrap="square" rtlCol="0">
            <a:spAutoFit/>
          </a:bodyPr>
          <a:lstStyle/>
          <a:p>
            <a:pPr algn="ctr"/>
            <a:r>
              <a:rPr lang="es-DO" sz="2800" b="1" dirty="0"/>
              <a:t>Resultado Final con validaciones </a:t>
            </a:r>
          </a:p>
        </p:txBody>
      </p:sp>
    </p:spTree>
    <p:extLst>
      <p:ext uri="{BB962C8B-B14F-4D97-AF65-F5344CB8AC3E}">
        <p14:creationId xmlns:p14="http://schemas.microsoft.com/office/powerpoint/2010/main" val="77119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6B8589-27CD-494F-8D9B-C34FAA54291A}"/>
              </a:ext>
            </a:extLst>
          </p:cNvPr>
          <p:cNvSpPr txBox="1"/>
          <p:nvPr/>
        </p:nvSpPr>
        <p:spPr>
          <a:xfrm>
            <a:off x="288866" y="335845"/>
            <a:ext cx="11423765" cy="6186309"/>
          </a:xfrm>
          <a:prstGeom prst="rect">
            <a:avLst/>
          </a:prstGeom>
          <a:noFill/>
        </p:spPr>
        <p:txBody>
          <a:bodyPr wrap="square">
            <a:spAutoFit/>
          </a:bodyPr>
          <a:lstStyle/>
          <a:p>
            <a:pPr algn="just"/>
            <a:r>
              <a:rPr lang="es-ES" sz="3200" b="1" i="0" dirty="0">
                <a:solidFill>
                  <a:srgbClr val="273B47"/>
                </a:solidFill>
                <a:effectLst/>
                <a:latin typeface="cooper_hewittmedium"/>
              </a:rPr>
              <a:t>Xamarin y Maui</a:t>
            </a:r>
          </a:p>
          <a:p>
            <a:pPr algn="just"/>
            <a:endParaRPr lang="es-ES" sz="2800" dirty="0"/>
          </a:p>
          <a:p>
            <a:pPr algn="just"/>
            <a:r>
              <a:rPr lang="es-ES" sz="2800" b="1" dirty="0"/>
              <a:t>Xamarin:</a:t>
            </a:r>
          </a:p>
          <a:p>
            <a:pPr algn="just"/>
            <a:endParaRPr lang="es-ES" sz="2800" dirty="0"/>
          </a:p>
          <a:p>
            <a:pPr algn="just"/>
            <a:r>
              <a:rPr lang="es-ES" sz="2800" b="1" dirty="0">
                <a:solidFill>
                  <a:srgbClr val="00B0F0"/>
                </a:solidFill>
                <a:effectLst>
                  <a:outerShdw blurRad="38100" dist="38100" dir="2700000" algn="tl">
                    <a:srgbClr val="000000">
                      <a:alpha val="43137"/>
                    </a:srgbClr>
                  </a:outerShdw>
                </a:effectLst>
              </a:rPr>
              <a:t>Xamarin</a:t>
            </a:r>
            <a:r>
              <a:rPr lang="es-ES" sz="2800" dirty="0"/>
              <a:t> es una plataforma de desarrollo de aplicaciones móviles que permite crear apps para Android e iOS usando  (C# y .NET), con un solo código base compartido.</a:t>
            </a:r>
          </a:p>
          <a:p>
            <a:pPr algn="just"/>
            <a:endParaRPr lang="es-ES" sz="2800" dirty="0"/>
          </a:p>
          <a:p>
            <a:pPr algn="just"/>
            <a:endParaRPr lang="es-ES" sz="2800" dirty="0"/>
          </a:p>
          <a:p>
            <a:pPr algn="just"/>
            <a:r>
              <a:rPr lang="es-ES" sz="2800" b="1" dirty="0"/>
              <a:t>.NET MAUI (Multiplatform App UI):</a:t>
            </a:r>
          </a:p>
          <a:p>
            <a:pPr algn="just"/>
            <a:endParaRPr lang="es-ES" sz="2800" dirty="0"/>
          </a:p>
          <a:p>
            <a:pPr algn="just"/>
            <a:r>
              <a:rPr lang="es-ES" sz="2800" b="1" dirty="0">
                <a:solidFill>
                  <a:srgbClr val="7030A0"/>
                </a:solidFill>
                <a:effectLst>
                  <a:outerShdw blurRad="38100" dist="38100" dir="2700000" algn="tl">
                    <a:srgbClr val="000000">
                      <a:alpha val="43137"/>
                    </a:srgbClr>
                  </a:outerShdw>
                </a:effectLst>
              </a:rPr>
              <a:t>MAUI</a:t>
            </a:r>
            <a:r>
              <a:rPr lang="es-ES" sz="2800" dirty="0"/>
              <a:t> es la evolución de  </a:t>
            </a:r>
            <a:r>
              <a:rPr lang="es-ES" sz="2800" b="1" dirty="0"/>
              <a:t>Xamarin.Forms </a:t>
            </a:r>
            <a:r>
              <a:rPr lang="es-ES" sz="2800" dirty="0"/>
              <a:t> y parte de .NET, diseñada para desarrollar aplicaciones con una única base de código que funcionen en  Android, iOS, Windows y Mac </a:t>
            </a:r>
          </a:p>
        </p:txBody>
      </p:sp>
      <p:pic>
        <p:nvPicPr>
          <p:cNvPr id="2050" name="Picture 2" descr="Xamarin Logo PNG Transparent &amp; SVG Vector - Freebie Supply">
            <a:extLst>
              <a:ext uri="{FF2B5EF4-FFF2-40B4-BE49-F238E27FC236}">
                <a16:creationId xmlns:a16="http://schemas.microsoft.com/office/drawing/2014/main" id="{D2ED7553-30AA-4AF1-BC0E-9FFEFEF55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178177"/>
            <a:ext cx="708660" cy="631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ing Base64 encoded images in .NET MAUI · Gerald's blog about .NET, .NET  MAUI, Blazor, ASP.NET, Git, Azure and more!">
            <a:extLst>
              <a:ext uri="{FF2B5EF4-FFF2-40B4-BE49-F238E27FC236}">
                <a16:creationId xmlns:a16="http://schemas.microsoft.com/office/drawing/2014/main" id="{FAB62615-731F-4F03-9F68-375D61688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417" y="4135629"/>
            <a:ext cx="708661" cy="70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92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ab-¿A quién le toca? Whose turn is it?. ¿A quién le toca? - ppt ...">
            <a:extLst>
              <a:ext uri="{FF2B5EF4-FFF2-40B4-BE49-F238E27FC236}">
                <a16:creationId xmlns:a16="http://schemas.microsoft.com/office/drawing/2014/main" id="{AE1644F0-FC8C-4302-A6DE-FFE482A2A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t="5071" r="18380" b="8544"/>
          <a:stretch/>
        </p:blipFill>
        <p:spPr bwMode="auto">
          <a:xfrm>
            <a:off x="3199326" y="421778"/>
            <a:ext cx="5793347" cy="592428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6B01FA2-E6E3-4CC7-930D-DE5AEDF7102C}"/>
              </a:ext>
            </a:extLst>
          </p:cNvPr>
          <p:cNvSpPr txBox="1"/>
          <p:nvPr/>
        </p:nvSpPr>
        <p:spPr>
          <a:xfrm>
            <a:off x="396082" y="993597"/>
            <a:ext cx="3251200" cy="5509200"/>
          </a:xfrm>
          <a:prstGeom prst="rect">
            <a:avLst/>
          </a:prstGeom>
          <a:noFill/>
        </p:spPr>
        <p:txBody>
          <a:bodyPr wrap="square" rtlCol="0">
            <a:spAutoFit/>
          </a:bodyPr>
          <a:lstStyle/>
          <a:p>
            <a:pPr algn="ctr"/>
            <a:r>
              <a:rPr lang="en-US" sz="3200" b="1" dirty="0">
                <a:solidFill>
                  <a:srgbClr val="000000"/>
                </a:solidFill>
              </a:rPr>
              <a:t>Modificar como en el ejemplo anterior  y darle validacion, que cuando haga una operacion con los campos vacios no explote la aplicacion, y presente un mensaje al usario.</a:t>
            </a:r>
            <a:endParaRPr lang="es-ES" sz="3200" b="1" dirty="0">
              <a:solidFill>
                <a:srgbClr val="000000"/>
              </a:solidFill>
            </a:endParaRPr>
          </a:p>
        </p:txBody>
      </p:sp>
      <p:sp>
        <p:nvSpPr>
          <p:cNvPr id="5" name="CuadroTexto 4">
            <a:extLst>
              <a:ext uri="{FF2B5EF4-FFF2-40B4-BE49-F238E27FC236}">
                <a16:creationId xmlns:a16="http://schemas.microsoft.com/office/drawing/2014/main" id="{3391A02A-336C-4CB3-B9A6-3A181A86EEDB}"/>
              </a:ext>
            </a:extLst>
          </p:cNvPr>
          <p:cNvSpPr txBox="1"/>
          <p:nvPr/>
        </p:nvSpPr>
        <p:spPr>
          <a:xfrm>
            <a:off x="8345214" y="2304988"/>
            <a:ext cx="3379631" cy="3539430"/>
          </a:xfrm>
          <a:prstGeom prst="rect">
            <a:avLst/>
          </a:prstGeom>
          <a:noFill/>
        </p:spPr>
        <p:txBody>
          <a:bodyPr wrap="square">
            <a:spAutoFit/>
          </a:bodyPr>
          <a:lstStyle/>
          <a:p>
            <a:pPr algn="ctr"/>
            <a:r>
              <a:rPr lang="en-US" sz="2800" b="1" dirty="0">
                <a:solidFill>
                  <a:srgbClr val="000000"/>
                </a:solidFill>
              </a:rPr>
              <a:t>Pudiendo utilizar </a:t>
            </a:r>
            <a:r>
              <a:rPr lang="es-DO" sz="2800" b="1" dirty="0">
                <a:solidFill>
                  <a:srgbClr val="000000"/>
                </a:solidFill>
              </a:rPr>
              <a:t>validaciones y exceptions en Xamarin, sean por medio de If, Else, o Try Catch, como en el ejemplo o como ustedes eligen.</a:t>
            </a:r>
            <a:endParaRPr lang="es-ES" sz="2800" b="1" dirty="0">
              <a:solidFill>
                <a:srgbClr val="000000"/>
              </a:solidFill>
            </a:endParaRPr>
          </a:p>
        </p:txBody>
      </p:sp>
    </p:spTree>
    <p:extLst>
      <p:ext uri="{BB962C8B-B14F-4D97-AF65-F5344CB8AC3E}">
        <p14:creationId xmlns:p14="http://schemas.microsoft.com/office/powerpoint/2010/main" val="4251688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4"/>
          <p:cNvPicPr/>
          <p:nvPr/>
        </p:nvPicPr>
        <p:blipFill>
          <a:blip r:embed="rId2"/>
          <a:stretch/>
        </p:blipFill>
        <p:spPr>
          <a:xfrm>
            <a:off x="689040" y="1312200"/>
            <a:ext cx="11052000" cy="3673080"/>
          </a:xfrm>
          <a:prstGeom prst="rect">
            <a:avLst/>
          </a:prstGeom>
          <a:ln>
            <a:noFill/>
          </a:ln>
        </p:spPr>
      </p:pic>
    </p:spTree>
    <p:extLst>
      <p:ext uri="{BB962C8B-B14F-4D97-AF65-F5344CB8AC3E}">
        <p14:creationId xmlns:p14="http://schemas.microsoft.com/office/powerpoint/2010/main" val="273591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69054" y="205675"/>
            <a:ext cx="9670917"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 y Maui</a:t>
            </a:r>
          </a:p>
        </p:txBody>
      </p:sp>
      <p:sp>
        <p:nvSpPr>
          <p:cNvPr id="5" name="Rectángulo 4"/>
          <p:cNvSpPr/>
          <p:nvPr/>
        </p:nvSpPr>
        <p:spPr>
          <a:xfrm>
            <a:off x="345203" y="1543975"/>
            <a:ext cx="11501594" cy="4893647"/>
          </a:xfrm>
          <a:prstGeom prst="rect">
            <a:avLst/>
          </a:prstGeom>
        </p:spPr>
        <p:txBody>
          <a:bodyPr wrap="square">
            <a:spAutoFit/>
          </a:bodyPr>
          <a:lstStyle/>
          <a:p>
            <a:pPr algn="just"/>
            <a:r>
              <a:rPr lang="es-ES" sz="2400" b="1" i="0" dirty="0">
                <a:effectLst/>
                <a:highlight>
                  <a:srgbClr val="FFFF00"/>
                </a:highlight>
              </a:rPr>
              <a:t>Xamarin.Forms y .NET MAUI:</a:t>
            </a:r>
          </a:p>
          <a:p>
            <a:pPr algn="just"/>
            <a:endParaRPr lang="es-ES" sz="2400" b="1" i="0" dirty="0">
              <a:effectLst/>
              <a:highlight>
                <a:srgbClr val="FFFF00"/>
              </a:highlight>
            </a:endParaRPr>
          </a:p>
          <a:p>
            <a:pPr algn="just"/>
            <a:r>
              <a:rPr lang="es-ES" sz="2400" b="1" i="0" dirty="0">
                <a:effectLst/>
                <a:highlight>
                  <a:srgbClr val="00FFFF"/>
                </a:highlight>
              </a:rPr>
              <a:t>Xamarin.Forms</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Ofrece una amplia gama de controles para crear interfaces de usuario.</a:t>
            </a:r>
          </a:p>
          <a:p>
            <a:pPr marL="342900" indent="-342900" algn="just">
              <a:buFont typeface="Wingdings" panose="05000000000000000000" pitchFamily="2" charset="2"/>
              <a:buChar char="ü"/>
            </a:pPr>
            <a:r>
              <a:rPr lang="es-ES" sz="2400" b="1" i="0" dirty="0">
                <a:effectLst/>
              </a:rPr>
              <a:t>Renderers: </a:t>
            </a:r>
            <a:r>
              <a:rPr lang="es-ES" sz="2400" b="0" i="0" dirty="0">
                <a:effectLst/>
              </a:rPr>
              <a:t>Utiliza Renderers para traducir los controles de Xamarin.Forms a controles nativos en cada plataforma (iOS, Android, etc.).</a:t>
            </a:r>
          </a:p>
          <a:p>
            <a:pPr algn="just"/>
            <a:r>
              <a:rPr lang="es-ES" sz="2400" b="1" i="0" dirty="0">
                <a:effectLst/>
                <a:highlight>
                  <a:srgbClr val="FF00FF"/>
                </a:highlight>
              </a:rPr>
              <a:t>.NET MAUI</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Similar a Xamarin.Forms, ofrece una amplia gama de controles para interfaces de usuario.</a:t>
            </a:r>
          </a:p>
          <a:p>
            <a:pPr marL="342900" indent="-342900" algn="just">
              <a:buFont typeface="Wingdings" panose="05000000000000000000" pitchFamily="2" charset="2"/>
              <a:buChar char="ü"/>
            </a:pPr>
            <a:r>
              <a:rPr lang="es-ES" sz="2400" b="1" i="0" dirty="0">
                <a:effectLst/>
              </a:rPr>
              <a:t>Handlers: </a:t>
            </a:r>
            <a:r>
              <a:rPr lang="es-ES" sz="2400" b="0" i="0" dirty="0">
                <a:effectLst/>
              </a:rPr>
              <a:t>En lugar de Renderers, .NET MAUI utiliza Handlers, que proporcionan mayor flexibilidad y reutilización de código, permitiendo una personalización más avanzada y mejor optimización.</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016766" y="803277"/>
            <a:ext cx="3477345" cy="9774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splaying Base64 encoded images in .NET MAUI · Gerald's blog about .NET, .NET  MAUI, Blazor, ASP.NET, Git, Azure and more!">
            <a:extLst>
              <a:ext uri="{FF2B5EF4-FFF2-40B4-BE49-F238E27FC236}">
                <a16:creationId xmlns:a16="http://schemas.microsoft.com/office/drawing/2014/main" id="{C8056DF3-F637-431E-AA1E-26DA0D74D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111" y="68238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D6D997-AAB0-41B0-A8CE-8FA0972AC19C}"/>
              </a:ext>
            </a:extLst>
          </p:cNvPr>
          <p:cNvSpPr txBox="1"/>
          <p:nvPr/>
        </p:nvSpPr>
        <p:spPr>
          <a:xfrm>
            <a:off x="473824" y="335846"/>
            <a:ext cx="11546379" cy="5816977"/>
          </a:xfrm>
          <a:prstGeom prst="rect">
            <a:avLst/>
          </a:prstGeom>
          <a:noFill/>
        </p:spPr>
        <p:txBody>
          <a:bodyPr wrap="square">
            <a:spAutoFit/>
          </a:bodyPr>
          <a:lstStyle/>
          <a:p>
            <a:r>
              <a:rPr lang="es-DO" sz="2800" b="1" dirty="0"/>
              <a:t># Comparación entre Xamarin y .NET MAUI</a:t>
            </a:r>
          </a:p>
          <a:p>
            <a:endParaRPr lang="es-DO" sz="2000" dirty="0"/>
          </a:p>
          <a:p>
            <a:r>
              <a:rPr lang="es-DO" sz="2800" b="1" dirty="0">
                <a:solidFill>
                  <a:srgbClr val="00B0F0"/>
                </a:solidFill>
                <a:effectLst>
                  <a:outerShdw blurRad="38100" dist="38100" dir="2700000" algn="tl">
                    <a:srgbClr val="000000">
                      <a:alpha val="43137"/>
                    </a:srgbClr>
                  </a:outerShdw>
                </a:effectLst>
              </a:rPr>
              <a:t>## Xamarin:</a:t>
            </a:r>
            <a:br>
              <a:rPr lang="es-DO" sz="2800" b="1" dirty="0">
                <a:solidFill>
                  <a:srgbClr val="00B0F0"/>
                </a:solidFill>
                <a:effectLst>
                  <a:outerShdw blurRad="38100" dist="38100" dir="2700000" algn="tl">
                    <a:srgbClr val="000000">
                      <a:alpha val="43137"/>
                    </a:srgbClr>
                  </a:outerShdw>
                </a:effectLst>
              </a:rPr>
            </a:br>
            <a:endParaRPr lang="es-DO" sz="2800" b="1" dirty="0">
              <a:solidFill>
                <a:srgbClr val="00B0F0"/>
              </a:solidFill>
              <a:effectLst>
                <a:outerShdw blurRad="38100" dist="38100" dir="2700000" algn="tl">
                  <a:srgbClr val="000000">
                    <a:alpha val="43137"/>
                  </a:srgbClr>
                </a:outerShdw>
              </a:effectLst>
            </a:endParaRPr>
          </a:p>
          <a:p>
            <a:r>
              <a:rPr lang="es-DO" sz="2000" dirty="0"/>
              <a:t>- ✅ Desarrollar aplicaciones móviles para  Android e iOS usando C#.</a:t>
            </a:r>
          </a:p>
          <a:p>
            <a:r>
              <a:rPr lang="es-DO" sz="2000" dirty="0"/>
              <a:t>- ✅ Compartir código entre plataformas con  Xamarin.Forms .</a:t>
            </a:r>
          </a:p>
          <a:p>
            <a:r>
              <a:rPr lang="es-DO" sz="2000" dirty="0"/>
              <a:t>- ✅ Integrar características nativas mediante  Xamarin.Essentials .</a:t>
            </a:r>
          </a:p>
          <a:p>
            <a:r>
              <a:rPr lang="es-DO" sz="2000" dirty="0"/>
              <a:t>- ✅ Utilizar  Xamarin.Android  y  Xamarin.iOS  para mayor control.</a:t>
            </a:r>
          </a:p>
          <a:p>
            <a:r>
              <a:rPr lang="es-DO" sz="2000" dirty="0"/>
              <a:t>- ✅ Desplegar aplicaciones en dispositivos móviles.</a:t>
            </a:r>
          </a:p>
          <a:p>
            <a:endParaRPr lang="es-DO" sz="2000" dirty="0"/>
          </a:p>
          <a:p>
            <a:r>
              <a:rPr lang="es-DO" sz="2400" b="1" dirty="0">
                <a:solidFill>
                  <a:srgbClr val="7030A0"/>
                </a:solidFill>
                <a:effectLst>
                  <a:outerShdw blurRad="38100" dist="38100" dir="2700000" algn="tl">
                    <a:srgbClr val="000000">
                      <a:alpha val="43137"/>
                    </a:srgbClr>
                  </a:outerShdw>
                </a:effectLst>
              </a:rPr>
              <a:t>## .NET MAUI:</a:t>
            </a:r>
          </a:p>
          <a:p>
            <a:endParaRPr lang="es-DO" sz="2400" b="1" dirty="0">
              <a:solidFill>
                <a:srgbClr val="7030A0"/>
              </a:solidFill>
              <a:effectLst>
                <a:outerShdw blurRad="38100" dist="38100" dir="2700000" algn="tl">
                  <a:srgbClr val="000000">
                    <a:alpha val="43137"/>
                  </a:srgbClr>
                </a:outerShdw>
              </a:effectLst>
            </a:endParaRPr>
          </a:p>
          <a:p>
            <a:r>
              <a:rPr lang="es-DO" sz="2000" dirty="0"/>
              <a:t>- 🚀 Desarrollar aplicaciones con  una sola base de código  para </a:t>
            </a:r>
            <a:r>
              <a:rPr lang="es-DO" sz="2000" dirty="0">
                <a:highlight>
                  <a:srgbClr val="00FF00"/>
                </a:highlight>
              </a:rPr>
              <a:t>Android</a:t>
            </a:r>
            <a:r>
              <a:rPr lang="es-DO" sz="2000" dirty="0"/>
              <a:t>, </a:t>
            </a:r>
            <a:r>
              <a:rPr lang="es-DO" sz="2000" dirty="0">
                <a:highlight>
                  <a:srgbClr val="808080"/>
                </a:highlight>
              </a:rPr>
              <a:t>iOS</a:t>
            </a:r>
            <a:r>
              <a:rPr lang="es-DO" sz="2000" dirty="0"/>
              <a:t>, </a:t>
            </a:r>
            <a:r>
              <a:rPr lang="es-DO" sz="2000" dirty="0">
                <a:highlight>
                  <a:srgbClr val="00FFFF"/>
                </a:highlight>
              </a:rPr>
              <a:t>Windows</a:t>
            </a:r>
            <a:r>
              <a:rPr lang="es-DO" sz="2000" dirty="0"/>
              <a:t> y </a:t>
            </a:r>
            <a:r>
              <a:rPr lang="es-DO" sz="2000" dirty="0">
                <a:highlight>
                  <a:srgbClr val="C0C0C0"/>
                </a:highlight>
              </a:rPr>
              <a:t>Mac</a:t>
            </a:r>
            <a:r>
              <a:rPr lang="es-DO" sz="2000" dirty="0"/>
              <a:t> .</a:t>
            </a:r>
          </a:p>
          <a:p>
            <a:r>
              <a:rPr lang="es-DO" sz="2000" dirty="0"/>
              <a:t>- 🚀 Mejor estructura de proyecto con integración en  .NET 6+ y todas las demas actualizadas .</a:t>
            </a:r>
          </a:p>
          <a:p>
            <a:r>
              <a:rPr lang="es-DO" sz="2000" dirty="0"/>
              <a:t>- 🚀 Controles gráficos mejorados y gestión más fluida de UI.</a:t>
            </a:r>
          </a:p>
          <a:p>
            <a:r>
              <a:rPr lang="es-DO" sz="2000" dirty="0"/>
              <a:t>- 🚀 Mejor rendimiento y menor tamaño de las aplicaciones.</a:t>
            </a:r>
          </a:p>
          <a:p>
            <a:r>
              <a:rPr lang="es-DO" sz="2000" dirty="0"/>
              <a:t>- 🚀 Uso de  </a:t>
            </a:r>
            <a:r>
              <a:rPr lang="es-DO" sz="2000" b="1" dirty="0"/>
              <a:t>Blazor</a:t>
            </a:r>
            <a:r>
              <a:rPr lang="es-DO" sz="2000" dirty="0"/>
              <a:t> para compartir código entre web y móvil.</a:t>
            </a:r>
          </a:p>
        </p:txBody>
      </p:sp>
    </p:spTree>
    <p:extLst>
      <p:ext uri="{BB962C8B-B14F-4D97-AF65-F5344CB8AC3E}">
        <p14:creationId xmlns:p14="http://schemas.microsoft.com/office/powerpoint/2010/main" val="42484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5E73498-9E04-449D-9BEB-F323ACA88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3" y="2212970"/>
            <a:ext cx="11742234" cy="326428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3C71E4-B282-4400-8FB0-55B02BB89047}"/>
              </a:ext>
            </a:extLst>
          </p:cNvPr>
          <p:cNvSpPr txBox="1"/>
          <p:nvPr/>
        </p:nvSpPr>
        <p:spPr>
          <a:xfrm>
            <a:off x="213173" y="1122216"/>
            <a:ext cx="11624151" cy="830997"/>
          </a:xfrm>
          <a:prstGeom prst="rect">
            <a:avLst/>
          </a:prstGeom>
          <a:noFill/>
        </p:spPr>
        <p:txBody>
          <a:bodyPr wrap="square">
            <a:spAutoFit/>
          </a:bodyPr>
          <a:lstStyle/>
          <a:p>
            <a:pPr algn="ctr"/>
            <a:r>
              <a:rPr lang="es-ES" sz="2400" b="1" dirty="0"/>
              <a:t>Son plantillas que representan las distintas pantallas de una aplicación, cada una con su propio contenido y funcionalidad.</a:t>
            </a:r>
            <a:endParaRPr lang="es-DO" sz="2400" b="1" dirty="0"/>
          </a:p>
        </p:txBody>
      </p:sp>
      <p:sp>
        <p:nvSpPr>
          <p:cNvPr id="5" name="CuadroTexto 4">
            <a:extLst>
              <a:ext uri="{FF2B5EF4-FFF2-40B4-BE49-F238E27FC236}">
                <a16:creationId xmlns:a16="http://schemas.microsoft.com/office/drawing/2014/main" id="{F737D746-D604-4429-9062-3B75A9B11F09}"/>
              </a:ext>
            </a:extLst>
          </p:cNvPr>
          <p:cNvSpPr txBox="1"/>
          <p:nvPr/>
        </p:nvSpPr>
        <p:spPr>
          <a:xfrm>
            <a:off x="1720734" y="232756"/>
            <a:ext cx="8936182" cy="646331"/>
          </a:xfrm>
          <a:prstGeom prst="rect">
            <a:avLst/>
          </a:prstGeom>
          <a:noFill/>
        </p:spPr>
        <p:txBody>
          <a:bodyPr wrap="square" rtlCol="0">
            <a:spAutoFit/>
          </a:bodyPr>
          <a:lstStyle/>
          <a:p>
            <a:pPr algn="ctr"/>
            <a:r>
              <a:rPr lang="es-ES" sz="3600" b="1" dirty="0"/>
              <a:t>Las Paginas en </a:t>
            </a:r>
            <a:r>
              <a:rPr lang="es-ES" sz="3600" b="1" dirty="0">
                <a:solidFill>
                  <a:srgbClr val="00B0F0"/>
                </a:solidFill>
              </a:rPr>
              <a:t>Xamarin</a:t>
            </a:r>
            <a:r>
              <a:rPr lang="es-ES" sz="3600" b="1" dirty="0"/>
              <a:t> y </a:t>
            </a:r>
            <a:r>
              <a:rPr lang="es-ES" sz="3600" b="1" dirty="0">
                <a:solidFill>
                  <a:srgbClr val="CC00FF"/>
                </a:solidFill>
              </a:rPr>
              <a:t>Maui </a:t>
            </a:r>
            <a:endParaRPr lang="es-DO" sz="3600" b="1" dirty="0">
              <a:solidFill>
                <a:srgbClr val="CC00FF"/>
              </a:solidFill>
            </a:endParaRPr>
          </a:p>
        </p:txBody>
      </p:sp>
      <p:sp>
        <p:nvSpPr>
          <p:cNvPr id="3" name="CuadroTexto 2">
            <a:extLst>
              <a:ext uri="{FF2B5EF4-FFF2-40B4-BE49-F238E27FC236}">
                <a16:creationId xmlns:a16="http://schemas.microsoft.com/office/drawing/2014/main" id="{36885327-A498-4C52-8AFE-5BD593BA40C6}"/>
              </a:ext>
            </a:extLst>
          </p:cNvPr>
          <p:cNvSpPr txBox="1"/>
          <p:nvPr/>
        </p:nvSpPr>
        <p:spPr>
          <a:xfrm>
            <a:off x="3183774" y="6225134"/>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3164851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Xamarinの共有プロジェクトでXamarin.Forms 3.0を使う - はつねの日記">
            <a:extLst>
              <a:ext uri="{FF2B5EF4-FFF2-40B4-BE49-F238E27FC236}">
                <a16:creationId xmlns:a16="http://schemas.microsoft.com/office/drawing/2014/main" id="{799C170F-87FB-49CB-AD19-DE020AA66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049014"/>
            <a:ext cx="7922030" cy="5214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AE844A-005E-4A0A-AE28-403F2239E8F6}"/>
              </a:ext>
            </a:extLst>
          </p:cNvPr>
          <p:cNvSpPr txBox="1"/>
          <p:nvPr/>
        </p:nvSpPr>
        <p:spPr>
          <a:xfrm>
            <a:off x="2510444" y="149629"/>
            <a:ext cx="7390014" cy="646331"/>
          </a:xfrm>
          <a:prstGeom prst="rect">
            <a:avLst/>
          </a:prstGeom>
          <a:noFill/>
        </p:spPr>
        <p:txBody>
          <a:bodyPr wrap="square" rtlCol="0">
            <a:spAutoFit/>
          </a:bodyPr>
          <a:lstStyle/>
          <a:p>
            <a:pPr algn="ctr"/>
            <a:r>
              <a:rPr lang="es-ES" sz="3600" b="1" dirty="0"/>
              <a:t>Los Layouts  En </a:t>
            </a:r>
            <a:r>
              <a:rPr lang="es-ES" sz="3600" b="1" dirty="0">
                <a:solidFill>
                  <a:srgbClr val="00B0F0"/>
                </a:solidFill>
              </a:rPr>
              <a:t>Xamarin</a:t>
            </a:r>
            <a:r>
              <a:rPr lang="es-ES" sz="3600" b="1" dirty="0"/>
              <a:t> y </a:t>
            </a:r>
            <a:r>
              <a:rPr lang="es-ES" sz="3600" b="1" dirty="0">
                <a:solidFill>
                  <a:srgbClr val="CC00FF"/>
                </a:solidFill>
              </a:rPr>
              <a:t>Maui</a:t>
            </a:r>
            <a:endParaRPr lang="es-DO" sz="3600" b="1" dirty="0"/>
          </a:p>
        </p:txBody>
      </p:sp>
      <p:sp>
        <p:nvSpPr>
          <p:cNvPr id="12" name="CuadroTexto 11">
            <a:extLst>
              <a:ext uri="{FF2B5EF4-FFF2-40B4-BE49-F238E27FC236}">
                <a16:creationId xmlns:a16="http://schemas.microsoft.com/office/drawing/2014/main" id="{8CD3820B-4B07-4DC6-82E4-E4CEF80CD5A0}"/>
              </a:ext>
            </a:extLst>
          </p:cNvPr>
          <p:cNvSpPr txBox="1"/>
          <p:nvPr/>
        </p:nvSpPr>
        <p:spPr>
          <a:xfrm>
            <a:off x="316144" y="687345"/>
            <a:ext cx="11403819" cy="400110"/>
          </a:xfrm>
          <a:prstGeom prst="rect">
            <a:avLst/>
          </a:prstGeom>
          <a:noFill/>
        </p:spPr>
        <p:txBody>
          <a:bodyPr wrap="square">
            <a:spAutoFit/>
          </a:bodyPr>
          <a:lstStyle/>
          <a:p>
            <a:pPr algn="ctr"/>
            <a:r>
              <a:rPr lang="es-ES" sz="2000" b="1" dirty="0"/>
              <a:t>Son contenedores que organizan y gestionan cómo se disponen los controles dentro de una página.</a:t>
            </a:r>
            <a:endParaRPr lang="es-DO" sz="2000" b="1" dirty="0"/>
          </a:p>
        </p:txBody>
      </p:sp>
      <p:sp>
        <p:nvSpPr>
          <p:cNvPr id="5" name="CuadroTexto 4">
            <a:extLst>
              <a:ext uri="{FF2B5EF4-FFF2-40B4-BE49-F238E27FC236}">
                <a16:creationId xmlns:a16="http://schemas.microsoft.com/office/drawing/2014/main" id="{40B2686E-2E55-4F3A-840F-DF855F033732}"/>
              </a:ext>
            </a:extLst>
          </p:cNvPr>
          <p:cNvSpPr txBox="1"/>
          <p:nvPr/>
        </p:nvSpPr>
        <p:spPr>
          <a:xfrm>
            <a:off x="3013002" y="6349826"/>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184648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1815882"/>
          </a:xfrm>
          <a:prstGeom prst="rect">
            <a:avLst/>
          </a:prstGeom>
        </p:spPr>
        <p:txBody>
          <a:bodyPr wrap="square">
            <a:spAutoFit/>
          </a:bodyPr>
          <a:lstStyle/>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8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rotWithShape="1">
          <a:blip r:embed="rId2"/>
          <a:srcRect l="2081" t="1770" r="2261" b="4330"/>
          <a:stretch/>
        </p:blipFill>
        <p:spPr>
          <a:xfrm>
            <a:off x="178676" y="805566"/>
            <a:ext cx="11109436" cy="5917324"/>
          </a:xfrm>
          <a:prstGeom prst="rect">
            <a:avLst/>
          </a:prstGeom>
        </p:spPr>
      </p:pic>
      <p:sp>
        <p:nvSpPr>
          <p:cNvPr id="4" name="CuadroTexto 3">
            <a:extLst>
              <a:ext uri="{FF2B5EF4-FFF2-40B4-BE49-F238E27FC236}">
                <a16:creationId xmlns:a16="http://schemas.microsoft.com/office/drawing/2014/main" id="{0BB2889C-36BA-4C6F-B215-76BD4546D9E0}"/>
              </a:ext>
            </a:extLst>
          </p:cNvPr>
          <p:cNvSpPr txBox="1"/>
          <p:nvPr/>
        </p:nvSpPr>
        <p:spPr>
          <a:xfrm>
            <a:off x="2743200" y="205402"/>
            <a:ext cx="9270124" cy="1200329"/>
          </a:xfrm>
          <a:prstGeom prst="rect">
            <a:avLst/>
          </a:prstGeom>
          <a:noFill/>
        </p:spPr>
        <p:txBody>
          <a:bodyPr wrap="square">
            <a:spAutoFit/>
          </a:bodyPr>
          <a:lstStyle/>
          <a:p>
            <a:pPr algn="just"/>
            <a:r>
              <a:rPr lang="es-ES" dirty="0"/>
              <a:t>Los Controles en Xamarin y MAUI son elementos de la interfaz de usuario (UI) que permiten interactuar con la aplicación, como botones, etiquetas, campos de texto, listas, entre otros. Cada control tiene una funcionalidad específica, como mostrar datos, recibir entradas del usuario o ejecutar acciones.</a:t>
            </a:r>
            <a:endParaRPr lang="es-DO" dirty="0"/>
          </a:p>
        </p:txBody>
      </p:sp>
    </p:spTree>
    <p:extLst>
      <p:ext uri="{BB962C8B-B14F-4D97-AF65-F5344CB8AC3E}">
        <p14:creationId xmlns:p14="http://schemas.microsoft.com/office/powerpoint/2010/main" val="259300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rotWithShape="1">
          <a:blip r:embed="rId2"/>
          <a:srcRect l="2081" t="1770" r="2261" b="4330"/>
          <a:stretch/>
        </p:blipFill>
        <p:spPr>
          <a:xfrm>
            <a:off x="178676" y="805566"/>
            <a:ext cx="11109436" cy="5917324"/>
          </a:xfrm>
          <a:prstGeom prst="rect">
            <a:avLst/>
          </a:prstGeom>
        </p:spPr>
      </p:pic>
      <p:sp>
        <p:nvSpPr>
          <p:cNvPr id="4" name="CuadroTexto 3">
            <a:extLst>
              <a:ext uri="{FF2B5EF4-FFF2-40B4-BE49-F238E27FC236}">
                <a16:creationId xmlns:a16="http://schemas.microsoft.com/office/drawing/2014/main" id="{0BB2889C-36BA-4C6F-B215-76BD4546D9E0}"/>
              </a:ext>
            </a:extLst>
          </p:cNvPr>
          <p:cNvSpPr txBox="1"/>
          <p:nvPr/>
        </p:nvSpPr>
        <p:spPr>
          <a:xfrm>
            <a:off x="2743200" y="205402"/>
            <a:ext cx="9270124" cy="1200329"/>
          </a:xfrm>
          <a:prstGeom prst="rect">
            <a:avLst/>
          </a:prstGeom>
          <a:noFill/>
        </p:spPr>
        <p:txBody>
          <a:bodyPr wrap="square">
            <a:spAutoFit/>
          </a:bodyPr>
          <a:lstStyle/>
          <a:p>
            <a:pPr algn="just"/>
            <a:r>
              <a:rPr lang="es-ES" dirty="0"/>
              <a:t>Los Controles en Xamarin y MAUI son elementos de la interfaz de usuario (UI) que permiten interactuar con la aplicación, como botones, etiquetas, campos de texto, listas, entre otros. Cada control tiene una funcionalidad específica, como mostrar datos, recibir entradas del usuario o ejecutar acciones.</a:t>
            </a:r>
            <a:endParaRPr lang="es-DO" dirty="0"/>
          </a:p>
        </p:txBody>
      </p:sp>
    </p:spTree>
    <p:extLst>
      <p:ext uri="{BB962C8B-B14F-4D97-AF65-F5344CB8AC3E}">
        <p14:creationId xmlns:p14="http://schemas.microsoft.com/office/powerpoint/2010/main" val="3710426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TotalTime>
  <Words>2651</Words>
  <Application>Microsoft Office PowerPoint</Application>
  <PresentationFormat>Panorámica</PresentationFormat>
  <Paragraphs>245</Paragraphs>
  <Slides>21</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21</vt:i4>
      </vt:variant>
    </vt:vector>
  </HeadingPairs>
  <TitlesOfParts>
    <vt:vector size="32" baseType="lpstr">
      <vt:lpstr>72 Condensed</vt:lpstr>
      <vt:lpstr>Arial</vt:lpstr>
      <vt:lpstr>Calibri</vt:lpstr>
      <vt:lpstr>Calibri Light</vt:lpstr>
      <vt:lpstr>Cascadia Mono</vt:lpstr>
      <vt:lpstr>cooper_hewittmedium</vt:lpstr>
      <vt:lpstr>Lato</vt:lpstr>
      <vt:lpstr>Open Sans</vt:lpstr>
      <vt:lpstr>Söhne</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JUANCITO PEÑA VIZCAINO</dc:creator>
  <cp:lastModifiedBy>Juancito Peña Vizcaino</cp:lastModifiedBy>
  <cp:revision>38</cp:revision>
  <dcterms:created xsi:type="dcterms:W3CDTF">2021-04-13T14:40:47Z</dcterms:created>
  <dcterms:modified xsi:type="dcterms:W3CDTF">2025-04-04T16:58:10Z</dcterms:modified>
</cp:coreProperties>
</file>