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9" r:id="rId2"/>
    <p:sldId id="257" r:id="rId3"/>
    <p:sldId id="448" r:id="rId4"/>
    <p:sldId id="464" r:id="rId5"/>
    <p:sldId id="465" r:id="rId6"/>
    <p:sldId id="466" r:id="rId7"/>
    <p:sldId id="452" r:id="rId8"/>
    <p:sldId id="453" r:id="rId9"/>
    <p:sldId id="454" r:id="rId10"/>
    <p:sldId id="462" r:id="rId11"/>
    <p:sldId id="460" r:id="rId12"/>
    <p:sldId id="463" r:id="rId13"/>
    <p:sldId id="459" r:id="rId14"/>
    <p:sldId id="461" r:id="rId15"/>
    <p:sldId id="469" r:id="rId16"/>
    <p:sldId id="457" r:id="rId17"/>
    <p:sldId id="467" r:id="rId18"/>
    <p:sldId id="468" r:id="rId19"/>
    <p:sldId id="458" r:id="rId20"/>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6" d="100"/>
          <a:sy n="106" d="100"/>
        </p:scale>
        <p:origin x="1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EC88-6825-4C2E-8588-7841E4039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DO"/>
          </a:p>
        </p:txBody>
      </p:sp>
      <p:sp>
        <p:nvSpPr>
          <p:cNvPr id="3" name="Subtitle 2">
            <a:extLst>
              <a:ext uri="{FF2B5EF4-FFF2-40B4-BE49-F238E27FC236}">
                <a16:creationId xmlns:a16="http://schemas.microsoft.com/office/drawing/2014/main" id="{335744AE-8429-4479-AC27-6E40B855F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DO"/>
          </a:p>
        </p:txBody>
      </p:sp>
      <p:sp>
        <p:nvSpPr>
          <p:cNvPr id="4" name="Date Placeholder 3">
            <a:extLst>
              <a:ext uri="{FF2B5EF4-FFF2-40B4-BE49-F238E27FC236}">
                <a16:creationId xmlns:a16="http://schemas.microsoft.com/office/drawing/2014/main" id="{F7016D3F-0CA5-4211-9F4D-390FE3BD6DA1}"/>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FD24E78B-D6E9-4A15-B52A-B2DB564C2B8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C62D15AD-F865-4099-B5C3-07A02ED4B059}"/>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8184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5AE-F3A2-4E0B-B81D-B7BFE66AF1C4}"/>
              </a:ext>
            </a:extLst>
          </p:cNvPr>
          <p:cNvSpPr>
            <a:spLocks noGrp="1"/>
          </p:cNvSpPr>
          <p:nvPr>
            <p:ph type="title"/>
          </p:nvPr>
        </p:nvSpPr>
        <p:spPr/>
        <p:txBody>
          <a:bodyPr/>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44ED3DE-B0B6-4706-A6D8-7F939009F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3ABCB07A-917C-44B8-9E34-0D4220E13FD1}"/>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3314B4E7-D21B-4E1F-8C0B-FE2BE21EEAE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DB00C688-9419-45B2-9A17-3E0D203FA72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74114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2DC19-76EA-4DD3-AEF8-0F4720A2E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5B54690-1659-4E19-81DD-82EDB6330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B3AA08BC-EF1D-4D49-945E-18FBC0F59F46}"/>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879562A5-8A01-4043-B88C-5AC2CA56B754}"/>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E4F8E40E-AB8A-4BB4-A8BC-E01E36339B0E}"/>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70809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BEC9-4CC4-45DD-9058-CD912F4E9274}"/>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92995FC6-CDDC-4256-8E54-8BAC62FFC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ED6A6A5A-F892-414D-B0EC-A2E529E2D42B}"/>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BC1CF277-EC25-483E-A4EC-DA0C874182C1}"/>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41D43D2E-D32D-4363-9813-C295435CC12A}"/>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427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F437-4B4B-429A-A5D7-FFF07BEFE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DO"/>
          </a:p>
        </p:txBody>
      </p:sp>
      <p:sp>
        <p:nvSpPr>
          <p:cNvPr id="3" name="Text Placeholder 2">
            <a:extLst>
              <a:ext uri="{FF2B5EF4-FFF2-40B4-BE49-F238E27FC236}">
                <a16:creationId xmlns:a16="http://schemas.microsoft.com/office/drawing/2014/main" id="{65449028-F41F-427B-87D0-806BD3B3D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2E864-0A18-41E1-9619-C182204039C4}"/>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AA2983A9-D803-4FE3-BD55-174E8EB7B388}"/>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29869B76-8A16-4D28-A661-4F6DC2A5FD5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7845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F46-FE72-46FB-B982-5B50DA38C522}"/>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5410351E-DAFA-42B3-8AD8-5BDA2345F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Content Placeholder 3">
            <a:extLst>
              <a:ext uri="{FF2B5EF4-FFF2-40B4-BE49-F238E27FC236}">
                <a16:creationId xmlns:a16="http://schemas.microsoft.com/office/drawing/2014/main" id="{2511069F-5E8C-4774-9244-763244C5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Date Placeholder 4">
            <a:extLst>
              <a:ext uri="{FF2B5EF4-FFF2-40B4-BE49-F238E27FC236}">
                <a16:creationId xmlns:a16="http://schemas.microsoft.com/office/drawing/2014/main" id="{EEDBB552-1380-435F-8880-58EC2C4CAEFD}"/>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6" name="Footer Placeholder 5">
            <a:extLst>
              <a:ext uri="{FF2B5EF4-FFF2-40B4-BE49-F238E27FC236}">
                <a16:creationId xmlns:a16="http://schemas.microsoft.com/office/drawing/2014/main" id="{D4716E0C-C99A-414F-8C3A-8C489A311B30}"/>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0F7B9BA2-F585-4C01-8590-1DB640720E3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1504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3-D859-4946-89EA-E36D852F3429}"/>
              </a:ext>
            </a:extLst>
          </p:cNvPr>
          <p:cNvSpPr>
            <a:spLocks noGrp="1"/>
          </p:cNvSpPr>
          <p:nvPr>
            <p:ph type="title"/>
          </p:nvPr>
        </p:nvSpPr>
        <p:spPr>
          <a:xfrm>
            <a:off x="839788" y="365125"/>
            <a:ext cx="10515600" cy="1325563"/>
          </a:xfrm>
        </p:spPr>
        <p:txBody>
          <a:bodyPr/>
          <a:lstStyle/>
          <a:p>
            <a:r>
              <a:rPr lang="en-US"/>
              <a:t>Click to edit Master title style</a:t>
            </a:r>
            <a:endParaRPr lang="es-DO"/>
          </a:p>
        </p:txBody>
      </p:sp>
      <p:sp>
        <p:nvSpPr>
          <p:cNvPr id="3" name="Text Placeholder 2">
            <a:extLst>
              <a:ext uri="{FF2B5EF4-FFF2-40B4-BE49-F238E27FC236}">
                <a16:creationId xmlns:a16="http://schemas.microsoft.com/office/drawing/2014/main" id="{FF19BBF0-2F86-49C8-926A-28638FB1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98574-E272-4580-9B49-E0C9B43E7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Text Placeholder 4">
            <a:extLst>
              <a:ext uri="{FF2B5EF4-FFF2-40B4-BE49-F238E27FC236}">
                <a16:creationId xmlns:a16="http://schemas.microsoft.com/office/drawing/2014/main" id="{20D8E34F-9B57-430F-97B3-24B03AED9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66E8B-1E39-4D49-A9B0-B52FD1800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7" name="Date Placeholder 6">
            <a:extLst>
              <a:ext uri="{FF2B5EF4-FFF2-40B4-BE49-F238E27FC236}">
                <a16:creationId xmlns:a16="http://schemas.microsoft.com/office/drawing/2014/main" id="{39C2B5BD-1AE8-4922-B61D-1DA4C38B8C24}"/>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8" name="Footer Placeholder 7">
            <a:extLst>
              <a:ext uri="{FF2B5EF4-FFF2-40B4-BE49-F238E27FC236}">
                <a16:creationId xmlns:a16="http://schemas.microsoft.com/office/drawing/2014/main" id="{9DEED348-A947-4B65-BEF3-9184F44F35A6}"/>
              </a:ext>
            </a:extLst>
          </p:cNvPr>
          <p:cNvSpPr>
            <a:spLocks noGrp="1"/>
          </p:cNvSpPr>
          <p:nvPr>
            <p:ph type="ftr" sz="quarter" idx="11"/>
          </p:nvPr>
        </p:nvSpPr>
        <p:spPr/>
        <p:txBody>
          <a:bodyPr/>
          <a:lstStyle/>
          <a:p>
            <a:endParaRPr lang="es-DO"/>
          </a:p>
        </p:txBody>
      </p:sp>
      <p:sp>
        <p:nvSpPr>
          <p:cNvPr id="9" name="Slide Number Placeholder 8">
            <a:extLst>
              <a:ext uri="{FF2B5EF4-FFF2-40B4-BE49-F238E27FC236}">
                <a16:creationId xmlns:a16="http://schemas.microsoft.com/office/drawing/2014/main" id="{533C53DA-78BE-4BFB-AC3D-54F9989CE0E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164700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7667-3105-4C99-9756-E07EAE8DABC7}"/>
              </a:ext>
            </a:extLst>
          </p:cNvPr>
          <p:cNvSpPr>
            <a:spLocks noGrp="1"/>
          </p:cNvSpPr>
          <p:nvPr>
            <p:ph type="title"/>
          </p:nvPr>
        </p:nvSpPr>
        <p:spPr/>
        <p:txBody>
          <a:bodyPr/>
          <a:lstStyle/>
          <a:p>
            <a:r>
              <a:rPr lang="en-US"/>
              <a:t>Click to edit Master title style</a:t>
            </a:r>
            <a:endParaRPr lang="es-DO"/>
          </a:p>
        </p:txBody>
      </p:sp>
      <p:sp>
        <p:nvSpPr>
          <p:cNvPr id="3" name="Date Placeholder 2">
            <a:extLst>
              <a:ext uri="{FF2B5EF4-FFF2-40B4-BE49-F238E27FC236}">
                <a16:creationId xmlns:a16="http://schemas.microsoft.com/office/drawing/2014/main" id="{E889FE57-5D8F-496E-B08A-963FAE6735A4}"/>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4" name="Footer Placeholder 3">
            <a:extLst>
              <a:ext uri="{FF2B5EF4-FFF2-40B4-BE49-F238E27FC236}">
                <a16:creationId xmlns:a16="http://schemas.microsoft.com/office/drawing/2014/main" id="{55A16BA0-DC4F-49E7-B8F1-ABE87A321232}"/>
              </a:ext>
            </a:extLst>
          </p:cNvPr>
          <p:cNvSpPr>
            <a:spLocks noGrp="1"/>
          </p:cNvSpPr>
          <p:nvPr>
            <p:ph type="ftr" sz="quarter" idx="11"/>
          </p:nvPr>
        </p:nvSpPr>
        <p:spPr/>
        <p:txBody>
          <a:bodyPr/>
          <a:lstStyle/>
          <a:p>
            <a:endParaRPr lang="es-DO"/>
          </a:p>
        </p:txBody>
      </p:sp>
      <p:sp>
        <p:nvSpPr>
          <p:cNvPr id="5" name="Slide Number Placeholder 4">
            <a:extLst>
              <a:ext uri="{FF2B5EF4-FFF2-40B4-BE49-F238E27FC236}">
                <a16:creationId xmlns:a16="http://schemas.microsoft.com/office/drawing/2014/main" id="{CD1A5132-4485-4FFB-9BD0-E9B6E89EB82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31481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0BEE9-0974-49B4-A85C-AB0FC07DCB84}"/>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3" name="Footer Placeholder 2">
            <a:extLst>
              <a:ext uri="{FF2B5EF4-FFF2-40B4-BE49-F238E27FC236}">
                <a16:creationId xmlns:a16="http://schemas.microsoft.com/office/drawing/2014/main" id="{F4076A50-DD87-480C-A5C8-D61963EFF539}"/>
              </a:ext>
            </a:extLst>
          </p:cNvPr>
          <p:cNvSpPr>
            <a:spLocks noGrp="1"/>
          </p:cNvSpPr>
          <p:nvPr>
            <p:ph type="ftr" sz="quarter" idx="11"/>
          </p:nvPr>
        </p:nvSpPr>
        <p:spPr/>
        <p:txBody>
          <a:bodyPr/>
          <a:lstStyle/>
          <a:p>
            <a:endParaRPr lang="es-DO"/>
          </a:p>
        </p:txBody>
      </p:sp>
      <p:sp>
        <p:nvSpPr>
          <p:cNvPr id="4" name="Slide Number Placeholder 3">
            <a:extLst>
              <a:ext uri="{FF2B5EF4-FFF2-40B4-BE49-F238E27FC236}">
                <a16:creationId xmlns:a16="http://schemas.microsoft.com/office/drawing/2014/main" id="{262EF55B-F2EF-47F5-A751-AEB9177ACD4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42089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F6AF-0CDE-441C-8694-5DA52FB43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Content Placeholder 2">
            <a:extLst>
              <a:ext uri="{FF2B5EF4-FFF2-40B4-BE49-F238E27FC236}">
                <a16:creationId xmlns:a16="http://schemas.microsoft.com/office/drawing/2014/main" id="{B0640E8D-3664-4278-9DFB-F9B09DFA8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Text Placeholder 3">
            <a:extLst>
              <a:ext uri="{FF2B5EF4-FFF2-40B4-BE49-F238E27FC236}">
                <a16:creationId xmlns:a16="http://schemas.microsoft.com/office/drawing/2014/main" id="{53F758E7-9184-4571-A92E-04A955340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1D4F5-F364-42BC-8160-E2D864D991DD}"/>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6" name="Footer Placeholder 5">
            <a:extLst>
              <a:ext uri="{FF2B5EF4-FFF2-40B4-BE49-F238E27FC236}">
                <a16:creationId xmlns:a16="http://schemas.microsoft.com/office/drawing/2014/main" id="{B49C3E10-866E-47DD-8609-9851712FD90C}"/>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62B4EF0F-E0EB-4B32-95AC-724BDA11A7F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71933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FE09-E3CD-4D3D-BB31-EEFF246C7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Picture Placeholder 2">
            <a:extLst>
              <a:ext uri="{FF2B5EF4-FFF2-40B4-BE49-F238E27FC236}">
                <a16:creationId xmlns:a16="http://schemas.microsoft.com/office/drawing/2014/main" id="{10713643-2A8A-49EE-B663-000277232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a:extLst>
              <a:ext uri="{FF2B5EF4-FFF2-40B4-BE49-F238E27FC236}">
                <a16:creationId xmlns:a16="http://schemas.microsoft.com/office/drawing/2014/main" id="{7BB1D4C5-0E4F-4541-A566-5ED9110E9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C57F5-C4EC-4F02-953D-9C355A848314}"/>
              </a:ext>
            </a:extLst>
          </p:cNvPr>
          <p:cNvSpPr>
            <a:spLocks noGrp="1"/>
          </p:cNvSpPr>
          <p:nvPr>
            <p:ph type="dt" sz="half" idx="10"/>
          </p:nvPr>
        </p:nvSpPr>
        <p:spPr/>
        <p:txBody>
          <a:bodyPr/>
          <a:lstStyle/>
          <a:p>
            <a:fld id="{B7BB9624-F04A-4F38-B0FF-A67C5381755A}" type="datetimeFigureOut">
              <a:rPr lang="es-DO" smtClean="0"/>
              <a:t>17/4/2024</a:t>
            </a:fld>
            <a:endParaRPr lang="es-DO"/>
          </a:p>
        </p:txBody>
      </p:sp>
      <p:sp>
        <p:nvSpPr>
          <p:cNvPr id="6" name="Footer Placeholder 5">
            <a:extLst>
              <a:ext uri="{FF2B5EF4-FFF2-40B4-BE49-F238E27FC236}">
                <a16:creationId xmlns:a16="http://schemas.microsoft.com/office/drawing/2014/main" id="{DA6532B5-3A24-4779-B16D-8CF6C164037D}"/>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55FFB320-93EA-4287-A4B1-AF470639CC13}"/>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4918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A4EE5-5B44-42C4-B5A2-ED0BE11D3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DO"/>
          </a:p>
        </p:txBody>
      </p:sp>
      <p:sp>
        <p:nvSpPr>
          <p:cNvPr id="3" name="Text Placeholder 2">
            <a:extLst>
              <a:ext uri="{FF2B5EF4-FFF2-40B4-BE49-F238E27FC236}">
                <a16:creationId xmlns:a16="http://schemas.microsoft.com/office/drawing/2014/main" id="{8EA683A3-FA7F-426F-A244-EE8ABA2C9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039D495F-7D2D-4520-92C3-BB9507FB7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B9624-F04A-4F38-B0FF-A67C5381755A}" type="datetimeFigureOut">
              <a:rPr lang="es-DO" smtClean="0"/>
              <a:t>17/4/2024</a:t>
            </a:fld>
            <a:endParaRPr lang="es-DO"/>
          </a:p>
        </p:txBody>
      </p:sp>
      <p:sp>
        <p:nvSpPr>
          <p:cNvPr id="5" name="Footer Placeholder 4">
            <a:extLst>
              <a:ext uri="{FF2B5EF4-FFF2-40B4-BE49-F238E27FC236}">
                <a16:creationId xmlns:a16="http://schemas.microsoft.com/office/drawing/2014/main" id="{A79A4ABB-B835-4753-B990-F02BA3B25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a:extLst>
              <a:ext uri="{FF2B5EF4-FFF2-40B4-BE49-F238E27FC236}">
                <a16:creationId xmlns:a16="http://schemas.microsoft.com/office/drawing/2014/main" id="{96B32B63-C95A-485F-9B4D-3284EB3C4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98122-DD37-4CF9-9C41-5B5931BC0898}" type="slidenum">
              <a:rPr lang="es-DO" smtClean="0"/>
              <a:t>‹Nº›</a:t>
            </a:fld>
            <a:endParaRPr lang="es-DO"/>
          </a:p>
        </p:txBody>
      </p:sp>
    </p:spTree>
    <p:extLst>
      <p:ext uri="{BB962C8B-B14F-4D97-AF65-F5344CB8AC3E}">
        <p14:creationId xmlns:p14="http://schemas.microsoft.com/office/powerpoint/2010/main" val="187778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tmp"/><Relationship Id="rId7" Type="http://schemas.openxmlformats.org/officeDocument/2006/relationships/image" Target="../media/image4.png"/><Relationship Id="rId2" Type="http://schemas.openxmlformats.org/officeDocument/2006/relationships/image" Target="../media/image14.tmp"/><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4011CE2-D10A-B6F9-FD40-64383B11AA76}"/>
              </a:ext>
            </a:extLst>
          </p:cNvPr>
          <p:cNvGrpSpPr/>
          <p:nvPr/>
        </p:nvGrpSpPr>
        <p:grpSpPr>
          <a:xfrm>
            <a:off x="82625" y="1425942"/>
            <a:ext cx="11898284" cy="4426926"/>
            <a:chOff x="82625" y="1425942"/>
            <a:chExt cx="11898284" cy="4426926"/>
          </a:xfrm>
        </p:grpSpPr>
        <p:sp>
          <p:nvSpPr>
            <p:cNvPr id="5" name="TextBox 4">
              <a:extLst>
                <a:ext uri="{FF2B5EF4-FFF2-40B4-BE49-F238E27FC236}">
                  <a16:creationId xmlns:a16="http://schemas.microsoft.com/office/drawing/2014/main" id="{5D654657-CDD0-4FF4-97EE-78ABF0DFC76D}"/>
                </a:ext>
              </a:extLst>
            </p:cNvPr>
            <p:cNvSpPr txBox="1"/>
            <p:nvPr/>
          </p:nvSpPr>
          <p:spPr>
            <a:xfrm>
              <a:off x="320421" y="1425942"/>
              <a:ext cx="11142617" cy="923330"/>
            </a:xfrm>
            <a:prstGeom prst="rect">
              <a:avLst/>
            </a:prstGeom>
            <a:noFill/>
          </p:spPr>
          <p:txBody>
            <a:bodyPr wrap="square">
              <a:spAutoFit/>
            </a:bodyPr>
            <a:lstStyle/>
            <a:p>
              <a:pPr algn="ctr"/>
              <a:r>
                <a:rPr lang="es-DO" sz="5400" b="1" i="0" dirty="0">
                  <a:effectLst/>
                  <a:latin typeface="Open Sans" panose="020B0606030504020204" pitchFamily="34" charset="0"/>
                </a:rPr>
                <a:t> </a:t>
              </a:r>
              <a:r>
                <a:rPr lang="es-DO" sz="5400" b="1" dirty="0">
                  <a:latin typeface="Open Sans" panose="020B0606030504020204" pitchFamily="34" charset="0"/>
                </a:rPr>
                <a:t>Creando una App</a:t>
              </a:r>
              <a:endParaRPr lang="es-DO" sz="5400" b="1" i="0" dirty="0">
                <a:effectLst/>
                <a:latin typeface="Open Sans" panose="020B0606030504020204" pitchFamily="34" charset="0"/>
              </a:endParaRPr>
            </a:p>
          </p:txBody>
        </p:sp>
        <p:sp>
          <p:nvSpPr>
            <p:cNvPr id="6" name="CuadroTexto 5">
              <a:extLst>
                <a:ext uri="{FF2B5EF4-FFF2-40B4-BE49-F238E27FC236}">
                  <a16:creationId xmlns:a16="http://schemas.microsoft.com/office/drawing/2014/main" id="{9B48E2B7-EF5F-4F6A-A0BB-DBEEC35A8CFF}"/>
                </a:ext>
              </a:extLst>
            </p:cNvPr>
            <p:cNvSpPr txBox="1"/>
            <p:nvPr/>
          </p:nvSpPr>
          <p:spPr>
            <a:xfrm>
              <a:off x="211091" y="2313334"/>
              <a:ext cx="11604812" cy="523220"/>
            </a:xfrm>
            <a:prstGeom prst="rect">
              <a:avLst/>
            </a:prstGeom>
            <a:noFill/>
          </p:spPr>
          <p:txBody>
            <a:bodyPr wrap="square">
              <a:spAutoFit/>
            </a:bodyPr>
            <a:lstStyle>
              <a:defPPr>
                <a:defRPr lang="es-DO"/>
              </a:defPPr>
              <a:lvl1pPr algn="ctr">
                <a:defRPr sz="6600" b="1" i="0">
                  <a:effectLst/>
                  <a:latin typeface="Open Sans" panose="020B0606030504020204" pitchFamily="34" charset="0"/>
                </a:defRPr>
              </a:lvl1pPr>
            </a:lstStyle>
            <a:p>
              <a:r>
                <a:rPr lang="es-DO" sz="2800" dirty="0"/>
                <a:t>Calculadora de Calificaciones</a:t>
              </a:r>
              <a:endParaRPr lang="es-ES" sz="2800" dirty="0"/>
            </a:p>
          </p:txBody>
        </p:sp>
        <p:pic>
          <p:nvPicPr>
            <p:cNvPr id="1028" name="Picture 4" descr="Cursos de Informática Educatica: &quot;El imperio de las calificaciones en la  educación formal&quot;">
              <a:extLst>
                <a:ext uri="{FF2B5EF4-FFF2-40B4-BE49-F238E27FC236}">
                  <a16:creationId xmlns:a16="http://schemas.microsoft.com/office/drawing/2014/main" id="{06E9605D-1040-409A-92EF-D0DA17D6D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244" y="2368462"/>
              <a:ext cx="2873665" cy="334525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6">
              <a:extLst>
                <a:ext uri="{FF2B5EF4-FFF2-40B4-BE49-F238E27FC236}">
                  <a16:creationId xmlns:a16="http://schemas.microsoft.com/office/drawing/2014/main" id="{53C27611-BF37-BDDD-2FE1-57047C4CB104}"/>
                </a:ext>
              </a:extLst>
            </p:cNvPr>
            <p:cNvPicPr>
              <a:picLocks noChangeAspect="1"/>
            </p:cNvPicPr>
            <p:nvPr/>
          </p:nvPicPr>
          <p:blipFill rotWithShape="1">
            <a:blip r:embed="rId3">
              <a:extLst>
                <a:ext uri="{28A0092B-C50C-407E-A947-70E740481C1C}">
                  <a14:useLocalDpi xmlns:a14="http://schemas.microsoft.com/office/drawing/2010/main" val="0"/>
                </a:ext>
              </a:extLst>
            </a:blip>
            <a:srcRect l="29993" t="12941" r="21071"/>
            <a:stretch/>
          </p:blipFill>
          <p:spPr>
            <a:xfrm>
              <a:off x="82625" y="2069253"/>
              <a:ext cx="1537295" cy="3644461"/>
            </a:xfrm>
            <a:prstGeom prst="rect">
              <a:avLst/>
            </a:prstGeom>
            <a:effectLst>
              <a:glow rad="63500">
                <a:schemeClr val="accent6">
                  <a:satMod val="175000"/>
                  <a:alpha val="40000"/>
                </a:schemeClr>
              </a:glow>
            </a:effectLst>
          </p:spPr>
        </p:pic>
        <p:pic>
          <p:nvPicPr>
            <p:cNvPr id="3" name="Picture 16">
              <a:extLst>
                <a:ext uri="{FF2B5EF4-FFF2-40B4-BE49-F238E27FC236}">
                  <a16:creationId xmlns:a16="http://schemas.microsoft.com/office/drawing/2014/main" id="{03824DC8-B9B8-3745-CF26-F7FC41BE64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440" y="2273918"/>
              <a:ext cx="1689348" cy="15059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0" descr="Configuración de un entorno de desarrollo en Windows 10 | Microsoft Docs">
              <a:extLst>
                <a:ext uri="{FF2B5EF4-FFF2-40B4-BE49-F238E27FC236}">
                  <a16:creationId xmlns:a16="http://schemas.microsoft.com/office/drawing/2014/main" id="{90AA0EC4-D637-709E-57EF-4C673D9987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4179" y="3775295"/>
              <a:ext cx="1939869" cy="194294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4A05E21C-A5BC-4022-F471-971DC82CAFCA}"/>
                </a:ext>
              </a:extLst>
            </p:cNvPr>
            <p:cNvPicPr>
              <a:picLocks noChangeAspect="1"/>
            </p:cNvPicPr>
            <p:nvPr/>
          </p:nvPicPr>
          <p:blipFill>
            <a:blip r:embed="rId6"/>
            <a:stretch>
              <a:fillRect/>
            </a:stretch>
          </p:blipFill>
          <p:spPr>
            <a:xfrm>
              <a:off x="3283563" y="3005627"/>
              <a:ext cx="2132766" cy="2132766"/>
            </a:xfrm>
            <a:prstGeom prst="rect">
              <a:avLst/>
            </a:prstGeom>
          </p:spPr>
        </p:pic>
        <p:pic>
          <p:nvPicPr>
            <p:cNvPr id="8" name="Picture 2" descr="Install MAUI with Visual Studio 2022 (Preview) - PureSourceCode">
              <a:extLst>
                <a:ext uri="{FF2B5EF4-FFF2-40B4-BE49-F238E27FC236}">
                  <a16:creationId xmlns:a16="http://schemas.microsoft.com/office/drawing/2014/main" id="{9B8794E5-A4B5-5C84-4C2B-6BD3DCDF5D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189" t="10423" r="17637" b="5708"/>
            <a:stretch/>
          </p:blipFill>
          <p:spPr bwMode="auto">
            <a:xfrm>
              <a:off x="5667031" y="2831262"/>
              <a:ext cx="3189511" cy="2307131"/>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descr="Texto&#10;&#10;Descripción generada automáticamente">
              <a:extLst>
                <a:ext uri="{FF2B5EF4-FFF2-40B4-BE49-F238E27FC236}">
                  <a16:creationId xmlns:a16="http://schemas.microsoft.com/office/drawing/2014/main" id="{A589FD9A-9560-E7A4-5DA3-408411DA4B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1620" y="5138393"/>
              <a:ext cx="4420217" cy="714475"/>
            </a:xfrm>
            <a:prstGeom prst="rect">
              <a:avLst/>
            </a:prstGeom>
          </p:spPr>
        </p:pic>
      </p:grpSp>
    </p:spTree>
    <p:extLst>
      <p:ext uri="{BB962C8B-B14F-4D97-AF65-F5344CB8AC3E}">
        <p14:creationId xmlns:p14="http://schemas.microsoft.com/office/powerpoint/2010/main" val="41871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1332D5-6DBE-7B7D-A016-D169782EF810}"/>
              </a:ext>
            </a:extLst>
          </p:cNvPr>
          <p:cNvSpPr txBox="1"/>
          <p:nvPr/>
        </p:nvSpPr>
        <p:spPr>
          <a:xfrm>
            <a:off x="697230" y="605040"/>
            <a:ext cx="10696194" cy="4708981"/>
          </a:xfrm>
          <a:prstGeom prst="rect">
            <a:avLst/>
          </a:prstGeom>
          <a:noFill/>
        </p:spPr>
        <p:txBody>
          <a:bodyPr wrap="square">
            <a:spAutoFit/>
          </a:bodyPr>
          <a:lstStyle/>
          <a:p>
            <a:pPr algn="just"/>
            <a:r>
              <a:rPr lang="es-ES" sz="2000" b="1" dirty="0">
                <a:latin typeface="Söhne"/>
              </a:rPr>
              <a:t>Q</a:t>
            </a:r>
            <a:r>
              <a:rPr lang="es-ES" sz="2000" b="1" i="0" dirty="0">
                <a:effectLst/>
                <a:latin typeface="Söhne"/>
              </a:rPr>
              <a:t>ue hace el código:</a:t>
            </a:r>
          </a:p>
          <a:p>
            <a:pPr algn="just"/>
            <a:endParaRPr lang="es-ES" sz="2000" b="1" i="0" dirty="0">
              <a:effectLst/>
              <a:latin typeface="Söhne"/>
            </a:endParaRPr>
          </a:p>
          <a:p>
            <a:pPr algn="just">
              <a:buFont typeface="+mj-lt"/>
              <a:buAutoNum type="arabicPeriod"/>
            </a:pPr>
            <a:r>
              <a:rPr lang="es-ES" sz="2000" b="0" i="0" dirty="0">
                <a:effectLst/>
                <a:latin typeface="Söhne"/>
              </a:rPr>
              <a:t>Se verifica si alguno de los campos de entrada (</a:t>
            </a:r>
            <a:r>
              <a:rPr lang="es-ES" sz="2000" b="0" i="0" dirty="0">
                <a:effectLst/>
                <a:highlight>
                  <a:srgbClr val="FFFF00"/>
                </a:highlight>
                <a:latin typeface="Söhne"/>
              </a:rPr>
              <a:t>AsistenciaEntry, TrabajoPracticoEntry, ExamenParcialEntry, ExamenFinalEntry</a:t>
            </a:r>
            <a:r>
              <a:rPr lang="es-ES" sz="2000" b="0" i="0" dirty="0">
                <a:effectLst/>
                <a:latin typeface="Söhne"/>
              </a:rPr>
              <a:t>) está vacío o contiene solo espacios en blanco. Si algún campo está vacío, se muestra un mensaje de error que solicita al usuario que ingrese todas las notas. El evento se sale (retorna) inmediatamente sin hacer más cálculos para evitar errores.</a:t>
            </a:r>
          </a:p>
          <a:p>
            <a:pPr algn="just">
              <a:buFont typeface="+mj-lt"/>
              <a:buAutoNum type="arabicPeriod"/>
            </a:pPr>
            <a:endParaRPr lang="es-ES" sz="2000" b="0" i="0" dirty="0">
              <a:effectLst/>
              <a:latin typeface="Söhne"/>
            </a:endParaRPr>
          </a:p>
          <a:p>
            <a:pPr algn="just">
              <a:buFont typeface="+mj-lt"/>
              <a:buAutoNum type="arabicPeriod"/>
            </a:pPr>
            <a:r>
              <a:rPr lang="es-ES" sz="2000" b="0" i="0" dirty="0">
                <a:effectLst/>
                <a:latin typeface="Söhne"/>
              </a:rPr>
              <a:t>Los valores ingresados en cada campo de entrada se intentan convertir en números (del tipo double). Si alguno de los campos no contiene un número válido, se muestra un mensaje de error solicitando al usuario que ingrese números válidos en todas las notas. El evento se sale (retorna) inmediatamente sin hacer más cálculos para evitar errores.</a:t>
            </a:r>
          </a:p>
          <a:p>
            <a:pPr algn="just">
              <a:buFont typeface="+mj-lt"/>
              <a:buAutoNum type="arabicPeriod"/>
            </a:pPr>
            <a:endParaRPr lang="es-ES" sz="2000" b="0" i="0" dirty="0">
              <a:effectLst/>
              <a:latin typeface="Söhne"/>
            </a:endParaRPr>
          </a:p>
          <a:p>
            <a:pPr algn="just">
              <a:buFont typeface="+mj-lt"/>
              <a:buAutoNum type="arabicPeriod"/>
            </a:pPr>
            <a:r>
              <a:rPr lang="es-ES" sz="2000" b="0" i="0" dirty="0">
                <a:effectLst/>
                <a:latin typeface="Söhne"/>
              </a:rPr>
              <a:t>Después de convertir los valores en números, se verifica si alguno de ellos es negativo. Si alguna nota es negativa, se muestra un mensaje de error solicitando al usuario que ingrese notas válidas (no negativas). El evento se sale (retorna) inmediatamente sin hacer más cálculos para evitar errores.</a:t>
            </a:r>
          </a:p>
        </p:txBody>
      </p:sp>
    </p:spTree>
    <p:extLst>
      <p:ext uri="{BB962C8B-B14F-4D97-AF65-F5344CB8AC3E}">
        <p14:creationId xmlns:p14="http://schemas.microsoft.com/office/powerpoint/2010/main" val="1499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560C2-DA05-49C0-BFF9-9ABA26F5227F}"/>
              </a:ext>
            </a:extLst>
          </p:cNvPr>
          <p:cNvSpPr txBox="1"/>
          <p:nvPr/>
        </p:nvSpPr>
        <p:spPr>
          <a:xfrm>
            <a:off x="298637" y="420484"/>
            <a:ext cx="11137526" cy="6017032"/>
          </a:xfrm>
          <a:prstGeom prst="rect">
            <a:avLst/>
          </a:prstGeom>
          <a:noFill/>
        </p:spPr>
        <p:txBody>
          <a:bodyPr wrap="square">
            <a:spAutoFit/>
          </a:bodyPr>
          <a:lstStyle/>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Validar que las notas no sean mayores que los máximos permitidos</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notaMaximaAsistencia = 10;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notaMaximaTrabajoPractico = 20;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notaMaximaExamenParcial = 20;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notaMaximaExamenFinal = 50;</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00FF"/>
                </a:solidFill>
                <a:latin typeface="Cascadia Mono" panose="020B0609020000020004" pitchFamily="49" charset="0"/>
              </a:rPr>
              <a:t>if</a:t>
            </a:r>
            <a:r>
              <a:rPr lang="es-ES" sz="700" dirty="0">
                <a:solidFill>
                  <a:srgbClr val="000000"/>
                </a:solidFill>
                <a:latin typeface="Cascadia Mono" panose="020B0609020000020004" pitchFamily="49" charset="0"/>
              </a:rPr>
              <a:t> (asistencia &gt; notaMaximaAsistencia || trabajoPractico &gt; notaMaximaTrabajoPractico ||</a:t>
            </a:r>
          </a:p>
          <a:p>
            <a:r>
              <a:rPr lang="en-US" sz="700" dirty="0">
                <a:solidFill>
                  <a:srgbClr val="000000"/>
                </a:solidFill>
                <a:latin typeface="Cascadia Mono" panose="020B0609020000020004" pitchFamily="49" charset="0"/>
              </a:rPr>
              <a:t>                    examenParcial &gt; notaMaximaExamenParcial || examenFinal &gt; notaMaximaExamenFinal)</a:t>
            </a:r>
          </a:p>
          <a:p>
            <a:r>
              <a:rPr lang="en-US" sz="700" dirty="0">
                <a:solidFill>
                  <a:srgbClr val="000000"/>
                </a:solidFill>
                <a:latin typeface="Cascadia Mono" panose="020B0609020000020004" pitchFamily="49" charset="0"/>
              </a:rPr>
              <a:t>                {</a:t>
            </a: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Mostrar un mensaje de error si alguna nota es mayor que el límite máximo</a:t>
            </a:r>
            <a:endParaRPr lang="es-E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DisplayAlert(</a:t>
            </a:r>
            <a:r>
              <a:rPr lang="es-ES" sz="700" dirty="0">
                <a:solidFill>
                  <a:srgbClr val="A31515"/>
                </a:solidFill>
                <a:latin typeface="Cascadia Mono" panose="020B0609020000020004" pitchFamily="49" charset="0"/>
              </a:rPr>
              <a:t>"Error"</a:t>
            </a:r>
            <a:r>
              <a:rPr lang="es-ES" sz="700" dirty="0">
                <a:solidFill>
                  <a:srgbClr val="000000"/>
                </a:solidFill>
                <a:latin typeface="Cascadia Mono" panose="020B0609020000020004" pitchFamily="49" charset="0"/>
              </a:rPr>
              <a:t>, </a:t>
            </a:r>
            <a:r>
              <a:rPr lang="es-ES" sz="700" dirty="0">
                <a:solidFill>
                  <a:srgbClr val="A31515"/>
                </a:solidFill>
                <a:latin typeface="Cascadia Mono" panose="020B0609020000020004" pitchFamily="49" charset="0"/>
              </a:rPr>
              <a:t>"Por favor, ingrese notas válidas (no mayores que los máximos permitidos)."</a:t>
            </a:r>
            <a:r>
              <a:rPr lang="es-ES" sz="700" dirty="0">
                <a:solidFill>
                  <a:srgbClr val="000000"/>
                </a:solidFill>
                <a:latin typeface="Cascadia Mono" panose="020B0609020000020004" pitchFamily="49" charset="0"/>
              </a:rPr>
              <a:t>, </a:t>
            </a:r>
            <a:r>
              <a:rPr lang="es-ES" sz="700" dirty="0">
                <a:solidFill>
                  <a:srgbClr val="A31515"/>
                </a:solidFill>
                <a:latin typeface="Cascadia Mono" panose="020B0609020000020004" pitchFamily="49" charset="0"/>
              </a:rPr>
              <a:t>"Aceptar"</a:t>
            </a:r>
            <a:r>
              <a:rPr lang="es-E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return</a:t>
            </a:r>
            <a:r>
              <a:rPr lang="en-US" sz="700" dirty="0">
                <a:solidFill>
                  <a:srgbClr val="000000"/>
                </a:solidFill>
                <a:latin typeface="Cascadia Mono" panose="020B0609020000020004" pitchFamily="49" charset="0"/>
              </a:rPr>
              <a:t>; </a:t>
            </a:r>
            <a:r>
              <a:rPr lang="en-US" sz="700" dirty="0">
                <a:solidFill>
                  <a:srgbClr val="008000"/>
                </a:solidFill>
                <a:latin typeface="Cascadia Mono" panose="020B0609020000020004" pitchFamily="49" charset="0"/>
              </a:rPr>
              <a:t>// Salir del evento para evitar cálculos incorrectos</a:t>
            </a:r>
            <a:endParaRPr lang="en-U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Calcular la nota final sumando las notas de asistencia, trabajoPractico, examenParcial y examenFinal</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notaFinal = asistencia + trabajoPractico + examenParcial + 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Asegurar que cada nota no sea mayor que su nota máxima permitida</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(asistencia &gt; notaMaximaAsistencia)</a:t>
            </a:r>
          </a:p>
          <a:p>
            <a:r>
              <a:rPr lang="en-US" sz="700" dirty="0">
                <a:solidFill>
                  <a:srgbClr val="000000"/>
                </a:solidFill>
                <a:latin typeface="Cascadia Mono" panose="020B0609020000020004" pitchFamily="49" charset="0"/>
              </a:rPr>
              <a:t>                    asistencia = notaMaximaAsistencia;</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(trabajoPractico &gt; notaMaximaTrabajoPractico)</a:t>
            </a:r>
          </a:p>
          <a:p>
            <a:r>
              <a:rPr lang="en-US" sz="700" dirty="0">
                <a:solidFill>
                  <a:srgbClr val="000000"/>
                </a:solidFill>
                <a:latin typeface="Cascadia Mono" panose="020B0609020000020004" pitchFamily="49" charset="0"/>
              </a:rPr>
              <a:t>                    trabajoPractico = notaMaximaTrabajoPractico;</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(examenParcial &gt; notaMaximaExamenParcial)</a:t>
            </a:r>
          </a:p>
          <a:p>
            <a:r>
              <a:rPr lang="en-US" sz="700" dirty="0">
                <a:solidFill>
                  <a:srgbClr val="000000"/>
                </a:solidFill>
                <a:latin typeface="Cascadia Mono" panose="020B0609020000020004" pitchFamily="49" charset="0"/>
              </a:rPr>
              <a:t>                    examenParcial = notaMaximaExamenParcial;</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(examenFinal &gt; notaMaximaExamenFinal)</a:t>
            </a:r>
          </a:p>
          <a:p>
            <a:r>
              <a:rPr lang="en-US" sz="700" dirty="0">
                <a:solidFill>
                  <a:srgbClr val="000000"/>
                </a:solidFill>
                <a:latin typeface="Cascadia Mono" panose="020B0609020000020004" pitchFamily="49" charset="0"/>
              </a:rPr>
              <a:t>                    examenFinal = notaMaximaExamenFinal;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Recalcular la nota final después de asegurarse de que cada nota esté dentro del rango permitido</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notaFinal = asistencia + trabajoPractico + examenParcial + 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Asegurar que la nota final no sea mayor que 100</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100)</a:t>
            </a:r>
          </a:p>
          <a:p>
            <a:r>
              <a:rPr lang="en-US" sz="700" dirty="0">
                <a:solidFill>
                  <a:srgbClr val="000000"/>
                </a:solidFill>
                <a:latin typeface="Cascadia Mono" panose="020B0609020000020004" pitchFamily="49" charset="0"/>
              </a:rPr>
              <a:t>                    notaFinal = 100;</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Asignar la nota final a la etiqueta correspondiente para mostrarla en la interfaz gráfica</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NotaFinalLabel.Text = notaFinal.ToString();</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Asignar la equivalencia en letra a la etiqueta correspondiente basándose en la nota final</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90)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"A"</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80)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"B"</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75)</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"C"</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70)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"D"</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60)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"FE"</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50)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"FI"</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endParaRPr lang="en-U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p>
          <a:p>
            <a:endParaRPr lang="en-U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endParaRPr lang="en-US" sz="1600" dirty="0"/>
          </a:p>
        </p:txBody>
      </p:sp>
      <p:sp>
        <p:nvSpPr>
          <p:cNvPr id="4" name="Arrow: Down 3">
            <a:extLst>
              <a:ext uri="{FF2B5EF4-FFF2-40B4-BE49-F238E27FC236}">
                <a16:creationId xmlns:a16="http://schemas.microsoft.com/office/drawing/2014/main" id="{92887AC3-20D6-4B47-A790-31B6A57DAF37}"/>
              </a:ext>
            </a:extLst>
          </p:cNvPr>
          <p:cNvSpPr/>
          <p:nvPr/>
        </p:nvSpPr>
        <p:spPr>
          <a:xfrm>
            <a:off x="298637" y="127969"/>
            <a:ext cx="477656" cy="1983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E5D8190-D7B2-4D5A-9051-4DE7258D2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644" y="216823"/>
            <a:ext cx="2848373" cy="6220693"/>
          </a:xfrm>
          <a:prstGeom prst="rect">
            <a:avLst/>
          </a:prstGeom>
        </p:spPr>
      </p:pic>
    </p:spTree>
    <p:extLst>
      <p:ext uri="{BB962C8B-B14F-4D97-AF65-F5344CB8AC3E}">
        <p14:creationId xmlns:p14="http://schemas.microsoft.com/office/powerpoint/2010/main" val="319043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F1B034-F8D4-7D43-C26D-CD58CC8F5560}"/>
              </a:ext>
            </a:extLst>
          </p:cNvPr>
          <p:cNvSpPr txBox="1"/>
          <p:nvPr/>
        </p:nvSpPr>
        <p:spPr>
          <a:xfrm>
            <a:off x="340614" y="310396"/>
            <a:ext cx="11555730" cy="6247864"/>
          </a:xfrm>
          <a:prstGeom prst="rect">
            <a:avLst/>
          </a:prstGeom>
          <a:noFill/>
        </p:spPr>
        <p:txBody>
          <a:bodyPr wrap="square">
            <a:spAutoFit/>
          </a:bodyPr>
          <a:lstStyle/>
          <a:p>
            <a:pPr algn="just"/>
            <a:r>
              <a:rPr lang="es-ES" sz="1600" dirty="0"/>
              <a:t>En el evento de clic del botón se van a realizar una serie de cálculos y validaciones para obtener la nota final del estudiante y su equivalencia en letra (</a:t>
            </a:r>
            <a:r>
              <a:rPr lang="es-ES" sz="1600" dirty="0">
                <a:highlight>
                  <a:srgbClr val="FFFF00"/>
                </a:highlight>
              </a:rPr>
              <a:t>calificación</a:t>
            </a:r>
            <a:r>
              <a:rPr lang="es-ES" sz="1600" dirty="0"/>
              <a:t>) basada en las </a:t>
            </a:r>
            <a:r>
              <a:rPr lang="es-ES" sz="1600" dirty="0">
                <a:highlight>
                  <a:srgbClr val="00FF00"/>
                </a:highlight>
              </a:rPr>
              <a:t>notas de asistencia, trabajo práctico, examen parcial y examen final</a:t>
            </a:r>
            <a:r>
              <a:rPr lang="es-ES" sz="1600" dirty="0"/>
              <a:t> ingresadas por el usuario.</a:t>
            </a:r>
          </a:p>
          <a:p>
            <a:pPr algn="just"/>
            <a:endParaRPr lang="es-ES" sz="1600" dirty="0"/>
          </a:p>
          <a:p>
            <a:pPr algn="just"/>
            <a:r>
              <a:rPr lang="es-ES" sz="1600" dirty="0"/>
              <a:t>Lo que hace el código del boton es:</a:t>
            </a:r>
          </a:p>
          <a:p>
            <a:pPr algn="just"/>
            <a:endParaRPr lang="es-ES" sz="1600" dirty="0"/>
          </a:p>
          <a:p>
            <a:pPr algn="just"/>
            <a:r>
              <a:rPr lang="es-ES" sz="1600" dirty="0"/>
              <a:t>Se definen las constantes </a:t>
            </a:r>
            <a:r>
              <a:rPr lang="es-ES" sz="1600" dirty="0">
                <a:highlight>
                  <a:srgbClr val="FFFF00"/>
                </a:highlight>
              </a:rPr>
              <a:t>notaMaximaAsistencia, notaMaximaTrabajoPractico, notaMaximaExamenParcial y notaMaximaExamenFinal </a:t>
            </a:r>
            <a:r>
              <a:rPr lang="es-ES" sz="1600" dirty="0"/>
              <a:t>con los valores máximos permitidos para cada tipo de nota.</a:t>
            </a:r>
          </a:p>
          <a:p>
            <a:pPr algn="just"/>
            <a:endParaRPr lang="es-ES" sz="1600" dirty="0"/>
          </a:p>
          <a:p>
            <a:pPr algn="just"/>
            <a:r>
              <a:rPr lang="es-ES" sz="1600" dirty="0"/>
              <a:t>Se verifica si alguna de las notas (asistencia, trabajoPractico, examenParcial, examenFinal) es mayor que su respectivo límite máximo. Si alguna nota excede su límite, se muestra un mensaje de error y se sale del evento para evitar cálculos incorrectos.</a:t>
            </a:r>
          </a:p>
          <a:p>
            <a:pPr algn="just"/>
            <a:endParaRPr lang="es-ES" sz="1600" dirty="0"/>
          </a:p>
          <a:p>
            <a:pPr algn="just"/>
            <a:r>
              <a:rPr lang="es-ES" sz="1600" dirty="0"/>
              <a:t>Se calcula la nota final sumando las notas de asistencia, trabajoPractico, examenParcial y examenFinal.</a:t>
            </a:r>
          </a:p>
          <a:p>
            <a:pPr algn="just"/>
            <a:endParaRPr lang="es-ES" sz="1600" dirty="0"/>
          </a:p>
          <a:p>
            <a:pPr algn="just"/>
            <a:r>
              <a:rPr lang="es-ES" sz="1600" dirty="0"/>
              <a:t>Luego, se realiza otra verificación para asegurarse de que cada nota no sea mayor que su nota máxima permitida. Si alguna nota excede su límite, se ajusta la nota al valor máximo permitido.</a:t>
            </a:r>
          </a:p>
          <a:p>
            <a:pPr algn="just"/>
            <a:endParaRPr lang="es-ES" sz="1600" dirty="0"/>
          </a:p>
          <a:p>
            <a:pPr algn="just"/>
            <a:r>
              <a:rPr lang="es-ES" sz="1600" dirty="0"/>
              <a:t>Después de asegurarse de que cada nota esté dentro del rango permitido, se recalcula la nota final sumando las notas ajustadas.</a:t>
            </a:r>
          </a:p>
          <a:p>
            <a:pPr algn="just"/>
            <a:endParaRPr lang="es-ES" sz="1600" dirty="0"/>
          </a:p>
          <a:p>
            <a:pPr algn="just"/>
            <a:r>
              <a:rPr lang="es-ES" sz="1600" dirty="0"/>
              <a:t>Se asegura que la nota final no sea mayor que 100. Si la nota final excede 100, se ajusta al valor máximo permitido (100).</a:t>
            </a:r>
          </a:p>
          <a:p>
            <a:pPr algn="just"/>
            <a:endParaRPr lang="es-ES" sz="1600" dirty="0"/>
          </a:p>
          <a:p>
            <a:pPr algn="just"/>
            <a:r>
              <a:rPr lang="es-ES" sz="1600" dirty="0"/>
              <a:t>Se asigna la nota final calculada a la etiqueta NotaFinalLabel para mostrarla en la interfaz gráfica.</a:t>
            </a:r>
          </a:p>
          <a:p>
            <a:pPr algn="just"/>
            <a:endParaRPr lang="es-ES" sz="1600" dirty="0"/>
          </a:p>
          <a:p>
            <a:pPr algn="just"/>
            <a:r>
              <a:rPr lang="es-ES" sz="1600" dirty="0"/>
              <a:t>Se asigna la equivalencia en letra correspondiente a la nota final en función de ciertos rangos de calificación. Las equivalencias se asignan a la etiqueta EquivalenciaLabel para mostrar la calificación en letra en la interfaz gráfica.</a:t>
            </a:r>
            <a:endParaRPr lang="es-DO" sz="1600" dirty="0"/>
          </a:p>
        </p:txBody>
      </p:sp>
    </p:spTree>
    <p:extLst>
      <p:ext uri="{BB962C8B-B14F-4D97-AF65-F5344CB8AC3E}">
        <p14:creationId xmlns:p14="http://schemas.microsoft.com/office/powerpoint/2010/main" val="371583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CB7A5-C2F7-459B-B4C3-FB82E407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382" y="785784"/>
            <a:ext cx="2695973" cy="5887860"/>
          </a:xfrm>
          <a:prstGeom prst="rect">
            <a:avLst/>
          </a:prstGeom>
        </p:spPr>
      </p:pic>
      <p:pic>
        <p:nvPicPr>
          <p:cNvPr id="10" name="Picture 9">
            <a:extLst>
              <a:ext uri="{FF2B5EF4-FFF2-40B4-BE49-F238E27FC236}">
                <a16:creationId xmlns:a16="http://schemas.microsoft.com/office/drawing/2014/main" id="{26771741-03E5-4FF8-A2C3-4D519931A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013" y="785784"/>
            <a:ext cx="2695973" cy="5887860"/>
          </a:xfrm>
          <a:prstGeom prst="rect">
            <a:avLst/>
          </a:prstGeom>
        </p:spPr>
      </p:pic>
      <p:pic>
        <p:nvPicPr>
          <p:cNvPr id="12" name="Picture 11">
            <a:extLst>
              <a:ext uri="{FF2B5EF4-FFF2-40B4-BE49-F238E27FC236}">
                <a16:creationId xmlns:a16="http://schemas.microsoft.com/office/drawing/2014/main" id="{6AA624D4-796A-4E5E-802C-4D20CC1EA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017" y="785784"/>
            <a:ext cx="2871230" cy="5887860"/>
          </a:xfrm>
          <a:prstGeom prst="rect">
            <a:avLst/>
          </a:prstGeom>
        </p:spPr>
      </p:pic>
      <p:sp>
        <p:nvSpPr>
          <p:cNvPr id="2" name="CuadroTexto 1">
            <a:extLst>
              <a:ext uri="{FF2B5EF4-FFF2-40B4-BE49-F238E27FC236}">
                <a16:creationId xmlns:a16="http://schemas.microsoft.com/office/drawing/2014/main" id="{C133F24A-70D3-3D48-BE27-8C6F3D8825CA}"/>
              </a:ext>
            </a:extLst>
          </p:cNvPr>
          <p:cNvSpPr txBox="1"/>
          <p:nvPr/>
        </p:nvSpPr>
        <p:spPr>
          <a:xfrm>
            <a:off x="1393902" y="211873"/>
            <a:ext cx="9980342" cy="523220"/>
          </a:xfrm>
          <a:prstGeom prst="rect">
            <a:avLst/>
          </a:prstGeom>
          <a:noFill/>
        </p:spPr>
        <p:txBody>
          <a:bodyPr wrap="square" rtlCol="0">
            <a:spAutoFit/>
          </a:bodyPr>
          <a:lstStyle/>
          <a:p>
            <a:pPr algn="ctr"/>
            <a:r>
              <a:rPr lang="es-DO" sz="2800" b="1" dirty="0"/>
              <a:t>Resultado Final con validaciones </a:t>
            </a:r>
          </a:p>
        </p:txBody>
      </p:sp>
    </p:spTree>
    <p:extLst>
      <p:ext uri="{BB962C8B-B14F-4D97-AF65-F5344CB8AC3E}">
        <p14:creationId xmlns:p14="http://schemas.microsoft.com/office/powerpoint/2010/main" val="239734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C421E-4F16-4887-9793-9FB51123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544" y="864720"/>
            <a:ext cx="2609085" cy="5665491"/>
          </a:xfrm>
          <a:prstGeom prst="rect">
            <a:avLst/>
          </a:prstGeom>
        </p:spPr>
      </p:pic>
      <p:pic>
        <p:nvPicPr>
          <p:cNvPr id="5" name="Picture 4">
            <a:extLst>
              <a:ext uri="{FF2B5EF4-FFF2-40B4-BE49-F238E27FC236}">
                <a16:creationId xmlns:a16="http://schemas.microsoft.com/office/drawing/2014/main" id="{43B3E12F-1603-4FFD-B541-8FB89289E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442" y="881026"/>
            <a:ext cx="2609085" cy="5698100"/>
          </a:xfrm>
          <a:prstGeom prst="rect">
            <a:avLst/>
          </a:prstGeom>
        </p:spPr>
      </p:pic>
      <p:sp>
        <p:nvSpPr>
          <p:cNvPr id="2" name="AutoShape 2">
            <a:extLst>
              <a:ext uri="{FF2B5EF4-FFF2-40B4-BE49-F238E27FC236}">
                <a16:creationId xmlns:a16="http://schemas.microsoft.com/office/drawing/2014/main" id="{29ABFF2F-B161-7CF0-A7F2-C691E73BA7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sp>
        <p:nvSpPr>
          <p:cNvPr id="4" name="AutoShape 4">
            <a:extLst>
              <a:ext uri="{FF2B5EF4-FFF2-40B4-BE49-F238E27FC236}">
                <a16:creationId xmlns:a16="http://schemas.microsoft.com/office/drawing/2014/main" id="{D8ABF2B8-C01F-D17C-1AB9-D41D7C460A7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6" name="Imagen 5">
            <a:extLst>
              <a:ext uri="{FF2B5EF4-FFF2-40B4-BE49-F238E27FC236}">
                <a16:creationId xmlns:a16="http://schemas.microsoft.com/office/drawing/2014/main" id="{DB4BCD36-F996-7664-CB04-BD70FD0643BD}"/>
              </a:ext>
            </a:extLst>
          </p:cNvPr>
          <p:cNvPicPr>
            <a:picLocks noChangeAspect="1"/>
          </p:cNvPicPr>
          <p:nvPr/>
        </p:nvPicPr>
        <p:blipFill rotWithShape="1">
          <a:blip r:embed="rId4"/>
          <a:srcRect r="55469"/>
          <a:stretch/>
        </p:blipFill>
        <p:spPr>
          <a:xfrm>
            <a:off x="256341" y="913636"/>
            <a:ext cx="2773617" cy="5632881"/>
          </a:xfrm>
          <a:prstGeom prst="rect">
            <a:avLst/>
          </a:prstGeom>
        </p:spPr>
      </p:pic>
      <p:pic>
        <p:nvPicPr>
          <p:cNvPr id="7" name="Imagen 6">
            <a:extLst>
              <a:ext uri="{FF2B5EF4-FFF2-40B4-BE49-F238E27FC236}">
                <a16:creationId xmlns:a16="http://schemas.microsoft.com/office/drawing/2014/main" id="{4D069EF8-0F15-3A85-4599-30317D201837}"/>
              </a:ext>
            </a:extLst>
          </p:cNvPr>
          <p:cNvPicPr>
            <a:picLocks noChangeAspect="1"/>
          </p:cNvPicPr>
          <p:nvPr/>
        </p:nvPicPr>
        <p:blipFill rotWithShape="1">
          <a:blip r:embed="rId4"/>
          <a:srcRect l="55469"/>
          <a:stretch/>
        </p:blipFill>
        <p:spPr>
          <a:xfrm>
            <a:off x="3252371" y="897330"/>
            <a:ext cx="2773617" cy="5632881"/>
          </a:xfrm>
          <a:prstGeom prst="rect">
            <a:avLst/>
          </a:prstGeom>
        </p:spPr>
      </p:pic>
      <p:sp>
        <p:nvSpPr>
          <p:cNvPr id="8" name="CuadroTexto 7">
            <a:extLst>
              <a:ext uri="{FF2B5EF4-FFF2-40B4-BE49-F238E27FC236}">
                <a16:creationId xmlns:a16="http://schemas.microsoft.com/office/drawing/2014/main" id="{F3C89C59-1B70-4A14-C74A-55733DD87B3B}"/>
              </a:ext>
            </a:extLst>
          </p:cNvPr>
          <p:cNvSpPr txBox="1"/>
          <p:nvPr/>
        </p:nvSpPr>
        <p:spPr>
          <a:xfrm>
            <a:off x="1393902" y="211873"/>
            <a:ext cx="9980342" cy="523220"/>
          </a:xfrm>
          <a:prstGeom prst="rect">
            <a:avLst/>
          </a:prstGeom>
          <a:noFill/>
        </p:spPr>
        <p:txBody>
          <a:bodyPr wrap="square" rtlCol="0">
            <a:spAutoFit/>
          </a:bodyPr>
          <a:lstStyle/>
          <a:p>
            <a:pPr algn="ctr"/>
            <a:r>
              <a:rPr lang="es-DO" sz="2800" b="1" dirty="0"/>
              <a:t>Resultado Final con validaciones </a:t>
            </a:r>
          </a:p>
        </p:txBody>
      </p:sp>
    </p:spTree>
    <p:extLst>
      <p:ext uri="{BB962C8B-B14F-4D97-AF65-F5344CB8AC3E}">
        <p14:creationId xmlns:p14="http://schemas.microsoft.com/office/powerpoint/2010/main" val="77119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C421E-4F16-4887-9793-9FB51123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878" y="1277807"/>
            <a:ext cx="2279207" cy="4949178"/>
          </a:xfrm>
          <a:prstGeom prst="rect">
            <a:avLst/>
          </a:prstGeom>
        </p:spPr>
      </p:pic>
      <p:pic>
        <p:nvPicPr>
          <p:cNvPr id="5" name="Picture 4">
            <a:extLst>
              <a:ext uri="{FF2B5EF4-FFF2-40B4-BE49-F238E27FC236}">
                <a16:creationId xmlns:a16="http://schemas.microsoft.com/office/drawing/2014/main" id="{43B3E12F-1603-4FFD-B541-8FB89289E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594" y="1277807"/>
            <a:ext cx="2279206" cy="4977662"/>
          </a:xfrm>
          <a:prstGeom prst="rect">
            <a:avLst/>
          </a:prstGeom>
        </p:spPr>
      </p:pic>
      <p:sp>
        <p:nvSpPr>
          <p:cNvPr id="2" name="AutoShape 2">
            <a:extLst>
              <a:ext uri="{FF2B5EF4-FFF2-40B4-BE49-F238E27FC236}">
                <a16:creationId xmlns:a16="http://schemas.microsoft.com/office/drawing/2014/main" id="{29ABFF2F-B161-7CF0-A7F2-C691E73BA7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sp>
        <p:nvSpPr>
          <p:cNvPr id="4" name="AutoShape 4">
            <a:extLst>
              <a:ext uri="{FF2B5EF4-FFF2-40B4-BE49-F238E27FC236}">
                <a16:creationId xmlns:a16="http://schemas.microsoft.com/office/drawing/2014/main" id="{D8ABF2B8-C01F-D17C-1AB9-D41D7C460A7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6" name="Imagen 5">
            <a:extLst>
              <a:ext uri="{FF2B5EF4-FFF2-40B4-BE49-F238E27FC236}">
                <a16:creationId xmlns:a16="http://schemas.microsoft.com/office/drawing/2014/main" id="{DB4BCD36-F996-7664-CB04-BD70FD0643BD}"/>
              </a:ext>
            </a:extLst>
          </p:cNvPr>
          <p:cNvPicPr>
            <a:picLocks noChangeAspect="1"/>
          </p:cNvPicPr>
          <p:nvPr/>
        </p:nvPicPr>
        <p:blipFill rotWithShape="1">
          <a:blip r:embed="rId4"/>
          <a:srcRect r="55469"/>
          <a:stretch/>
        </p:blipFill>
        <p:spPr>
          <a:xfrm>
            <a:off x="1367580" y="1241805"/>
            <a:ext cx="2454104" cy="4983988"/>
          </a:xfrm>
          <a:prstGeom prst="rect">
            <a:avLst/>
          </a:prstGeom>
        </p:spPr>
      </p:pic>
      <p:pic>
        <p:nvPicPr>
          <p:cNvPr id="7" name="Imagen 6">
            <a:extLst>
              <a:ext uri="{FF2B5EF4-FFF2-40B4-BE49-F238E27FC236}">
                <a16:creationId xmlns:a16="http://schemas.microsoft.com/office/drawing/2014/main" id="{4D069EF8-0F15-3A85-4599-30317D201837}"/>
              </a:ext>
            </a:extLst>
          </p:cNvPr>
          <p:cNvPicPr>
            <a:picLocks noChangeAspect="1"/>
          </p:cNvPicPr>
          <p:nvPr/>
        </p:nvPicPr>
        <p:blipFill rotWithShape="1">
          <a:blip r:embed="rId4"/>
          <a:srcRect l="55469"/>
          <a:stretch/>
        </p:blipFill>
        <p:spPr>
          <a:xfrm>
            <a:off x="3813642" y="1278908"/>
            <a:ext cx="2434758" cy="4944700"/>
          </a:xfrm>
          <a:prstGeom prst="rect">
            <a:avLst/>
          </a:prstGeom>
        </p:spPr>
      </p:pic>
      <p:sp>
        <p:nvSpPr>
          <p:cNvPr id="8" name="CuadroTexto 7">
            <a:extLst>
              <a:ext uri="{FF2B5EF4-FFF2-40B4-BE49-F238E27FC236}">
                <a16:creationId xmlns:a16="http://schemas.microsoft.com/office/drawing/2014/main" id="{F3C89C59-1B70-4A14-C74A-55733DD87B3B}"/>
              </a:ext>
            </a:extLst>
          </p:cNvPr>
          <p:cNvSpPr txBox="1"/>
          <p:nvPr/>
        </p:nvSpPr>
        <p:spPr>
          <a:xfrm>
            <a:off x="1393902" y="211873"/>
            <a:ext cx="9980342" cy="523220"/>
          </a:xfrm>
          <a:prstGeom prst="rect">
            <a:avLst/>
          </a:prstGeom>
          <a:noFill/>
        </p:spPr>
        <p:txBody>
          <a:bodyPr wrap="square" rtlCol="0">
            <a:spAutoFit/>
          </a:bodyPr>
          <a:lstStyle/>
          <a:p>
            <a:pPr algn="ctr"/>
            <a:r>
              <a:rPr lang="es-DO" sz="2800" b="1" dirty="0"/>
              <a:t>Calculadora de Calificaciones O&amp;M.</a:t>
            </a:r>
          </a:p>
        </p:txBody>
      </p:sp>
      <p:pic>
        <p:nvPicPr>
          <p:cNvPr id="9" name="Imagen 6">
            <a:extLst>
              <a:ext uri="{FF2B5EF4-FFF2-40B4-BE49-F238E27FC236}">
                <a16:creationId xmlns:a16="http://schemas.microsoft.com/office/drawing/2014/main" id="{BADE7F58-113C-B4E0-8719-958D75B9B781}"/>
              </a:ext>
            </a:extLst>
          </p:cNvPr>
          <p:cNvPicPr>
            <a:picLocks noChangeAspect="1"/>
          </p:cNvPicPr>
          <p:nvPr/>
        </p:nvPicPr>
        <p:blipFill rotWithShape="1">
          <a:blip r:embed="rId5">
            <a:extLst>
              <a:ext uri="{28A0092B-C50C-407E-A947-70E740481C1C}">
                <a14:useLocalDpi xmlns:a14="http://schemas.microsoft.com/office/drawing/2010/main" val="0"/>
              </a:ext>
            </a:extLst>
          </a:blip>
          <a:srcRect l="29993" t="12941" r="21071"/>
          <a:stretch/>
        </p:blipFill>
        <p:spPr>
          <a:xfrm>
            <a:off x="-134338" y="1911569"/>
            <a:ext cx="1537295" cy="3644461"/>
          </a:xfrm>
          <a:prstGeom prst="rect">
            <a:avLst/>
          </a:prstGeom>
          <a:effectLst>
            <a:glow rad="63500">
              <a:schemeClr val="accent6">
                <a:satMod val="175000"/>
                <a:alpha val="40000"/>
              </a:schemeClr>
            </a:glow>
          </a:effectLst>
        </p:spPr>
      </p:pic>
      <p:pic>
        <p:nvPicPr>
          <p:cNvPr id="10" name="Picture 16">
            <a:extLst>
              <a:ext uri="{FF2B5EF4-FFF2-40B4-BE49-F238E27FC236}">
                <a16:creationId xmlns:a16="http://schemas.microsoft.com/office/drawing/2014/main" id="{6DDD8C44-9AB4-E038-3C6A-BCD2E72E8C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1340" y="440842"/>
            <a:ext cx="1217652" cy="10854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0" descr="Configuración de un entorno de desarrollo en Windows 10 | Microsoft Docs">
            <a:extLst>
              <a:ext uri="{FF2B5EF4-FFF2-40B4-BE49-F238E27FC236}">
                <a16:creationId xmlns:a16="http://schemas.microsoft.com/office/drawing/2014/main" id="{F27A5B70-30CE-C589-33CF-8ED2D73BB6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98098" y="264979"/>
            <a:ext cx="1270876" cy="12728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stall MAUI with Visual Studio 2022 (Preview) - PureSourceCode">
            <a:extLst>
              <a:ext uri="{FF2B5EF4-FFF2-40B4-BE49-F238E27FC236}">
                <a16:creationId xmlns:a16="http://schemas.microsoft.com/office/drawing/2014/main" id="{BECA12BA-DD94-C74F-A18F-60334F508A3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89" t="10423" r="17637" b="5708"/>
          <a:stretch/>
        </p:blipFill>
        <p:spPr bwMode="auto">
          <a:xfrm>
            <a:off x="4516512" y="1067757"/>
            <a:ext cx="3158976" cy="228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5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ab-¿A quién le toca? Whose turn is it?. ¿A quién le toca? - ppt ...">
            <a:extLst>
              <a:ext uri="{FF2B5EF4-FFF2-40B4-BE49-F238E27FC236}">
                <a16:creationId xmlns:a16="http://schemas.microsoft.com/office/drawing/2014/main" id="{AE1644F0-FC8C-4302-A6DE-FFE482A2A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t="5071" r="18380" b="8544"/>
          <a:stretch/>
        </p:blipFill>
        <p:spPr bwMode="auto">
          <a:xfrm>
            <a:off x="3199326" y="421778"/>
            <a:ext cx="5793347" cy="592428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6B01FA2-E6E3-4CC7-930D-DE5AEDF7102C}"/>
              </a:ext>
            </a:extLst>
          </p:cNvPr>
          <p:cNvSpPr txBox="1"/>
          <p:nvPr/>
        </p:nvSpPr>
        <p:spPr>
          <a:xfrm>
            <a:off x="396082" y="993597"/>
            <a:ext cx="3251200" cy="5509200"/>
          </a:xfrm>
          <a:prstGeom prst="rect">
            <a:avLst/>
          </a:prstGeom>
          <a:noFill/>
        </p:spPr>
        <p:txBody>
          <a:bodyPr wrap="square" rtlCol="0">
            <a:spAutoFit/>
          </a:bodyPr>
          <a:lstStyle/>
          <a:p>
            <a:pPr algn="ctr"/>
            <a:r>
              <a:rPr lang="en-US" sz="3200" b="1" dirty="0">
                <a:solidFill>
                  <a:srgbClr val="000000"/>
                </a:solidFill>
              </a:rPr>
              <a:t>Modificar como en el ejemplo anterior  y darle validacion, que cuando haga una operacion con los campos vacios no explote la aplicacion, y presente un mensaje al usario.</a:t>
            </a:r>
            <a:endParaRPr lang="es-ES" sz="3200" b="1" dirty="0">
              <a:solidFill>
                <a:srgbClr val="000000"/>
              </a:solidFill>
            </a:endParaRPr>
          </a:p>
        </p:txBody>
      </p:sp>
      <p:sp>
        <p:nvSpPr>
          <p:cNvPr id="5" name="CuadroTexto 4">
            <a:extLst>
              <a:ext uri="{FF2B5EF4-FFF2-40B4-BE49-F238E27FC236}">
                <a16:creationId xmlns:a16="http://schemas.microsoft.com/office/drawing/2014/main" id="{3391A02A-336C-4CB3-B9A6-3A181A86EEDB}"/>
              </a:ext>
            </a:extLst>
          </p:cNvPr>
          <p:cNvSpPr txBox="1"/>
          <p:nvPr/>
        </p:nvSpPr>
        <p:spPr>
          <a:xfrm>
            <a:off x="8345214" y="1200465"/>
            <a:ext cx="3379631" cy="5262979"/>
          </a:xfrm>
          <a:prstGeom prst="rect">
            <a:avLst/>
          </a:prstGeom>
          <a:noFill/>
        </p:spPr>
        <p:txBody>
          <a:bodyPr wrap="square">
            <a:spAutoFit/>
          </a:bodyPr>
          <a:lstStyle/>
          <a:p>
            <a:pPr algn="ctr"/>
            <a:r>
              <a:rPr lang="en-US" sz="2800" b="1" dirty="0">
                <a:solidFill>
                  <a:srgbClr val="000000"/>
                </a:solidFill>
              </a:rPr>
              <a:t>Pudiendo utilizar </a:t>
            </a:r>
            <a:r>
              <a:rPr lang="es-DO" sz="2800" b="1" dirty="0">
                <a:solidFill>
                  <a:srgbClr val="000000"/>
                </a:solidFill>
              </a:rPr>
              <a:t>validaciones y exceptions en Xamarin, sean por medio de If, Else, o Try Catch, como en el ejemplo o como ustedes eligen. Agregar una lista de estudiantes, matriculas y solo seleccionarlas</a:t>
            </a:r>
            <a:endParaRPr lang="es-ES" sz="2800" b="1" dirty="0">
              <a:solidFill>
                <a:srgbClr val="000000"/>
              </a:solidFill>
            </a:endParaRPr>
          </a:p>
        </p:txBody>
      </p:sp>
    </p:spTree>
    <p:extLst>
      <p:ext uri="{BB962C8B-B14F-4D97-AF65-F5344CB8AC3E}">
        <p14:creationId xmlns:p14="http://schemas.microsoft.com/office/powerpoint/2010/main" val="425168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4A0C2FE-5179-6327-F584-6D8337CF6377}"/>
              </a:ext>
            </a:extLst>
          </p:cNvPr>
          <p:cNvSpPr txBox="1"/>
          <p:nvPr/>
        </p:nvSpPr>
        <p:spPr>
          <a:xfrm>
            <a:off x="99587" y="58846"/>
            <a:ext cx="11751399" cy="6740307"/>
          </a:xfrm>
          <a:prstGeom prst="rect">
            <a:avLst/>
          </a:prstGeom>
          <a:noFill/>
        </p:spPr>
        <p:txBody>
          <a:bodyPr wrap="square">
            <a:spAutoFit/>
          </a:bodyPr>
          <a:lstStyle/>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ScrollView</a:t>
            </a:r>
            <a:r>
              <a:rPr lang="en-U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StackLayout</a:t>
            </a:r>
            <a:r>
              <a:rPr lang="en-US" sz="800" dirty="0">
                <a:solidFill>
                  <a:srgbClr val="FF0000"/>
                </a:solidFill>
                <a:latin typeface="Cascadia Mono" panose="020B0609020000020004" pitchFamily="49" charset="0"/>
              </a:rPr>
              <a:t> VerticalOptions</a:t>
            </a:r>
            <a:r>
              <a:rPr lang="en-US" sz="800" dirty="0">
                <a:solidFill>
                  <a:srgbClr val="0000FF"/>
                </a:solidFill>
                <a:latin typeface="Cascadia Mono" panose="020B0609020000020004" pitchFamily="49" charset="0"/>
              </a:rPr>
              <a:t>="CenterAndExpand"</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="CenterAndExpand"&gt;</a:t>
            </a:r>
          </a:p>
          <a:p>
            <a:r>
              <a:rPr lang="es-ES" sz="800" dirty="0">
                <a:solidFill>
                  <a:srgbClr val="000000"/>
                </a:solidFill>
                <a:latin typeface="Cascadia Mono" panose="020B0609020000020004" pitchFamily="49" charset="0"/>
              </a:rPr>
              <a:t>         </a:t>
            </a:r>
            <a:r>
              <a:rPr lang="es-ES" sz="800" dirty="0">
                <a:solidFill>
                  <a:srgbClr val="0000FF"/>
                </a:solidFill>
                <a:latin typeface="Cascadia Mono" panose="020B0609020000020004" pitchFamily="49" charset="0"/>
              </a:rPr>
              <a:t>&lt;</a:t>
            </a:r>
            <a:r>
              <a:rPr lang="es-ES" sz="800" dirty="0">
                <a:solidFill>
                  <a:srgbClr val="A31515"/>
                </a:solidFill>
                <a:latin typeface="Cascadia Mono" panose="020B0609020000020004" pitchFamily="49" charset="0"/>
              </a:rPr>
              <a:t>Label</a:t>
            </a:r>
            <a:r>
              <a:rPr lang="es-ES" sz="800" dirty="0">
                <a:solidFill>
                  <a:srgbClr val="FF0000"/>
                </a:solidFill>
                <a:latin typeface="Cascadia Mono" panose="020B0609020000020004" pitchFamily="49" charset="0"/>
              </a:rPr>
              <a:t> Text</a:t>
            </a:r>
            <a:r>
              <a:rPr lang="es-ES" sz="800" dirty="0">
                <a:solidFill>
                  <a:srgbClr val="0000FF"/>
                </a:solidFill>
                <a:latin typeface="Cascadia Mono" panose="020B0609020000020004" pitchFamily="49" charset="0"/>
              </a:rPr>
              <a:t>="Bienvenidos al Sistema de Calificación"</a:t>
            </a:r>
            <a:r>
              <a:rPr lang="es-ES" sz="800" dirty="0">
                <a:solidFill>
                  <a:srgbClr val="FF0000"/>
                </a:solidFill>
                <a:latin typeface="Cascadia Mono" panose="020B0609020000020004" pitchFamily="49" charset="0"/>
              </a:rPr>
              <a:t> FontSize</a:t>
            </a:r>
            <a:r>
              <a:rPr lang="es-ES" sz="800" dirty="0">
                <a:solidFill>
                  <a:srgbClr val="0000FF"/>
                </a:solidFill>
                <a:latin typeface="Cascadia Mono" panose="020B0609020000020004" pitchFamily="49" charset="0"/>
              </a:rPr>
              <a:t>="36"</a:t>
            </a:r>
          </a:p>
          <a:p>
            <a:r>
              <a:rPr lang="en-US" sz="800" dirty="0">
                <a:solidFill>
                  <a:srgbClr val="000000"/>
                </a:solidFill>
                <a:latin typeface="Cascadia Mono" panose="020B0609020000020004" pitchFamily="49" charset="0"/>
              </a:rPr>
              <a:t>   </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="0,0,0,20"</a:t>
            </a:r>
          </a:p>
          <a:p>
            <a:r>
              <a:rPr lang="en-US" sz="800" dirty="0">
                <a:solidFill>
                  <a:srgbClr val="000000"/>
                </a:solidFill>
                <a:latin typeface="Cascadia Mono" panose="020B0609020000020004" pitchFamily="49" charset="0"/>
              </a:rPr>
              <a:t>   </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="DarkBlue"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="Bold"/&gt;</a:t>
            </a:r>
          </a:p>
          <a:p>
            <a:endParaRPr lang="en-US" sz="800" dirty="0">
              <a:solidFill>
                <a:srgbClr val="0000FF"/>
              </a:solidFill>
              <a:latin typeface="Cascadia Mono" panose="020B0609020000020004" pitchFamily="49" charset="0"/>
            </a:endParaRPr>
          </a:p>
          <a:p>
            <a:r>
              <a:rPr lang="es-ES" sz="800" dirty="0">
                <a:solidFill>
                  <a:srgbClr val="000000"/>
                </a:solidFill>
                <a:latin typeface="Cascadia Mono" panose="020B0609020000020004" pitchFamily="49" charset="0"/>
              </a:rPr>
              <a:t>         </a:t>
            </a:r>
            <a:r>
              <a:rPr lang="es-ES" sz="800" dirty="0">
                <a:solidFill>
                  <a:srgbClr val="008000"/>
                </a:solidFill>
                <a:latin typeface="Cascadia Mono" panose="020B0609020000020004" pitchFamily="49" charset="0"/>
              </a:rPr>
              <a:t>&lt;!-- Picker para seleccionar un estudiante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="Seleccione un Estudiante:"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Picker</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="StudentsPicker"</a:t>
            </a:r>
            <a:r>
              <a:rPr lang="en-US" sz="800" dirty="0">
                <a:solidFill>
                  <a:srgbClr val="FF0000"/>
                </a:solidFill>
                <a:latin typeface="Cascadia Mono" panose="020B0609020000020004" pitchFamily="49" charset="0"/>
              </a:rPr>
              <a:t> Title</a:t>
            </a:r>
            <a:r>
              <a:rPr lang="en-US" sz="800" dirty="0">
                <a:solidFill>
                  <a:srgbClr val="0000FF"/>
                </a:solidFill>
                <a:latin typeface="Cascadia Mono" panose="020B0609020000020004" pitchFamily="49" charset="0"/>
              </a:rPr>
              <a:t>="Seleccionar Estudiante"</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SelectedIndexChanged</a:t>
            </a:r>
            <a:r>
              <a:rPr lang="en-US" sz="800" dirty="0">
                <a:solidFill>
                  <a:srgbClr val="0000FF"/>
                </a:solidFill>
                <a:latin typeface="Cascadia Mono" panose="020B0609020000020004" pitchFamily="49" charset="0"/>
              </a:rPr>
              <a:t>="Picker_SelectedIndexChanged"</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="CenterAndExpand"&gt;</a:t>
            </a:r>
          </a:p>
          <a:p>
            <a:r>
              <a:rPr lang="es-ES" sz="800" dirty="0">
                <a:solidFill>
                  <a:srgbClr val="000000"/>
                </a:solidFill>
                <a:latin typeface="Cascadia Mono" panose="020B0609020000020004" pitchFamily="49" charset="0"/>
              </a:rPr>
              <a:t>             </a:t>
            </a:r>
            <a:r>
              <a:rPr lang="es-ES" sz="800" dirty="0">
                <a:solidFill>
                  <a:srgbClr val="008000"/>
                </a:solidFill>
                <a:latin typeface="Cascadia Mono" panose="020B0609020000020004" pitchFamily="49" charset="0"/>
              </a:rPr>
              <a:t>&lt;!-- Aquí puedes agregar los elementos del Picker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Picker.ItemsSource</a:t>
            </a:r>
            <a:r>
              <a:rPr lang="en-U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x</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Array</a:t>
            </a:r>
            <a:r>
              <a:rPr lang="en-US" sz="800" dirty="0">
                <a:solidFill>
                  <a:srgbClr val="FF0000"/>
                </a:solidFill>
                <a:latin typeface="Cascadia Mono" panose="020B0609020000020004" pitchFamily="49" charset="0"/>
              </a:rPr>
              <a:t> Type</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x</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Type</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String</a:t>
            </a:r>
            <a:r>
              <a:rPr lang="en-US" sz="800" dirty="0">
                <a:solidFill>
                  <a:srgbClr val="0000FF"/>
                </a:solidFill>
                <a:latin typeface="Cascadia Mono" panose="020B0609020000020004" pitchFamily="49" charset="0"/>
              </a:rPr>
              <a:t>}"&gt;</a:t>
            </a:r>
          </a:p>
          <a:p>
            <a:r>
              <a:rPr lang="it-IT" sz="800" dirty="0">
                <a:solidFill>
                  <a:srgbClr val="000000"/>
                </a:solidFill>
                <a:latin typeface="Cascadia Mono" panose="020B0609020000020004" pitchFamily="49" charset="0"/>
              </a:rPr>
              <a:t>                     </a:t>
            </a:r>
            <a:r>
              <a:rPr lang="it-IT" sz="800" dirty="0">
                <a:solidFill>
                  <a:srgbClr val="0000FF"/>
                </a:solidFill>
                <a:latin typeface="Cascadia Mono" panose="020B0609020000020004" pitchFamily="49" charset="0"/>
              </a:rPr>
              <a:t>&lt;</a:t>
            </a:r>
            <a:r>
              <a:rPr lang="it-IT" sz="800" dirty="0">
                <a:solidFill>
                  <a:srgbClr val="A31515"/>
                </a:solidFill>
                <a:latin typeface="Cascadia Mono" panose="020B0609020000020004" pitchFamily="49" charset="0"/>
              </a:rPr>
              <a:t>x</a:t>
            </a:r>
            <a:r>
              <a:rPr lang="it-IT" sz="800" dirty="0">
                <a:solidFill>
                  <a:srgbClr val="0000FF"/>
                </a:solidFill>
                <a:latin typeface="Cascadia Mono" panose="020B0609020000020004" pitchFamily="49" charset="0"/>
              </a:rPr>
              <a:t>:</a:t>
            </a:r>
            <a:r>
              <a:rPr lang="it-IT" sz="800" dirty="0">
                <a:solidFill>
                  <a:srgbClr val="A31515"/>
                </a:solidFill>
                <a:latin typeface="Cascadia Mono" panose="020B0609020000020004" pitchFamily="49" charset="0"/>
              </a:rPr>
              <a:t>String</a:t>
            </a:r>
            <a:r>
              <a:rPr lang="it-IT" sz="800" dirty="0">
                <a:solidFill>
                  <a:srgbClr val="0000FF"/>
                </a:solidFill>
                <a:latin typeface="Cascadia Mono" panose="020B0609020000020004" pitchFamily="49" charset="0"/>
              </a:rPr>
              <a:t>&gt;</a:t>
            </a:r>
            <a:r>
              <a:rPr lang="it-IT" sz="800" dirty="0">
                <a:solidFill>
                  <a:srgbClr val="000000"/>
                </a:solidFill>
                <a:latin typeface="Cascadia Mono" panose="020B0609020000020004" pitchFamily="49" charset="0"/>
              </a:rPr>
              <a:t>Juancito Peña V.</a:t>
            </a:r>
            <a:r>
              <a:rPr lang="it-IT" sz="800" dirty="0">
                <a:solidFill>
                  <a:srgbClr val="0000FF"/>
                </a:solidFill>
                <a:latin typeface="Cascadia Mono" panose="020B0609020000020004" pitchFamily="49" charset="0"/>
              </a:rPr>
              <a:t>&lt;/</a:t>
            </a:r>
            <a:r>
              <a:rPr lang="it-IT" sz="800" dirty="0">
                <a:solidFill>
                  <a:srgbClr val="A31515"/>
                </a:solidFill>
                <a:latin typeface="Cascadia Mono" panose="020B0609020000020004" pitchFamily="49" charset="0"/>
              </a:rPr>
              <a:t>x</a:t>
            </a:r>
            <a:r>
              <a:rPr lang="it-IT" sz="800" dirty="0">
                <a:solidFill>
                  <a:srgbClr val="0000FF"/>
                </a:solidFill>
                <a:latin typeface="Cascadia Mono" panose="020B0609020000020004" pitchFamily="49" charset="0"/>
              </a:rPr>
              <a:t>:</a:t>
            </a:r>
            <a:r>
              <a:rPr lang="it-IT" sz="800" dirty="0">
                <a:solidFill>
                  <a:srgbClr val="A31515"/>
                </a:solidFill>
                <a:latin typeface="Cascadia Mono" panose="020B0609020000020004" pitchFamily="49" charset="0"/>
              </a:rPr>
              <a:t>String</a:t>
            </a:r>
            <a:r>
              <a:rPr lang="it-IT" sz="800" dirty="0">
                <a:solidFill>
                  <a:srgbClr val="0000FF"/>
                </a:solidFill>
                <a:latin typeface="Cascadia Mono" panose="020B0609020000020004" pitchFamily="49" charset="0"/>
              </a:rPr>
              <a:t>&gt;</a:t>
            </a:r>
          </a:p>
          <a:p>
            <a:r>
              <a:rPr lang="es-ES" sz="800" dirty="0">
                <a:solidFill>
                  <a:srgbClr val="000000"/>
                </a:solidFill>
                <a:latin typeface="Cascadia Mono" panose="020B0609020000020004" pitchFamily="49" charset="0"/>
              </a:rPr>
              <a:t>                     </a:t>
            </a:r>
            <a:r>
              <a:rPr lang="es-ES" sz="800" dirty="0">
                <a:solidFill>
                  <a:srgbClr val="0000FF"/>
                </a:solidFill>
                <a:latin typeface="Cascadia Mono" panose="020B0609020000020004" pitchFamily="49" charset="0"/>
              </a:rPr>
              <a:t>&lt;</a:t>
            </a:r>
            <a:r>
              <a:rPr lang="es-ES" sz="800" dirty="0">
                <a:solidFill>
                  <a:srgbClr val="A31515"/>
                </a:solidFill>
                <a:latin typeface="Cascadia Mono" panose="020B0609020000020004" pitchFamily="49" charset="0"/>
              </a:rPr>
              <a:t>x</a:t>
            </a:r>
            <a:r>
              <a:rPr lang="es-ES" sz="800" dirty="0">
                <a:solidFill>
                  <a:srgbClr val="0000FF"/>
                </a:solidFill>
                <a:latin typeface="Cascadia Mono" panose="020B0609020000020004" pitchFamily="49" charset="0"/>
              </a:rPr>
              <a:t>:</a:t>
            </a:r>
            <a:r>
              <a:rPr lang="es-ES" sz="800" dirty="0">
                <a:solidFill>
                  <a:srgbClr val="A31515"/>
                </a:solidFill>
                <a:latin typeface="Cascadia Mono" panose="020B0609020000020004" pitchFamily="49" charset="0"/>
              </a:rPr>
              <a:t>String</a:t>
            </a:r>
            <a:r>
              <a:rPr lang="es-ES" sz="800" dirty="0">
                <a:solidFill>
                  <a:srgbClr val="0000FF"/>
                </a:solidFill>
                <a:latin typeface="Cascadia Mono" panose="020B0609020000020004" pitchFamily="49" charset="0"/>
              </a:rPr>
              <a:t>&gt;</a:t>
            </a:r>
            <a:r>
              <a:rPr lang="es-ES" sz="800" dirty="0">
                <a:solidFill>
                  <a:srgbClr val="000000"/>
                </a:solidFill>
                <a:latin typeface="Cascadia Mono" panose="020B0609020000020004" pitchFamily="49" charset="0"/>
              </a:rPr>
              <a:t>María Rodriguez</a:t>
            </a:r>
            <a:r>
              <a:rPr lang="es-ES" sz="800" dirty="0">
                <a:solidFill>
                  <a:srgbClr val="0000FF"/>
                </a:solidFill>
                <a:latin typeface="Cascadia Mono" panose="020B0609020000020004" pitchFamily="49" charset="0"/>
              </a:rPr>
              <a:t>&lt;/</a:t>
            </a:r>
            <a:r>
              <a:rPr lang="es-ES" sz="800" dirty="0">
                <a:solidFill>
                  <a:srgbClr val="A31515"/>
                </a:solidFill>
                <a:latin typeface="Cascadia Mono" panose="020B0609020000020004" pitchFamily="49" charset="0"/>
              </a:rPr>
              <a:t>x</a:t>
            </a:r>
            <a:r>
              <a:rPr lang="es-ES" sz="800" dirty="0">
                <a:solidFill>
                  <a:srgbClr val="0000FF"/>
                </a:solidFill>
                <a:latin typeface="Cascadia Mono" panose="020B0609020000020004" pitchFamily="49" charset="0"/>
              </a:rPr>
              <a:t>:</a:t>
            </a:r>
            <a:r>
              <a:rPr lang="es-ES" sz="800" dirty="0">
                <a:solidFill>
                  <a:srgbClr val="A31515"/>
                </a:solidFill>
                <a:latin typeface="Cascadia Mono" panose="020B0609020000020004" pitchFamily="49" charset="0"/>
              </a:rPr>
              <a:t>String</a:t>
            </a:r>
            <a:r>
              <a:rPr lang="es-E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x</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String</a:t>
            </a:r>
            <a:r>
              <a:rPr lang="en-US" sz="800" dirty="0">
                <a:solidFill>
                  <a:srgbClr val="0000FF"/>
                </a:solidFill>
                <a:latin typeface="Cascadia Mono" panose="020B0609020000020004" pitchFamily="49" charset="0"/>
              </a:rPr>
              <a:t>&gt;</a:t>
            </a:r>
            <a:r>
              <a:rPr lang="en-US" sz="800" dirty="0">
                <a:solidFill>
                  <a:srgbClr val="000000"/>
                </a:solidFill>
                <a:latin typeface="Cascadia Mono" panose="020B0609020000020004" pitchFamily="49" charset="0"/>
              </a:rPr>
              <a:t>Luis García</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x</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String</a:t>
            </a:r>
            <a:r>
              <a:rPr lang="en-U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x</a:t>
            </a:r>
            <a:r>
              <a:rPr lang="en-US" sz="800" dirty="0">
                <a:solidFill>
                  <a:srgbClr val="0000FF"/>
                </a:solidFill>
                <a:latin typeface="Cascadia Mono" panose="020B0609020000020004" pitchFamily="49" charset="0"/>
              </a:rPr>
              <a:t>:</a:t>
            </a:r>
            <a:r>
              <a:rPr lang="en-US" sz="800" dirty="0">
                <a:solidFill>
                  <a:srgbClr val="A31515"/>
                </a:solidFill>
                <a:latin typeface="Cascadia Mono" panose="020B0609020000020004" pitchFamily="49" charset="0"/>
              </a:rPr>
              <a:t>Array</a:t>
            </a:r>
            <a:r>
              <a:rPr lang="en-U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Picker.ItemsSource</a:t>
            </a:r>
            <a:r>
              <a:rPr lang="en-US" sz="800" dirty="0">
                <a:solidFill>
                  <a:srgbClr val="0000FF"/>
                </a:solidFill>
                <a:latin typeface="Cascadia Mono" panose="020B0609020000020004" pitchFamily="49" charset="0"/>
              </a:rPr>
              <a:t>&gt;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Picker</a:t>
            </a:r>
            <a:r>
              <a:rPr lang="en-US" sz="800" dirty="0">
                <a:solidFill>
                  <a:srgbClr val="0000FF"/>
                </a:solidFill>
                <a:latin typeface="Cascadia Mono" panose="020B0609020000020004" pitchFamily="49" charset="0"/>
              </a:rPr>
              <a:t>&gt;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&lt;!-- Campos de entrada de datos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="Matrícula"</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GB" sz="800" dirty="0">
                <a:solidFill>
                  <a:srgbClr val="000000"/>
                </a:solidFill>
                <a:latin typeface="Cascadia Mono" panose="020B0609020000020004" pitchFamily="49" charset="0"/>
              </a:rPr>
              <a:t>         </a:t>
            </a:r>
            <a:r>
              <a:rPr lang="en-GB" sz="800" dirty="0">
                <a:solidFill>
                  <a:srgbClr val="0000FF"/>
                </a:solidFill>
                <a:latin typeface="Cascadia Mono" panose="020B0609020000020004" pitchFamily="49" charset="0"/>
              </a:rPr>
              <a:t>&lt;</a:t>
            </a:r>
            <a:r>
              <a:rPr lang="en-GB" sz="800" dirty="0">
                <a:solidFill>
                  <a:srgbClr val="A31515"/>
                </a:solidFill>
                <a:latin typeface="Cascadia Mono" panose="020B0609020000020004" pitchFamily="49" charset="0"/>
              </a:rPr>
              <a:t>Entry</a:t>
            </a:r>
            <a:r>
              <a:rPr lang="en-GB" sz="800" dirty="0">
                <a:solidFill>
                  <a:srgbClr val="FF0000"/>
                </a:solidFill>
                <a:latin typeface="Cascadia Mono" panose="020B0609020000020004" pitchFamily="49" charset="0"/>
              </a:rPr>
              <a:t> x</a:t>
            </a:r>
            <a:r>
              <a:rPr lang="en-GB" sz="800" dirty="0">
                <a:solidFill>
                  <a:srgbClr val="0000FF"/>
                </a:solidFill>
                <a:latin typeface="Cascadia Mono" panose="020B0609020000020004" pitchFamily="49" charset="0"/>
              </a:rPr>
              <a:t>:</a:t>
            </a:r>
            <a:r>
              <a:rPr lang="en-GB" sz="800" dirty="0">
                <a:solidFill>
                  <a:srgbClr val="FF0000"/>
                </a:solidFill>
                <a:latin typeface="Cascadia Mono" panose="020B0609020000020004" pitchFamily="49" charset="0"/>
              </a:rPr>
              <a:t>Name</a:t>
            </a:r>
            <a:r>
              <a:rPr lang="en-GB" sz="800" dirty="0">
                <a:solidFill>
                  <a:srgbClr val="0000FF"/>
                </a:solidFill>
                <a:latin typeface="Cascadia Mono" panose="020B0609020000020004" pitchFamily="49" charset="0"/>
              </a:rPr>
              <a:t>="MatriculaEntry"</a:t>
            </a:r>
            <a:r>
              <a:rPr lang="en-GB" sz="800" dirty="0">
                <a:solidFill>
                  <a:srgbClr val="FF0000"/>
                </a:solidFill>
                <a:latin typeface="Cascadia Mono" panose="020B0609020000020004" pitchFamily="49" charset="0"/>
              </a:rPr>
              <a:t> Placeholder</a:t>
            </a:r>
            <a:r>
              <a:rPr lang="en-GB" sz="800" dirty="0">
                <a:solidFill>
                  <a:srgbClr val="0000FF"/>
                </a:solidFill>
                <a:latin typeface="Cascadia Mono" panose="020B0609020000020004" pitchFamily="49" charset="0"/>
              </a:rPr>
              <a:t>="Ingrese la matrícula"</a:t>
            </a:r>
            <a:r>
              <a:rPr lang="en-GB" sz="800" dirty="0">
                <a:solidFill>
                  <a:srgbClr val="FF0000"/>
                </a:solidFill>
                <a:latin typeface="Cascadia Mono" panose="020B0609020000020004" pitchFamily="49" charset="0"/>
              </a:rPr>
              <a:t> Keyboard</a:t>
            </a:r>
            <a:r>
              <a:rPr lang="en-GB" sz="800" dirty="0">
                <a:solidFill>
                  <a:srgbClr val="0000FF"/>
                </a:solidFill>
                <a:latin typeface="Cascadia Mono" panose="020B0609020000020004" pitchFamily="49" charset="0"/>
              </a:rPr>
              <a:t>="Text"</a:t>
            </a:r>
            <a:r>
              <a:rPr lang="en-GB" sz="800" dirty="0">
                <a:solidFill>
                  <a:srgbClr val="FF0000"/>
                </a:solidFill>
                <a:latin typeface="Cascadia Mono" panose="020B0609020000020004" pitchFamily="49" charset="0"/>
              </a:rPr>
              <a:t> Margin</a:t>
            </a:r>
            <a:r>
              <a:rPr lang="en-GB" sz="800" dirty="0">
                <a:solidFill>
                  <a:srgbClr val="0000FF"/>
                </a:solidFill>
                <a:latin typeface="Cascadia Mono" panose="020B0609020000020004" pitchFamily="49" charset="0"/>
              </a:rPr>
              <a:t>="0,0,0,10"</a:t>
            </a:r>
          </a:p>
          <a:p>
            <a:r>
              <a:rPr lang="en-US" sz="800" dirty="0">
                <a:solidFill>
                  <a:srgbClr val="000000"/>
                </a:solidFill>
                <a:latin typeface="Cascadia Mono" panose="020B0609020000020004" pitchFamily="49" charset="0"/>
              </a:rPr>
              <a:t>        </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="Nota de asistencia"</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Entry</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="AsistenciaEntry"</a:t>
            </a:r>
            <a:r>
              <a:rPr lang="en-US" sz="800" dirty="0">
                <a:solidFill>
                  <a:srgbClr val="FF0000"/>
                </a:solidFill>
                <a:latin typeface="Cascadia Mono" panose="020B0609020000020004" pitchFamily="49" charset="0"/>
              </a:rPr>
              <a:t> Placeholder</a:t>
            </a:r>
            <a:r>
              <a:rPr lang="en-US" sz="800" dirty="0">
                <a:solidFill>
                  <a:srgbClr val="0000FF"/>
                </a:solidFill>
                <a:latin typeface="Cascadia Mono" panose="020B0609020000020004" pitchFamily="49" charset="0"/>
              </a:rPr>
              <a:t>="Ingrese la nota de asistencia"</a:t>
            </a:r>
            <a:r>
              <a:rPr lang="en-US" sz="800" dirty="0">
                <a:solidFill>
                  <a:srgbClr val="FF0000"/>
                </a:solidFill>
                <a:latin typeface="Cascadia Mono" panose="020B0609020000020004" pitchFamily="49" charset="0"/>
              </a:rPr>
              <a:t> Keyboard</a:t>
            </a:r>
            <a:r>
              <a:rPr lang="en-US" sz="800" dirty="0">
                <a:solidFill>
                  <a:srgbClr val="0000FF"/>
                </a:solidFill>
                <a:latin typeface="Cascadia Mono" panose="020B0609020000020004" pitchFamily="49" charset="0"/>
              </a:rPr>
              <a:t>="Numeric"</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="Nota de Trabajo Práctico"</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Entry</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="TrabajoPracticoEntry"</a:t>
            </a:r>
            <a:r>
              <a:rPr lang="en-US" sz="800" dirty="0">
                <a:solidFill>
                  <a:srgbClr val="FF0000"/>
                </a:solidFill>
                <a:latin typeface="Cascadia Mono" panose="020B0609020000020004" pitchFamily="49" charset="0"/>
              </a:rPr>
              <a:t> Placeholder</a:t>
            </a:r>
            <a:r>
              <a:rPr lang="en-US" sz="800" dirty="0">
                <a:solidFill>
                  <a:srgbClr val="0000FF"/>
                </a:solidFill>
                <a:latin typeface="Cascadia Mono" panose="020B0609020000020004" pitchFamily="49" charset="0"/>
              </a:rPr>
              <a:t>="Ingrese la nota del trabajo práctico"</a:t>
            </a:r>
            <a:r>
              <a:rPr lang="en-US" sz="800" dirty="0">
                <a:solidFill>
                  <a:srgbClr val="FF0000"/>
                </a:solidFill>
                <a:latin typeface="Cascadia Mono" panose="020B0609020000020004" pitchFamily="49" charset="0"/>
              </a:rPr>
              <a:t> Keyboard</a:t>
            </a:r>
            <a:r>
              <a:rPr lang="en-US" sz="800" dirty="0">
                <a:solidFill>
                  <a:srgbClr val="0000FF"/>
                </a:solidFill>
                <a:latin typeface="Cascadia Mono" panose="020B0609020000020004" pitchFamily="49" charset="0"/>
              </a:rPr>
              <a:t>="Numeric"</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="Nota del Examen Parcial"</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Entry</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="ExamenParcialEntry"</a:t>
            </a:r>
            <a:r>
              <a:rPr lang="en-US" sz="800" dirty="0">
                <a:solidFill>
                  <a:srgbClr val="FF0000"/>
                </a:solidFill>
                <a:latin typeface="Cascadia Mono" panose="020B0609020000020004" pitchFamily="49" charset="0"/>
              </a:rPr>
              <a:t> Placeholder</a:t>
            </a:r>
            <a:r>
              <a:rPr lang="en-US" sz="800" dirty="0">
                <a:solidFill>
                  <a:srgbClr val="0000FF"/>
                </a:solidFill>
                <a:latin typeface="Cascadia Mono" panose="020B0609020000020004" pitchFamily="49" charset="0"/>
              </a:rPr>
              <a:t>="Ingrese la nota del examen parcial"</a:t>
            </a:r>
            <a:r>
              <a:rPr lang="en-US" sz="800" dirty="0">
                <a:solidFill>
                  <a:srgbClr val="FF0000"/>
                </a:solidFill>
                <a:latin typeface="Cascadia Mono" panose="020B0609020000020004" pitchFamily="49" charset="0"/>
              </a:rPr>
              <a:t> Keyboard</a:t>
            </a:r>
            <a:r>
              <a:rPr lang="en-US" sz="800" dirty="0">
                <a:solidFill>
                  <a:srgbClr val="0000FF"/>
                </a:solidFill>
                <a:latin typeface="Cascadia Mono" panose="020B0609020000020004" pitchFamily="49" charset="0"/>
              </a:rPr>
              <a:t>="Numeric"</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="Nota del Examen Final"</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Entry</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="ExamenFinalEntry"</a:t>
            </a:r>
            <a:r>
              <a:rPr lang="en-US" sz="800" dirty="0">
                <a:solidFill>
                  <a:srgbClr val="FF0000"/>
                </a:solidFill>
                <a:latin typeface="Cascadia Mono" panose="020B0609020000020004" pitchFamily="49" charset="0"/>
              </a:rPr>
              <a:t> Placeholder</a:t>
            </a:r>
            <a:r>
              <a:rPr lang="en-US" sz="800" dirty="0">
                <a:solidFill>
                  <a:srgbClr val="0000FF"/>
                </a:solidFill>
                <a:latin typeface="Cascadia Mono" panose="020B0609020000020004" pitchFamily="49" charset="0"/>
              </a:rPr>
              <a:t>="Ingrese la nota del examen final"</a:t>
            </a:r>
            <a:r>
              <a:rPr lang="en-US" sz="800" dirty="0">
                <a:solidFill>
                  <a:srgbClr val="FF0000"/>
                </a:solidFill>
                <a:latin typeface="Cascadia Mono" panose="020B0609020000020004" pitchFamily="49" charset="0"/>
              </a:rPr>
              <a:t> Keyboard</a:t>
            </a:r>
            <a:r>
              <a:rPr lang="en-US" sz="800" dirty="0">
                <a:solidFill>
                  <a:srgbClr val="0000FF"/>
                </a:solidFill>
                <a:latin typeface="Cascadia Mono" panose="020B0609020000020004" pitchFamily="49" charset="0"/>
              </a:rPr>
              <a:t>="Numeric"</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HorizontalTextAlignment</a:t>
            </a:r>
            <a:r>
              <a:rPr lang="en-US" sz="800" dirty="0">
                <a:solidFill>
                  <a:srgbClr val="0000FF"/>
                </a:solidFill>
                <a:latin typeface="Cascadia Mono" panose="020B0609020000020004" pitchFamily="49" charset="0"/>
              </a:rPr>
              <a:t>="Center" /&gt;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&lt;!-- Botón de cálculo de nota final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Button</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="Calcular nota final"</a:t>
            </a:r>
            <a:r>
              <a:rPr lang="en-US" sz="800" dirty="0">
                <a:solidFill>
                  <a:srgbClr val="FF0000"/>
                </a:solidFill>
                <a:latin typeface="Cascadia Mono" panose="020B0609020000020004" pitchFamily="49" charset="0"/>
              </a:rPr>
              <a:t> BackgroundColor</a:t>
            </a:r>
            <a:r>
              <a:rPr lang="en-US" sz="800" dirty="0">
                <a:solidFill>
                  <a:srgbClr val="0000FF"/>
                </a:solidFill>
                <a:latin typeface="Cascadia Mono" panose="020B0609020000020004" pitchFamily="49" charset="0"/>
              </a:rPr>
              <a:t>="Green"</a:t>
            </a:r>
            <a:r>
              <a:rPr lang="en-US" sz="800" dirty="0">
                <a:solidFill>
                  <a:srgbClr val="000000"/>
                </a:solidFill>
                <a:latin typeface="Cascadia Mono" panose="020B0609020000020004" pitchFamily="49" charset="0"/>
              </a:rPr>
              <a:t> </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="White"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&lt;!-- Etiquetas para mostrar resultado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="Nota Final: "</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FontSize</a:t>
            </a:r>
            <a:r>
              <a:rPr lang="en-US" sz="800" dirty="0">
                <a:solidFill>
                  <a:srgbClr val="0000FF"/>
                </a:solidFill>
                <a:latin typeface="Cascadia Mono" panose="020B0609020000020004" pitchFamily="49" charset="0"/>
              </a:rPr>
              <a:t>="26"</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="0,20,0,0"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="Black" /&gt;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="NotaFinalLabel"</a:t>
            </a:r>
            <a:r>
              <a:rPr lang="en-US" sz="800" dirty="0">
                <a:solidFill>
                  <a:srgbClr val="FF0000"/>
                </a:solidFill>
                <a:latin typeface="Cascadia Mono" panose="020B0609020000020004" pitchFamily="49" charset="0"/>
              </a:rPr>
              <a:t> FontSize</a:t>
            </a:r>
            <a:r>
              <a:rPr lang="en-US" sz="800" dirty="0">
                <a:solidFill>
                  <a:srgbClr val="0000FF"/>
                </a:solidFill>
                <a:latin typeface="Cascadia Mono" panose="020B0609020000020004" pitchFamily="49" charset="0"/>
              </a:rPr>
              <a:t>="28"</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="Green"</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="Bold"/&gt;</a:t>
            </a: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Text</a:t>
            </a:r>
            <a:r>
              <a:rPr lang="en-US" sz="800" dirty="0">
                <a:solidFill>
                  <a:srgbClr val="0000FF"/>
                </a:solidFill>
                <a:latin typeface="Cascadia Mono" panose="020B0609020000020004" pitchFamily="49" charset="0"/>
              </a:rPr>
              <a:t>="Equivalencia en Letra: "</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a:t>
            </a:r>
            <a:r>
              <a:rPr lang="en-US" sz="800" dirty="0">
                <a:solidFill>
                  <a:srgbClr val="FF0000"/>
                </a:solidFill>
                <a:latin typeface="Cascadia Mono" panose="020B0609020000020004" pitchFamily="49" charset="0"/>
              </a:rPr>
              <a:t> FontSize</a:t>
            </a:r>
            <a:r>
              <a:rPr lang="en-US" sz="800" dirty="0">
                <a:solidFill>
                  <a:srgbClr val="0000FF"/>
                </a:solidFill>
                <a:latin typeface="Cascadia Mono" panose="020B0609020000020004" pitchFamily="49" charset="0"/>
              </a:rPr>
              <a:t>="26"</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="0,20,0,0"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="Black"/&gt;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Label</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="EquivalenciaLabel"</a:t>
            </a:r>
            <a:r>
              <a:rPr lang="en-US" sz="800" dirty="0">
                <a:solidFill>
                  <a:srgbClr val="FF0000"/>
                </a:solidFill>
                <a:latin typeface="Cascadia Mono" panose="020B0609020000020004" pitchFamily="49" charset="0"/>
              </a:rPr>
              <a:t> FontSize</a:t>
            </a:r>
            <a:r>
              <a:rPr lang="en-US" sz="800" dirty="0">
                <a:solidFill>
                  <a:srgbClr val="0000FF"/>
                </a:solidFill>
                <a:latin typeface="Cascadia Mono" panose="020B0609020000020004" pitchFamily="49" charset="0"/>
              </a:rPr>
              <a:t>="28"</a:t>
            </a:r>
            <a:r>
              <a:rPr lang="en-US" sz="800" dirty="0">
                <a:solidFill>
                  <a:srgbClr val="FF0000"/>
                </a:solidFill>
                <a:latin typeface="Cascadia Mono" panose="020B0609020000020004" pitchFamily="49" charset="0"/>
              </a:rPr>
              <a:t> HorizontalOptions</a:t>
            </a:r>
            <a:r>
              <a:rPr lang="en-US" sz="800" dirty="0">
                <a:solidFill>
                  <a:srgbClr val="0000FF"/>
                </a:solidFill>
                <a:latin typeface="Cascadia Mono" panose="020B0609020000020004" pitchFamily="49" charset="0"/>
              </a:rPr>
              <a:t>="Center"</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="Green"</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="Bold"/&gt;</a:t>
            </a: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StackLayout</a:t>
            </a:r>
            <a:r>
              <a:rPr lang="en-US" sz="800" dirty="0">
                <a:solidFill>
                  <a:srgbClr val="0000FF"/>
                </a:solidFill>
                <a:latin typeface="Cascadia Mono" panose="020B0609020000020004" pitchFamily="49" charset="0"/>
              </a:rPr>
              <a:t>&gt;</a:t>
            </a:r>
          </a:p>
          <a:p>
            <a:endParaRPr lang="en-US" sz="800" dirty="0">
              <a:solidFill>
                <a:srgbClr val="0000FF"/>
              </a:solidFill>
              <a:latin typeface="Cascadia Mono" panose="020B0609020000020004" pitchFamily="49" charset="0"/>
            </a:endParaRPr>
          </a:p>
          <a:p>
            <a:endParaRPr lang="en-US" sz="800" dirty="0">
              <a:solidFill>
                <a:srgbClr val="0000FF"/>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ScrollView</a:t>
            </a:r>
            <a:r>
              <a:rPr lang="en-US" sz="800" dirty="0">
                <a:solidFill>
                  <a:srgbClr val="0000FF"/>
                </a:solidFill>
                <a:latin typeface="Cascadia Mono" panose="020B0609020000020004" pitchFamily="49" charset="0"/>
              </a:rPr>
              <a:t>&gt;</a:t>
            </a:r>
            <a:endParaRPr lang="en-US" sz="1600" dirty="0"/>
          </a:p>
        </p:txBody>
      </p:sp>
    </p:spTree>
    <p:extLst>
      <p:ext uri="{BB962C8B-B14F-4D97-AF65-F5344CB8AC3E}">
        <p14:creationId xmlns:p14="http://schemas.microsoft.com/office/powerpoint/2010/main" val="420170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33A857-4F96-E3C2-2094-AAD358621D1B}"/>
              </a:ext>
            </a:extLst>
          </p:cNvPr>
          <p:cNvSpPr txBox="1"/>
          <p:nvPr/>
        </p:nvSpPr>
        <p:spPr>
          <a:xfrm>
            <a:off x="396090" y="316871"/>
            <a:ext cx="9408814" cy="6463308"/>
          </a:xfrm>
          <a:prstGeom prst="rect">
            <a:avLst/>
          </a:prstGeom>
          <a:noFill/>
        </p:spPr>
        <p:txBody>
          <a:bodyPr wrap="square">
            <a:spAutoFit/>
          </a:bodyPr>
          <a:lstStyle/>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System.Collections.Generic;</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System.ComponentModel;</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System.Linq;</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System.Text;</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System.Threading.Tasks;</a:t>
            </a:r>
          </a:p>
          <a:p>
            <a:r>
              <a:rPr lang="en-US" sz="900" dirty="0">
                <a:solidFill>
                  <a:srgbClr val="0000FF"/>
                </a:solidFill>
                <a:latin typeface="Cascadia Mono" panose="020B0609020000020004" pitchFamily="49" charset="0"/>
              </a:rPr>
              <a:t>using</a:t>
            </a:r>
            <a:r>
              <a:rPr lang="en-US" sz="900" dirty="0">
                <a:solidFill>
                  <a:srgbClr val="000000"/>
                </a:solidFill>
                <a:latin typeface="Cascadia Mono" panose="020B0609020000020004" pitchFamily="49" charset="0"/>
              </a:rPr>
              <a:t> Xamarin.Forms;</a:t>
            </a:r>
          </a:p>
          <a:p>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namespace</a:t>
            </a:r>
            <a:r>
              <a:rPr lang="en-US" sz="900" dirty="0">
                <a:solidFill>
                  <a:srgbClr val="000000"/>
                </a:solidFill>
                <a:latin typeface="Cascadia Mono" panose="020B0609020000020004" pitchFamily="49" charset="0"/>
              </a:rPr>
              <a:t> App1</a:t>
            </a:r>
          </a:p>
          <a:p>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partial</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class</a:t>
            </a: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MainPage</a:t>
            </a:r>
            <a:r>
              <a:rPr lang="en-US" sz="900" dirty="0">
                <a:solidFill>
                  <a:srgbClr val="000000"/>
                </a:solidFill>
                <a:latin typeface="Cascadia Mono" panose="020B0609020000020004" pitchFamily="49" charset="0"/>
              </a:rPr>
              <a:t> : ContentPage</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public</a:t>
            </a: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MainPage</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InitializeComponent();</a:t>
            </a:r>
          </a:p>
          <a:p>
            <a:r>
              <a:rPr lang="en-US" sz="900" dirty="0">
                <a:solidFill>
                  <a:srgbClr val="000000"/>
                </a:solidFill>
                <a:latin typeface="Cascadia Mono" panose="020B0609020000020004" pitchFamily="49" charset="0"/>
              </a:rPr>
              <a:t>        }</a:t>
            </a: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Este es el método que manejará el evento SelectedIndexChanged del Picker</a:t>
            </a:r>
            <a:endParaRPr lang="es-ES" sz="900" dirty="0">
              <a:solidFill>
                <a:srgbClr val="000000"/>
              </a:solidFill>
              <a:latin typeface="Cascadia Mono" panose="020B0609020000020004" pitchFamily="49" charset="0"/>
            </a:endParaRPr>
          </a:p>
          <a:p>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void</a:t>
            </a:r>
            <a:r>
              <a:rPr lang="en-GB" sz="900" dirty="0">
                <a:solidFill>
                  <a:srgbClr val="000000"/>
                </a:solidFill>
                <a:latin typeface="Cascadia Mono" panose="020B0609020000020004" pitchFamily="49" charset="0"/>
              </a:rPr>
              <a:t> Picker_SelectedIndexChanged(</a:t>
            </a:r>
            <a:r>
              <a:rPr lang="en-GB" sz="900" dirty="0">
                <a:solidFill>
                  <a:srgbClr val="0000FF"/>
                </a:solidFill>
                <a:latin typeface="Cascadia Mono" panose="020B0609020000020004" pitchFamily="49" charset="0"/>
              </a:rPr>
              <a:t>object</a:t>
            </a:r>
            <a:r>
              <a:rPr lang="en-GB" sz="900" dirty="0">
                <a:solidFill>
                  <a:srgbClr val="000000"/>
                </a:solidFill>
                <a:latin typeface="Cascadia Mono" panose="020B0609020000020004" pitchFamily="49" charset="0"/>
              </a:rPr>
              <a:t> sender, EventArgs e)</a:t>
            </a:r>
          </a:p>
          <a:p>
            <a:r>
              <a:rPr lang="en-US" sz="900" dirty="0">
                <a:solidFill>
                  <a:srgbClr val="000000"/>
                </a:solidFill>
                <a:latin typeface="Cascadia Mono" panose="020B0609020000020004" pitchFamily="49" charset="0"/>
              </a:rPr>
              <a:t>        {</a:t>
            </a:r>
          </a:p>
          <a:p>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var</a:t>
            </a:r>
            <a:r>
              <a:rPr lang="en-GB" sz="900" dirty="0">
                <a:solidFill>
                  <a:srgbClr val="000000"/>
                </a:solidFill>
                <a:latin typeface="Cascadia Mono" panose="020B0609020000020004" pitchFamily="49" charset="0"/>
              </a:rPr>
              <a:t> selectedStudentName = StudentsPicker.SelectedItem.ToString();</a:t>
            </a: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Aquí deberías obtener la matrícula correspondiente al estudiante seleccionado</a:t>
            </a:r>
            <a:endParaRPr lang="es-E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y establecerla en el campo de entrada de texto MatriculaEntry</a:t>
            </a:r>
            <a:endParaRPr lang="es-E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Por ejemplo, supongamos que tienes un diccionario que mapea el nombre del estudiante a su matrícula</a:t>
            </a:r>
            <a:endParaRPr lang="es-ES" sz="900" dirty="0">
              <a:solidFill>
                <a:srgbClr val="000000"/>
              </a:solidFill>
              <a:latin typeface="Cascadia Mono" panose="020B0609020000020004" pitchFamily="49" charset="0"/>
            </a:endParaRPr>
          </a:p>
          <a:p>
            <a:r>
              <a:rPr lang="en-GB" sz="900" dirty="0">
                <a:solidFill>
                  <a:srgbClr val="000000"/>
                </a:solidFill>
                <a:latin typeface="Cascadia Mono" panose="020B0609020000020004" pitchFamily="49" charset="0"/>
              </a:rPr>
              <a:t>            Dictionary&lt;</a:t>
            </a:r>
            <a:r>
              <a:rPr lang="en-GB" sz="900" dirty="0">
                <a:solidFill>
                  <a:srgbClr val="0000FF"/>
                </a:solidFill>
                <a:latin typeface="Cascadia Mono" panose="020B0609020000020004" pitchFamily="49" charset="0"/>
              </a:rPr>
              <a:t>string</a:t>
            </a:r>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string</a:t>
            </a:r>
            <a:r>
              <a:rPr lang="en-GB" sz="900" dirty="0">
                <a:solidFill>
                  <a:srgbClr val="000000"/>
                </a:solidFill>
                <a:latin typeface="Cascadia Mono" panose="020B0609020000020004" pitchFamily="49" charset="0"/>
              </a:rPr>
              <a:t>&gt; studentMatriculas = </a:t>
            </a:r>
            <a:r>
              <a:rPr lang="en-GB" sz="900" dirty="0">
                <a:solidFill>
                  <a:srgbClr val="0000FF"/>
                </a:solidFill>
                <a:latin typeface="Cascadia Mono" panose="020B0609020000020004" pitchFamily="49" charset="0"/>
              </a:rPr>
              <a:t>new</a:t>
            </a:r>
            <a:r>
              <a:rPr lang="en-GB" sz="900" dirty="0">
                <a:solidFill>
                  <a:srgbClr val="000000"/>
                </a:solidFill>
                <a:latin typeface="Cascadia Mono" panose="020B0609020000020004" pitchFamily="49" charset="0"/>
              </a:rPr>
              <a:t> Dictionary&lt;</a:t>
            </a:r>
            <a:r>
              <a:rPr lang="en-GB" sz="900" dirty="0">
                <a:solidFill>
                  <a:srgbClr val="0000FF"/>
                </a:solidFill>
                <a:latin typeface="Cascadia Mono" panose="020B0609020000020004" pitchFamily="49" charset="0"/>
              </a:rPr>
              <a:t>string</a:t>
            </a:r>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string</a:t>
            </a:r>
            <a:r>
              <a:rPr lang="en-GB" sz="900" dirty="0">
                <a:solidFill>
                  <a:srgbClr val="000000"/>
                </a:solidFill>
                <a:latin typeface="Cascadia Mono" panose="020B0609020000020004" pitchFamily="49" charset="0"/>
              </a:rPr>
              <a:t>&gt;()</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"Juancito Peña V."</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"01-EISN-1-029"</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"María Rodriguez"</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"02-MISN-1-30"</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"Luis García"</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"03-STMP-1-90"</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if</a:t>
            </a:r>
            <a:r>
              <a:rPr lang="en-US" sz="900" dirty="0">
                <a:solidFill>
                  <a:srgbClr val="000000"/>
                </a:solidFill>
                <a:latin typeface="Cascadia Mono" panose="020B0609020000020004" pitchFamily="49" charset="0"/>
              </a:rPr>
              <a:t> (studentMatriculas.ContainsKey(selectedStudentName))</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var</a:t>
            </a:r>
            <a:r>
              <a:rPr lang="en-US" sz="900" dirty="0">
                <a:solidFill>
                  <a:srgbClr val="000000"/>
                </a:solidFill>
                <a:latin typeface="Cascadia Mono" panose="020B0609020000020004" pitchFamily="49" charset="0"/>
              </a:rPr>
              <a:t> matricula = studentMatriculas[selectedStudentName];</a:t>
            </a:r>
          </a:p>
          <a:p>
            <a:r>
              <a:rPr lang="en-US" sz="900" dirty="0">
                <a:solidFill>
                  <a:srgbClr val="000000"/>
                </a:solidFill>
                <a:latin typeface="Cascadia Mono" panose="020B0609020000020004" pitchFamily="49" charset="0"/>
              </a:rPr>
              <a:t>                MatriculaEntry.Text = matricula;</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else</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Si el nombre del estudiante seleccionado no está en el diccionario,</a:t>
            </a:r>
            <a:endParaRPr lang="es-E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8000"/>
                </a:solidFill>
                <a:latin typeface="Cascadia Mono" panose="020B0609020000020004" pitchFamily="49" charset="0"/>
              </a:rPr>
              <a:t>// puedes mostrar un mensaje de error o tomar otra acción apropiada</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 MatriculaEntry.Text = "";</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09810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4"/>
          <p:cNvPicPr/>
          <p:nvPr/>
        </p:nvPicPr>
        <p:blipFill>
          <a:blip r:embed="rId2"/>
          <a:stretch/>
        </p:blipFill>
        <p:spPr>
          <a:xfrm>
            <a:off x="689040" y="1312200"/>
            <a:ext cx="11052000" cy="3673080"/>
          </a:xfrm>
          <a:prstGeom prst="rect">
            <a:avLst/>
          </a:prstGeom>
          <a:ln>
            <a:noFill/>
          </a:ln>
        </p:spPr>
      </p:pic>
    </p:spTree>
    <p:extLst>
      <p:ext uri="{BB962C8B-B14F-4D97-AF65-F5344CB8AC3E}">
        <p14:creationId xmlns:p14="http://schemas.microsoft.com/office/powerpoint/2010/main" val="273591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3539430"/>
          </a:xfrm>
          <a:prstGeom prst="rect">
            <a:avLst/>
          </a:prstGeom>
        </p:spPr>
        <p:txBody>
          <a:bodyPr wrap="square">
            <a:spAutoFit/>
          </a:bodyPr>
          <a:lstStyle/>
          <a:p>
            <a:pPr algn="just"/>
            <a:r>
              <a:rPr lang="es-ES" sz="2800" b="0" i="0" dirty="0">
                <a:solidFill>
                  <a:srgbClr val="273B47"/>
                </a:solidFill>
                <a:effectLst/>
                <a:latin typeface="Lato"/>
              </a:rPr>
              <a:t>Xamarin.Forms cuenta con una gran cantidad de controles predefinidos que podemos utilizar para crear las interfaces de usuario de nuestras aplicaciones.</a:t>
            </a:r>
          </a:p>
          <a:p>
            <a:pPr algn="just"/>
            <a:endParaRPr lang="es-ES" sz="2800" b="0" i="0" dirty="0">
              <a:solidFill>
                <a:srgbClr val="273B47"/>
              </a:solidFill>
              <a:effectLst/>
              <a:latin typeface="Lato"/>
            </a:endParaRPr>
          </a:p>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3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60ED02E-50C3-8DAA-6C0F-27330CAC122E}"/>
              </a:ext>
            </a:extLst>
          </p:cNvPr>
          <p:cNvPicPr>
            <a:picLocks noChangeAspect="1"/>
          </p:cNvPicPr>
          <p:nvPr/>
        </p:nvPicPr>
        <p:blipFill>
          <a:blip r:embed="rId2"/>
          <a:stretch>
            <a:fillRect/>
          </a:stretch>
        </p:blipFill>
        <p:spPr>
          <a:xfrm>
            <a:off x="0" y="192497"/>
            <a:ext cx="12192000" cy="6473006"/>
          </a:xfrm>
          <a:prstGeom prst="rect">
            <a:avLst/>
          </a:prstGeom>
        </p:spPr>
      </p:pic>
      <p:sp>
        <p:nvSpPr>
          <p:cNvPr id="2" name="Rectángulo 1">
            <a:extLst>
              <a:ext uri="{FF2B5EF4-FFF2-40B4-BE49-F238E27FC236}">
                <a16:creationId xmlns:a16="http://schemas.microsoft.com/office/drawing/2014/main" id="{E4CDE91D-D3EF-04FE-23F1-BE92ADC1CE6A}"/>
              </a:ext>
            </a:extLst>
          </p:cNvPr>
          <p:cNvSpPr/>
          <p:nvPr/>
        </p:nvSpPr>
        <p:spPr>
          <a:xfrm>
            <a:off x="5794049"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7995235D-7D23-ACF1-340B-A334ACCF230D}"/>
              </a:ext>
            </a:extLst>
          </p:cNvPr>
          <p:cNvSpPr/>
          <p:nvPr/>
        </p:nvSpPr>
        <p:spPr>
          <a:xfrm>
            <a:off x="8262929" y="1538243"/>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 name="Rectángulo 4">
            <a:extLst>
              <a:ext uri="{FF2B5EF4-FFF2-40B4-BE49-F238E27FC236}">
                <a16:creationId xmlns:a16="http://schemas.microsoft.com/office/drawing/2014/main" id="{A6055C64-D218-4053-2AD3-1D1E94C6A775}"/>
              </a:ext>
            </a:extLst>
          </p:cNvPr>
          <p:cNvSpPr/>
          <p:nvPr/>
        </p:nvSpPr>
        <p:spPr>
          <a:xfrm>
            <a:off x="9590802"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ángulo 5">
            <a:extLst>
              <a:ext uri="{FF2B5EF4-FFF2-40B4-BE49-F238E27FC236}">
                <a16:creationId xmlns:a16="http://schemas.microsoft.com/office/drawing/2014/main" id="{CC9E3090-70CC-C9D5-C46A-7864AD7A52DC}"/>
              </a:ext>
            </a:extLst>
          </p:cNvPr>
          <p:cNvSpPr/>
          <p:nvPr/>
        </p:nvSpPr>
        <p:spPr>
          <a:xfrm>
            <a:off x="9590802"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ángulo 6">
            <a:extLst>
              <a:ext uri="{FF2B5EF4-FFF2-40B4-BE49-F238E27FC236}">
                <a16:creationId xmlns:a16="http://schemas.microsoft.com/office/drawing/2014/main" id="{E482A008-EE6B-2ABC-3AAF-B08DD3F398D6}"/>
              </a:ext>
            </a:extLst>
          </p:cNvPr>
          <p:cNvSpPr/>
          <p:nvPr/>
        </p:nvSpPr>
        <p:spPr>
          <a:xfrm>
            <a:off x="276985"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ángulo 7">
            <a:extLst>
              <a:ext uri="{FF2B5EF4-FFF2-40B4-BE49-F238E27FC236}">
                <a16:creationId xmlns:a16="http://schemas.microsoft.com/office/drawing/2014/main" id="{3069A35A-A7C4-FBF3-FF8E-8BCA3B0C7111}"/>
              </a:ext>
            </a:extLst>
          </p:cNvPr>
          <p:cNvSpPr/>
          <p:nvPr/>
        </p:nvSpPr>
        <p:spPr>
          <a:xfrm>
            <a:off x="4095327"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345864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0A0D632-D380-8E8A-A1C2-E2607F59C1E5}"/>
              </a:ext>
            </a:extLst>
          </p:cNvPr>
          <p:cNvSpPr txBox="1"/>
          <p:nvPr/>
        </p:nvSpPr>
        <p:spPr>
          <a:xfrm>
            <a:off x="821602" y="231793"/>
            <a:ext cx="10277946" cy="523220"/>
          </a:xfrm>
          <a:prstGeom prst="rect">
            <a:avLst/>
          </a:prstGeom>
          <a:noFill/>
        </p:spPr>
        <p:txBody>
          <a:bodyPr wrap="square">
            <a:spAutoFit/>
          </a:bodyPr>
          <a:lstStyle/>
          <a:p>
            <a:pPr algn="ctr"/>
            <a:r>
              <a:rPr lang="es-ES" sz="2800" b="1" dirty="0"/>
              <a:t>Desarrollo de Calculadora de Calificaciones</a:t>
            </a:r>
            <a:endParaRPr lang="en-US" sz="2800" b="1" dirty="0"/>
          </a:p>
        </p:txBody>
      </p:sp>
      <p:sp>
        <p:nvSpPr>
          <p:cNvPr id="7" name="CuadroTexto 6">
            <a:extLst>
              <a:ext uri="{FF2B5EF4-FFF2-40B4-BE49-F238E27FC236}">
                <a16:creationId xmlns:a16="http://schemas.microsoft.com/office/drawing/2014/main" id="{8B83CD7F-86F7-6A3B-AC7B-ED98BD9D13BB}"/>
              </a:ext>
            </a:extLst>
          </p:cNvPr>
          <p:cNvSpPr txBox="1"/>
          <p:nvPr/>
        </p:nvSpPr>
        <p:spPr>
          <a:xfrm>
            <a:off x="423251" y="1421165"/>
            <a:ext cx="7245035" cy="3785652"/>
          </a:xfrm>
          <a:prstGeom prst="rect">
            <a:avLst/>
          </a:prstGeom>
          <a:noFill/>
        </p:spPr>
        <p:txBody>
          <a:bodyPr wrap="square">
            <a:spAutoFit/>
          </a:bodyPr>
          <a:lstStyle/>
          <a:p>
            <a:pPr algn="just"/>
            <a:r>
              <a:rPr lang="es-ES" sz="2400" b="1" dirty="0"/>
              <a:t>Descripción del Desafío:</a:t>
            </a:r>
          </a:p>
          <a:p>
            <a:pPr algn="just"/>
            <a:endParaRPr lang="es-ES" sz="2400" dirty="0"/>
          </a:p>
          <a:p>
            <a:pPr algn="just"/>
            <a:r>
              <a:rPr lang="es-ES" sz="2400" dirty="0"/>
              <a:t>Estamos buscando a un desarrollador capaz de crear una aplicación móvil utilizando Xamarin.Forms para calcular las calificaciones finales de los estudiantes. La aplicación debe permitir a los usuarios ingresar las notas de asistencia, trabajo práctico, examen parcial y examen final, y calcular la nota final basada en estas entradas. Además, la aplicación debe proporcionar la equivalencia en letra de la nota final según una escala predefinida.</a:t>
            </a:r>
            <a:endParaRPr lang="en-US" sz="2400" dirty="0"/>
          </a:p>
        </p:txBody>
      </p:sp>
      <p:pic>
        <p:nvPicPr>
          <p:cNvPr id="8" name="Imagen 7">
            <a:extLst>
              <a:ext uri="{FF2B5EF4-FFF2-40B4-BE49-F238E27FC236}">
                <a16:creationId xmlns:a16="http://schemas.microsoft.com/office/drawing/2014/main" id="{94C4397B-F247-5D8E-2F10-8EC28BB280D7}"/>
              </a:ext>
            </a:extLst>
          </p:cNvPr>
          <p:cNvPicPr>
            <a:picLocks noChangeAspect="1"/>
          </p:cNvPicPr>
          <p:nvPr/>
        </p:nvPicPr>
        <p:blipFill>
          <a:blip r:embed="rId2"/>
          <a:stretch>
            <a:fillRect/>
          </a:stretch>
        </p:blipFill>
        <p:spPr>
          <a:xfrm>
            <a:off x="7893176" y="1421165"/>
            <a:ext cx="3785652" cy="3785652"/>
          </a:xfrm>
          <a:prstGeom prst="rect">
            <a:avLst/>
          </a:prstGeom>
        </p:spPr>
      </p:pic>
    </p:spTree>
    <p:extLst>
      <p:ext uri="{BB962C8B-B14F-4D97-AF65-F5344CB8AC3E}">
        <p14:creationId xmlns:p14="http://schemas.microsoft.com/office/powerpoint/2010/main" val="74793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8BDEDE-7B2E-B595-139E-B4F04F7A0CAD}"/>
              </a:ext>
            </a:extLst>
          </p:cNvPr>
          <p:cNvSpPr txBox="1"/>
          <p:nvPr/>
        </p:nvSpPr>
        <p:spPr>
          <a:xfrm>
            <a:off x="233128" y="230428"/>
            <a:ext cx="11726500" cy="5632311"/>
          </a:xfrm>
          <a:prstGeom prst="rect">
            <a:avLst/>
          </a:prstGeom>
          <a:noFill/>
        </p:spPr>
        <p:txBody>
          <a:bodyPr wrap="square">
            <a:spAutoFit/>
          </a:bodyPr>
          <a:lstStyle/>
          <a:p>
            <a:pPr algn="just"/>
            <a:r>
              <a:rPr lang="es-ES" sz="2000" b="1" dirty="0"/>
              <a:t>Tareas Para Realizar:</a:t>
            </a:r>
          </a:p>
          <a:p>
            <a:pPr algn="just"/>
            <a:endParaRPr lang="es-ES" sz="2000" dirty="0"/>
          </a:p>
          <a:p>
            <a:pPr algn="just"/>
            <a:r>
              <a:rPr lang="es-ES" sz="2000" b="1" dirty="0"/>
              <a:t>Interfaz de Usuario: </a:t>
            </a:r>
            <a:r>
              <a:rPr lang="es-ES" sz="2000" dirty="0"/>
              <a:t>Crear una interfaz de usuario intuitiva utilizando Xamarin.Forms que incluya campos de entrada para las notas de asistencia, trabajo práctico, examen parcial y examen final, así como un botón para calcular la nota final.</a:t>
            </a:r>
          </a:p>
          <a:p>
            <a:pPr algn="just"/>
            <a:endParaRPr lang="es-ES" sz="2000" dirty="0"/>
          </a:p>
          <a:p>
            <a:pPr algn="just"/>
            <a:r>
              <a:rPr lang="es-ES" sz="2000" b="1" dirty="0"/>
              <a:t>Validaciones de Entrada: </a:t>
            </a:r>
            <a:r>
              <a:rPr lang="es-ES" sz="2000" dirty="0"/>
              <a:t>Implementar validaciones para asegurar que los campos de entrada no estén vacíos, que contengan números válidos y que estén dentro de los límites permitidos.</a:t>
            </a:r>
          </a:p>
          <a:p>
            <a:pPr algn="just"/>
            <a:endParaRPr lang="es-ES" sz="2000" dirty="0"/>
          </a:p>
          <a:p>
            <a:pPr algn="just"/>
            <a:r>
              <a:rPr lang="es-ES" sz="2000" b="1" dirty="0"/>
              <a:t>Cálculo de la Nota Final: </a:t>
            </a:r>
            <a:r>
              <a:rPr lang="es-ES" sz="2000" dirty="0"/>
              <a:t>Desarrollar el algoritmo necesario para calcular la nota final sumando las notas de asistencia, trabajo práctico, examen parcial y examen final. Asegurarse de que la nota final no supere 100 y ajustar las notas si exceden los límites máximos permitidos.</a:t>
            </a:r>
          </a:p>
          <a:p>
            <a:pPr algn="just"/>
            <a:endParaRPr lang="es-ES" sz="2000" dirty="0"/>
          </a:p>
          <a:p>
            <a:pPr algn="just"/>
            <a:r>
              <a:rPr lang="es-ES" sz="2000" b="1" dirty="0"/>
              <a:t>Equivalencia en Letra: </a:t>
            </a:r>
            <a:r>
              <a:rPr lang="es-ES" sz="2000" dirty="0"/>
              <a:t>Determinar la equivalencia en letra de la nota final según una escala predefinida (por ejemplo, A, B, C, D, F) y mostrarla en la interfaz de usuario.</a:t>
            </a:r>
          </a:p>
          <a:p>
            <a:pPr algn="just"/>
            <a:endParaRPr lang="es-ES" sz="2000" dirty="0"/>
          </a:p>
          <a:p>
            <a:pPr algn="just"/>
            <a:r>
              <a:rPr lang="es-ES" sz="2000" b="1" dirty="0"/>
              <a:t>Pruebas Unitarias: </a:t>
            </a:r>
            <a:r>
              <a:rPr lang="es-ES" sz="2000" dirty="0"/>
              <a:t>Escribir pruebas unitarias para verificar el correcto funcionamiento de las validaciones y del algoritmo de cálculo de la nota final.</a:t>
            </a:r>
            <a:endParaRPr lang="en-US" sz="2000" dirty="0"/>
          </a:p>
        </p:txBody>
      </p:sp>
    </p:spTree>
    <p:extLst>
      <p:ext uri="{BB962C8B-B14F-4D97-AF65-F5344CB8AC3E}">
        <p14:creationId xmlns:p14="http://schemas.microsoft.com/office/powerpoint/2010/main" val="119965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EA27F97-FCA6-752A-99A5-C608B99172D7}"/>
              </a:ext>
            </a:extLst>
          </p:cNvPr>
          <p:cNvSpPr txBox="1"/>
          <p:nvPr/>
        </p:nvSpPr>
        <p:spPr>
          <a:xfrm>
            <a:off x="332715" y="155303"/>
            <a:ext cx="11463949" cy="6555641"/>
          </a:xfrm>
          <a:prstGeom prst="rect">
            <a:avLst/>
          </a:prstGeom>
          <a:noFill/>
        </p:spPr>
        <p:txBody>
          <a:bodyPr wrap="square">
            <a:spAutoFit/>
          </a:bodyPr>
          <a:lstStyle/>
          <a:p>
            <a:pPr algn="just"/>
            <a:r>
              <a:rPr lang="es-ES" sz="2000" b="1" dirty="0"/>
              <a:t>Requisitos Técnicos:</a:t>
            </a:r>
          </a:p>
          <a:p>
            <a:pPr algn="just"/>
            <a:endParaRPr lang="es-ES" sz="2000" dirty="0"/>
          </a:p>
          <a:p>
            <a:pPr marL="342900" indent="-342900" algn="just">
              <a:buFont typeface="Wingdings" panose="05000000000000000000" pitchFamily="2" charset="2"/>
              <a:buChar char="q"/>
            </a:pPr>
            <a:r>
              <a:rPr lang="es-ES" sz="2000" dirty="0"/>
              <a:t>Utilizar Xamarin.Forms para desarrollar la aplicación móvil.</a:t>
            </a:r>
          </a:p>
          <a:p>
            <a:pPr marL="342900" indent="-342900" algn="just">
              <a:buFont typeface="Wingdings" panose="05000000000000000000" pitchFamily="2" charset="2"/>
              <a:buChar char="q"/>
            </a:pPr>
            <a:r>
              <a:rPr lang="es-ES" sz="2000" dirty="0"/>
              <a:t>Utilizar C# como lenguaje de programación.</a:t>
            </a:r>
          </a:p>
          <a:p>
            <a:pPr marL="342900" indent="-342900" algn="just">
              <a:buFont typeface="Wingdings" panose="05000000000000000000" pitchFamily="2" charset="2"/>
              <a:buChar char="q"/>
            </a:pPr>
            <a:r>
              <a:rPr lang="es-ES" sz="2000" dirty="0"/>
              <a:t>Utilizar Visual Studio como entorno de desarrollo integrado (IDE).</a:t>
            </a:r>
          </a:p>
          <a:p>
            <a:pPr algn="just"/>
            <a:endParaRPr lang="es-ES" sz="2000" dirty="0"/>
          </a:p>
          <a:p>
            <a:pPr algn="just"/>
            <a:r>
              <a:rPr lang="es-ES" sz="2000" b="1" dirty="0"/>
              <a:t>Entregables Esperados:</a:t>
            </a:r>
          </a:p>
          <a:p>
            <a:pPr algn="just"/>
            <a:endParaRPr lang="es-ES" sz="2000" dirty="0"/>
          </a:p>
          <a:p>
            <a:pPr marL="342900" indent="-342900" algn="just">
              <a:buFont typeface="Wingdings" panose="05000000000000000000" pitchFamily="2" charset="2"/>
              <a:buChar char="q"/>
            </a:pPr>
            <a:r>
              <a:rPr lang="es-ES" sz="2000" dirty="0"/>
              <a:t>Código fuente de la aplicación.</a:t>
            </a:r>
          </a:p>
          <a:p>
            <a:pPr marL="342900" indent="-342900" algn="just">
              <a:buFont typeface="Wingdings" panose="05000000000000000000" pitchFamily="2" charset="2"/>
              <a:buChar char="q"/>
            </a:pPr>
            <a:r>
              <a:rPr lang="es-ES" sz="2000" dirty="0"/>
              <a:t>Documentación técnica que explique el funcionamiento de la aplicación y cómo ejecutarla.</a:t>
            </a:r>
          </a:p>
          <a:p>
            <a:pPr marL="342900" indent="-342900" algn="just">
              <a:buFont typeface="Wingdings" panose="05000000000000000000" pitchFamily="2" charset="2"/>
              <a:buChar char="q"/>
            </a:pPr>
            <a:r>
              <a:rPr lang="es-ES" sz="2000" dirty="0"/>
              <a:t>Pruebas unitarias para validar el funcionamiento de las funcionalidades clave.</a:t>
            </a:r>
          </a:p>
          <a:p>
            <a:pPr algn="just"/>
            <a:endParaRPr lang="es-ES" sz="2000" dirty="0"/>
          </a:p>
          <a:p>
            <a:pPr algn="just"/>
            <a:r>
              <a:rPr lang="es-ES" sz="2000" b="1" dirty="0"/>
              <a:t>Notas Adicionales:</a:t>
            </a:r>
          </a:p>
          <a:p>
            <a:pPr marL="342900" indent="-342900" algn="just">
              <a:buFont typeface="Wingdings" panose="05000000000000000000" pitchFamily="2" charset="2"/>
              <a:buChar char="q"/>
            </a:pPr>
            <a:endParaRPr lang="es-ES" sz="2000" dirty="0"/>
          </a:p>
          <a:p>
            <a:pPr marL="342900" indent="-342900" algn="just">
              <a:buFont typeface="Wingdings" panose="05000000000000000000" pitchFamily="2" charset="2"/>
              <a:buChar char="q"/>
            </a:pPr>
            <a:r>
              <a:rPr lang="es-ES" sz="2000" dirty="0"/>
              <a:t>La aplicación debe ser compatible con dispositivos iOS y Android.</a:t>
            </a:r>
          </a:p>
          <a:p>
            <a:pPr marL="342900" indent="-342900" algn="just">
              <a:buFont typeface="Wingdings" panose="05000000000000000000" pitchFamily="2" charset="2"/>
              <a:buChar char="q"/>
            </a:pPr>
            <a:r>
              <a:rPr lang="es-ES" sz="2000" dirty="0"/>
              <a:t>Se valorará positivamente la atención al detalle en la interfaz de usuario y la claridad del código.</a:t>
            </a:r>
          </a:p>
          <a:p>
            <a:pPr marL="342900" indent="-342900" algn="just">
              <a:buFont typeface="Wingdings" panose="05000000000000000000" pitchFamily="2" charset="2"/>
              <a:buChar char="q"/>
            </a:pPr>
            <a:r>
              <a:rPr lang="es-ES" sz="2000" dirty="0"/>
              <a:t>La aplicación debe seguir los principios de diseño y arquitectura recomendados para aplicaciones Xamarin.Forms.</a:t>
            </a:r>
          </a:p>
          <a:p>
            <a:pPr algn="just"/>
            <a:endParaRPr lang="es-ES" sz="2000" dirty="0"/>
          </a:p>
          <a:p>
            <a:pPr algn="just"/>
            <a:r>
              <a:rPr lang="es-ES" sz="2000" dirty="0"/>
              <a:t>¡Esperamos con interés ver tu solución a este desafío! Si tienes alguna pregunta, no dudes en contactarnos.</a:t>
            </a:r>
          </a:p>
          <a:p>
            <a:pPr algn="just"/>
            <a:endParaRPr lang="es-ES" sz="2000" dirty="0"/>
          </a:p>
        </p:txBody>
      </p:sp>
    </p:spTree>
    <p:extLst>
      <p:ext uri="{BB962C8B-B14F-4D97-AF65-F5344CB8AC3E}">
        <p14:creationId xmlns:p14="http://schemas.microsoft.com/office/powerpoint/2010/main" val="6810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7E02C6F-4449-42F8-98E9-0DBAEFD1E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61" y="471074"/>
            <a:ext cx="9507277" cy="5915851"/>
          </a:xfrm>
          <a:prstGeom prst="rect">
            <a:avLst/>
          </a:prstGeom>
        </p:spPr>
      </p:pic>
      <p:sp>
        <p:nvSpPr>
          <p:cNvPr id="2" name="Rectángulo 1">
            <a:extLst>
              <a:ext uri="{FF2B5EF4-FFF2-40B4-BE49-F238E27FC236}">
                <a16:creationId xmlns:a16="http://schemas.microsoft.com/office/drawing/2014/main" id="{EB994AB7-3539-49E0-AD37-D2665184D144}"/>
              </a:ext>
            </a:extLst>
          </p:cNvPr>
          <p:cNvSpPr/>
          <p:nvPr/>
        </p:nvSpPr>
        <p:spPr>
          <a:xfrm>
            <a:off x="3850783" y="3429000"/>
            <a:ext cx="3258355" cy="679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BC10614B-CC5A-42F1-9643-87005EC11349}"/>
              </a:ext>
            </a:extLst>
          </p:cNvPr>
          <p:cNvSpPr/>
          <p:nvPr/>
        </p:nvSpPr>
        <p:spPr>
          <a:xfrm>
            <a:off x="9800823" y="5821251"/>
            <a:ext cx="1048815" cy="425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0DCE973-8661-4A6B-A288-123AAA43FC93}"/>
              </a:ext>
            </a:extLst>
          </p:cNvPr>
          <p:cNvSpPr txBox="1"/>
          <p:nvPr/>
        </p:nvSpPr>
        <p:spPr>
          <a:xfrm>
            <a:off x="1342361" y="150081"/>
            <a:ext cx="9231194" cy="461665"/>
          </a:xfrm>
          <a:prstGeom prst="rect">
            <a:avLst/>
          </a:prstGeom>
          <a:noFill/>
        </p:spPr>
        <p:txBody>
          <a:bodyPr wrap="square" rtlCol="0">
            <a:spAutoFit/>
          </a:bodyPr>
          <a:lstStyle/>
          <a:p>
            <a:pPr algn="ctr"/>
            <a:r>
              <a:rPr lang="en-US" sz="2400" b="1" dirty="0"/>
              <a:t>Creamos nuestro Proyecto, le asignamos un Nombre y esperamos</a:t>
            </a:r>
            <a:endParaRPr lang="es-ES" sz="2400" b="1" dirty="0"/>
          </a:p>
        </p:txBody>
      </p:sp>
    </p:spTree>
    <p:extLst>
      <p:ext uri="{BB962C8B-B14F-4D97-AF65-F5344CB8AC3E}">
        <p14:creationId xmlns:p14="http://schemas.microsoft.com/office/powerpoint/2010/main" val="358354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2A344-7D8E-4485-9BA3-DD6D7C81B612}"/>
              </a:ext>
            </a:extLst>
          </p:cNvPr>
          <p:cNvSpPr txBox="1"/>
          <p:nvPr/>
        </p:nvSpPr>
        <p:spPr>
          <a:xfrm>
            <a:off x="0" y="912966"/>
            <a:ext cx="11837324" cy="5216813"/>
          </a:xfrm>
          <a:prstGeom prst="rect">
            <a:avLst/>
          </a:prstGeom>
          <a:noFill/>
        </p:spPr>
        <p:txBody>
          <a:bodyPr wrap="square">
            <a:spAutoFit/>
          </a:bodyPr>
          <a:lstStyle/>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ScrollView</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StackLayout</a:t>
            </a:r>
            <a:r>
              <a:rPr lang="en-US" sz="900" dirty="0">
                <a:solidFill>
                  <a:srgbClr val="FF0000"/>
                </a:solidFill>
                <a:latin typeface="Cascadia Mono" panose="020B0609020000020004" pitchFamily="49" charset="0"/>
              </a:rPr>
              <a:t> VerticalOptions</a:t>
            </a:r>
            <a:r>
              <a:rPr lang="en-US" sz="900" dirty="0">
                <a:solidFill>
                  <a:srgbClr val="0000FF"/>
                </a:solidFill>
                <a:latin typeface="Cascadia Mono" panose="020B0609020000020004" pitchFamily="49" charset="0"/>
              </a:rPr>
              <a:t>="CenterAndExpand"</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="CenterAndExpand"&gt;</a:t>
            </a:r>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="Bienvenidos al Sistema de Calificación"</a:t>
            </a:r>
            <a:r>
              <a:rPr lang="es-ES" sz="900" dirty="0">
                <a:solidFill>
                  <a:srgbClr val="FF0000"/>
                </a:solidFill>
                <a:latin typeface="Cascadia Mono" panose="020B0609020000020004" pitchFamily="49" charset="0"/>
              </a:rPr>
              <a:t> FontSize</a:t>
            </a:r>
            <a:r>
              <a:rPr lang="es-ES" sz="900" dirty="0">
                <a:solidFill>
                  <a:srgbClr val="0000FF"/>
                </a:solidFill>
                <a:latin typeface="Cascadia Mono" panose="020B0609020000020004" pitchFamily="49" charset="0"/>
              </a:rPr>
              <a:t>="36"</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HorizontalTextAlignment</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="DarkBlue"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="Matrícula"</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 /&gt;</a:t>
            </a:r>
            <a:endParaRPr lang="en-US" sz="900" dirty="0">
              <a:solidFill>
                <a:srgbClr val="000000"/>
              </a:solidFill>
              <a:latin typeface="Cascadia Mono" panose="020B0609020000020004" pitchFamily="49" charset="0"/>
            </a:endParaRPr>
          </a:p>
          <a:p>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&lt;</a:t>
            </a:r>
            <a:r>
              <a:rPr lang="en-GB" sz="900" dirty="0">
                <a:solidFill>
                  <a:srgbClr val="A31515"/>
                </a:solidFill>
                <a:latin typeface="Cascadia Mono" panose="020B0609020000020004" pitchFamily="49" charset="0"/>
              </a:rPr>
              <a:t>Entry</a:t>
            </a:r>
            <a:r>
              <a:rPr lang="en-GB" sz="900" dirty="0">
                <a:solidFill>
                  <a:srgbClr val="FF0000"/>
                </a:solidFill>
                <a:latin typeface="Cascadia Mono" panose="020B0609020000020004" pitchFamily="49" charset="0"/>
              </a:rPr>
              <a:t> x</a:t>
            </a:r>
            <a:r>
              <a:rPr lang="en-GB" sz="900" dirty="0">
                <a:solidFill>
                  <a:srgbClr val="0000FF"/>
                </a:solidFill>
                <a:latin typeface="Cascadia Mono" panose="020B0609020000020004" pitchFamily="49" charset="0"/>
              </a:rPr>
              <a:t>:</a:t>
            </a:r>
            <a:r>
              <a:rPr lang="en-GB" sz="900" dirty="0">
                <a:solidFill>
                  <a:srgbClr val="FF0000"/>
                </a:solidFill>
                <a:latin typeface="Cascadia Mono" panose="020B0609020000020004" pitchFamily="49" charset="0"/>
              </a:rPr>
              <a:t>Name</a:t>
            </a:r>
            <a:r>
              <a:rPr lang="en-GB" sz="900" dirty="0">
                <a:solidFill>
                  <a:srgbClr val="0000FF"/>
                </a:solidFill>
                <a:latin typeface="Cascadia Mono" panose="020B0609020000020004" pitchFamily="49" charset="0"/>
              </a:rPr>
              <a:t>="MatriculaEntry"</a:t>
            </a:r>
            <a:r>
              <a:rPr lang="en-GB" sz="900" dirty="0">
                <a:solidFill>
                  <a:srgbClr val="FF0000"/>
                </a:solidFill>
                <a:latin typeface="Cascadia Mono" panose="020B0609020000020004" pitchFamily="49" charset="0"/>
              </a:rPr>
              <a:t> Placeholder</a:t>
            </a:r>
            <a:r>
              <a:rPr lang="en-GB" sz="900" dirty="0">
                <a:solidFill>
                  <a:srgbClr val="0000FF"/>
                </a:solidFill>
                <a:latin typeface="Cascadia Mono" panose="020B0609020000020004" pitchFamily="49" charset="0"/>
              </a:rPr>
              <a:t>="Ingrese la matrícula"</a:t>
            </a:r>
            <a:r>
              <a:rPr lang="en-GB" sz="900" dirty="0">
                <a:solidFill>
                  <a:srgbClr val="FF0000"/>
                </a:solidFill>
                <a:latin typeface="Cascadia Mono" panose="020B0609020000020004" pitchFamily="49" charset="0"/>
              </a:rPr>
              <a:t> Keyboard</a:t>
            </a:r>
            <a:r>
              <a:rPr lang="en-GB" sz="900" dirty="0">
                <a:solidFill>
                  <a:srgbClr val="0000FF"/>
                </a:solidFill>
                <a:latin typeface="Cascadia Mono" panose="020B0609020000020004" pitchFamily="49" charset="0"/>
              </a:rPr>
              <a:t>="Text"</a:t>
            </a:r>
            <a:r>
              <a:rPr lang="en-GB" sz="900" dirty="0">
                <a:solidFill>
                  <a:srgbClr val="FF0000"/>
                </a:solidFill>
                <a:latin typeface="Cascadia Mono" panose="020B0609020000020004" pitchFamily="49" charset="0"/>
              </a:rPr>
              <a:t> Margin</a:t>
            </a:r>
            <a:r>
              <a:rPr lang="en-GB" sz="900" dirty="0">
                <a:solidFill>
                  <a:srgbClr val="0000FF"/>
                </a:solidFill>
                <a:latin typeface="Cascadia Mono" panose="020B0609020000020004" pitchFamily="49" charset="0"/>
              </a:rPr>
              <a:t>="0,0,0,10"</a:t>
            </a:r>
            <a:endParaRPr lang="en-GB"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fr-FR" sz="900" dirty="0">
                <a:solidFill>
                  <a:srgbClr val="000000"/>
                </a:solidFill>
                <a:latin typeface="Cascadia Mono" panose="020B0609020000020004" pitchFamily="49" charset="0"/>
              </a:rPr>
              <a:t>            </a:t>
            </a:r>
            <a:r>
              <a:rPr lang="fr-FR" sz="900" dirty="0">
                <a:solidFill>
                  <a:srgbClr val="0000FF"/>
                </a:solidFill>
                <a:latin typeface="Cascadia Mono" panose="020B0609020000020004" pitchFamily="49" charset="0"/>
              </a:rPr>
              <a:t>&lt;</a:t>
            </a:r>
            <a:r>
              <a:rPr lang="fr-FR" sz="900" dirty="0">
                <a:solidFill>
                  <a:srgbClr val="A31515"/>
                </a:solidFill>
                <a:latin typeface="Cascadia Mono" panose="020B0609020000020004" pitchFamily="49" charset="0"/>
              </a:rPr>
              <a:t>Label</a:t>
            </a:r>
            <a:r>
              <a:rPr lang="fr-FR" sz="900" dirty="0">
                <a:solidFill>
                  <a:srgbClr val="FF0000"/>
                </a:solidFill>
                <a:latin typeface="Cascadia Mono" panose="020B0609020000020004" pitchFamily="49" charset="0"/>
              </a:rPr>
              <a:t> Text</a:t>
            </a:r>
            <a:r>
              <a:rPr lang="fr-FR" sz="900" dirty="0">
                <a:solidFill>
                  <a:srgbClr val="0000FF"/>
                </a:solidFill>
                <a:latin typeface="Cascadia Mono" panose="020B0609020000020004" pitchFamily="49" charset="0"/>
              </a:rPr>
              <a:t>="Nombre"</a:t>
            </a:r>
            <a:r>
              <a:rPr lang="fr-FR" sz="900" dirty="0">
                <a:solidFill>
                  <a:srgbClr val="FF0000"/>
                </a:solidFill>
                <a:latin typeface="Cascadia Mono" panose="020B0609020000020004" pitchFamily="49" charset="0"/>
              </a:rPr>
              <a:t> FontAttributes</a:t>
            </a:r>
            <a:r>
              <a:rPr lang="fr-FR" sz="900" dirty="0">
                <a:solidFill>
                  <a:srgbClr val="0000FF"/>
                </a:solidFill>
                <a:latin typeface="Cascadia Mono" panose="020B0609020000020004" pitchFamily="49" charset="0"/>
              </a:rPr>
              <a:t>="Bold" /&gt;</a:t>
            </a:r>
            <a:endParaRPr lang="fr-FR"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="NombreEntry"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el nombre"</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="Nota de asistencia"</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 /&gt;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="AsistenciaEntry"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 asistencia"</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 Trabajo Práctico"</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="TrabajoPracticoEntry"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del trabajo práctico"</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del Examen Parcial"</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="ExamenParcialEntry"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del examen parcial"</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del Examen Final"</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="ExamenFinalEntry"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del examen final"</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Button</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="Calcular nota final"</a:t>
            </a:r>
            <a:r>
              <a:rPr lang="en-US" sz="900" dirty="0">
                <a:solidFill>
                  <a:srgbClr val="FF0000"/>
                </a:solidFill>
                <a:latin typeface="Cascadia Mono" panose="020B0609020000020004" pitchFamily="49" charset="0"/>
              </a:rPr>
              <a:t> BackgroundColor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Clicked</a:t>
            </a:r>
            <a:r>
              <a:rPr lang="en-US" sz="900" dirty="0">
                <a:solidFill>
                  <a:srgbClr val="0000FF"/>
                </a:solidFill>
                <a:latin typeface="Cascadia Mono" panose="020B0609020000020004" pitchFamily="49" charset="0"/>
              </a:rPr>
              <a:t>="Button_Clicked"</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="White"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="Nota Final: "</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="26"</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="0,20,0,0"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="Black" /&gt;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="NotaFinalLabel"</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="28"</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="Equivalencia en Letra: "</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="26"</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="0,20,0,0"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="Black"/&gt;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="EquivalenciaLabel"</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="28"</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StackLayout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ScrollView</a:t>
            </a:r>
            <a:r>
              <a:rPr lang="en-US" sz="900" dirty="0">
                <a:solidFill>
                  <a:srgbClr val="0000FF"/>
                </a:solidFill>
                <a:latin typeface="Cascadia Mono" panose="020B0609020000020004" pitchFamily="49" charset="0"/>
              </a:rPr>
              <a:t>&gt;</a:t>
            </a:r>
            <a:endParaRPr lang="es-DO" sz="100" dirty="0"/>
          </a:p>
        </p:txBody>
      </p:sp>
      <p:sp>
        <p:nvSpPr>
          <p:cNvPr id="4" name="TextBox 3">
            <a:extLst>
              <a:ext uri="{FF2B5EF4-FFF2-40B4-BE49-F238E27FC236}">
                <a16:creationId xmlns:a16="http://schemas.microsoft.com/office/drawing/2014/main" id="{269A1ACD-B243-4120-9A85-77E2DA386588}"/>
              </a:ext>
            </a:extLst>
          </p:cNvPr>
          <p:cNvSpPr txBox="1"/>
          <p:nvPr/>
        </p:nvSpPr>
        <p:spPr>
          <a:xfrm>
            <a:off x="1545465" y="251168"/>
            <a:ext cx="9530366" cy="523220"/>
          </a:xfrm>
          <a:prstGeom prst="rect">
            <a:avLst/>
          </a:prstGeom>
          <a:noFill/>
        </p:spPr>
        <p:txBody>
          <a:bodyPr wrap="square" rtlCol="0">
            <a:spAutoFit/>
          </a:bodyPr>
          <a:lstStyle/>
          <a:p>
            <a:pPr algn="ctr"/>
            <a:r>
              <a:rPr lang="en-US" sz="2800" b="1" dirty="0"/>
              <a:t>Copiamos este Codigo de XAML en el MainPage.xaml</a:t>
            </a:r>
            <a:endParaRPr lang="es-DO" sz="2800" b="1" dirty="0"/>
          </a:p>
        </p:txBody>
      </p:sp>
    </p:spTree>
    <p:extLst>
      <p:ext uri="{BB962C8B-B14F-4D97-AF65-F5344CB8AC3E}">
        <p14:creationId xmlns:p14="http://schemas.microsoft.com/office/powerpoint/2010/main" val="188966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9235E-479A-41C0-BCC1-500A94E900A7}"/>
              </a:ext>
            </a:extLst>
          </p:cNvPr>
          <p:cNvSpPr txBox="1"/>
          <p:nvPr/>
        </p:nvSpPr>
        <p:spPr>
          <a:xfrm>
            <a:off x="51516" y="42324"/>
            <a:ext cx="10457645" cy="400110"/>
          </a:xfrm>
          <a:prstGeom prst="rect">
            <a:avLst/>
          </a:prstGeom>
          <a:noFill/>
        </p:spPr>
        <p:txBody>
          <a:bodyPr wrap="square" rtlCol="0">
            <a:spAutoFit/>
          </a:bodyPr>
          <a:lstStyle/>
          <a:p>
            <a:r>
              <a:rPr lang="en-US" sz="2000" b="1" dirty="0"/>
              <a:t>Copiamos el Codigo en Amarillo de los Botones en el Codigo de XAML MainPage.xaml.cs</a:t>
            </a:r>
            <a:endParaRPr lang="es-DO" sz="2000" b="1" dirty="0"/>
          </a:p>
        </p:txBody>
      </p:sp>
      <p:sp>
        <p:nvSpPr>
          <p:cNvPr id="8" name="TextBox 7">
            <a:extLst>
              <a:ext uri="{FF2B5EF4-FFF2-40B4-BE49-F238E27FC236}">
                <a16:creationId xmlns:a16="http://schemas.microsoft.com/office/drawing/2014/main" id="{8AF83ED2-FCAE-456A-990B-5B09E09E737E}"/>
              </a:ext>
            </a:extLst>
          </p:cNvPr>
          <p:cNvSpPr txBox="1"/>
          <p:nvPr/>
        </p:nvSpPr>
        <p:spPr>
          <a:xfrm>
            <a:off x="622123" y="450472"/>
            <a:ext cx="11812958" cy="5678478"/>
          </a:xfrm>
          <a:prstGeom prst="rect">
            <a:avLst/>
          </a:prstGeom>
          <a:noFill/>
        </p:spPr>
        <p:txBody>
          <a:bodyPr wrap="square">
            <a:spAutoFit/>
          </a:bodyPr>
          <a:lstStyle/>
          <a:p>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private</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void</a:t>
            </a:r>
            <a:r>
              <a:rPr lang="en-GB" sz="1100" dirty="0">
                <a:solidFill>
                  <a:srgbClr val="000000"/>
                </a:solidFill>
                <a:latin typeface="Cascadia Mono" panose="020B0609020000020004" pitchFamily="49" charset="0"/>
              </a:rPr>
              <a:t> Button_Clicked(</a:t>
            </a:r>
            <a:r>
              <a:rPr lang="en-GB" sz="1100" dirty="0">
                <a:solidFill>
                  <a:srgbClr val="0000FF"/>
                </a:solidFill>
                <a:latin typeface="Cascadia Mono" panose="020B0609020000020004" pitchFamily="49" charset="0"/>
              </a:rPr>
              <a:t>object</a:t>
            </a:r>
            <a:r>
              <a:rPr lang="en-GB" sz="1100" dirty="0">
                <a:solidFill>
                  <a:srgbClr val="000000"/>
                </a:solidFill>
                <a:latin typeface="Cascadia Mono" panose="020B0609020000020004" pitchFamily="49" charset="0"/>
              </a:rPr>
              <a:t> sender, EventArgs e)</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Validar que los campos no estén vacíos y sean números válidos</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.IsNullOrWhiteSpace(AsistenciaEntry.Text)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.IsNullOrWhiteSpace(TrabajoPracticoEntry.Text)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.IsNullOrWhiteSpace(ExamenParcialEntry.Text)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.IsNullOrWhiteSpace(ExamenFinalEntry.Text))</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algún campo está vacío</a:t>
            </a:r>
            <a:endParaRPr lang="es-E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DisplayAlert(</a:t>
            </a:r>
            <a:r>
              <a:rPr lang="es-ES" sz="1100" dirty="0">
                <a:solidFill>
                  <a:srgbClr val="A31515"/>
                </a:solidFill>
                <a:latin typeface="Cascadia Mono" panose="020B0609020000020004" pitchFamily="49" charset="0"/>
              </a:rPr>
              <a:t>"Error"</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"Por favor, ingrese todas las notas."</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"Aceptar"</a:t>
            </a:r>
            <a:r>
              <a:rPr lang="es-E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Convertir los valores ingresados en cada campo de entrada a números (asistencia, trabajoPractico, examenParcial y examenFinal)</a:t>
            </a:r>
            <a:endParaRPr lang="es-ES" sz="1100" dirty="0">
              <a:solidFill>
                <a:srgbClr val="000000"/>
              </a:solidFill>
              <a:latin typeface="Cascadia Mono" panose="020B0609020000020004" pitchFamily="49" charset="0"/>
            </a:endParaRPr>
          </a:p>
          <a:p>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if</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double</a:t>
            </a:r>
            <a:r>
              <a:rPr lang="en-GB" sz="1100" dirty="0">
                <a:solidFill>
                  <a:srgbClr val="000000"/>
                </a:solidFill>
                <a:latin typeface="Cascadia Mono" panose="020B0609020000020004" pitchFamily="49" charset="0"/>
              </a:rPr>
              <a:t>.TryParse(AsistenciaEntry.Text, </a:t>
            </a:r>
            <a:r>
              <a:rPr lang="en-GB" sz="1100" dirty="0">
                <a:solidFill>
                  <a:srgbClr val="0000FF"/>
                </a:solidFill>
                <a:latin typeface="Cascadia Mono" panose="020B0609020000020004" pitchFamily="49" charset="0"/>
              </a:rPr>
              <a:t>out</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double</a:t>
            </a:r>
            <a:r>
              <a:rPr lang="en-GB" sz="1100" dirty="0">
                <a:solidFill>
                  <a:srgbClr val="000000"/>
                </a:solidFill>
                <a:latin typeface="Cascadia Mono" panose="020B0609020000020004" pitchFamily="49" charset="0"/>
              </a:rPr>
              <a:t> asistencia)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double</a:t>
            </a:r>
            <a:r>
              <a:rPr lang="en-US" sz="1100" dirty="0">
                <a:solidFill>
                  <a:srgbClr val="000000"/>
                </a:solidFill>
                <a:latin typeface="Cascadia Mono" panose="020B0609020000020004" pitchFamily="49" charset="0"/>
              </a:rPr>
              <a:t>.TryParse(TrabajoPracticoEntry.Text, </a:t>
            </a:r>
            <a:r>
              <a:rPr lang="en-US" sz="1100" dirty="0">
                <a:solidFill>
                  <a:srgbClr val="0000FF"/>
                </a:solidFill>
                <a:latin typeface="Cascadia Mono" panose="020B0609020000020004" pitchFamily="49" charset="0"/>
              </a:rPr>
              <a:t>out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double</a:t>
            </a:r>
            <a:r>
              <a:rPr lang="en-US" sz="1100" dirty="0">
                <a:solidFill>
                  <a:srgbClr val="000000"/>
                </a:solidFill>
                <a:latin typeface="Cascadia Mono" panose="020B0609020000020004" pitchFamily="49" charset="0"/>
              </a:rPr>
              <a:t> trabajoPractico)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.TryParse(ExamenParcialEntry.Text, </a:t>
            </a:r>
            <a:r>
              <a:rPr lang="fr-FR" sz="1100" dirty="0">
                <a:solidFill>
                  <a:srgbClr val="0000FF"/>
                </a:solidFill>
                <a:latin typeface="Cascadia Mono" panose="020B0609020000020004" pitchFamily="49" charset="0"/>
              </a:rPr>
              <a:t>out</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examenParcial)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.TryParse(ExamenFinalEntry.Text, </a:t>
            </a:r>
            <a:r>
              <a:rPr lang="fr-FR" sz="1100" dirty="0">
                <a:solidFill>
                  <a:srgbClr val="0000FF"/>
                </a:solidFill>
                <a:latin typeface="Cascadia Mono" panose="020B0609020000020004" pitchFamily="49" charset="0"/>
              </a:rPr>
              <a:t>out</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examenFinal))</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algún campo no es un número válido</a:t>
            </a:r>
            <a:endParaRPr lang="es-E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DisplayAlert(</a:t>
            </a:r>
            <a:r>
              <a:rPr lang="es-ES" sz="1100" dirty="0">
                <a:solidFill>
                  <a:srgbClr val="A31515"/>
                </a:solidFill>
                <a:latin typeface="Cascadia Mono" panose="020B0609020000020004" pitchFamily="49" charset="0"/>
              </a:rPr>
              <a:t>"Error"</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"Por favor, ingrese números válidos en todas las notas."</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"Aceptar"</a:t>
            </a:r>
            <a:r>
              <a:rPr lang="es-E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Validar que las notas no sean negativas</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 (asistencia &lt; 0 || trabajoPractico &lt; 0 || examenParcial &lt; 0 || examenFinal &lt; 0)</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alguna nota es negativa</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DisplayAlert(</a:t>
            </a:r>
            <a:r>
              <a:rPr lang="en-US" sz="1100" dirty="0">
                <a:solidFill>
                  <a:srgbClr val="A31515"/>
                </a:solidFill>
                <a:latin typeface="Cascadia Mono" panose="020B0609020000020004" pitchFamily="49" charset="0"/>
              </a:rPr>
              <a:t>"Error"</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"Por favor, ingrese notas válidas (no negativas)."</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"Aceptar"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p:txBody>
      </p:sp>
      <p:sp>
        <p:nvSpPr>
          <p:cNvPr id="9" name="Arrow: Down 8">
            <a:extLst>
              <a:ext uri="{FF2B5EF4-FFF2-40B4-BE49-F238E27FC236}">
                <a16:creationId xmlns:a16="http://schemas.microsoft.com/office/drawing/2014/main" id="{BA28FF32-8FA1-4293-8E75-6655618F91EE}"/>
              </a:ext>
            </a:extLst>
          </p:cNvPr>
          <p:cNvSpPr/>
          <p:nvPr/>
        </p:nvSpPr>
        <p:spPr>
          <a:xfrm>
            <a:off x="10031505" y="4942016"/>
            <a:ext cx="477656" cy="759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4B0E44-A15B-4521-B8CC-BDCC154A2EFF}"/>
              </a:ext>
            </a:extLst>
          </p:cNvPr>
          <p:cNvSpPr txBox="1"/>
          <p:nvPr/>
        </p:nvSpPr>
        <p:spPr>
          <a:xfrm>
            <a:off x="9318812" y="5944284"/>
            <a:ext cx="2178424" cy="369332"/>
          </a:xfrm>
          <a:prstGeom prst="rect">
            <a:avLst/>
          </a:prstGeom>
          <a:noFill/>
        </p:spPr>
        <p:txBody>
          <a:bodyPr wrap="square" rtlCol="0">
            <a:spAutoFit/>
          </a:bodyPr>
          <a:lstStyle/>
          <a:p>
            <a:pPr algn="ctr"/>
            <a:r>
              <a:rPr lang="en-GB" dirty="0"/>
              <a:t>CONTINUA</a:t>
            </a:r>
            <a:endParaRPr lang="en-US" dirty="0"/>
          </a:p>
        </p:txBody>
      </p:sp>
    </p:spTree>
    <p:extLst>
      <p:ext uri="{BB962C8B-B14F-4D97-AF65-F5344CB8AC3E}">
        <p14:creationId xmlns:p14="http://schemas.microsoft.com/office/powerpoint/2010/main" val="157889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3194</Words>
  <Application>Microsoft Office PowerPoint</Application>
  <PresentationFormat>Panorámica</PresentationFormat>
  <Paragraphs>292</Paragraphs>
  <Slides>19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Calibri Light</vt:lpstr>
      <vt:lpstr>Cascadia Mono</vt:lpstr>
      <vt:lpstr>cooper_hewittmedium</vt:lpstr>
      <vt:lpstr>Lato</vt:lpstr>
      <vt:lpstr>Open Sans</vt:lpstr>
      <vt:lpstr>Söhne</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JUANCITO PEÑA VIZCAINO</dc:creator>
  <cp:lastModifiedBy>Juancito Pena Vizcaino</cp:lastModifiedBy>
  <cp:revision>33</cp:revision>
  <dcterms:created xsi:type="dcterms:W3CDTF">2021-04-13T14:40:47Z</dcterms:created>
  <dcterms:modified xsi:type="dcterms:W3CDTF">2024-04-17T07:27:46Z</dcterms:modified>
</cp:coreProperties>
</file>