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12"/>
  </p:notesMasterIdLst>
  <p:sldIdLst>
    <p:sldId id="291" r:id="rId3"/>
    <p:sldId id="2147469518" r:id="rId4"/>
    <p:sldId id="2147469524" r:id="rId5"/>
    <p:sldId id="2147469525" r:id="rId6"/>
    <p:sldId id="2147469526" r:id="rId7"/>
    <p:sldId id="2147469527" r:id="rId8"/>
    <p:sldId id="2147469528" r:id="rId9"/>
    <p:sldId id="2147469529"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5/15/2022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5/15/2022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5/15/2022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5/15/2022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err="1"/>
              <a:t>Conceptos</a:t>
            </a:r>
            <a:r>
              <a:rPr lang="en-US" sz="5400" b="1" dirty="0"/>
              <a:t> </a:t>
            </a:r>
            <a:r>
              <a:rPr lang="en-US" sz="5400" b="1" dirty="0" err="1"/>
              <a:t>básicos</a:t>
            </a:r>
            <a:r>
              <a:rPr lang="en-US" sz="5400" b="1"/>
              <a:t> de XAML</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a:solidFill>
                  <a:schemeClr val="bg1"/>
                </a:solidFill>
              </a:rPr>
              <a:t>XAML</a:t>
            </a:r>
            <a:endParaRPr lang="en-US" sz="7200" dirty="0">
              <a:solidFill>
                <a:schemeClr val="bg1"/>
              </a:solidFill>
            </a:endParaRPr>
          </a:p>
        </p:txBody>
      </p:sp>
    </p:spTree>
    <p:extLst>
      <p:ext uri="{BB962C8B-B14F-4D97-AF65-F5344CB8AC3E}">
        <p14:creationId xmlns:p14="http://schemas.microsoft.com/office/powerpoint/2010/main" val="97083827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¿Qué es XAML?</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11222610" cy="2542480"/>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El lenguaje </a:t>
            </a:r>
            <a:r>
              <a:rPr lang="es-ES" sz="1800" b="1" i="0" dirty="0">
                <a:solidFill>
                  <a:srgbClr val="171717"/>
                </a:solidFill>
                <a:effectLst/>
                <a:latin typeface="Segoe UI" panose="020B0502040204020203" pitchFamily="34" charset="0"/>
              </a:rPr>
              <a:t>XAML</a:t>
            </a:r>
            <a:r>
              <a:rPr lang="es-ES" sz="1800" b="0" i="0" dirty="0">
                <a:solidFill>
                  <a:srgbClr val="171717"/>
                </a:solidFill>
                <a:effectLst/>
                <a:latin typeface="Segoe UI" panose="020B0502040204020203" pitchFamily="34" charset="0"/>
              </a:rPr>
              <a:t> (</a:t>
            </a:r>
            <a:r>
              <a:rPr lang="es-ES" sz="1800" b="0" i="0" dirty="0" err="1">
                <a:solidFill>
                  <a:srgbClr val="171717"/>
                </a:solidFill>
                <a:effectLst/>
                <a:latin typeface="Segoe UI" panose="020B0502040204020203" pitchFamily="34" charset="0"/>
              </a:rPr>
              <a:t>eXtensible</a:t>
            </a:r>
            <a:r>
              <a:rPr lang="es-ES" sz="1800" b="0" i="0" dirty="0">
                <a:solidFill>
                  <a:srgbClr val="171717"/>
                </a:solidFill>
                <a:effectLst/>
                <a:latin typeface="Segoe UI" panose="020B0502040204020203" pitchFamily="34" charset="0"/>
              </a:rPr>
              <a:t> </a:t>
            </a:r>
            <a:r>
              <a:rPr lang="es-ES" sz="1800" b="0" i="0" dirty="0" err="1">
                <a:solidFill>
                  <a:srgbClr val="171717"/>
                </a:solidFill>
                <a:effectLst/>
                <a:latin typeface="Segoe UI" panose="020B0502040204020203" pitchFamily="34" charset="0"/>
              </a:rPr>
              <a:t>Application</a:t>
            </a:r>
            <a:r>
              <a:rPr lang="es-ES" sz="1800" b="0" i="0" dirty="0">
                <a:solidFill>
                  <a:srgbClr val="171717"/>
                </a:solidFill>
                <a:effectLst/>
                <a:latin typeface="Segoe UI" panose="020B0502040204020203" pitchFamily="34" charset="0"/>
              </a:rPr>
              <a:t> </a:t>
            </a:r>
            <a:r>
              <a:rPr lang="es-ES" sz="1800" b="0" i="0" dirty="0" err="1">
                <a:solidFill>
                  <a:srgbClr val="171717"/>
                </a:solidFill>
                <a:effectLst/>
                <a:latin typeface="Segoe UI" panose="020B0502040204020203" pitchFamily="34" charset="0"/>
              </a:rPr>
              <a:t>Markup</a:t>
            </a:r>
            <a:r>
              <a:rPr lang="es-ES" sz="1800" b="0" i="0" dirty="0">
                <a:solidFill>
                  <a:srgbClr val="171717"/>
                </a:solidFill>
                <a:effectLst/>
                <a:latin typeface="Segoe UI" panose="020B0502040204020203" pitchFamily="34" charset="0"/>
              </a:rPr>
              <a:t> </a:t>
            </a:r>
            <a:r>
              <a:rPr lang="es-ES" sz="1800" b="0" i="0" dirty="0" err="1">
                <a:solidFill>
                  <a:srgbClr val="171717"/>
                </a:solidFill>
                <a:effectLst/>
                <a:latin typeface="Segoe UI" panose="020B0502040204020203" pitchFamily="34" charset="0"/>
              </a:rPr>
              <a:t>Language</a:t>
            </a:r>
            <a:r>
              <a:rPr lang="es-ES" sz="1800" b="0" i="0" dirty="0">
                <a:solidFill>
                  <a:srgbClr val="171717"/>
                </a:solidFill>
                <a:effectLst/>
                <a:latin typeface="Segoe UI" panose="020B0502040204020203" pitchFamily="34" charset="0"/>
              </a:rPr>
              <a:t>) es un lenguaje basado en XML que es una alternativa al código de programación para crear instancias e inicializar objetos, y organizar esos objetos en jerarquías de elementos primarios y secundarios.</a:t>
            </a:r>
          </a:p>
          <a:p>
            <a:pPr marL="0" indent="0" algn="l">
              <a:buNone/>
            </a:pPr>
            <a:endParaRPr lang="es-ES" sz="1800" dirty="0">
              <a:solidFill>
                <a:srgbClr val="171717"/>
              </a:solidFill>
              <a:latin typeface="Segoe UI" panose="020B0502040204020203" pitchFamily="34" charset="0"/>
            </a:endParaRPr>
          </a:p>
          <a:p>
            <a:pPr marL="0" indent="0" algn="l">
              <a:buNone/>
            </a:pPr>
            <a:r>
              <a:rPr lang="es-ES" sz="1800" b="0" dirty="0">
                <a:solidFill>
                  <a:srgbClr val="171717"/>
                </a:solidFill>
                <a:effectLst/>
                <a:latin typeface="Segoe UI" panose="020B0502040204020203" pitchFamily="34" charset="0"/>
              </a:rPr>
              <a:t>XAML permite a los desarrolladores definir interfaces de usuario en aplicaciones de interfaz de usuario de aplicaciones multiplataforma (.NET MAUI) de .NET mediante marcado en lugar de código. Recuerda, XAML no es necesario en una aplicación .NET MAUI.</a:t>
            </a:r>
          </a:p>
        </p:txBody>
      </p:sp>
    </p:spTree>
    <p:extLst>
      <p:ext uri="{BB962C8B-B14F-4D97-AF65-F5344CB8AC3E}">
        <p14:creationId xmlns:p14="http://schemas.microsoft.com/office/powerpoint/2010/main" val="20312586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Ventajas y desventajas</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1"/>
            <a:ext cx="11222610" cy="4484401"/>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600" b="0" i="0" dirty="0">
                <a:solidFill>
                  <a:srgbClr val="171717"/>
                </a:solidFill>
                <a:effectLst/>
                <a:latin typeface="Segoe UI" panose="020B0502040204020203" pitchFamily="34" charset="0"/>
              </a:rPr>
              <a:t>XAML tiene varias </a:t>
            </a:r>
            <a:r>
              <a:rPr lang="es-ES" sz="1600" b="1" i="0" dirty="0">
                <a:solidFill>
                  <a:srgbClr val="171717"/>
                </a:solidFill>
                <a:effectLst/>
                <a:latin typeface="Segoe UI" panose="020B0502040204020203" pitchFamily="34" charset="0"/>
              </a:rPr>
              <a:t>ventajas</a:t>
            </a:r>
            <a:r>
              <a:rPr lang="es-ES" sz="1600" b="0" i="0" dirty="0">
                <a:solidFill>
                  <a:srgbClr val="171717"/>
                </a:solidFill>
                <a:effectLst/>
                <a:latin typeface="Segoe UI" panose="020B0502040204020203" pitchFamily="34" charset="0"/>
              </a:rPr>
              <a:t> con respecto al código equivalente:</a:t>
            </a:r>
          </a:p>
          <a:p>
            <a:pPr marL="0" indent="0" algn="l">
              <a:buNone/>
            </a:pPr>
            <a:endParaRPr lang="es-ES" sz="1600" b="0" i="0" dirty="0">
              <a:solidFill>
                <a:srgbClr val="171717"/>
              </a:solidFill>
              <a:effectLst/>
              <a:latin typeface="Segoe UI" panose="020B0502040204020203" pitchFamily="34" charset="0"/>
            </a:endParaRPr>
          </a:p>
          <a:p>
            <a:r>
              <a:rPr lang="es-ES" sz="1600" b="0" i="0" dirty="0">
                <a:solidFill>
                  <a:srgbClr val="171717"/>
                </a:solidFill>
                <a:effectLst/>
                <a:latin typeface="Segoe UI" panose="020B0502040204020203" pitchFamily="34" charset="0"/>
              </a:rPr>
              <a:t>XAML suele ser más concisa y legible que el código equivalente.</a:t>
            </a:r>
          </a:p>
          <a:p>
            <a:r>
              <a:rPr lang="es-ES" sz="1600" b="0" i="0" dirty="0">
                <a:solidFill>
                  <a:srgbClr val="171717"/>
                </a:solidFill>
                <a:effectLst/>
                <a:latin typeface="Segoe UI" panose="020B0502040204020203" pitchFamily="34" charset="0"/>
              </a:rPr>
              <a:t>La jerarquía de elementos primarios y secundarios inherente a XML permite a XAML imitar con mayor claridad visual la jerarquía de elementos primarios y secundarios de los objetos de interfaz de usuario.</a:t>
            </a:r>
          </a:p>
          <a:p>
            <a:endParaRPr lang="es-ES" sz="1600" dirty="0">
              <a:solidFill>
                <a:srgbClr val="171717"/>
              </a:solidFill>
              <a:latin typeface="Segoe UI" panose="020B0502040204020203" pitchFamily="34" charset="0"/>
            </a:endParaRPr>
          </a:p>
          <a:p>
            <a:pPr marL="0" indent="0">
              <a:buNone/>
            </a:pPr>
            <a:r>
              <a:rPr lang="es-ES" sz="1600" b="0" dirty="0">
                <a:solidFill>
                  <a:srgbClr val="171717"/>
                </a:solidFill>
                <a:effectLst/>
                <a:latin typeface="Segoe UI" panose="020B0502040204020203" pitchFamily="34" charset="0"/>
              </a:rPr>
              <a:t>También hay </a:t>
            </a:r>
            <a:r>
              <a:rPr lang="es-ES" sz="1600" b="1" dirty="0">
                <a:solidFill>
                  <a:srgbClr val="171717"/>
                </a:solidFill>
                <a:effectLst/>
                <a:latin typeface="Segoe UI" panose="020B0502040204020203" pitchFamily="34" charset="0"/>
              </a:rPr>
              <a:t>desventajas</a:t>
            </a:r>
            <a:r>
              <a:rPr lang="es-ES" sz="1600" b="0" dirty="0">
                <a:solidFill>
                  <a:srgbClr val="171717"/>
                </a:solidFill>
                <a:effectLst/>
                <a:latin typeface="Segoe UI" panose="020B0502040204020203" pitchFamily="34" charset="0"/>
              </a:rPr>
              <a:t>, principalmente relacionadas con las limitaciones intrínsecas de los lenguajes de marcado:</a:t>
            </a:r>
          </a:p>
          <a:p>
            <a:pPr marL="0" indent="0">
              <a:buNone/>
            </a:pPr>
            <a:endParaRPr lang="es-ES" sz="1600" b="0" dirty="0">
              <a:solidFill>
                <a:srgbClr val="171717"/>
              </a:solidFill>
              <a:effectLst/>
              <a:latin typeface="Segoe UI" panose="020B0502040204020203" pitchFamily="34" charset="0"/>
            </a:endParaRPr>
          </a:p>
          <a:p>
            <a:r>
              <a:rPr lang="es-ES" sz="1600" b="0" dirty="0">
                <a:solidFill>
                  <a:srgbClr val="171717"/>
                </a:solidFill>
                <a:effectLst/>
                <a:latin typeface="Segoe UI" panose="020B0502040204020203" pitchFamily="34" charset="0"/>
              </a:rPr>
              <a:t>XAML no puede contener código. Todos los controladores de eventos deben definirse en un archivo de código.</a:t>
            </a:r>
          </a:p>
          <a:p>
            <a:r>
              <a:rPr lang="es-ES" sz="1600" b="0" dirty="0">
                <a:solidFill>
                  <a:srgbClr val="171717"/>
                </a:solidFill>
                <a:effectLst/>
                <a:latin typeface="Segoe UI" panose="020B0502040204020203" pitchFamily="34" charset="0"/>
              </a:rPr>
              <a:t>XAML no puede contener bucles para el procesamiento repetitivo.</a:t>
            </a:r>
          </a:p>
          <a:p>
            <a:r>
              <a:rPr lang="es-ES" sz="1600" b="0" dirty="0">
                <a:solidFill>
                  <a:srgbClr val="171717"/>
                </a:solidFill>
                <a:effectLst/>
                <a:latin typeface="Segoe UI" panose="020B0502040204020203" pitchFamily="34" charset="0"/>
              </a:rPr>
              <a:t>XAML no puede contener procesamiento condicional. Sin embargo, un enlace de datos puede hacer referencia a un convertidor de enlaces basado en código que permita eficazmente algún procesamiento condicional.</a:t>
            </a:r>
          </a:p>
          <a:p>
            <a:r>
              <a:rPr lang="es-ES" sz="1600" b="0" dirty="0">
                <a:solidFill>
                  <a:srgbClr val="171717"/>
                </a:solidFill>
                <a:effectLst/>
                <a:latin typeface="Segoe UI" panose="020B0502040204020203" pitchFamily="34" charset="0"/>
              </a:rPr>
              <a:t>Por lo general, XAML no puede crear instancias de clases que no definen un constructor sin parámetros, aunque esta restricción a veces se puede superar.</a:t>
            </a:r>
          </a:p>
          <a:p>
            <a:r>
              <a:rPr lang="es-ES" sz="1600" b="0" dirty="0">
                <a:solidFill>
                  <a:srgbClr val="171717"/>
                </a:solidFill>
                <a:effectLst/>
                <a:latin typeface="Segoe UI" panose="020B0502040204020203" pitchFamily="34" charset="0"/>
              </a:rPr>
              <a:t>Por lo general, XAML no puede llamar a métodos, aunque esta restricción a veces se puede superar.</a:t>
            </a:r>
          </a:p>
        </p:txBody>
      </p:sp>
    </p:spTree>
    <p:extLst>
      <p:ext uri="{BB962C8B-B14F-4D97-AF65-F5344CB8AC3E}">
        <p14:creationId xmlns:p14="http://schemas.microsoft.com/office/powerpoint/2010/main" val="36211386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Anatomía de un archivo XAML</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1"/>
            <a:ext cx="11222610" cy="4484401"/>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400" b="0" i="0" dirty="0">
                <a:solidFill>
                  <a:srgbClr val="171717"/>
                </a:solidFill>
                <a:effectLst/>
                <a:latin typeface="Segoe UI" panose="020B0502040204020203" pitchFamily="34" charset="0"/>
              </a:rPr>
              <a:t>Una nueva aplicación .NET MAUI contiene dos archivos XAML y sus archivos de código subyacente asociados:</a:t>
            </a:r>
          </a:p>
          <a:p>
            <a:pPr marL="0" indent="0" algn="l">
              <a:buNone/>
            </a:pPr>
            <a:endParaRPr lang="es-ES" sz="1400" dirty="0">
              <a:solidFill>
                <a:srgbClr val="171717"/>
              </a:solidFill>
              <a:latin typeface="Segoe UI" panose="020B0502040204020203" pitchFamily="34" charset="0"/>
            </a:endParaRPr>
          </a:p>
          <a:p>
            <a:pPr marL="0" indent="0" algn="l">
              <a:buNone/>
            </a:pPr>
            <a:endParaRPr lang="es-ES" sz="1400" b="0" dirty="0">
              <a:solidFill>
                <a:srgbClr val="171717"/>
              </a:solidFill>
              <a:effectLst/>
              <a:latin typeface="Segoe UI" panose="020B0502040204020203" pitchFamily="34" charset="0"/>
            </a:endParaRPr>
          </a:p>
          <a:p>
            <a:pPr marL="0" indent="0" algn="l">
              <a:buNone/>
            </a:pPr>
            <a:endParaRPr lang="es-ES" sz="1400" dirty="0">
              <a:solidFill>
                <a:srgbClr val="171717"/>
              </a:solidFill>
              <a:latin typeface="Segoe UI" panose="020B0502040204020203" pitchFamily="34" charset="0"/>
            </a:endParaRPr>
          </a:p>
          <a:p>
            <a:pPr marL="0" indent="0" algn="l">
              <a:buNone/>
            </a:pPr>
            <a:endParaRPr lang="es-ES" sz="1400" b="0" dirty="0">
              <a:solidFill>
                <a:srgbClr val="171717"/>
              </a:solidFill>
              <a:effectLst/>
              <a:latin typeface="Segoe UI" panose="020B0502040204020203" pitchFamily="34" charset="0"/>
            </a:endParaRPr>
          </a:p>
          <a:p>
            <a:pPr marL="0" indent="0" algn="l">
              <a:buNone/>
            </a:pPr>
            <a:endParaRPr lang="es-ES" sz="1400" dirty="0">
              <a:solidFill>
                <a:srgbClr val="171717"/>
              </a:solidFill>
              <a:latin typeface="Segoe UI" panose="020B0502040204020203" pitchFamily="34" charset="0"/>
            </a:endParaRPr>
          </a:p>
          <a:p>
            <a:pPr marL="0" indent="0" algn="l">
              <a:buNone/>
            </a:pPr>
            <a:endParaRPr lang="es-ES" sz="1400" b="0" dirty="0">
              <a:solidFill>
                <a:srgbClr val="171717"/>
              </a:solidFill>
              <a:effectLst/>
              <a:latin typeface="Segoe UI" panose="020B0502040204020203" pitchFamily="34" charset="0"/>
            </a:endParaRPr>
          </a:p>
          <a:p>
            <a:pPr marL="0" indent="0" algn="l">
              <a:buNone/>
            </a:pPr>
            <a:endParaRPr lang="es-ES" sz="1400" dirty="0">
              <a:solidFill>
                <a:srgbClr val="171717"/>
              </a:solidFill>
              <a:latin typeface="Segoe UI" panose="020B0502040204020203" pitchFamily="34" charset="0"/>
            </a:endParaRPr>
          </a:p>
          <a:p>
            <a:pPr marL="0" indent="0" algn="l">
              <a:buNone/>
            </a:pPr>
            <a:endParaRPr lang="es-ES" sz="1400" b="0" dirty="0">
              <a:solidFill>
                <a:srgbClr val="171717"/>
              </a:solidFill>
              <a:effectLst/>
              <a:latin typeface="Segoe UI" panose="020B0502040204020203" pitchFamily="34" charset="0"/>
            </a:endParaRPr>
          </a:p>
          <a:p>
            <a:pPr marL="0" indent="0" algn="l">
              <a:buNone/>
            </a:pPr>
            <a:endParaRPr lang="es-ES" sz="1400" dirty="0">
              <a:solidFill>
                <a:srgbClr val="171717"/>
              </a:solidFill>
              <a:latin typeface="Segoe UI" panose="020B0502040204020203" pitchFamily="34" charset="0"/>
            </a:endParaRPr>
          </a:p>
          <a:p>
            <a:pPr marL="0" indent="0" algn="l">
              <a:buNone/>
            </a:pPr>
            <a:endParaRPr lang="es-ES" sz="1400" b="0" dirty="0">
              <a:solidFill>
                <a:srgbClr val="171717"/>
              </a:solidFill>
              <a:effectLst/>
              <a:latin typeface="Segoe UI" panose="020B0502040204020203" pitchFamily="34" charset="0"/>
            </a:endParaRPr>
          </a:p>
          <a:p>
            <a:pPr marL="0" indent="0" algn="l">
              <a:buNone/>
            </a:pPr>
            <a:endParaRPr lang="es-ES" sz="1400" b="0" dirty="0">
              <a:solidFill>
                <a:srgbClr val="171717"/>
              </a:solidFill>
              <a:effectLst/>
              <a:latin typeface="Segoe UI" panose="020B0502040204020203" pitchFamily="34" charset="0"/>
            </a:endParaRPr>
          </a:p>
          <a:p>
            <a:pPr marL="0" indent="0" algn="l">
              <a:buNone/>
            </a:pPr>
            <a:endParaRPr lang="es-ES" sz="1400" dirty="0">
              <a:solidFill>
                <a:srgbClr val="171717"/>
              </a:solidFill>
              <a:latin typeface="Segoe UI" panose="020B0502040204020203" pitchFamily="34" charset="0"/>
            </a:endParaRPr>
          </a:p>
          <a:p>
            <a:pPr marL="0" indent="0" algn="l">
              <a:buNone/>
            </a:pPr>
            <a:r>
              <a:rPr lang="es-ES" sz="1400" b="0" dirty="0">
                <a:solidFill>
                  <a:srgbClr val="171717"/>
                </a:solidFill>
                <a:effectLst/>
                <a:latin typeface="Segoe UI" panose="020B0502040204020203" pitchFamily="34" charset="0"/>
              </a:rPr>
              <a:t>La primera declaración de espacio de nombres XML significa que las etiquetas definidas en el archivo XAML sin prefijo hacen referencia a las clases de .NET MAUI, por ejemplo </a:t>
            </a:r>
            <a:r>
              <a:rPr lang="es-ES" sz="1400" b="0" dirty="0" err="1">
                <a:solidFill>
                  <a:srgbClr val="171717"/>
                </a:solidFill>
                <a:effectLst/>
                <a:latin typeface="Segoe UI" panose="020B0502040204020203" pitchFamily="34" charset="0"/>
              </a:rPr>
              <a:t>ContentPage</a:t>
            </a:r>
            <a:r>
              <a:rPr lang="es-ES" sz="1400" b="0" dirty="0">
                <a:solidFill>
                  <a:srgbClr val="171717"/>
                </a:solidFill>
                <a:effectLst/>
                <a:latin typeface="Segoe UI" panose="020B0502040204020203" pitchFamily="34" charset="0"/>
              </a:rPr>
              <a:t>. La segunda declaración de espacio de nombres define un prefijo de x. Se usa para varios elementos y atributos que son intrínsecos a XAML y que son compatibles con otras implementaciones de XAML. Al final de la primera etiqueta, el x prefijo se usa para un atributo denominado </a:t>
            </a:r>
            <a:r>
              <a:rPr lang="es-ES" sz="1400" b="0" dirty="0" err="1">
                <a:solidFill>
                  <a:srgbClr val="171717"/>
                </a:solidFill>
                <a:effectLst/>
                <a:latin typeface="Segoe UI" panose="020B0502040204020203" pitchFamily="34" charset="0"/>
              </a:rPr>
              <a:t>Class</a:t>
            </a:r>
            <a:r>
              <a:rPr lang="es-ES" sz="1400" b="0" dirty="0">
                <a:solidFill>
                  <a:srgbClr val="171717"/>
                </a:solidFill>
                <a:effectLst/>
                <a:latin typeface="Segoe UI" panose="020B0502040204020203" pitchFamily="34" charset="0"/>
              </a:rPr>
              <a:t>. Dado que el uso de este x prefijo es prácticamente universal para el espacio de nombres XAML, los atributos XAML como </a:t>
            </a:r>
            <a:r>
              <a:rPr lang="es-ES" sz="1400" b="0" dirty="0" err="1">
                <a:solidFill>
                  <a:srgbClr val="171717"/>
                </a:solidFill>
                <a:effectLst/>
                <a:latin typeface="Segoe UI" panose="020B0502040204020203" pitchFamily="34" charset="0"/>
              </a:rPr>
              <a:t>Class</a:t>
            </a:r>
            <a:r>
              <a:rPr lang="es-ES" sz="1400" b="0" dirty="0">
                <a:solidFill>
                  <a:srgbClr val="171717"/>
                </a:solidFill>
                <a:effectLst/>
                <a:latin typeface="Segoe UI" panose="020B0502040204020203" pitchFamily="34" charset="0"/>
              </a:rPr>
              <a:t> casi siempre se conocen como x:Class. El x:Class atributo especifica un nombre de clase de .NET completo: la </a:t>
            </a:r>
            <a:r>
              <a:rPr lang="es-ES" sz="1400" b="0" dirty="0" err="1">
                <a:solidFill>
                  <a:srgbClr val="171717"/>
                </a:solidFill>
                <a:effectLst/>
                <a:latin typeface="Segoe UI" panose="020B0502040204020203" pitchFamily="34" charset="0"/>
              </a:rPr>
              <a:t>MainPage</a:t>
            </a:r>
            <a:r>
              <a:rPr lang="es-ES" sz="1400" b="0" dirty="0">
                <a:solidFill>
                  <a:srgbClr val="171717"/>
                </a:solidFill>
                <a:effectLst/>
                <a:latin typeface="Segoe UI" panose="020B0502040204020203" pitchFamily="34" charset="0"/>
              </a:rPr>
              <a:t> clase del </a:t>
            </a:r>
            <a:r>
              <a:rPr lang="es-ES" sz="1400" b="0" dirty="0" err="1">
                <a:solidFill>
                  <a:srgbClr val="171717"/>
                </a:solidFill>
                <a:effectLst/>
                <a:latin typeface="Segoe UI" panose="020B0502040204020203" pitchFamily="34" charset="0"/>
              </a:rPr>
              <a:t>MyMauiApp</a:t>
            </a:r>
            <a:r>
              <a:rPr lang="es-ES" sz="1400" b="0" dirty="0">
                <a:solidFill>
                  <a:srgbClr val="171717"/>
                </a:solidFill>
                <a:effectLst/>
                <a:latin typeface="Segoe UI" panose="020B0502040204020203" pitchFamily="34" charset="0"/>
              </a:rPr>
              <a:t> espacio de nombres.</a:t>
            </a:r>
          </a:p>
        </p:txBody>
      </p:sp>
      <p:pic>
        <p:nvPicPr>
          <p:cNvPr id="1026" name="Picture 2" descr="Screenshot of the structure of a new .NET MAUI app.">
            <a:extLst>
              <a:ext uri="{FF2B5EF4-FFF2-40B4-BE49-F238E27FC236}">
                <a16:creationId xmlns:a16="http://schemas.microsoft.com/office/drawing/2014/main" id="{48B06314-A1B1-43AD-B8F4-068E9039BE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190" y="2571996"/>
            <a:ext cx="2867025" cy="25812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BF2B7D7-D450-4A5E-A021-3570EF8F8D3F}"/>
              </a:ext>
            </a:extLst>
          </p:cNvPr>
          <p:cNvSpPr txBox="1"/>
          <p:nvPr/>
        </p:nvSpPr>
        <p:spPr>
          <a:xfrm>
            <a:off x="3692950" y="2571996"/>
            <a:ext cx="6537488" cy="1754326"/>
          </a:xfrm>
          <a:prstGeom prst="rect">
            <a:avLst/>
          </a:prstGeom>
          <a:noFill/>
        </p:spPr>
        <p:txBody>
          <a:bodyPr wrap="square">
            <a:spAutoFit/>
          </a:bodyPr>
          <a:lstStyle/>
          <a:p>
            <a:r>
              <a:rPr lang="fr-FR" b="0" i="0" dirty="0">
                <a:solidFill>
                  <a:srgbClr val="0101FD"/>
                </a:solidFill>
                <a:effectLst/>
                <a:latin typeface="SFMono-Regular"/>
              </a:rPr>
              <a:t>&lt;</a:t>
            </a:r>
            <a:r>
              <a:rPr lang="fr-FR" b="0" i="0" dirty="0" err="1">
                <a:solidFill>
                  <a:srgbClr val="0101FD"/>
                </a:solidFill>
                <a:effectLst/>
                <a:latin typeface="SFMono-Regular"/>
              </a:rPr>
              <a:t>ContentPage</a:t>
            </a:r>
            <a:r>
              <a:rPr lang="fr-FR" b="0" i="0" dirty="0">
                <a:solidFill>
                  <a:srgbClr val="0101FD"/>
                </a:solidFill>
                <a:effectLst/>
                <a:latin typeface="SFMono-Regular"/>
              </a:rPr>
              <a:t> </a:t>
            </a:r>
            <a:r>
              <a:rPr lang="fr-FR" b="0" i="0" dirty="0" err="1">
                <a:solidFill>
                  <a:srgbClr val="0451A5"/>
                </a:solidFill>
                <a:effectLst/>
                <a:latin typeface="SFMono-Regular"/>
              </a:rPr>
              <a:t>xmlns</a:t>
            </a:r>
            <a:r>
              <a:rPr lang="fr-FR" b="0" i="0" dirty="0">
                <a:solidFill>
                  <a:srgbClr val="0101FD"/>
                </a:solidFill>
                <a:effectLst/>
                <a:latin typeface="SFMono-Regular"/>
              </a:rPr>
              <a:t>=</a:t>
            </a:r>
            <a:r>
              <a:rPr lang="fr-FR" b="0" i="0" dirty="0">
                <a:solidFill>
                  <a:srgbClr val="A31515"/>
                </a:solidFill>
                <a:effectLst/>
                <a:latin typeface="SFMono-Regular"/>
              </a:rPr>
              <a:t>"http://schemas.microsoft.com/</a:t>
            </a:r>
            <a:r>
              <a:rPr lang="fr-FR" b="0" i="0" dirty="0" err="1">
                <a:solidFill>
                  <a:srgbClr val="A31515"/>
                </a:solidFill>
                <a:effectLst/>
                <a:latin typeface="SFMono-Regular"/>
              </a:rPr>
              <a:t>dotnet</a:t>
            </a:r>
            <a:r>
              <a:rPr lang="fr-FR" b="0" i="0" dirty="0">
                <a:solidFill>
                  <a:srgbClr val="A31515"/>
                </a:solidFill>
                <a:effectLst/>
                <a:latin typeface="SFMono-Regular"/>
              </a:rPr>
              <a:t>/2021/</a:t>
            </a:r>
            <a:r>
              <a:rPr lang="fr-FR" b="0" i="0" dirty="0" err="1">
                <a:solidFill>
                  <a:srgbClr val="A31515"/>
                </a:solidFill>
                <a:effectLst/>
                <a:latin typeface="SFMono-Regular"/>
              </a:rPr>
              <a:t>maui</a:t>
            </a:r>
            <a:r>
              <a:rPr lang="fr-FR" b="0" i="0" dirty="0">
                <a:solidFill>
                  <a:srgbClr val="A31515"/>
                </a:solidFill>
                <a:effectLst/>
                <a:latin typeface="SFMono-Regular"/>
              </a:rPr>
              <a:t>"</a:t>
            </a:r>
            <a:r>
              <a:rPr lang="fr-FR" b="0" i="0" dirty="0">
                <a:solidFill>
                  <a:srgbClr val="0101FD"/>
                </a:solidFill>
                <a:effectLst/>
                <a:latin typeface="SFMono-Regular"/>
              </a:rPr>
              <a:t> </a:t>
            </a:r>
            <a:r>
              <a:rPr lang="fr-FR" b="0" i="0" dirty="0" err="1">
                <a:solidFill>
                  <a:srgbClr val="0451A5"/>
                </a:solidFill>
                <a:effectLst/>
                <a:latin typeface="SFMono-Regular"/>
              </a:rPr>
              <a:t>xmlns:x</a:t>
            </a:r>
            <a:r>
              <a:rPr lang="fr-FR" b="0" i="0" dirty="0">
                <a:solidFill>
                  <a:srgbClr val="0101FD"/>
                </a:solidFill>
                <a:effectLst/>
                <a:latin typeface="SFMono-Regular"/>
              </a:rPr>
              <a:t>=</a:t>
            </a:r>
            <a:r>
              <a:rPr lang="fr-FR" b="0" i="0" dirty="0">
                <a:solidFill>
                  <a:srgbClr val="A31515"/>
                </a:solidFill>
                <a:effectLst/>
                <a:latin typeface="SFMono-Regular"/>
              </a:rPr>
              <a:t>"http://schemas.microsoft.com/</a:t>
            </a:r>
            <a:r>
              <a:rPr lang="fr-FR" b="0" i="0" dirty="0" err="1">
                <a:solidFill>
                  <a:srgbClr val="A31515"/>
                </a:solidFill>
                <a:effectLst/>
                <a:latin typeface="SFMono-Regular"/>
              </a:rPr>
              <a:t>winfx</a:t>
            </a:r>
            <a:r>
              <a:rPr lang="fr-FR" b="0" i="0" dirty="0">
                <a:solidFill>
                  <a:srgbClr val="A31515"/>
                </a:solidFill>
                <a:effectLst/>
                <a:latin typeface="SFMono-Regular"/>
              </a:rPr>
              <a:t>/2009/</a:t>
            </a:r>
            <a:r>
              <a:rPr lang="fr-FR" b="0" i="0" dirty="0" err="1">
                <a:solidFill>
                  <a:srgbClr val="A31515"/>
                </a:solidFill>
                <a:effectLst/>
                <a:latin typeface="SFMono-Regular"/>
              </a:rPr>
              <a:t>xaml</a:t>
            </a:r>
            <a:r>
              <a:rPr lang="fr-FR" b="0" i="0" dirty="0">
                <a:solidFill>
                  <a:srgbClr val="A31515"/>
                </a:solidFill>
                <a:effectLst/>
                <a:latin typeface="SFMono-Regular"/>
              </a:rPr>
              <a:t>"</a:t>
            </a:r>
            <a:r>
              <a:rPr lang="fr-FR" b="0" i="0" dirty="0">
                <a:solidFill>
                  <a:srgbClr val="0101FD"/>
                </a:solidFill>
                <a:effectLst/>
                <a:latin typeface="SFMono-Regular"/>
              </a:rPr>
              <a:t> </a:t>
            </a:r>
            <a:r>
              <a:rPr lang="fr-FR" b="0" i="0" dirty="0">
                <a:solidFill>
                  <a:srgbClr val="0451A5"/>
                </a:solidFill>
                <a:effectLst/>
                <a:latin typeface="SFMono-Regular"/>
              </a:rPr>
              <a:t>x:Class</a:t>
            </a:r>
            <a:r>
              <a:rPr lang="fr-FR" b="0" i="0" dirty="0">
                <a:solidFill>
                  <a:srgbClr val="0101FD"/>
                </a:solidFill>
                <a:effectLst/>
                <a:latin typeface="SFMono-Regular"/>
              </a:rPr>
              <a:t>=</a:t>
            </a:r>
            <a:r>
              <a:rPr lang="fr-FR" b="0" i="0" dirty="0">
                <a:solidFill>
                  <a:srgbClr val="A31515"/>
                </a:solidFill>
                <a:effectLst/>
                <a:latin typeface="SFMono-Regular"/>
              </a:rPr>
              <a:t>"MyMauiApp.MainPage"</a:t>
            </a:r>
            <a:r>
              <a:rPr lang="fr-FR" b="0" i="0" dirty="0">
                <a:solidFill>
                  <a:srgbClr val="0101FD"/>
                </a:solidFill>
                <a:effectLst/>
                <a:latin typeface="SFMono-Regular"/>
              </a:rPr>
              <a:t>&gt;</a:t>
            </a:r>
            <a:r>
              <a:rPr lang="fr-FR" b="0" i="0" dirty="0">
                <a:solidFill>
                  <a:srgbClr val="171717"/>
                </a:solidFill>
                <a:effectLst/>
                <a:latin typeface="SFMono-Regular"/>
              </a:rPr>
              <a:t> </a:t>
            </a:r>
          </a:p>
          <a:p>
            <a:r>
              <a:rPr lang="fr-FR" b="0" i="0" dirty="0">
                <a:solidFill>
                  <a:srgbClr val="171717"/>
                </a:solidFill>
                <a:effectLst/>
                <a:latin typeface="SFMono-Regular"/>
              </a:rPr>
              <a:t>... </a:t>
            </a:r>
          </a:p>
          <a:p>
            <a:r>
              <a:rPr lang="fr-FR" b="0" i="0" dirty="0">
                <a:solidFill>
                  <a:srgbClr val="0101FD"/>
                </a:solidFill>
                <a:effectLst/>
                <a:latin typeface="SFMono-Regular"/>
              </a:rPr>
              <a:t>&lt;/</a:t>
            </a:r>
            <a:r>
              <a:rPr lang="fr-FR" b="0" i="0" dirty="0" err="1">
                <a:solidFill>
                  <a:srgbClr val="0101FD"/>
                </a:solidFill>
                <a:effectLst/>
                <a:latin typeface="SFMono-Regular"/>
              </a:rPr>
              <a:t>ContentPage</a:t>
            </a:r>
            <a:r>
              <a:rPr lang="fr-FR" b="0" i="0" dirty="0">
                <a:solidFill>
                  <a:srgbClr val="0101FD"/>
                </a:solidFill>
                <a:effectLst/>
                <a:latin typeface="SFMono-Regular"/>
              </a:rPr>
              <a:t>&gt;</a:t>
            </a:r>
            <a:endParaRPr lang="en-US" dirty="0"/>
          </a:p>
        </p:txBody>
      </p:sp>
    </p:spTree>
    <p:extLst>
      <p:ext uri="{BB962C8B-B14F-4D97-AF65-F5344CB8AC3E}">
        <p14:creationId xmlns:p14="http://schemas.microsoft.com/office/powerpoint/2010/main" val="309490164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Anatomía de un archivo XAML</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1"/>
            <a:ext cx="11222610" cy="4484401"/>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600" b="0" i="0" dirty="0">
                <a:solidFill>
                  <a:srgbClr val="171717"/>
                </a:solidFill>
                <a:effectLst/>
                <a:latin typeface="Segoe UI" panose="020B0502040204020203" pitchFamily="34" charset="0"/>
              </a:rPr>
              <a:t>El archivo </a:t>
            </a:r>
            <a:r>
              <a:rPr lang="es-ES" sz="1600" b="0" i="0" dirty="0" err="1">
                <a:solidFill>
                  <a:srgbClr val="171717"/>
                </a:solidFill>
                <a:effectLst/>
                <a:latin typeface="Segoe UI" panose="020B0502040204020203" pitchFamily="34" charset="0"/>
              </a:rPr>
              <a:t>MainPage.xaml.cs</a:t>
            </a:r>
            <a:r>
              <a:rPr lang="es-ES" sz="1600" b="0" i="0" dirty="0">
                <a:solidFill>
                  <a:srgbClr val="171717"/>
                </a:solidFill>
                <a:effectLst/>
                <a:latin typeface="Segoe UI" panose="020B0502040204020203" pitchFamily="34" charset="0"/>
              </a:rPr>
              <a:t> tiene un aspecto similar al siguiente:</a:t>
            </a:r>
          </a:p>
          <a:p>
            <a:pPr marL="0" indent="0" algn="l">
              <a:buNone/>
            </a:pPr>
            <a:endParaRPr lang="es-ES" sz="1600" dirty="0">
              <a:solidFill>
                <a:srgbClr val="171717"/>
              </a:solidFill>
              <a:latin typeface="Segoe UI" panose="020B0502040204020203" pitchFamily="34" charset="0"/>
            </a:endParaRPr>
          </a:p>
          <a:p>
            <a:pPr marL="0" indent="0" algn="l">
              <a:buNone/>
            </a:pPr>
            <a:endParaRPr lang="es-ES" sz="1600" b="0" dirty="0">
              <a:solidFill>
                <a:srgbClr val="171717"/>
              </a:solidFill>
              <a:effectLst/>
              <a:latin typeface="Segoe UI" panose="020B0502040204020203" pitchFamily="34" charset="0"/>
            </a:endParaRPr>
          </a:p>
          <a:p>
            <a:pPr marL="0" indent="0" algn="l">
              <a:buNone/>
            </a:pPr>
            <a:endParaRPr lang="es-ES" sz="1600" dirty="0">
              <a:solidFill>
                <a:srgbClr val="171717"/>
              </a:solidFill>
              <a:latin typeface="Segoe UI" panose="020B0502040204020203" pitchFamily="34" charset="0"/>
            </a:endParaRPr>
          </a:p>
          <a:p>
            <a:pPr marL="0" indent="0" algn="l">
              <a:buNone/>
            </a:pPr>
            <a:endParaRPr lang="es-ES" sz="1600" b="0" dirty="0">
              <a:solidFill>
                <a:srgbClr val="171717"/>
              </a:solidFill>
              <a:effectLst/>
              <a:latin typeface="Segoe UI" panose="020B0502040204020203" pitchFamily="34" charset="0"/>
            </a:endParaRPr>
          </a:p>
          <a:p>
            <a:pPr marL="0" indent="0" algn="l">
              <a:buNone/>
            </a:pPr>
            <a:endParaRPr lang="es-ES" sz="1600" dirty="0">
              <a:solidFill>
                <a:srgbClr val="171717"/>
              </a:solidFill>
              <a:latin typeface="Segoe UI" panose="020B0502040204020203" pitchFamily="34" charset="0"/>
            </a:endParaRPr>
          </a:p>
          <a:p>
            <a:pPr marL="0" indent="0" algn="l">
              <a:buNone/>
            </a:pPr>
            <a:endParaRPr lang="es-ES" sz="1600" b="0" dirty="0">
              <a:solidFill>
                <a:srgbClr val="171717"/>
              </a:solidFill>
              <a:effectLst/>
              <a:latin typeface="Segoe UI" panose="020B0502040204020203" pitchFamily="34" charset="0"/>
            </a:endParaRPr>
          </a:p>
          <a:p>
            <a:pPr marL="0" indent="0" algn="l">
              <a:buNone/>
            </a:pPr>
            <a:endParaRPr lang="es-ES" sz="1600" dirty="0">
              <a:solidFill>
                <a:srgbClr val="171717"/>
              </a:solidFill>
              <a:latin typeface="Segoe UI" panose="020B0502040204020203" pitchFamily="34" charset="0"/>
            </a:endParaRPr>
          </a:p>
          <a:p>
            <a:pPr marL="0" indent="0" algn="l">
              <a:buNone/>
            </a:pPr>
            <a:endParaRPr lang="es-ES" sz="1600" b="0" dirty="0">
              <a:solidFill>
                <a:srgbClr val="171717"/>
              </a:solidFill>
              <a:effectLst/>
              <a:latin typeface="Segoe UI" panose="020B0502040204020203" pitchFamily="34" charset="0"/>
            </a:endParaRPr>
          </a:p>
          <a:p>
            <a:pPr marL="0" indent="0" algn="l">
              <a:buNone/>
            </a:pPr>
            <a:endParaRPr lang="es-ES" sz="1600" dirty="0">
              <a:solidFill>
                <a:srgbClr val="171717"/>
              </a:solidFill>
              <a:latin typeface="Segoe UI" panose="020B0502040204020203" pitchFamily="34" charset="0"/>
            </a:endParaRPr>
          </a:p>
          <a:p>
            <a:pPr marL="0" indent="0" algn="l">
              <a:buNone/>
            </a:pPr>
            <a:endParaRPr lang="es-ES" sz="1600" b="0" dirty="0">
              <a:solidFill>
                <a:srgbClr val="171717"/>
              </a:solidFill>
              <a:effectLst/>
              <a:latin typeface="Segoe UI" panose="020B0502040204020203" pitchFamily="34" charset="0"/>
            </a:endParaRPr>
          </a:p>
          <a:p>
            <a:pPr marL="0" indent="0" algn="l">
              <a:buNone/>
            </a:pPr>
            <a:endParaRPr lang="es-ES" sz="1600" dirty="0">
              <a:solidFill>
                <a:srgbClr val="171717"/>
              </a:solidFill>
              <a:latin typeface="Segoe UI" panose="020B0502040204020203" pitchFamily="34" charset="0"/>
            </a:endParaRPr>
          </a:p>
          <a:p>
            <a:pPr marL="0" indent="0" algn="l">
              <a:buNone/>
            </a:pPr>
            <a:r>
              <a:rPr lang="es-ES" sz="1600" b="0" dirty="0">
                <a:solidFill>
                  <a:srgbClr val="171717"/>
                </a:solidFill>
                <a:effectLst/>
                <a:latin typeface="Segoe UI" panose="020B0502040204020203" pitchFamily="34" charset="0"/>
              </a:rPr>
              <a:t>En tiempo de ejecución, se una instancia de </a:t>
            </a:r>
            <a:r>
              <a:rPr lang="es-ES" sz="1600" b="0" dirty="0" err="1">
                <a:solidFill>
                  <a:srgbClr val="171717"/>
                </a:solidFill>
                <a:effectLst/>
                <a:latin typeface="Segoe UI" panose="020B0502040204020203" pitchFamily="34" charset="0"/>
              </a:rPr>
              <a:t>MainPage</a:t>
            </a:r>
            <a:r>
              <a:rPr lang="es-ES" sz="1600" b="0" dirty="0">
                <a:solidFill>
                  <a:srgbClr val="171717"/>
                </a:solidFill>
                <a:effectLst/>
                <a:latin typeface="Segoe UI" panose="020B0502040204020203" pitchFamily="34" charset="0"/>
              </a:rPr>
              <a:t>. El constructor de </a:t>
            </a:r>
            <a:r>
              <a:rPr lang="es-ES" sz="1600" b="0" dirty="0" err="1">
                <a:solidFill>
                  <a:srgbClr val="171717"/>
                </a:solidFill>
                <a:effectLst/>
                <a:latin typeface="Segoe UI" panose="020B0502040204020203" pitchFamily="34" charset="0"/>
              </a:rPr>
              <a:t>MainPage</a:t>
            </a:r>
            <a:r>
              <a:rPr lang="es-ES" sz="1600" b="0" dirty="0">
                <a:solidFill>
                  <a:srgbClr val="171717"/>
                </a:solidFill>
                <a:effectLst/>
                <a:latin typeface="Segoe UI" panose="020B0502040204020203" pitchFamily="34" charset="0"/>
              </a:rPr>
              <a:t> llama a </a:t>
            </a:r>
            <a:r>
              <a:rPr lang="es-ES" sz="1600" b="1" dirty="0" err="1">
                <a:solidFill>
                  <a:srgbClr val="171717"/>
                </a:solidFill>
                <a:effectLst/>
                <a:latin typeface="Segoe UI" panose="020B0502040204020203" pitchFamily="34" charset="0"/>
              </a:rPr>
              <a:t>InitializeComponent</a:t>
            </a:r>
            <a:r>
              <a:rPr lang="es-ES" sz="1600" b="0" dirty="0">
                <a:solidFill>
                  <a:srgbClr val="171717"/>
                </a:solidFill>
                <a:effectLst/>
                <a:latin typeface="Segoe UI" panose="020B0502040204020203" pitchFamily="34" charset="0"/>
              </a:rPr>
              <a:t>, que inicializa todos los objetos definidos en el archivo XAML, los conecta todos juntos en relaciones de elementos primarios y secundarios, adjunta controladores de eventos definidos en el código a eventos establecidos en el archivo XAML y establece el árbol resultante de objetos como el contenido de la página.</a:t>
            </a:r>
          </a:p>
        </p:txBody>
      </p:sp>
      <p:sp>
        <p:nvSpPr>
          <p:cNvPr id="7" name="TextBox 6">
            <a:extLst>
              <a:ext uri="{FF2B5EF4-FFF2-40B4-BE49-F238E27FC236}">
                <a16:creationId xmlns:a16="http://schemas.microsoft.com/office/drawing/2014/main" id="{9D5DE246-216C-4BDC-BD85-E6BC0BC4F841}"/>
              </a:ext>
            </a:extLst>
          </p:cNvPr>
          <p:cNvSpPr txBox="1"/>
          <p:nvPr/>
        </p:nvSpPr>
        <p:spPr>
          <a:xfrm>
            <a:off x="457200" y="2636851"/>
            <a:ext cx="11222610" cy="2585323"/>
          </a:xfrm>
          <a:prstGeom prst="rect">
            <a:avLst/>
          </a:prstGeom>
          <a:noFill/>
        </p:spPr>
        <p:txBody>
          <a:bodyPr wrap="square">
            <a:spAutoFit/>
          </a:bodyPr>
          <a:lstStyle/>
          <a:p>
            <a:r>
              <a:rPr lang="en-US" b="0" i="0" dirty="0">
                <a:solidFill>
                  <a:srgbClr val="0101FD"/>
                </a:solidFill>
                <a:effectLst/>
                <a:latin typeface="SFMono-Regular"/>
              </a:rPr>
              <a:t>namespace</a:t>
            </a:r>
            <a:r>
              <a:rPr lang="en-US" b="0" i="0" dirty="0">
                <a:solidFill>
                  <a:srgbClr val="171717"/>
                </a:solidFill>
                <a:effectLst/>
                <a:latin typeface="SFMono-Regular"/>
              </a:rPr>
              <a:t> </a:t>
            </a:r>
            <a:r>
              <a:rPr lang="en-US" b="0" i="0" dirty="0" err="1">
                <a:solidFill>
                  <a:srgbClr val="006881"/>
                </a:solidFill>
                <a:effectLst/>
                <a:latin typeface="SFMono-Regular"/>
              </a:rPr>
              <a:t>MyMauiApp</a:t>
            </a:r>
            <a:r>
              <a:rPr lang="en-US" b="0" i="0" dirty="0">
                <a:solidFill>
                  <a:srgbClr val="171717"/>
                </a:solidFill>
                <a:effectLst/>
                <a:latin typeface="SFMono-Regular"/>
              </a:rPr>
              <a:t>; </a:t>
            </a:r>
          </a:p>
          <a:p>
            <a:endParaRPr lang="en-US" dirty="0">
              <a:solidFill>
                <a:srgbClr val="171717"/>
              </a:solidFill>
              <a:latin typeface="SFMono-Regular"/>
            </a:endParaRPr>
          </a:p>
          <a:p>
            <a:r>
              <a:rPr lang="en-US" b="0" i="0" dirty="0">
                <a:solidFill>
                  <a:srgbClr val="0101FD"/>
                </a:solidFill>
                <a:effectLst/>
                <a:latin typeface="SFMono-Regular"/>
              </a:rPr>
              <a:t>public</a:t>
            </a:r>
            <a:r>
              <a:rPr lang="en-US" b="0" i="0" dirty="0">
                <a:solidFill>
                  <a:srgbClr val="171717"/>
                </a:solidFill>
                <a:effectLst/>
                <a:latin typeface="SFMono-Regular"/>
              </a:rPr>
              <a:t> </a:t>
            </a:r>
            <a:r>
              <a:rPr lang="en-US" b="0" i="0" dirty="0">
                <a:solidFill>
                  <a:srgbClr val="0101FD"/>
                </a:solidFill>
                <a:effectLst/>
                <a:latin typeface="SFMono-Regular"/>
              </a:rPr>
              <a:t>partial</a:t>
            </a:r>
            <a:r>
              <a:rPr lang="en-US" b="0" i="0" dirty="0">
                <a:solidFill>
                  <a:srgbClr val="171717"/>
                </a:solidFill>
                <a:effectLst/>
                <a:latin typeface="SFMono-Regular"/>
              </a:rPr>
              <a:t> </a:t>
            </a:r>
            <a:r>
              <a:rPr lang="en-US" b="0" i="0" dirty="0">
                <a:solidFill>
                  <a:srgbClr val="0101FD"/>
                </a:solidFill>
                <a:effectLst/>
                <a:latin typeface="SFMono-Regular"/>
              </a:rPr>
              <a:t>class</a:t>
            </a:r>
            <a:r>
              <a:rPr lang="en-US" b="0" i="0" dirty="0">
                <a:solidFill>
                  <a:srgbClr val="171717"/>
                </a:solidFill>
                <a:effectLst/>
                <a:latin typeface="SFMono-Regular"/>
              </a:rPr>
              <a:t> </a:t>
            </a:r>
            <a:r>
              <a:rPr lang="en-US" b="0" i="0" dirty="0" err="1">
                <a:solidFill>
                  <a:srgbClr val="006881"/>
                </a:solidFill>
                <a:effectLst/>
                <a:latin typeface="SFMono-Regular"/>
              </a:rPr>
              <a:t>MainPage</a:t>
            </a:r>
            <a:r>
              <a:rPr lang="en-US" b="0" i="0" dirty="0">
                <a:solidFill>
                  <a:srgbClr val="171717"/>
                </a:solidFill>
                <a:effectLst/>
                <a:latin typeface="SFMono-Regular"/>
              </a:rPr>
              <a:t> : </a:t>
            </a:r>
            <a:r>
              <a:rPr lang="en-US" b="0" i="0" dirty="0" err="1">
                <a:solidFill>
                  <a:srgbClr val="006881"/>
                </a:solidFill>
                <a:effectLst/>
                <a:latin typeface="SFMono-Regular"/>
              </a:rPr>
              <a:t>ContentPage</a:t>
            </a:r>
            <a:r>
              <a:rPr lang="en-US" b="0" i="0" dirty="0">
                <a:solidFill>
                  <a:srgbClr val="171717"/>
                </a:solidFill>
                <a:effectLst/>
                <a:latin typeface="SFMono-Regular"/>
              </a:rPr>
              <a:t> </a:t>
            </a:r>
          </a:p>
          <a:p>
            <a:r>
              <a:rPr lang="en-US" b="0" i="0" dirty="0">
                <a:solidFill>
                  <a:srgbClr val="171717"/>
                </a:solidFill>
                <a:effectLst/>
                <a:latin typeface="SFMono-Regular"/>
              </a:rPr>
              <a:t>{ </a:t>
            </a:r>
          </a:p>
          <a:p>
            <a:r>
              <a:rPr lang="en-US" b="0" i="0" dirty="0">
                <a:solidFill>
                  <a:srgbClr val="0101FD"/>
                </a:solidFill>
                <a:effectLst/>
                <a:latin typeface="SFMono-Regular"/>
              </a:rPr>
              <a:t>     public</a:t>
            </a:r>
            <a:r>
              <a:rPr lang="en-US" b="0" i="0" dirty="0">
                <a:solidFill>
                  <a:srgbClr val="171717"/>
                </a:solidFill>
                <a:effectLst/>
                <a:latin typeface="SFMono-Regular"/>
              </a:rPr>
              <a:t> </a:t>
            </a:r>
            <a:r>
              <a:rPr lang="en-US" b="0" i="0" dirty="0" err="1">
                <a:solidFill>
                  <a:srgbClr val="006881"/>
                </a:solidFill>
                <a:effectLst/>
                <a:latin typeface="SFMono-Regular"/>
              </a:rPr>
              <a:t>MainPage</a:t>
            </a:r>
            <a:r>
              <a:rPr lang="en-US" b="0" i="0" dirty="0">
                <a:solidFill>
                  <a:srgbClr val="171717"/>
                </a:solidFill>
                <a:effectLst/>
                <a:latin typeface="SFMono-Regular"/>
              </a:rPr>
              <a:t>() </a:t>
            </a:r>
          </a:p>
          <a:p>
            <a:r>
              <a:rPr lang="en-US" b="0" i="0" dirty="0">
                <a:solidFill>
                  <a:srgbClr val="171717"/>
                </a:solidFill>
                <a:effectLst/>
                <a:latin typeface="SFMono-Regular"/>
              </a:rPr>
              <a:t>     { </a:t>
            </a:r>
          </a:p>
          <a:p>
            <a:r>
              <a:rPr lang="en-US" b="0" i="0" dirty="0">
                <a:solidFill>
                  <a:srgbClr val="171717"/>
                </a:solidFill>
                <a:effectLst/>
                <a:latin typeface="SFMono-Regular"/>
              </a:rPr>
              <a:t>          </a:t>
            </a:r>
            <a:r>
              <a:rPr lang="en-US" b="0" i="0" dirty="0" err="1">
                <a:solidFill>
                  <a:srgbClr val="171717"/>
                </a:solidFill>
                <a:effectLst/>
                <a:latin typeface="SFMono-Regular"/>
              </a:rPr>
              <a:t>InitializeComponent</a:t>
            </a:r>
            <a:r>
              <a:rPr lang="en-US" b="0" i="0" dirty="0">
                <a:solidFill>
                  <a:srgbClr val="171717"/>
                </a:solidFill>
                <a:effectLst/>
                <a:latin typeface="SFMono-Regular"/>
              </a:rPr>
              <a:t>(); </a:t>
            </a:r>
          </a:p>
          <a:p>
            <a:r>
              <a:rPr lang="en-US" b="0" i="0" dirty="0">
                <a:solidFill>
                  <a:srgbClr val="171717"/>
                </a:solidFill>
                <a:effectLst/>
                <a:latin typeface="SFMono-Regular"/>
              </a:rPr>
              <a:t>     } </a:t>
            </a:r>
          </a:p>
          <a:p>
            <a:r>
              <a:rPr lang="en-US" b="0" i="0" dirty="0">
                <a:solidFill>
                  <a:srgbClr val="171717"/>
                </a:solidFill>
                <a:effectLst/>
                <a:latin typeface="SFMono-Regular"/>
              </a:rPr>
              <a:t>}</a:t>
            </a:r>
            <a:endParaRPr lang="en-US" dirty="0"/>
          </a:p>
        </p:txBody>
      </p:sp>
    </p:spTree>
    <p:extLst>
      <p:ext uri="{BB962C8B-B14F-4D97-AF65-F5344CB8AC3E}">
        <p14:creationId xmlns:p14="http://schemas.microsoft.com/office/powerpoint/2010/main" val="37732556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Añadir contenido</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1"/>
            <a:ext cx="11222610" cy="4540963"/>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Un </a:t>
            </a:r>
            <a:r>
              <a:rPr lang="es-ES" sz="1800" b="0" i="0" dirty="0" err="1">
                <a:solidFill>
                  <a:srgbClr val="171717"/>
                </a:solidFill>
                <a:effectLst/>
                <a:latin typeface="Segoe UI" panose="020B0502040204020203" pitchFamily="34" charset="0"/>
              </a:rPr>
              <a:t>ContentPage</a:t>
            </a:r>
            <a:r>
              <a:rPr lang="es-ES" sz="1800" b="0" i="0" dirty="0">
                <a:solidFill>
                  <a:srgbClr val="171717"/>
                </a:solidFill>
                <a:effectLst/>
                <a:latin typeface="Segoe UI" panose="020B0502040204020203" pitchFamily="34" charset="0"/>
              </a:rPr>
              <a:t> debe contener un solo elemento secundario o elemento hijo, que puede ser una vista o un </a:t>
            </a:r>
            <a:r>
              <a:rPr lang="es-ES" sz="1800" b="0" i="0" dirty="0" err="1">
                <a:solidFill>
                  <a:srgbClr val="171717"/>
                </a:solidFill>
                <a:effectLst/>
                <a:latin typeface="Segoe UI" panose="020B0502040204020203" pitchFamily="34" charset="0"/>
              </a:rPr>
              <a:t>Layout</a:t>
            </a:r>
            <a:r>
              <a:rPr lang="es-ES" sz="1800" b="0" i="0" dirty="0">
                <a:solidFill>
                  <a:srgbClr val="171717"/>
                </a:solidFill>
                <a:effectLst/>
                <a:latin typeface="Segoe UI" panose="020B0502040204020203" pitchFamily="34" charset="0"/>
              </a:rPr>
              <a:t> con vistas secundarias. El elemento secundario de </a:t>
            </a:r>
            <a:r>
              <a:rPr lang="es-ES" sz="1800" b="0" i="0" dirty="0" err="1">
                <a:solidFill>
                  <a:srgbClr val="171717"/>
                </a:solidFill>
                <a:effectLst/>
                <a:latin typeface="Segoe UI" panose="020B0502040204020203" pitchFamily="34" charset="0"/>
              </a:rPr>
              <a:t>ContentPage</a:t>
            </a:r>
            <a:r>
              <a:rPr lang="es-ES" sz="1800" b="0" i="0" dirty="0">
                <a:solidFill>
                  <a:srgbClr val="171717"/>
                </a:solidFill>
                <a:effectLst/>
                <a:latin typeface="Segoe UI" panose="020B0502040204020203" pitchFamily="34" charset="0"/>
              </a:rPr>
              <a:t> se establece automáticamente como el valor de la propiedad </a:t>
            </a:r>
            <a:r>
              <a:rPr lang="es-ES" sz="1800" b="0" i="0" dirty="0" err="1">
                <a:solidFill>
                  <a:srgbClr val="171717"/>
                </a:solidFill>
                <a:effectLst/>
                <a:latin typeface="Segoe UI" panose="020B0502040204020203" pitchFamily="34" charset="0"/>
              </a:rPr>
              <a:t>ContentPage.</a:t>
            </a:r>
            <a:r>
              <a:rPr lang="es-ES" sz="1800" b="1" i="0" dirty="0" err="1">
                <a:solidFill>
                  <a:srgbClr val="171717"/>
                </a:solidFill>
                <a:effectLst/>
                <a:latin typeface="Segoe UI" panose="020B0502040204020203" pitchFamily="34" charset="0"/>
              </a:rPr>
              <a:t>Content</a:t>
            </a:r>
            <a:r>
              <a:rPr lang="es-ES" sz="1800" b="0" i="0" dirty="0">
                <a:solidFill>
                  <a:srgbClr val="171717"/>
                </a:solidFill>
                <a:effectLst/>
                <a:latin typeface="Segoe UI" panose="020B0502040204020203" pitchFamily="34" charset="0"/>
              </a:rPr>
              <a:t>.</a:t>
            </a: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a:p>
            <a:pPr marL="0" indent="0" algn="l">
              <a:buNone/>
            </a:pPr>
            <a:r>
              <a:rPr lang="es-ES" sz="1800" b="0" dirty="0">
                <a:solidFill>
                  <a:srgbClr val="171717"/>
                </a:solidFill>
                <a:effectLst/>
                <a:latin typeface="Segoe UI" panose="020B0502040204020203" pitchFamily="34" charset="0"/>
              </a:rPr>
              <a:t>En el código anterior, la relación entre clases, propiedades y XML debe ser evidente. Una clase .NET .NET (como </a:t>
            </a:r>
            <a:r>
              <a:rPr lang="es-ES" sz="1800" b="0" dirty="0" err="1">
                <a:solidFill>
                  <a:srgbClr val="171717"/>
                </a:solidFill>
                <a:effectLst/>
                <a:latin typeface="Segoe UI" panose="020B0502040204020203" pitchFamily="34" charset="0"/>
              </a:rPr>
              <a:t>ContentPage</a:t>
            </a:r>
            <a:r>
              <a:rPr lang="es-ES" sz="1800" b="0" dirty="0">
                <a:solidFill>
                  <a:srgbClr val="171717"/>
                </a:solidFill>
                <a:effectLst/>
                <a:latin typeface="Segoe UI" panose="020B0502040204020203" pitchFamily="34" charset="0"/>
              </a:rPr>
              <a:t> o </a:t>
            </a:r>
            <a:r>
              <a:rPr lang="es-ES" sz="1800" b="0" dirty="0" err="1">
                <a:solidFill>
                  <a:srgbClr val="171717"/>
                </a:solidFill>
                <a:effectLst/>
                <a:latin typeface="Segoe UI" panose="020B0502040204020203" pitchFamily="34" charset="0"/>
              </a:rPr>
              <a:t>Label</a:t>
            </a:r>
            <a:r>
              <a:rPr lang="es-ES" sz="1800" b="0" dirty="0">
                <a:solidFill>
                  <a:srgbClr val="171717"/>
                </a:solidFill>
                <a:effectLst/>
                <a:latin typeface="Segoe UI" panose="020B0502040204020203" pitchFamily="34" charset="0"/>
              </a:rPr>
              <a:t>) aparece en el archivo XAML como un elemento XML. Las propiedades de esa clase, como la propiedad </a:t>
            </a:r>
            <a:r>
              <a:rPr lang="es-ES" sz="1800" b="0" dirty="0" err="1">
                <a:solidFill>
                  <a:srgbClr val="171717"/>
                </a:solidFill>
                <a:effectLst/>
                <a:latin typeface="Segoe UI" panose="020B0502040204020203" pitchFamily="34" charset="0"/>
              </a:rPr>
              <a:t>Title</a:t>
            </a:r>
            <a:r>
              <a:rPr lang="es-ES" sz="1800" b="0" dirty="0">
                <a:solidFill>
                  <a:srgbClr val="171717"/>
                </a:solidFill>
                <a:effectLst/>
                <a:latin typeface="Segoe UI" panose="020B0502040204020203" pitchFamily="34" charset="0"/>
              </a:rPr>
              <a:t> en </a:t>
            </a:r>
            <a:r>
              <a:rPr lang="es-ES" sz="1800" b="0" dirty="0" err="1">
                <a:solidFill>
                  <a:srgbClr val="171717"/>
                </a:solidFill>
                <a:effectLst/>
                <a:latin typeface="Segoe UI" panose="020B0502040204020203" pitchFamily="34" charset="0"/>
              </a:rPr>
              <a:t>ContentPage</a:t>
            </a:r>
            <a:r>
              <a:rPr lang="es-ES" sz="1800" b="0" dirty="0">
                <a:solidFill>
                  <a:srgbClr val="171717"/>
                </a:solidFill>
                <a:effectLst/>
                <a:latin typeface="Segoe UI" panose="020B0502040204020203" pitchFamily="34" charset="0"/>
              </a:rPr>
              <a:t> normalmente aparecen como atributos XML.</a:t>
            </a:r>
          </a:p>
        </p:txBody>
      </p:sp>
      <p:sp>
        <p:nvSpPr>
          <p:cNvPr id="7" name="TextBox 6">
            <a:extLst>
              <a:ext uri="{FF2B5EF4-FFF2-40B4-BE49-F238E27FC236}">
                <a16:creationId xmlns:a16="http://schemas.microsoft.com/office/drawing/2014/main" id="{ACAE37D6-38BC-46B3-A141-0C59D4856058}"/>
              </a:ext>
            </a:extLst>
          </p:cNvPr>
          <p:cNvSpPr txBox="1"/>
          <p:nvPr/>
        </p:nvSpPr>
        <p:spPr>
          <a:xfrm>
            <a:off x="512190" y="3107787"/>
            <a:ext cx="11167620" cy="2308324"/>
          </a:xfrm>
          <a:prstGeom prst="rect">
            <a:avLst/>
          </a:prstGeom>
          <a:noFill/>
        </p:spPr>
        <p:txBody>
          <a:bodyPr wrap="square">
            <a:spAutoFit/>
          </a:bodyPr>
          <a:lstStyle/>
          <a:p>
            <a:r>
              <a:rPr lang="en-US" b="0" i="0" dirty="0">
                <a:solidFill>
                  <a:srgbClr val="0101FD"/>
                </a:solidFill>
                <a:effectLst/>
                <a:latin typeface="SFMono-Regular"/>
              </a:rPr>
              <a:t>&lt;</a:t>
            </a:r>
            <a:r>
              <a:rPr lang="en-US" b="0" i="0" dirty="0" err="1">
                <a:solidFill>
                  <a:srgbClr val="0101FD"/>
                </a:solidFill>
                <a:effectLst/>
                <a:latin typeface="SFMono-Regular"/>
              </a:rPr>
              <a:t>ContentPage</a:t>
            </a:r>
            <a:r>
              <a:rPr lang="en-US" b="0" i="0" dirty="0">
                <a:solidFill>
                  <a:srgbClr val="0101FD"/>
                </a:solidFill>
                <a:effectLst/>
                <a:latin typeface="SFMono-Regular"/>
              </a:rPr>
              <a:t> </a:t>
            </a:r>
          </a:p>
          <a:p>
            <a:r>
              <a:rPr lang="en-US" b="0" i="0" dirty="0">
                <a:solidFill>
                  <a:srgbClr val="0451A5"/>
                </a:solidFill>
                <a:effectLst/>
                <a:latin typeface="SFMono-Regular"/>
              </a:rPr>
              <a:t>     </a:t>
            </a:r>
            <a:r>
              <a:rPr lang="en-US" b="0" i="0" dirty="0" err="1">
                <a:solidFill>
                  <a:srgbClr val="0451A5"/>
                </a:solidFill>
                <a:effectLst/>
                <a:latin typeface="SFMono-Regular"/>
              </a:rPr>
              <a:t>xmlns</a:t>
            </a:r>
            <a:r>
              <a:rPr lang="en-US" b="0" i="0" dirty="0">
                <a:solidFill>
                  <a:srgbClr val="0101FD"/>
                </a:solidFill>
                <a:effectLst/>
                <a:latin typeface="SFMono-Regular"/>
              </a:rPr>
              <a:t>=</a:t>
            </a:r>
            <a:r>
              <a:rPr lang="en-US" b="0" i="0" dirty="0">
                <a:solidFill>
                  <a:srgbClr val="A31515"/>
                </a:solidFill>
                <a:effectLst/>
                <a:latin typeface="SFMono-Regular"/>
              </a:rPr>
              <a:t>"http://schemas.microsoft.com/dotnet/2021/</a:t>
            </a:r>
            <a:r>
              <a:rPr lang="en-US" b="0" i="0" dirty="0" err="1">
                <a:solidFill>
                  <a:srgbClr val="A31515"/>
                </a:solidFill>
                <a:effectLst/>
                <a:latin typeface="SFMono-Regular"/>
              </a:rPr>
              <a:t>maui</a:t>
            </a:r>
            <a:r>
              <a:rPr lang="en-US" b="0" i="0" dirty="0">
                <a:solidFill>
                  <a:srgbClr val="A31515"/>
                </a:solidFill>
                <a:effectLst/>
                <a:latin typeface="SFMono-Regular"/>
              </a:rPr>
              <a:t>"</a:t>
            </a:r>
            <a:r>
              <a:rPr lang="en-US" b="0" i="0" dirty="0">
                <a:solidFill>
                  <a:srgbClr val="0101FD"/>
                </a:solidFill>
                <a:effectLst/>
                <a:latin typeface="SFMono-Regular"/>
              </a:rPr>
              <a:t>     </a:t>
            </a:r>
            <a:endParaRPr lang="en-US" dirty="0">
              <a:solidFill>
                <a:srgbClr val="0101FD"/>
              </a:solidFill>
              <a:latin typeface="SFMono-Regular"/>
            </a:endParaRPr>
          </a:p>
          <a:p>
            <a:r>
              <a:rPr lang="en-US" b="0" i="0" dirty="0">
                <a:solidFill>
                  <a:srgbClr val="0101FD"/>
                </a:solidFill>
                <a:effectLst/>
                <a:latin typeface="SFMono-Regular"/>
              </a:rPr>
              <a:t>     </a:t>
            </a:r>
            <a:r>
              <a:rPr lang="en-US" b="0" i="0" dirty="0" err="1">
                <a:solidFill>
                  <a:srgbClr val="0451A5"/>
                </a:solidFill>
                <a:effectLst/>
                <a:latin typeface="SFMono-Regular"/>
              </a:rPr>
              <a:t>xmlns:x</a:t>
            </a:r>
            <a:r>
              <a:rPr lang="en-US" b="0" i="0" dirty="0">
                <a:solidFill>
                  <a:srgbClr val="0101FD"/>
                </a:solidFill>
                <a:effectLst/>
                <a:latin typeface="SFMono-Regular"/>
              </a:rPr>
              <a:t>=</a:t>
            </a:r>
            <a:r>
              <a:rPr lang="en-US" b="0" i="0" dirty="0">
                <a:solidFill>
                  <a:srgbClr val="A31515"/>
                </a:solidFill>
                <a:effectLst/>
                <a:latin typeface="SFMono-Regular"/>
              </a:rPr>
              <a:t>"http://schemas.microsoft.com/</a:t>
            </a:r>
            <a:r>
              <a:rPr lang="en-US" b="0" i="0" dirty="0" err="1">
                <a:solidFill>
                  <a:srgbClr val="A31515"/>
                </a:solidFill>
                <a:effectLst/>
                <a:latin typeface="SFMono-Regular"/>
              </a:rPr>
              <a:t>winfx</a:t>
            </a:r>
            <a:r>
              <a:rPr lang="en-US" b="0" i="0" dirty="0">
                <a:solidFill>
                  <a:srgbClr val="A31515"/>
                </a:solidFill>
                <a:effectLst/>
                <a:latin typeface="SFMono-Regular"/>
              </a:rPr>
              <a:t>/2009/</a:t>
            </a:r>
            <a:r>
              <a:rPr lang="en-US" b="0" i="0" dirty="0" err="1">
                <a:solidFill>
                  <a:srgbClr val="A31515"/>
                </a:solidFill>
                <a:effectLst/>
                <a:latin typeface="SFMono-Regular"/>
              </a:rPr>
              <a:t>xaml</a:t>
            </a:r>
            <a:r>
              <a:rPr lang="en-US" b="0" i="0" dirty="0">
                <a:solidFill>
                  <a:srgbClr val="A31515"/>
                </a:solidFill>
                <a:effectLst/>
                <a:latin typeface="SFMono-Regular"/>
              </a:rPr>
              <a:t>"</a:t>
            </a:r>
            <a:r>
              <a:rPr lang="en-US" b="0" i="0" dirty="0">
                <a:solidFill>
                  <a:srgbClr val="0101FD"/>
                </a:solidFill>
                <a:effectLst/>
                <a:latin typeface="SFMono-Regular"/>
              </a:rPr>
              <a:t> </a:t>
            </a:r>
          </a:p>
          <a:p>
            <a:r>
              <a:rPr lang="en-US" b="0" i="0" dirty="0">
                <a:solidFill>
                  <a:srgbClr val="0451A5"/>
                </a:solidFill>
                <a:effectLst/>
                <a:latin typeface="SFMono-Regular"/>
              </a:rPr>
              <a:t>     x:Class</a:t>
            </a:r>
            <a:r>
              <a:rPr lang="en-US" b="0" i="0" dirty="0">
                <a:solidFill>
                  <a:srgbClr val="0101FD"/>
                </a:solidFill>
                <a:effectLst/>
                <a:latin typeface="SFMono-Regular"/>
              </a:rPr>
              <a:t>=</a:t>
            </a:r>
            <a:r>
              <a:rPr lang="en-US" b="0" i="0" dirty="0">
                <a:solidFill>
                  <a:srgbClr val="A31515"/>
                </a:solidFill>
                <a:effectLst/>
                <a:latin typeface="SFMono-Regular"/>
              </a:rPr>
              <a:t>"XamlSamples.HelloXamlPage"</a:t>
            </a:r>
            <a:r>
              <a:rPr lang="en-US" b="0" i="0" dirty="0">
                <a:solidFill>
                  <a:srgbClr val="0101FD"/>
                </a:solidFill>
                <a:effectLst/>
                <a:latin typeface="SFMono-Regular"/>
              </a:rPr>
              <a:t> </a:t>
            </a:r>
          </a:p>
          <a:p>
            <a:r>
              <a:rPr lang="en-US" b="0" i="0" dirty="0">
                <a:solidFill>
                  <a:srgbClr val="0451A5"/>
                </a:solidFill>
                <a:effectLst/>
                <a:latin typeface="SFMono-Regular"/>
              </a:rPr>
              <a:t>     Title</a:t>
            </a:r>
            <a:r>
              <a:rPr lang="en-US" b="0" i="0" dirty="0">
                <a:solidFill>
                  <a:srgbClr val="0101FD"/>
                </a:solidFill>
                <a:effectLst/>
                <a:latin typeface="SFMono-Regular"/>
              </a:rPr>
              <a:t>=</a:t>
            </a:r>
            <a:r>
              <a:rPr lang="en-US" b="0" i="0" dirty="0">
                <a:solidFill>
                  <a:srgbClr val="A31515"/>
                </a:solidFill>
                <a:effectLst/>
                <a:latin typeface="SFMono-Regular"/>
              </a:rPr>
              <a:t>"Hello XAML Page"</a:t>
            </a:r>
            <a:r>
              <a:rPr lang="en-US" b="0" i="0" dirty="0">
                <a:solidFill>
                  <a:srgbClr val="0101FD"/>
                </a:solidFill>
                <a:effectLst/>
                <a:latin typeface="SFMono-Regular"/>
              </a:rPr>
              <a:t>&gt;</a:t>
            </a:r>
          </a:p>
          <a:p>
            <a:r>
              <a:rPr lang="en-US" b="0" i="0" dirty="0">
                <a:solidFill>
                  <a:srgbClr val="171717"/>
                </a:solidFill>
                <a:effectLst/>
                <a:latin typeface="SFMono-Regular"/>
              </a:rPr>
              <a:t>      </a:t>
            </a:r>
            <a:r>
              <a:rPr lang="en-US" b="0" i="0" dirty="0">
                <a:solidFill>
                  <a:srgbClr val="0101FD"/>
                </a:solidFill>
                <a:effectLst/>
                <a:latin typeface="SFMono-Regular"/>
              </a:rPr>
              <a:t>&lt;Label </a:t>
            </a:r>
            <a:r>
              <a:rPr lang="en-US" b="0" i="0" dirty="0">
                <a:solidFill>
                  <a:srgbClr val="0451A5"/>
                </a:solidFill>
                <a:effectLst/>
                <a:latin typeface="SFMono-Regular"/>
              </a:rPr>
              <a:t>Text</a:t>
            </a:r>
            <a:r>
              <a:rPr lang="en-US" b="0" i="0" dirty="0">
                <a:solidFill>
                  <a:srgbClr val="0101FD"/>
                </a:solidFill>
                <a:effectLst/>
                <a:latin typeface="SFMono-Regular"/>
              </a:rPr>
              <a:t>=</a:t>
            </a:r>
            <a:r>
              <a:rPr lang="en-US" b="0" i="0" dirty="0">
                <a:solidFill>
                  <a:srgbClr val="A31515"/>
                </a:solidFill>
                <a:effectLst/>
                <a:latin typeface="SFMono-Regular"/>
              </a:rPr>
              <a:t>"Hello, XAML!"</a:t>
            </a:r>
            <a:r>
              <a:rPr lang="en-US" b="0" i="0" dirty="0">
                <a:solidFill>
                  <a:srgbClr val="0101FD"/>
                </a:solidFill>
                <a:effectLst/>
                <a:latin typeface="SFMono-Regular"/>
              </a:rPr>
              <a:t> </a:t>
            </a:r>
            <a:r>
              <a:rPr lang="en-US" b="0" i="0" dirty="0" err="1">
                <a:solidFill>
                  <a:srgbClr val="0451A5"/>
                </a:solidFill>
                <a:effectLst/>
                <a:latin typeface="SFMono-Regular"/>
              </a:rPr>
              <a:t>VerticalOptions</a:t>
            </a:r>
            <a:r>
              <a:rPr lang="en-US" b="0" i="0" dirty="0">
                <a:solidFill>
                  <a:srgbClr val="0101FD"/>
                </a:solidFill>
                <a:effectLst/>
                <a:latin typeface="SFMono-Regular"/>
              </a:rPr>
              <a:t>=</a:t>
            </a:r>
            <a:r>
              <a:rPr lang="en-US" b="0" i="0" dirty="0">
                <a:solidFill>
                  <a:srgbClr val="A31515"/>
                </a:solidFill>
                <a:effectLst/>
                <a:latin typeface="SFMono-Regular"/>
              </a:rPr>
              <a:t>"Center"</a:t>
            </a:r>
            <a:r>
              <a:rPr lang="en-US" b="0" i="0" dirty="0">
                <a:solidFill>
                  <a:srgbClr val="0101FD"/>
                </a:solidFill>
                <a:effectLst/>
                <a:latin typeface="SFMono-Regular"/>
              </a:rPr>
              <a:t> </a:t>
            </a:r>
            <a:r>
              <a:rPr lang="en-US" b="0" i="0" dirty="0" err="1">
                <a:solidFill>
                  <a:srgbClr val="0451A5"/>
                </a:solidFill>
                <a:effectLst/>
                <a:latin typeface="SFMono-Regular"/>
              </a:rPr>
              <a:t>HorizontalTextAlignment</a:t>
            </a:r>
            <a:r>
              <a:rPr lang="en-US" b="0" i="0" dirty="0">
                <a:solidFill>
                  <a:srgbClr val="0101FD"/>
                </a:solidFill>
                <a:effectLst/>
                <a:latin typeface="SFMono-Regular"/>
              </a:rPr>
              <a:t>=</a:t>
            </a:r>
            <a:r>
              <a:rPr lang="en-US" b="0" i="0" dirty="0">
                <a:solidFill>
                  <a:srgbClr val="A31515"/>
                </a:solidFill>
                <a:effectLst/>
                <a:latin typeface="SFMono-Regular"/>
              </a:rPr>
              <a:t>"Center"</a:t>
            </a:r>
            <a:r>
              <a:rPr lang="en-US" b="0" i="0" dirty="0">
                <a:solidFill>
                  <a:srgbClr val="0101FD"/>
                </a:solidFill>
                <a:effectLst/>
                <a:latin typeface="SFMono-Regular"/>
              </a:rPr>
              <a:t> </a:t>
            </a:r>
            <a:r>
              <a:rPr lang="en-US" b="0" i="0" dirty="0" err="1">
                <a:solidFill>
                  <a:srgbClr val="0451A5"/>
                </a:solidFill>
                <a:effectLst/>
                <a:latin typeface="SFMono-Regular"/>
              </a:rPr>
              <a:t>FontSize</a:t>
            </a:r>
            <a:r>
              <a:rPr lang="en-US" b="0" i="0" dirty="0">
                <a:solidFill>
                  <a:srgbClr val="0101FD"/>
                </a:solidFill>
                <a:effectLst/>
                <a:latin typeface="SFMono-Regular"/>
              </a:rPr>
              <a:t>=</a:t>
            </a:r>
            <a:r>
              <a:rPr lang="en-US" b="0" i="0" dirty="0">
                <a:solidFill>
                  <a:srgbClr val="A31515"/>
                </a:solidFill>
                <a:effectLst/>
                <a:latin typeface="SFMono-Regular"/>
              </a:rPr>
              <a:t>"18"</a:t>
            </a:r>
            <a:r>
              <a:rPr lang="en-US" b="0" i="0" dirty="0">
                <a:solidFill>
                  <a:srgbClr val="0101FD"/>
                </a:solidFill>
                <a:effectLst/>
                <a:latin typeface="SFMono-Regular"/>
              </a:rPr>
              <a:t> </a:t>
            </a:r>
            <a:r>
              <a:rPr lang="en-US" b="0" i="0" dirty="0" err="1">
                <a:solidFill>
                  <a:srgbClr val="0451A5"/>
                </a:solidFill>
                <a:effectLst/>
                <a:latin typeface="SFMono-Regular"/>
              </a:rPr>
              <a:t>FontAttributes</a:t>
            </a:r>
            <a:r>
              <a:rPr lang="en-US" b="0" i="0" dirty="0">
                <a:solidFill>
                  <a:srgbClr val="0101FD"/>
                </a:solidFill>
                <a:effectLst/>
                <a:latin typeface="SFMono-Regular"/>
              </a:rPr>
              <a:t>=</a:t>
            </a:r>
            <a:r>
              <a:rPr lang="en-US" b="0" i="0" dirty="0">
                <a:solidFill>
                  <a:srgbClr val="A31515"/>
                </a:solidFill>
                <a:effectLst/>
                <a:latin typeface="SFMono-Regular"/>
              </a:rPr>
              <a:t>"Bold"</a:t>
            </a:r>
            <a:r>
              <a:rPr lang="en-US" b="0" i="0" dirty="0">
                <a:solidFill>
                  <a:srgbClr val="0101FD"/>
                </a:solidFill>
                <a:effectLst/>
                <a:latin typeface="SFMono-Regular"/>
              </a:rPr>
              <a:t> </a:t>
            </a:r>
            <a:r>
              <a:rPr lang="en-US" b="0" i="0" dirty="0" err="1">
                <a:solidFill>
                  <a:srgbClr val="0451A5"/>
                </a:solidFill>
                <a:effectLst/>
                <a:latin typeface="SFMono-Regular"/>
              </a:rPr>
              <a:t>TextColor</a:t>
            </a:r>
            <a:r>
              <a:rPr lang="en-US" b="0" i="0" dirty="0">
                <a:solidFill>
                  <a:srgbClr val="0101FD"/>
                </a:solidFill>
                <a:effectLst/>
                <a:latin typeface="SFMono-Regular"/>
              </a:rPr>
              <a:t>=</a:t>
            </a:r>
            <a:r>
              <a:rPr lang="en-US" b="0" i="0" dirty="0">
                <a:solidFill>
                  <a:srgbClr val="A31515"/>
                </a:solidFill>
                <a:effectLst/>
                <a:latin typeface="SFMono-Regular"/>
              </a:rPr>
              <a:t>"Blue"</a:t>
            </a:r>
            <a:r>
              <a:rPr lang="en-US" b="0" i="0" dirty="0">
                <a:solidFill>
                  <a:srgbClr val="0101FD"/>
                </a:solidFill>
                <a:effectLst/>
                <a:latin typeface="SFMono-Regular"/>
              </a:rPr>
              <a:t> /&gt;</a:t>
            </a:r>
          </a:p>
          <a:p>
            <a:r>
              <a:rPr lang="en-US" b="0" i="0" dirty="0">
                <a:solidFill>
                  <a:srgbClr val="171717"/>
                </a:solidFill>
                <a:effectLst/>
                <a:latin typeface="SFMono-Regular"/>
              </a:rPr>
              <a:t> </a:t>
            </a:r>
            <a:r>
              <a:rPr lang="en-US" b="0" i="0" dirty="0">
                <a:solidFill>
                  <a:srgbClr val="0101FD"/>
                </a:solidFill>
                <a:effectLst/>
                <a:latin typeface="SFMono-Regular"/>
              </a:rPr>
              <a:t>&lt;/</a:t>
            </a:r>
            <a:r>
              <a:rPr lang="en-US" b="0" i="0" dirty="0" err="1">
                <a:solidFill>
                  <a:srgbClr val="0101FD"/>
                </a:solidFill>
                <a:effectLst/>
                <a:latin typeface="SFMono-Regular"/>
              </a:rPr>
              <a:t>ContentPage</a:t>
            </a:r>
            <a:r>
              <a:rPr lang="en-US" b="0" i="0" dirty="0">
                <a:solidFill>
                  <a:srgbClr val="0101FD"/>
                </a:solidFill>
                <a:effectLst/>
                <a:latin typeface="SFMono-Regular"/>
              </a:rPr>
              <a:t>&gt;</a:t>
            </a:r>
            <a:endParaRPr lang="en-US" dirty="0"/>
          </a:p>
        </p:txBody>
      </p:sp>
    </p:spTree>
    <p:extLst>
      <p:ext uri="{BB962C8B-B14F-4D97-AF65-F5344CB8AC3E}">
        <p14:creationId xmlns:p14="http://schemas.microsoft.com/office/powerpoint/2010/main" val="92821376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Diferencias entre plataformas</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1"/>
            <a:ext cx="11222610" cy="4484401"/>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400" b="0" i="0" dirty="0">
                <a:solidFill>
                  <a:srgbClr val="171717"/>
                </a:solidFill>
                <a:effectLst/>
                <a:latin typeface="Segoe UI" panose="020B0502040204020203" pitchFamily="34" charset="0"/>
              </a:rPr>
              <a:t>Las aplicaciones .NET MAUI pueden personalizar la apariencia de la interfaz de usuario por plataforma. Esto se puede lograr en XAML mediante la clase </a:t>
            </a:r>
            <a:r>
              <a:rPr lang="es-ES" sz="1400" b="1" i="0" dirty="0" err="1">
                <a:solidFill>
                  <a:srgbClr val="171717"/>
                </a:solidFill>
                <a:effectLst/>
                <a:latin typeface="Segoe UI" panose="020B0502040204020203" pitchFamily="34" charset="0"/>
              </a:rPr>
              <a:t>OnPlatform</a:t>
            </a:r>
            <a:r>
              <a:rPr lang="es-ES" sz="1400" b="0" i="0" dirty="0">
                <a:solidFill>
                  <a:srgbClr val="171717"/>
                </a:solidFill>
                <a:effectLst/>
                <a:latin typeface="Segoe UI" panose="020B0502040204020203" pitchFamily="34" charset="0"/>
              </a:rPr>
              <a:t>:</a:t>
            </a:r>
          </a:p>
          <a:p>
            <a:pPr marL="0" indent="0" algn="l">
              <a:buNone/>
            </a:pPr>
            <a:endParaRPr lang="es-ES" sz="1400" dirty="0">
              <a:solidFill>
                <a:srgbClr val="171717"/>
              </a:solidFill>
              <a:latin typeface="Segoe UI" panose="020B0502040204020203" pitchFamily="34" charset="0"/>
            </a:endParaRPr>
          </a:p>
          <a:p>
            <a:pPr marL="0" indent="0" algn="l">
              <a:buNone/>
            </a:pPr>
            <a:endParaRPr lang="es-ES" sz="1400" b="0" i="0" dirty="0">
              <a:solidFill>
                <a:srgbClr val="171717"/>
              </a:solidFill>
              <a:effectLst/>
              <a:latin typeface="Segoe UI" panose="020B0502040204020203" pitchFamily="34" charset="0"/>
            </a:endParaRPr>
          </a:p>
          <a:p>
            <a:pPr marL="0" indent="0" algn="l">
              <a:buNone/>
            </a:pPr>
            <a:endParaRPr lang="es-ES" sz="1400" b="0" i="0" dirty="0">
              <a:solidFill>
                <a:srgbClr val="171717"/>
              </a:solidFill>
              <a:effectLst/>
              <a:latin typeface="Segoe UI" panose="020B0502040204020203" pitchFamily="34" charset="0"/>
            </a:endParaRPr>
          </a:p>
          <a:p>
            <a:pPr marL="0" indent="0" algn="l">
              <a:buNone/>
            </a:pPr>
            <a:endParaRPr lang="es-ES" sz="1400" dirty="0">
              <a:solidFill>
                <a:srgbClr val="171717"/>
              </a:solidFill>
              <a:latin typeface="Segoe UI" panose="020B0502040204020203" pitchFamily="34" charset="0"/>
            </a:endParaRPr>
          </a:p>
          <a:p>
            <a:pPr marL="0" indent="0" algn="l">
              <a:buNone/>
            </a:pPr>
            <a:endParaRPr lang="es-ES" sz="1400" b="0" dirty="0">
              <a:solidFill>
                <a:srgbClr val="171717"/>
              </a:solidFill>
              <a:effectLst/>
              <a:latin typeface="Segoe UI" panose="020B0502040204020203" pitchFamily="34" charset="0"/>
            </a:endParaRPr>
          </a:p>
          <a:p>
            <a:pPr marL="0" indent="0" algn="l">
              <a:buNone/>
            </a:pPr>
            <a:endParaRPr lang="es-ES" sz="1400" dirty="0">
              <a:solidFill>
                <a:srgbClr val="171717"/>
              </a:solidFill>
              <a:latin typeface="Segoe UI" panose="020B0502040204020203" pitchFamily="34" charset="0"/>
            </a:endParaRPr>
          </a:p>
          <a:p>
            <a:pPr marL="0" indent="0" algn="l">
              <a:buNone/>
            </a:pPr>
            <a:endParaRPr lang="es-ES" sz="1400" b="0" dirty="0">
              <a:solidFill>
                <a:srgbClr val="171717"/>
              </a:solidFill>
              <a:effectLst/>
              <a:latin typeface="Segoe UI" panose="020B0502040204020203" pitchFamily="34" charset="0"/>
            </a:endParaRPr>
          </a:p>
          <a:p>
            <a:pPr marL="0" indent="0" algn="l">
              <a:buNone/>
            </a:pPr>
            <a:endParaRPr lang="es-ES" sz="1400" dirty="0">
              <a:solidFill>
                <a:srgbClr val="171717"/>
              </a:solidFill>
              <a:latin typeface="Segoe UI" panose="020B0502040204020203" pitchFamily="34" charset="0"/>
            </a:endParaRPr>
          </a:p>
          <a:p>
            <a:pPr marL="0" indent="0" algn="l">
              <a:buNone/>
            </a:pPr>
            <a:endParaRPr lang="es-ES" sz="1400" b="0" dirty="0">
              <a:solidFill>
                <a:srgbClr val="171717"/>
              </a:solidFill>
              <a:effectLst/>
              <a:latin typeface="Segoe UI" panose="020B0502040204020203" pitchFamily="34" charset="0"/>
            </a:endParaRPr>
          </a:p>
          <a:p>
            <a:pPr marL="0" indent="0" algn="l">
              <a:buNone/>
            </a:pPr>
            <a:endParaRPr lang="es-ES" sz="1400" dirty="0">
              <a:solidFill>
                <a:srgbClr val="171717"/>
              </a:solidFill>
              <a:latin typeface="Segoe UI" panose="020B0502040204020203" pitchFamily="34" charset="0"/>
            </a:endParaRPr>
          </a:p>
          <a:p>
            <a:pPr marL="0" indent="0" algn="l">
              <a:buNone/>
            </a:pPr>
            <a:endParaRPr lang="es-ES" sz="1400" b="0" dirty="0">
              <a:solidFill>
                <a:srgbClr val="171717"/>
              </a:solidFill>
              <a:effectLst/>
              <a:latin typeface="Segoe UI" panose="020B0502040204020203" pitchFamily="34" charset="0"/>
            </a:endParaRPr>
          </a:p>
          <a:p>
            <a:pPr marL="0" indent="0" algn="l">
              <a:buNone/>
            </a:pPr>
            <a:endParaRPr lang="es-ES" sz="1400" dirty="0">
              <a:solidFill>
                <a:srgbClr val="171717"/>
              </a:solidFill>
              <a:latin typeface="Segoe UI" panose="020B0502040204020203" pitchFamily="34" charset="0"/>
            </a:endParaRPr>
          </a:p>
          <a:p>
            <a:pPr marL="0" indent="0" algn="l">
              <a:buNone/>
            </a:pPr>
            <a:endParaRPr lang="es-ES" sz="1400" b="0" dirty="0">
              <a:solidFill>
                <a:srgbClr val="171717"/>
              </a:solidFill>
              <a:effectLst/>
              <a:latin typeface="Segoe UI" panose="020B0502040204020203" pitchFamily="34" charset="0"/>
            </a:endParaRPr>
          </a:p>
          <a:p>
            <a:pPr marL="0" indent="0" algn="l">
              <a:buNone/>
            </a:pPr>
            <a:endParaRPr lang="es-ES" sz="1400" dirty="0">
              <a:solidFill>
                <a:srgbClr val="171717"/>
              </a:solidFill>
              <a:latin typeface="Segoe UI" panose="020B0502040204020203" pitchFamily="34" charset="0"/>
            </a:endParaRPr>
          </a:p>
          <a:p>
            <a:pPr marL="0" indent="0" algn="l">
              <a:buNone/>
            </a:pPr>
            <a:r>
              <a:rPr lang="es-ES" sz="1400" b="0" dirty="0" err="1">
                <a:solidFill>
                  <a:srgbClr val="171717"/>
                </a:solidFill>
                <a:effectLst/>
                <a:latin typeface="Segoe UI" panose="020B0502040204020203" pitchFamily="34" charset="0"/>
              </a:rPr>
              <a:t>OnPlatform</a:t>
            </a:r>
            <a:r>
              <a:rPr lang="es-ES" sz="1400" b="0" dirty="0">
                <a:solidFill>
                  <a:srgbClr val="171717"/>
                </a:solidFill>
                <a:effectLst/>
                <a:latin typeface="Segoe UI" panose="020B0502040204020203" pitchFamily="34" charset="0"/>
              </a:rPr>
              <a:t> es una clase genérica, por lo que debe especificar el argumento de tipo genérico, en este caso, </a:t>
            </a:r>
            <a:r>
              <a:rPr lang="es-ES" sz="1400" b="0" dirty="0" err="1">
                <a:solidFill>
                  <a:srgbClr val="171717"/>
                </a:solidFill>
                <a:effectLst/>
                <a:latin typeface="Segoe UI" panose="020B0502040204020203" pitchFamily="34" charset="0"/>
              </a:rPr>
              <a:t>Thickness</a:t>
            </a:r>
            <a:r>
              <a:rPr lang="es-ES" sz="1400" b="0" dirty="0">
                <a:solidFill>
                  <a:srgbClr val="171717"/>
                </a:solidFill>
                <a:effectLst/>
                <a:latin typeface="Segoe UI" panose="020B0502040204020203" pitchFamily="34" charset="0"/>
              </a:rPr>
              <a:t>, que es el tipo de la propiedad </a:t>
            </a:r>
            <a:r>
              <a:rPr lang="es-ES" sz="1400" b="0" dirty="0" err="1">
                <a:solidFill>
                  <a:srgbClr val="171717"/>
                </a:solidFill>
                <a:effectLst/>
                <a:latin typeface="Segoe UI" panose="020B0502040204020203" pitchFamily="34" charset="0"/>
              </a:rPr>
              <a:t>Padding</a:t>
            </a:r>
            <a:r>
              <a:rPr lang="es-ES" sz="1400" b="0" dirty="0">
                <a:solidFill>
                  <a:srgbClr val="171717"/>
                </a:solidFill>
                <a:effectLst/>
                <a:latin typeface="Segoe UI" panose="020B0502040204020203" pitchFamily="34" charset="0"/>
              </a:rPr>
              <a:t>. Esto se logra con el atributo XAML x:TypeArguments. La clase </a:t>
            </a:r>
            <a:r>
              <a:rPr lang="es-ES" sz="1400" b="0" dirty="0" err="1">
                <a:solidFill>
                  <a:srgbClr val="171717"/>
                </a:solidFill>
                <a:effectLst/>
                <a:latin typeface="Segoe UI" panose="020B0502040204020203" pitchFamily="34" charset="0"/>
              </a:rPr>
              <a:t>OnPlatform</a:t>
            </a:r>
            <a:r>
              <a:rPr lang="es-ES" sz="1400" b="0" dirty="0">
                <a:solidFill>
                  <a:srgbClr val="171717"/>
                </a:solidFill>
                <a:effectLst/>
                <a:latin typeface="Segoe UI" panose="020B0502040204020203" pitchFamily="34" charset="0"/>
              </a:rPr>
              <a:t> tiene una propiedad denominada </a:t>
            </a:r>
            <a:r>
              <a:rPr lang="es-ES" sz="1400" b="0" dirty="0" err="1">
                <a:solidFill>
                  <a:srgbClr val="171717"/>
                </a:solidFill>
                <a:effectLst/>
                <a:latin typeface="Segoe UI" panose="020B0502040204020203" pitchFamily="34" charset="0"/>
              </a:rPr>
              <a:t>Platforms</a:t>
            </a:r>
            <a:r>
              <a:rPr lang="es-ES" sz="1400" b="0" dirty="0">
                <a:solidFill>
                  <a:srgbClr val="171717"/>
                </a:solidFill>
                <a:effectLst/>
                <a:latin typeface="Segoe UI" panose="020B0502040204020203" pitchFamily="34" charset="0"/>
              </a:rPr>
              <a:t>, que es </a:t>
            </a:r>
            <a:r>
              <a:rPr lang="es-ES" sz="1400" dirty="0">
                <a:solidFill>
                  <a:srgbClr val="171717"/>
                </a:solidFill>
                <a:latin typeface="Segoe UI" panose="020B0502040204020203" pitchFamily="34" charset="0"/>
              </a:rPr>
              <a:t>un listado de </a:t>
            </a:r>
            <a:r>
              <a:rPr lang="es-ES" sz="1400" b="0" dirty="0">
                <a:solidFill>
                  <a:srgbClr val="171717"/>
                </a:solidFill>
                <a:effectLst/>
                <a:latin typeface="Segoe UI" panose="020B0502040204020203" pitchFamily="34" charset="0"/>
              </a:rPr>
              <a:t>objetos . Cada </a:t>
            </a:r>
            <a:r>
              <a:rPr lang="es-ES" sz="1400" b="0" dirty="0" err="1">
                <a:solidFill>
                  <a:srgbClr val="171717"/>
                </a:solidFill>
                <a:effectLst/>
                <a:latin typeface="Segoe UI" panose="020B0502040204020203" pitchFamily="34" charset="0"/>
              </a:rPr>
              <a:t>On</a:t>
            </a:r>
            <a:r>
              <a:rPr lang="es-ES" sz="1400" b="0" dirty="0">
                <a:solidFill>
                  <a:srgbClr val="171717"/>
                </a:solidFill>
                <a:effectLst/>
                <a:latin typeface="Segoe UI" panose="020B0502040204020203" pitchFamily="34" charset="0"/>
              </a:rPr>
              <a:t> objeto puede establecer la propiedad </a:t>
            </a:r>
            <a:r>
              <a:rPr lang="es-ES" sz="1400" b="0" dirty="0" err="1">
                <a:solidFill>
                  <a:srgbClr val="171717"/>
                </a:solidFill>
                <a:effectLst/>
                <a:latin typeface="Segoe UI" panose="020B0502040204020203" pitchFamily="34" charset="0"/>
              </a:rPr>
              <a:t>Platform</a:t>
            </a:r>
            <a:r>
              <a:rPr lang="es-ES" sz="1400" b="0" dirty="0">
                <a:solidFill>
                  <a:srgbClr val="171717"/>
                </a:solidFill>
                <a:effectLst/>
                <a:latin typeface="Segoe UI" panose="020B0502040204020203" pitchFamily="34" charset="0"/>
              </a:rPr>
              <a:t> y </a:t>
            </a:r>
            <a:r>
              <a:rPr lang="es-ES" sz="1400" b="0" dirty="0" err="1">
                <a:solidFill>
                  <a:srgbClr val="171717"/>
                </a:solidFill>
                <a:effectLst/>
                <a:latin typeface="Segoe UI" panose="020B0502040204020203" pitchFamily="34" charset="0"/>
              </a:rPr>
              <a:t>Value</a:t>
            </a:r>
            <a:r>
              <a:rPr lang="es-ES" sz="1400" b="0" dirty="0">
                <a:solidFill>
                  <a:srgbClr val="171717"/>
                </a:solidFill>
                <a:effectLst/>
                <a:latin typeface="Segoe UI" panose="020B0502040204020203" pitchFamily="34" charset="0"/>
              </a:rPr>
              <a:t> para definir el valor </a:t>
            </a:r>
            <a:r>
              <a:rPr lang="es-ES" sz="1400" b="0" dirty="0" err="1">
                <a:solidFill>
                  <a:srgbClr val="171717"/>
                </a:solidFill>
                <a:effectLst/>
                <a:latin typeface="Segoe UI" panose="020B0502040204020203" pitchFamily="34" charset="0"/>
              </a:rPr>
              <a:t>Thickness</a:t>
            </a:r>
            <a:r>
              <a:rPr lang="es-ES" sz="1400" b="0" dirty="0">
                <a:solidFill>
                  <a:srgbClr val="171717"/>
                </a:solidFill>
                <a:effectLst/>
                <a:latin typeface="Segoe UI" panose="020B0502040204020203" pitchFamily="34" charset="0"/>
              </a:rPr>
              <a:t> de una plataforma específica.</a:t>
            </a:r>
          </a:p>
        </p:txBody>
      </p:sp>
      <p:sp>
        <p:nvSpPr>
          <p:cNvPr id="8" name="TextBox 7">
            <a:extLst>
              <a:ext uri="{FF2B5EF4-FFF2-40B4-BE49-F238E27FC236}">
                <a16:creationId xmlns:a16="http://schemas.microsoft.com/office/drawing/2014/main" id="{DDA4C44E-F98D-4DE3-ACF6-856FA4CBCDBD}"/>
              </a:ext>
            </a:extLst>
          </p:cNvPr>
          <p:cNvSpPr txBox="1"/>
          <p:nvPr/>
        </p:nvSpPr>
        <p:spPr>
          <a:xfrm>
            <a:off x="512190" y="2792767"/>
            <a:ext cx="11167620" cy="2893100"/>
          </a:xfrm>
          <a:prstGeom prst="rect">
            <a:avLst/>
          </a:prstGeom>
          <a:noFill/>
        </p:spPr>
        <p:txBody>
          <a:bodyPr wrap="square">
            <a:spAutoFit/>
          </a:bodyPr>
          <a:lstStyle/>
          <a:p>
            <a:r>
              <a:rPr lang="en-US" sz="1600" b="0" i="0" dirty="0">
                <a:solidFill>
                  <a:srgbClr val="0101FD"/>
                </a:solidFill>
                <a:effectLst/>
                <a:latin typeface="SFMono-Regular"/>
              </a:rPr>
              <a:t>&lt;</a:t>
            </a:r>
            <a:r>
              <a:rPr lang="en-US" sz="1600" b="0" i="0" dirty="0" err="1">
                <a:solidFill>
                  <a:srgbClr val="0101FD"/>
                </a:solidFill>
                <a:effectLst/>
                <a:latin typeface="SFMono-Regular"/>
              </a:rPr>
              <a:t>ContentPage</a:t>
            </a:r>
            <a:r>
              <a:rPr lang="en-US" sz="1600" b="0" i="0" dirty="0">
                <a:solidFill>
                  <a:srgbClr val="0101FD"/>
                </a:solidFill>
                <a:effectLst/>
                <a:latin typeface="SFMono-Regular"/>
              </a:rPr>
              <a:t> </a:t>
            </a:r>
          </a:p>
          <a:p>
            <a:r>
              <a:rPr lang="en-US" sz="1600" b="0" i="0" dirty="0" err="1">
                <a:solidFill>
                  <a:srgbClr val="0451A5"/>
                </a:solidFill>
                <a:effectLst/>
                <a:latin typeface="SFMono-Regular"/>
              </a:rPr>
              <a:t>xmlns</a:t>
            </a:r>
            <a:r>
              <a:rPr lang="en-US" sz="1600" b="0" i="0" dirty="0">
                <a:solidFill>
                  <a:srgbClr val="0101FD"/>
                </a:solidFill>
                <a:effectLst/>
                <a:latin typeface="SFMono-Regular"/>
              </a:rPr>
              <a:t>=</a:t>
            </a:r>
            <a:r>
              <a:rPr lang="en-US" sz="1600" b="0" i="0" dirty="0">
                <a:solidFill>
                  <a:srgbClr val="A31515"/>
                </a:solidFill>
                <a:effectLst/>
                <a:latin typeface="SFMono-Regular"/>
              </a:rPr>
              <a:t>"http://schemas.microsoft.com/dotnet/2021/</a:t>
            </a:r>
            <a:r>
              <a:rPr lang="en-US" sz="1600" b="0" i="0" dirty="0" err="1">
                <a:solidFill>
                  <a:srgbClr val="A31515"/>
                </a:solidFill>
                <a:effectLst/>
                <a:latin typeface="SFMono-Regular"/>
              </a:rPr>
              <a:t>maui</a:t>
            </a:r>
            <a:r>
              <a:rPr lang="en-US" sz="1600" b="0" i="0" dirty="0">
                <a:solidFill>
                  <a:srgbClr val="A31515"/>
                </a:solidFill>
                <a:effectLst/>
                <a:latin typeface="SFMono-Regular"/>
              </a:rPr>
              <a:t>"</a:t>
            </a:r>
            <a:r>
              <a:rPr lang="en-US" sz="1600" b="0" i="0" dirty="0">
                <a:solidFill>
                  <a:srgbClr val="0101FD"/>
                </a:solidFill>
                <a:effectLst/>
                <a:latin typeface="SFMono-Regular"/>
              </a:rPr>
              <a:t> </a:t>
            </a:r>
            <a:endParaRPr lang="en-US" sz="1600" dirty="0">
              <a:solidFill>
                <a:srgbClr val="0101FD"/>
              </a:solidFill>
              <a:latin typeface="SFMono-Regular"/>
            </a:endParaRPr>
          </a:p>
          <a:p>
            <a:r>
              <a:rPr lang="en-US" sz="1600" b="0" i="0" dirty="0" err="1">
                <a:solidFill>
                  <a:srgbClr val="0451A5"/>
                </a:solidFill>
                <a:effectLst/>
                <a:latin typeface="SFMono-Regular"/>
              </a:rPr>
              <a:t>xmlns:x</a:t>
            </a:r>
            <a:r>
              <a:rPr lang="en-US" sz="1600" b="0" i="0" dirty="0">
                <a:solidFill>
                  <a:srgbClr val="0101FD"/>
                </a:solidFill>
                <a:effectLst/>
                <a:latin typeface="SFMono-Regular"/>
              </a:rPr>
              <a:t>=</a:t>
            </a:r>
            <a:r>
              <a:rPr lang="en-US" sz="1600" b="0" i="0" dirty="0">
                <a:solidFill>
                  <a:srgbClr val="A31515"/>
                </a:solidFill>
                <a:effectLst/>
                <a:latin typeface="SFMono-Regular"/>
              </a:rPr>
              <a:t>"http://schemas.microsoft.com/</a:t>
            </a:r>
            <a:r>
              <a:rPr lang="en-US" sz="1600" b="0" i="0" dirty="0" err="1">
                <a:solidFill>
                  <a:srgbClr val="A31515"/>
                </a:solidFill>
                <a:effectLst/>
                <a:latin typeface="SFMono-Regular"/>
              </a:rPr>
              <a:t>winfx</a:t>
            </a:r>
            <a:r>
              <a:rPr lang="en-US" sz="1600" b="0" i="0" dirty="0">
                <a:solidFill>
                  <a:srgbClr val="A31515"/>
                </a:solidFill>
                <a:effectLst/>
                <a:latin typeface="SFMono-Regular"/>
              </a:rPr>
              <a:t>/2009/</a:t>
            </a:r>
            <a:r>
              <a:rPr lang="en-US" sz="1600" b="0" i="0" dirty="0" err="1">
                <a:solidFill>
                  <a:srgbClr val="A31515"/>
                </a:solidFill>
                <a:effectLst/>
                <a:latin typeface="SFMono-Regular"/>
              </a:rPr>
              <a:t>xaml</a:t>
            </a:r>
            <a:r>
              <a:rPr lang="en-US" sz="1600" b="0" i="0" dirty="0">
                <a:solidFill>
                  <a:srgbClr val="A31515"/>
                </a:solidFill>
                <a:effectLst/>
                <a:latin typeface="SFMono-Regular"/>
              </a:rPr>
              <a:t>"</a:t>
            </a:r>
            <a:r>
              <a:rPr lang="en-US" sz="1600" b="0" i="0" dirty="0">
                <a:solidFill>
                  <a:srgbClr val="0101FD"/>
                </a:solidFill>
                <a:effectLst/>
                <a:latin typeface="SFMono-Regular"/>
              </a:rPr>
              <a:t> </a:t>
            </a:r>
          </a:p>
          <a:p>
            <a:r>
              <a:rPr lang="en-US" sz="1600" b="0" i="0" dirty="0">
                <a:solidFill>
                  <a:srgbClr val="0451A5"/>
                </a:solidFill>
                <a:effectLst/>
                <a:latin typeface="SFMono-Regular"/>
              </a:rPr>
              <a:t>x:Class</a:t>
            </a:r>
            <a:r>
              <a:rPr lang="en-US" sz="1600" b="0" i="0" dirty="0">
                <a:solidFill>
                  <a:srgbClr val="0101FD"/>
                </a:solidFill>
                <a:effectLst/>
                <a:latin typeface="SFMono-Regular"/>
              </a:rPr>
              <a:t>=</a:t>
            </a:r>
            <a:r>
              <a:rPr lang="en-US" sz="1600" b="0" i="0" dirty="0">
                <a:solidFill>
                  <a:srgbClr val="A31515"/>
                </a:solidFill>
                <a:effectLst/>
                <a:latin typeface="SFMono-Regular"/>
              </a:rPr>
              <a:t>"..."</a:t>
            </a:r>
            <a:r>
              <a:rPr lang="en-US" sz="1600" b="0" i="0" dirty="0">
                <a:solidFill>
                  <a:srgbClr val="0101FD"/>
                </a:solidFill>
                <a:effectLst/>
                <a:latin typeface="SFMono-Regular"/>
              </a:rPr>
              <a:t>&gt;</a:t>
            </a:r>
            <a:r>
              <a:rPr lang="en-US" sz="1600" b="0" i="0" dirty="0">
                <a:solidFill>
                  <a:srgbClr val="171717"/>
                </a:solidFill>
                <a:effectLst/>
                <a:latin typeface="SFMono-Regular"/>
              </a:rPr>
              <a:t> </a:t>
            </a:r>
          </a:p>
          <a:p>
            <a:r>
              <a:rPr lang="en-US" sz="1600" b="0" i="0" dirty="0">
                <a:solidFill>
                  <a:srgbClr val="0101FD"/>
                </a:solidFill>
                <a:effectLst/>
                <a:latin typeface="SFMono-Regular"/>
              </a:rPr>
              <a:t>     &lt;</a:t>
            </a:r>
            <a:r>
              <a:rPr lang="en-US" sz="1600" b="0" i="0" dirty="0" err="1">
                <a:solidFill>
                  <a:srgbClr val="0101FD"/>
                </a:solidFill>
                <a:effectLst/>
                <a:latin typeface="SFMono-Regular"/>
              </a:rPr>
              <a:t>ContentPage.Padding</a:t>
            </a:r>
            <a:r>
              <a:rPr lang="en-US" sz="1600" b="0" i="0" dirty="0">
                <a:solidFill>
                  <a:srgbClr val="0101FD"/>
                </a:solidFill>
                <a:effectLst/>
                <a:latin typeface="SFMono-Regular"/>
              </a:rPr>
              <a:t>&gt;</a:t>
            </a:r>
            <a:r>
              <a:rPr lang="en-US" sz="1600" b="0" i="0" dirty="0">
                <a:solidFill>
                  <a:srgbClr val="171717"/>
                </a:solidFill>
                <a:effectLst/>
                <a:latin typeface="SFMono-Regular"/>
              </a:rPr>
              <a:t> </a:t>
            </a:r>
          </a:p>
          <a:p>
            <a:r>
              <a:rPr lang="en-US" sz="1600" b="0" i="0" dirty="0">
                <a:solidFill>
                  <a:srgbClr val="0101FD"/>
                </a:solidFill>
                <a:effectLst/>
                <a:latin typeface="SFMono-Regular"/>
              </a:rPr>
              <a:t>          &lt;</a:t>
            </a:r>
            <a:r>
              <a:rPr lang="en-US" sz="1600" b="0" i="0" dirty="0" err="1">
                <a:solidFill>
                  <a:srgbClr val="0101FD"/>
                </a:solidFill>
                <a:effectLst/>
                <a:latin typeface="SFMono-Regular"/>
              </a:rPr>
              <a:t>OnPlatform</a:t>
            </a:r>
            <a:r>
              <a:rPr lang="en-US" sz="1600" b="0" i="0" dirty="0">
                <a:solidFill>
                  <a:srgbClr val="0101FD"/>
                </a:solidFill>
                <a:effectLst/>
                <a:latin typeface="SFMono-Regular"/>
              </a:rPr>
              <a:t> </a:t>
            </a:r>
            <a:r>
              <a:rPr lang="en-US" sz="1600" b="0" i="0" dirty="0">
                <a:solidFill>
                  <a:srgbClr val="0451A5"/>
                </a:solidFill>
                <a:effectLst/>
                <a:latin typeface="SFMono-Regular"/>
              </a:rPr>
              <a:t>x:TypeArguments</a:t>
            </a:r>
            <a:r>
              <a:rPr lang="en-US" sz="1600" b="0" i="0" dirty="0">
                <a:solidFill>
                  <a:srgbClr val="0101FD"/>
                </a:solidFill>
                <a:effectLst/>
                <a:latin typeface="SFMono-Regular"/>
              </a:rPr>
              <a:t>=</a:t>
            </a:r>
            <a:r>
              <a:rPr lang="en-US" sz="1600" b="0" i="0" dirty="0">
                <a:solidFill>
                  <a:srgbClr val="A31515"/>
                </a:solidFill>
                <a:effectLst/>
                <a:latin typeface="SFMono-Regular"/>
              </a:rPr>
              <a:t>"Thickness"</a:t>
            </a:r>
            <a:r>
              <a:rPr lang="en-US" sz="1600" b="0" i="0" dirty="0">
                <a:solidFill>
                  <a:srgbClr val="0101FD"/>
                </a:solidFill>
                <a:effectLst/>
                <a:latin typeface="SFMono-Regular"/>
              </a:rPr>
              <a:t>&gt;</a:t>
            </a:r>
            <a:r>
              <a:rPr lang="en-US" sz="1600" b="0" i="0" dirty="0">
                <a:solidFill>
                  <a:srgbClr val="171717"/>
                </a:solidFill>
                <a:effectLst/>
                <a:latin typeface="SFMono-Regular"/>
              </a:rPr>
              <a:t> </a:t>
            </a:r>
          </a:p>
          <a:p>
            <a:r>
              <a:rPr lang="en-US" sz="1600" b="0" i="0" dirty="0">
                <a:solidFill>
                  <a:srgbClr val="0101FD"/>
                </a:solidFill>
                <a:effectLst/>
                <a:latin typeface="SFMono-Regular"/>
              </a:rPr>
              <a:t>                &lt;On </a:t>
            </a:r>
            <a:r>
              <a:rPr lang="en-US" sz="1600" b="0" i="0" dirty="0">
                <a:solidFill>
                  <a:srgbClr val="0451A5"/>
                </a:solidFill>
                <a:effectLst/>
                <a:latin typeface="SFMono-Regular"/>
              </a:rPr>
              <a:t>Platform</a:t>
            </a:r>
            <a:r>
              <a:rPr lang="en-US" sz="1600" b="0" i="0" dirty="0">
                <a:solidFill>
                  <a:srgbClr val="0101FD"/>
                </a:solidFill>
                <a:effectLst/>
                <a:latin typeface="SFMono-Regular"/>
              </a:rPr>
              <a:t>=</a:t>
            </a:r>
            <a:r>
              <a:rPr lang="en-US" sz="1600" b="0" i="0" dirty="0">
                <a:solidFill>
                  <a:srgbClr val="A31515"/>
                </a:solidFill>
                <a:effectLst/>
                <a:latin typeface="SFMono-Regular"/>
              </a:rPr>
              <a:t>"iOS, Android"</a:t>
            </a:r>
            <a:r>
              <a:rPr lang="en-US" sz="1600" b="0" i="0" dirty="0">
                <a:solidFill>
                  <a:srgbClr val="0101FD"/>
                </a:solidFill>
                <a:effectLst/>
                <a:latin typeface="SFMono-Regular"/>
              </a:rPr>
              <a:t> </a:t>
            </a:r>
            <a:r>
              <a:rPr lang="en-US" sz="1600" b="0" i="0" dirty="0">
                <a:solidFill>
                  <a:srgbClr val="0451A5"/>
                </a:solidFill>
                <a:effectLst/>
                <a:latin typeface="SFMono-Regular"/>
              </a:rPr>
              <a:t>Value</a:t>
            </a:r>
            <a:r>
              <a:rPr lang="en-US" sz="1600" b="0" i="0" dirty="0">
                <a:solidFill>
                  <a:srgbClr val="0101FD"/>
                </a:solidFill>
                <a:effectLst/>
                <a:latin typeface="SFMono-Regular"/>
              </a:rPr>
              <a:t>=</a:t>
            </a:r>
            <a:r>
              <a:rPr lang="en-US" sz="1600" b="0" i="0" dirty="0">
                <a:solidFill>
                  <a:srgbClr val="A31515"/>
                </a:solidFill>
                <a:effectLst/>
                <a:latin typeface="SFMono-Regular"/>
              </a:rPr>
              <a:t>"10, 20, 20, 10"</a:t>
            </a:r>
            <a:r>
              <a:rPr lang="en-US" sz="1600" b="0" i="0" dirty="0">
                <a:solidFill>
                  <a:srgbClr val="0101FD"/>
                </a:solidFill>
                <a:effectLst/>
                <a:latin typeface="SFMono-Regular"/>
              </a:rPr>
              <a:t> /&gt;</a:t>
            </a:r>
          </a:p>
          <a:p>
            <a:r>
              <a:rPr lang="en-US" sz="1600" b="0" i="0" dirty="0">
                <a:solidFill>
                  <a:srgbClr val="171717"/>
                </a:solidFill>
                <a:effectLst/>
                <a:latin typeface="SFMono-Regular"/>
              </a:rPr>
              <a:t>           </a:t>
            </a:r>
            <a:r>
              <a:rPr lang="en-US" sz="1600" b="0" i="0" dirty="0">
                <a:solidFill>
                  <a:srgbClr val="0101FD"/>
                </a:solidFill>
                <a:effectLst/>
                <a:latin typeface="SFMono-Regular"/>
              </a:rPr>
              <a:t>&lt;/</a:t>
            </a:r>
            <a:r>
              <a:rPr lang="en-US" sz="1600" b="0" i="0" dirty="0" err="1">
                <a:solidFill>
                  <a:srgbClr val="0101FD"/>
                </a:solidFill>
                <a:effectLst/>
                <a:latin typeface="SFMono-Regular"/>
              </a:rPr>
              <a:t>OnPlatform</a:t>
            </a:r>
            <a:r>
              <a:rPr lang="en-US" sz="1600" b="0" i="0" dirty="0">
                <a:solidFill>
                  <a:srgbClr val="0101FD"/>
                </a:solidFill>
                <a:effectLst/>
                <a:latin typeface="SFMono-Regular"/>
              </a:rPr>
              <a:t>&gt;</a:t>
            </a:r>
            <a:endParaRPr lang="en-US" sz="1600" dirty="0">
              <a:solidFill>
                <a:srgbClr val="171717"/>
              </a:solidFill>
              <a:latin typeface="SFMono-Regular"/>
            </a:endParaRPr>
          </a:p>
          <a:p>
            <a:r>
              <a:rPr lang="en-US" sz="1600" b="0" i="0" dirty="0">
                <a:solidFill>
                  <a:srgbClr val="0101FD"/>
                </a:solidFill>
                <a:effectLst/>
                <a:latin typeface="SFMono-Regular"/>
              </a:rPr>
              <a:t>     &lt;/</a:t>
            </a:r>
            <a:r>
              <a:rPr lang="en-US" sz="1600" b="0" i="0" dirty="0" err="1">
                <a:solidFill>
                  <a:srgbClr val="0101FD"/>
                </a:solidFill>
                <a:effectLst/>
                <a:latin typeface="SFMono-Regular"/>
              </a:rPr>
              <a:t>ContentPage.Padding</a:t>
            </a:r>
            <a:r>
              <a:rPr lang="en-US" sz="1600" b="0" i="0" dirty="0">
                <a:solidFill>
                  <a:srgbClr val="0101FD"/>
                </a:solidFill>
                <a:effectLst/>
                <a:latin typeface="SFMono-Regular"/>
              </a:rPr>
              <a:t>&gt;</a:t>
            </a:r>
            <a:endParaRPr lang="en-US" sz="1600" dirty="0">
              <a:solidFill>
                <a:srgbClr val="171717"/>
              </a:solidFill>
              <a:latin typeface="SFMono-Regular"/>
            </a:endParaRPr>
          </a:p>
          <a:p>
            <a:r>
              <a:rPr lang="en-US" sz="1600" b="0" i="0" dirty="0">
                <a:solidFill>
                  <a:srgbClr val="171717"/>
                </a:solidFill>
                <a:effectLst/>
                <a:latin typeface="SFMono-Regular"/>
              </a:rPr>
              <a:t>     ... </a:t>
            </a:r>
          </a:p>
          <a:p>
            <a:r>
              <a:rPr lang="en-US" sz="1600" b="0" i="0" dirty="0">
                <a:solidFill>
                  <a:srgbClr val="0101FD"/>
                </a:solidFill>
                <a:effectLst/>
                <a:latin typeface="SFMono-Regular"/>
              </a:rPr>
              <a:t>&lt;/</a:t>
            </a:r>
            <a:r>
              <a:rPr lang="en-US" sz="1600" b="0" i="0" dirty="0" err="1">
                <a:solidFill>
                  <a:srgbClr val="0101FD"/>
                </a:solidFill>
                <a:effectLst/>
                <a:latin typeface="SFMono-Regular"/>
              </a:rPr>
              <a:t>ContentPage</a:t>
            </a:r>
            <a:r>
              <a:rPr lang="en-US" sz="1600" b="0" i="0" dirty="0">
                <a:solidFill>
                  <a:srgbClr val="0101FD"/>
                </a:solidFill>
                <a:effectLst/>
                <a:latin typeface="SFMono-Regular"/>
              </a:rPr>
              <a:t>&gt;</a:t>
            </a:r>
            <a:endParaRPr lang="en-US" sz="1600" dirty="0"/>
          </a:p>
        </p:txBody>
      </p:sp>
    </p:spTree>
    <p:extLst>
      <p:ext uri="{BB962C8B-B14F-4D97-AF65-F5344CB8AC3E}">
        <p14:creationId xmlns:p14="http://schemas.microsoft.com/office/powerpoint/2010/main" val="37911187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1149</Words>
  <Application>Microsoft Office PowerPoint</Application>
  <PresentationFormat>Widescreen</PresentationFormat>
  <Paragraphs>120</Paragraphs>
  <Slides>9</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vt:i4>
      </vt:variant>
    </vt:vector>
  </HeadingPairs>
  <TitlesOfParts>
    <vt:vector size="20" baseType="lpstr">
      <vt:lpstr>Arial</vt:lpstr>
      <vt:lpstr>Avenir LT Pro 45 Book</vt:lpstr>
      <vt:lpstr>Calibri</vt:lpstr>
      <vt:lpstr>Consolas</vt:lpstr>
      <vt:lpstr>Open Sans</vt:lpstr>
      <vt:lpstr>Segoe UI</vt:lpstr>
      <vt:lpstr>Segoe UI Light</vt:lpstr>
      <vt:lpstr>Segoe UI Semibold</vt:lpstr>
      <vt:lpstr>SFMono-Regular</vt:lpstr>
      <vt:lpstr>5-30629_Build_Template_WHITE</vt:lpstr>
      <vt:lpstr>5_Office Theme</vt:lpstr>
      <vt:lpstr>Conceptos básicos de XAML</vt:lpstr>
      <vt:lpstr>XAML</vt:lpstr>
      <vt:lpstr>¿Qué es XAML?</vt:lpstr>
      <vt:lpstr>Ventajas y desventajas</vt:lpstr>
      <vt:lpstr>Anatomía de un archivo XAML</vt:lpstr>
      <vt:lpstr>Anatomía de un archivo XAML</vt:lpstr>
      <vt:lpstr>Añadir contenido</vt:lpstr>
      <vt:lpstr>Diferencias entre plataformas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2022-05-15T15:58:17Z</dcterms:modified>
</cp:coreProperties>
</file>