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8"/>
  </p:notesMasterIdLst>
  <p:sldIdLst>
    <p:sldId id="291" r:id="rId3"/>
    <p:sldId id="297" r:id="rId4"/>
    <p:sldId id="2147469519" r:id="rId5"/>
    <p:sldId id="2147469524"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137217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5/15/2022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5/15/2022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Jerarquía</a:t>
            </a:r>
            <a:r>
              <a:rPr lang="en-US" sz="5400" b="1" dirty="0"/>
              <a:t> de </a:t>
            </a:r>
            <a:r>
              <a:rPr lang="en-US" sz="5400" b="1" dirty="0" err="1"/>
              <a:t>elementos</a:t>
            </a:r>
            <a:r>
              <a:rPr lang="en-US" sz="5400" b="1" dirty="0"/>
              <a:t> </a:t>
            </a:r>
            <a:r>
              <a:rPr lang="en-US" sz="5400" b="1"/>
              <a:t>visuales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000C-A1A4-452A-A6C7-DA15055C2D9A}"/>
              </a:ext>
            </a:extLst>
          </p:cNvPr>
          <p:cNvSpPr>
            <a:spLocks noGrp="1"/>
          </p:cNvSpPr>
          <p:nvPr>
            <p:ph type="title"/>
          </p:nvPr>
        </p:nvSpPr>
        <p:spPr/>
        <p:txBody>
          <a:bodyPr/>
          <a:lstStyle/>
          <a:p>
            <a:r>
              <a:rPr lang="es-ES" dirty="0"/>
              <a:t>Jerarquía de elementos visuales</a:t>
            </a:r>
            <a:endParaRPr lang="en-US" dirty="0"/>
          </a:p>
        </p:txBody>
      </p:sp>
      <p:sp>
        <p:nvSpPr>
          <p:cNvPr id="3" name="Rectangle 2">
            <a:extLst>
              <a:ext uri="{FF2B5EF4-FFF2-40B4-BE49-F238E27FC236}">
                <a16:creationId xmlns:a16="http://schemas.microsoft.com/office/drawing/2014/main" id="{FC0F59C0-E5F3-4D07-8602-FB86D948E46D}"/>
              </a:ext>
            </a:extLst>
          </p:cNvPr>
          <p:cNvSpPr/>
          <p:nvPr/>
        </p:nvSpPr>
        <p:spPr bwMode="auto">
          <a:xfrm>
            <a:off x="867265" y="3429000"/>
            <a:ext cx="2347275" cy="11406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a:gradFill>
                  <a:gsLst>
                    <a:gs pos="0">
                      <a:srgbClr val="FFFFFF"/>
                    </a:gs>
                    <a:gs pos="100000">
                      <a:srgbClr val="FFFFFF"/>
                    </a:gs>
                  </a:gsLst>
                  <a:lin ang="5400000" scaled="0"/>
                </a:gradFill>
                <a:ea typeface="Segoe UI" pitchFamily="34" charset="0"/>
                <a:cs typeface="Segoe UI" pitchFamily="34" charset="0"/>
              </a:rPr>
              <a:t>App</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EDD00D19-4CAE-4205-90D9-076184518C14}"/>
              </a:ext>
            </a:extLst>
          </p:cNvPr>
          <p:cNvSpPr/>
          <p:nvPr/>
        </p:nvSpPr>
        <p:spPr bwMode="auto">
          <a:xfrm>
            <a:off x="4300193" y="3429000"/>
            <a:ext cx="2347275" cy="1140643"/>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Window</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B5879C25-4AC9-4D94-8E86-802E7381CD84}"/>
              </a:ext>
            </a:extLst>
          </p:cNvPr>
          <p:cNvSpPr/>
          <p:nvPr/>
        </p:nvSpPr>
        <p:spPr bwMode="auto">
          <a:xfrm>
            <a:off x="7591719" y="1536569"/>
            <a:ext cx="3465922" cy="467569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s-ES" sz="2400" dirty="0">
                <a:gradFill>
                  <a:gsLst>
                    <a:gs pos="0">
                      <a:srgbClr val="FFFFFF"/>
                    </a:gs>
                    <a:gs pos="100000">
                      <a:srgbClr val="FFFFFF"/>
                    </a:gs>
                  </a:gsLst>
                  <a:lin ang="5400000" scaled="0"/>
                </a:gradFill>
                <a:ea typeface="Segoe UI" pitchFamily="34" charset="0"/>
                <a:cs typeface="Segoe UI" pitchFamily="34" charset="0"/>
              </a:rPr>
              <a:t>Page (</a:t>
            </a:r>
            <a:r>
              <a:rPr lang="es-ES" sz="2400" dirty="0" err="1">
                <a:gradFill>
                  <a:gsLst>
                    <a:gs pos="0">
                      <a:srgbClr val="FFFFFF"/>
                    </a:gs>
                    <a:gs pos="100000">
                      <a:srgbClr val="FFFFFF"/>
                    </a:gs>
                  </a:gsLst>
                  <a:lin ang="5400000" scaled="0"/>
                </a:gradFill>
                <a:ea typeface="Segoe UI" pitchFamily="34" charset="0"/>
                <a:cs typeface="Segoe UI" pitchFamily="34" charset="0"/>
              </a:rPr>
              <a:t>ContentPage</a:t>
            </a:r>
            <a:r>
              <a:rPr lang="es-ES" sz="2400" dirty="0">
                <a:gradFill>
                  <a:gsLst>
                    <a:gs pos="0">
                      <a:srgbClr val="FFFFFF"/>
                    </a:gs>
                    <a:gs pos="100000">
                      <a:srgbClr val="FFFFFF"/>
                    </a:gs>
                  </a:gsLst>
                  <a:lin ang="5400000" scaled="0"/>
                </a:gradFill>
                <a:ea typeface="Segoe UI" pitchFamily="34" charset="0"/>
                <a:cs typeface="Segoe UI" pitchFamily="34" charset="0"/>
              </a:rPr>
              <a: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Arrow Connector 6">
            <a:extLst>
              <a:ext uri="{FF2B5EF4-FFF2-40B4-BE49-F238E27FC236}">
                <a16:creationId xmlns:a16="http://schemas.microsoft.com/office/drawing/2014/main" id="{5755F04E-1C5F-4395-8921-9BAD5C2F5E17}"/>
              </a:ext>
            </a:extLst>
          </p:cNvPr>
          <p:cNvCxnSpPr>
            <a:stCxn id="3" idx="3"/>
            <a:endCxn id="4" idx="1"/>
          </p:cNvCxnSpPr>
          <p:nvPr/>
        </p:nvCxnSpPr>
        <p:spPr>
          <a:xfrm>
            <a:off x="3214540" y="3999322"/>
            <a:ext cx="108565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52ECBEB-F9E5-4199-955C-35ADB648FF91}"/>
              </a:ext>
            </a:extLst>
          </p:cNvPr>
          <p:cNvCxnSpPr>
            <a:stCxn id="4" idx="3"/>
          </p:cNvCxnSpPr>
          <p:nvPr/>
        </p:nvCxnSpPr>
        <p:spPr>
          <a:xfrm>
            <a:off x="6647468" y="3999322"/>
            <a:ext cx="94425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F0ECE3F-953A-4827-A028-B5CC1C456491}"/>
              </a:ext>
            </a:extLst>
          </p:cNvPr>
          <p:cNvSpPr/>
          <p:nvPr/>
        </p:nvSpPr>
        <p:spPr bwMode="auto">
          <a:xfrm>
            <a:off x="7821105" y="2127620"/>
            <a:ext cx="3007149" cy="1140643"/>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Layout</a:t>
            </a:r>
            <a:r>
              <a:rPr lang="es-ES" sz="2400" dirty="0">
                <a:gradFill>
                  <a:gsLst>
                    <a:gs pos="0">
                      <a:srgbClr val="FFFFFF"/>
                    </a:gs>
                    <a:gs pos="100000">
                      <a:srgbClr val="FFFFFF"/>
                    </a:gs>
                  </a:gsLst>
                  <a:lin ang="5400000" scaled="0"/>
                </a:gradFill>
                <a:ea typeface="Segoe UI" pitchFamily="34" charset="0"/>
                <a:cs typeface="Segoe UI" pitchFamily="34" charset="0"/>
              </a:rPr>
              <a:t> (</a:t>
            </a:r>
            <a:r>
              <a:rPr lang="es-ES" sz="2400" dirty="0" err="1">
                <a:gradFill>
                  <a:gsLst>
                    <a:gs pos="0">
                      <a:srgbClr val="FFFFFF"/>
                    </a:gs>
                    <a:gs pos="100000">
                      <a:srgbClr val="FFFFFF"/>
                    </a:gs>
                  </a:gsLst>
                  <a:lin ang="5400000" scaled="0"/>
                </a:gradFill>
                <a:ea typeface="Segoe UI" pitchFamily="34" charset="0"/>
                <a:cs typeface="Segoe UI" pitchFamily="34" charset="0"/>
              </a:rPr>
              <a:t>StackLayout</a:t>
            </a:r>
            <a:r>
              <a:rPr lang="es-ES" sz="2400" dirty="0">
                <a:gradFill>
                  <a:gsLst>
                    <a:gs pos="0">
                      <a:srgbClr val="FFFFFF"/>
                    </a:gs>
                    <a:gs pos="100000">
                      <a:srgbClr val="FFFFFF"/>
                    </a:gs>
                  </a:gsLst>
                  <a:lin ang="5400000" scaled="0"/>
                </a:gradFill>
                <a:ea typeface="Segoe UI" pitchFamily="34" charset="0"/>
                <a:cs typeface="Segoe UI" pitchFamily="34" charset="0"/>
              </a:rPr>
              <a:t>)</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a:extLst>
              <a:ext uri="{FF2B5EF4-FFF2-40B4-BE49-F238E27FC236}">
                <a16:creationId xmlns:a16="http://schemas.microsoft.com/office/drawing/2014/main" id="{4DFC86A5-74FA-4F13-92FF-6A580CF496E8}"/>
              </a:ext>
            </a:extLst>
          </p:cNvPr>
          <p:cNvCxnSpPr>
            <a:endCxn id="16" idx="2"/>
          </p:cNvCxnSpPr>
          <p:nvPr/>
        </p:nvCxnSpPr>
        <p:spPr>
          <a:xfrm>
            <a:off x="9324677" y="3268263"/>
            <a:ext cx="1" cy="2843421"/>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sp>
        <p:nvSpPr>
          <p:cNvPr id="12" name="Rectangle 11">
            <a:extLst>
              <a:ext uri="{FF2B5EF4-FFF2-40B4-BE49-F238E27FC236}">
                <a16:creationId xmlns:a16="http://schemas.microsoft.com/office/drawing/2014/main" id="{0365ECF7-01F0-4EA6-B9C4-806FCA78B45D}"/>
              </a:ext>
            </a:extLst>
          </p:cNvPr>
          <p:cNvSpPr/>
          <p:nvPr/>
        </p:nvSpPr>
        <p:spPr bwMode="auto">
          <a:xfrm>
            <a:off x="7821105" y="3429001"/>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Label</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56FA6219-06F7-42A6-97C4-08F1EEF6C5DC}"/>
              </a:ext>
            </a:extLst>
          </p:cNvPr>
          <p:cNvSpPr/>
          <p:nvPr/>
        </p:nvSpPr>
        <p:spPr bwMode="auto">
          <a:xfrm>
            <a:off x="7821104" y="3991551"/>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Entry</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B32A93A-B673-4637-AD15-755EBE6B4501}"/>
              </a:ext>
            </a:extLst>
          </p:cNvPr>
          <p:cNvSpPr/>
          <p:nvPr/>
        </p:nvSpPr>
        <p:spPr bwMode="auto">
          <a:xfrm>
            <a:off x="7821105" y="4587926"/>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Label</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42C4DD8C-A77B-4B18-A6F2-78FE76591BA4}"/>
              </a:ext>
            </a:extLst>
          </p:cNvPr>
          <p:cNvSpPr/>
          <p:nvPr/>
        </p:nvSpPr>
        <p:spPr bwMode="auto">
          <a:xfrm>
            <a:off x="7821105" y="5150476"/>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Entry</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2AD6937A-865B-4EEA-9DB8-A5BDA4D00AA2}"/>
              </a:ext>
            </a:extLst>
          </p:cNvPr>
          <p:cNvSpPr/>
          <p:nvPr/>
        </p:nvSpPr>
        <p:spPr bwMode="auto">
          <a:xfrm>
            <a:off x="7821103" y="5681370"/>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Button</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098950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Live Visual </a:t>
            </a:r>
            <a:r>
              <a:rPr lang="es-ES" sz="7200" dirty="0" err="1">
                <a:solidFill>
                  <a:schemeClr val="bg1"/>
                </a:solidFill>
              </a:rPr>
              <a:t>Tree</a:t>
            </a:r>
            <a:endParaRPr lang="en-US" sz="7200" dirty="0">
              <a:solidFill>
                <a:schemeClr val="bg1"/>
              </a:solidFill>
            </a:endParaRPr>
          </a:p>
        </p:txBody>
      </p:sp>
    </p:spTree>
    <p:extLst>
      <p:ext uri="{BB962C8B-B14F-4D97-AF65-F5344CB8AC3E}">
        <p14:creationId xmlns:p14="http://schemas.microsoft.com/office/powerpoint/2010/main" val="37958793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Live Visual </a:t>
            </a:r>
            <a:r>
              <a:rPr lang="es-ES" sz="3200" dirty="0" err="1">
                <a:latin typeface="Segoe UI Semibold"/>
                <a:cs typeface="Segoe UI Semibold"/>
              </a:rPr>
              <a:t>Tree</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798521"/>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err="1">
                <a:solidFill>
                  <a:srgbClr val="171717"/>
                </a:solidFill>
                <a:effectLst/>
                <a:latin typeface="Segoe UI" panose="020B0502040204020203" pitchFamily="34" charset="0"/>
              </a:rPr>
              <a:t>Podemoos</a:t>
            </a:r>
            <a:r>
              <a:rPr lang="es-ES" sz="1800" b="0" i="0" dirty="0">
                <a:solidFill>
                  <a:srgbClr val="171717"/>
                </a:solidFill>
                <a:effectLst/>
                <a:latin typeface="Segoe UI" panose="020B0502040204020203" pitchFamily="34" charset="0"/>
              </a:rPr>
              <a:t> ver una vista en tiempo real de la UI en ejecución con el árbol visual. Muestra una vista de árbol de los elementos de la interfaz de usuario de la aplicación en .NET MAUI en ejecución.</a:t>
            </a:r>
            <a:endParaRPr lang="es-ES" sz="1800" b="0" dirty="0">
              <a:solidFill>
                <a:srgbClr val="171717"/>
              </a:solidFill>
              <a:effectLst/>
              <a:latin typeface="Segoe UI" panose="020B0502040204020203" pitchFamily="34" charset="0"/>
            </a:endParaRPr>
          </a:p>
        </p:txBody>
      </p:sp>
      <p:pic>
        <p:nvPicPr>
          <p:cNvPr id="3" name="Picture 2">
            <a:extLst>
              <a:ext uri="{FF2B5EF4-FFF2-40B4-BE49-F238E27FC236}">
                <a16:creationId xmlns:a16="http://schemas.microsoft.com/office/drawing/2014/main" id="{135F4D0C-5513-4B69-8126-809F7597084B}"/>
              </a:ext>
            </a:extLst>
          </p:cNvPr>
          <p:cNvPicPr>
            <a:picLocks noChangeAspect="1"/>
          </p:cNvPicPr>
          <p:nvPr/>
        </p:nvPicPr>
        <p:blipFill>
          <a:blip r:embed="rId2"/>
          <a:stretch>
            <a:fillRect/>
          </a:stretch>
        </p:blipFill>
        <p:spPr>
          <a:xfrm>
            <a:off x="4714875" y="3025317"/>
            <a:ext cx="2762250" cy="3333750"/>
          </a:xfrm>
          <a:prstGeom prst="rect">
            <a:avLst/>
          </a:prstGeom>
        </p:spPr>
      </p:pic>
    </p:spTree>
    <p:extLst>
      <p:ext uri="{BB962C8B-B14F-4D97-AF65-F5344CB8AC3E}">
        <p14:creationId xmlns:p14="http://schemas.microsoft.com/office/powerpoint/2010/main" val="20312586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224</Words>
  <Application>Microsoft Office PowerPoint</Application>
  <PresentationFormat>Widescreen</PresentationFormat>
  <Paragraphs>27</Paragraphs>
  <Slides>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Avenir LT Pro 45 Book</vt:lpstr>
      <vt:lpstr>Calibri</vt:lpstr>
      <vt:lpstr>Consolas</vt:lpstr>
      <vt:lpstr>Open Sans</vt:lpstr>
      <vt:lpstr>Segoe UI</vt:lpstr>
      <vt:lpstr>Segoe UI Light</vt:lpstr>
      <vt:lpstr>Segoe UI Semibold</vt:lpstr>
      <vt:lpstr>5-30629_Build_Template_WHITE</vt:lpstr>
      <vt:lpstr>5_Office Theme</vt:lpstr>
      <vt:lpstr>Jerarquía de elementos visuales</vt:lpstr>
      <vt:lpstr>Jerarquía de elementos visuales</vt:lpstr>
      <vt:lpstr>Live Visual Tree</vt:lpstr>
      <vt:lpstr>Live Visual Tree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2022-05-15T11:49:41Z</dcterms:modified>
</cp:coreProperties>
</file>