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7"/>
  </p:notesMasterIdLst>
  <p:sldIdLst>
    <p:sldId id="291" r:id="rId3"/>
    <p:sldId id="2147469521" r:id="rId4"/>
    <p:sldId id="2147469518" r:id="rId5"/>
    <p:sldId id="2147469522" r:id="rId6"/>
    <p:sldId id="2147469523" r:id="rId7"/>
    <p:sldId id="2147469524" r:id="rId8"/>
    <p:sldId id="2147469525" r:id="rId9"/>
    <p:sldId id="2147469519" r:id="rId10"/>
    <p:sldId id="2147469526" r:id="rId11"/>
    <p:sldId id="2147469520" r:id="rId12"/>
    <p:sldId id="2147469527" r:id="rId13"/>
    <p:sldId id="2147469528" r:id="rId14"/>
    <p:sldId id="2147469529"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5/16/2022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5/16/2022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Proyecto </a:t>
            </a:r>
            <a:r>
              <a:rPr lang="en-US" sz="5400" b="1" dirty="0" err="1"/>
              <a:t>único</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Código por plataforma</a:t>
            </a:r>
            <a:endParaRPr lang="en-US" sz="7200" dirty="0">
              <a:solidFill>
                <a:schemeClr val="bg1"/>
              </a:solidFill>
            </a:endParaRPr>
          </a:p>
        </p:txBody>
      </p:sp>
    </p:spTree>
    <p:extLst>
      <p:ext uri="{BB962C8B-B14F-4D97-AF65-F5344CB8AC3E}">
        <p14:creationId xmlns:p14="http://schemas.microsoft.com/office/powerpoint/2010/main" val="41838463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Código por plataforma</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429586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Un proyecto de aplicación MAUI de .NET contiene una carpeta </a:t>
            </a:r>
            <a:r>
              <a:rPr lang="es-ES" sz="1800" b="0" i="0" dirty="0" err="1">
                <a:solidFill>
                  <a:srgbClr val="171717"/>
                </a:solidFill>
                <a:effectLst/>
                <a:latin typeface="Segoe UI" panose="020B0502040204020203" pitchFamily="34" charset="0"/>
              </a:rPr>
              <a:t>Platforms</a:t>
            </a:r>
            <a:r>
              <a:rPr lang="es-ES" sz="1800" b="0" i="0" dirty="0">
                <a:solidFill>
                  <a:srgbClr val="171717"/>
                </a:solidFill>
                <a:effectLst/>
                <a:latin typeface="Segoe UI" panose="020B0502040204020203" pitchFamily="34" charset="0"/>
              </a:rPr>
              <a:t> , con cada carpeta secundaria que representa una plataforma que .NET MAUI puede tener como destino:</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Las carpetas de cada plataforma contienen recursos específicos de la plataforma y código y que inician la aplicación en cada plataforma:</a:t>
            </a:r>
          </a:p>
        </p:txBody>
      </p:sp>
      <p:pic>
        <p:nvPicPr>
          <p:cNvPr id="3" name="Picture 2">
            <a:extLst>
              <a:ext uri="{FF2B5EF4-FFF2-40B4-BE49-F238E27FC236}">
                <a16:creationId xmlns:a16="http://schemas.microsoft.com/office/drawing/2014/main" id="{C6C9D870-06EE-438B-9DC8-8CE0367B8F5D}"/>
              </a:ext>
            </a:extLst>
          </p:cNvPr>
          <p:cNvPicPr>
            <a:picLocks noChangeAspect="1"/>
          </p:cNvPicPr>
          <p:nvPr/>
        </p:nvPicPr>
        <p:blipFill>
          <a:blip r:embed="rId2"/>
          <a:stretch>
            <a:fillRect/>
          </a:stretch>
        </p:blipFill>
        <p:spPr>
          <a:xfrm>
            <a:off x="457200" y="2871787"/>
            <a:ext cx="1562100" cy="1114425"/>
          </a:xfrm>
          <a:prstGeom prst="rect">
            <a:avLst/>
          </a:prstGeom>
        </p:spPr>
      </p:pic>
      <p:pic>
        <p:nvPicPr>
          <p:cNvPr id="7" name="Picture 6">
            <a:extLst>
              <a:ext uri="{FF2B5EF4-FFF2-40B4-BE49-F238E27FC236}">
                <a16:creationId xmlns:a16="http://schemas.microsoft.com/office/drawing/2014/main" id="{72893467-889B-47F8-AD72-6CFFD5BEF240}"/>
              </a:ext>
            </a:extLst>
          </p:cNvPr>
          <p:cNvPicPr>
            <a:picLocks noChangeAspect="1"/>
          </p:cNvPicPr>
          <p:nvPr/>
        </p:nvPicPr>
        <p:blipFill>
          <a:blip r:embed="rId3"/>
          <a:stretch>
            <a:fillRect/>
          </a:stretch>
        </p:blipFill>
        <p:spPr>
          <a:xfrm>
            <a:off x="457200" y="4915195"/>
            <a:ext cx="2447925" cy="4286250"/>
          </a:xfrm>
          <a:prstGeom prst="rect">
            <a:avLst/>
          </a:prstGeom>
        </p:spPr>
      </p:pic>
    </p:spTree>
    <p:extLst>
      <p:ext uri="{BB962C8B-B14F-4D97-AF65-F5344CB8AC3E}">
        <p14:creationId xmlns:p14="http://schemas.microsoft.com/office/powerpoint/2010/main" val="23525371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Código por plataforma</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212543"/>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En tiempo de compilación, el sistema de compilación solo incluye el código de cada carpeta al compilar para esa plataforma específica. Por ejemplo, al compilar para Android los archivos de la carpeta </a:t>
            </a:r>
            <a:r>
              <a:rPr lang="es-ES" sz="1800" b="0" i="0" dirty="0" err="1">
                <a:solidFill>
                  <a:srgbClr val="171717"/>
                </a:solidFill>
                <a:effectLst/>
                <a:latin typeface="Segoe UI" panose="020B0502040204020203" pitchFamily="34" charset="0"/>
              </a:rPr>
              <a:t>Platforms</a:t>
            </a:r>
            <a:r>
              <a:rPr lang="es-ES" sz="1800" b="0" i="0" dirty="0">
                <a:solidFill>
                  <a:srgbClr val="171717"/>
                </a:solidFill>
                <a:effectLst/>
                <a:latin typeface="Segoe UI" panose="020B0502040204020203" pitchFamily="34" charset="0"/>
              </a:rPr>
              <a:t>\Android se integrarán en el paquete de la aplicación.</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El destino múltiple se puede combinar con clases parciales y métodos parciales para invocar la funcionalidad de plataforma nativa desde código multiplataforma.</a:t>
            </a:r>
          </a:p>
        </p:txBody>
      </p:sp>
    </p:spTree>
    <p:extLst>
      <p:ext uri="{BB962C8B-B14F-4D97-AF65-F5344CB8AC3E}">
        <p14:creationId xmlns:p14="http://schemas.microsoft.com/office/powerpoint/2010/main" val="19794825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Código por plataforma</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704254"/>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Los múltiples destinos también se pueden combinar con la compilación condicional para que el código esté destinado a plataformas específicas:</a:t>
            </a:r>
          </a:p>
        </p:txBody>
      </p:sp>
      <p:sp>
        <p:nvSpPr>
          <p:cNvPr id="7" name="TextBox 6">
            <a:extLst>
              <a:ext uri="{FF2B5EF4-FFF2-40B4-BE49-F238E27FC236}">
                <a16:creationId xmlns:a16="http://schemas.microsoft.com/office/drawing/2014/main" id="{0F38824C-4F11-426C-B735-6E477385E7E6}"/>
              </a:ext>
            </a:extLst>
          </p:cNvPr>
          <p:cNvSpPr txBox="1"/>
          <p:nvPr/>
        </p:nvSpPr>
        <p:spPr>
          <a:xfrm>
            <a:off x="457200" y="2960014"/>
            <a:ext cx="11222610" cy="2308324"/>
          </a:xfrm>
          <a:prstGeom prst="rect">
            <a:avLst/>
          </a:prstGeom>
          <a:noFill/>
        </p:spPr>
        <p:txBody>
          <a:bodyPr wrap="square">
            <a:spAutoFit/>
          </a:bodyPr>
          <a:lstStyle/>
          <a:p>
            <a:r>
              <a:rPr lang="en-US" b="0" i="0" dirty="0">
                <a:solidFill>
                  <a:srgbClr val="006881"/>
                </a:solidFill>
                <a:effectLst/>
                <a:latin typeface="SFMono-Regular"/>
              </a:rPr>
              <a:t>#if ANDROID</a:t>
            </a:r>
            <a:r>
              <a:rPr lang="en-US" b="0" i="0" dirty="0">
                <a:solidFill>
                  <a:srgbClr val="171717"/>
                </a:solidFill>
                <a:effectLst/>
                <a:latin typeface="SFMono-Regular"/>
              </a:rPr>
              <a:t> </a:t>
            </a:r>
          </a:p>
          <a:p>
            <a:r>
              <a:rPr lang="en-US" b="0" i="0" dirty="0" err="1">
                <a:solidFill>
                  <a:srgbClr val="171717"/>
                </a:solidFill>
                <a:effectLst/>
                <a:latin typeface="SFMono-Regular"/>
              </a:rPr>
              <a:t>handler.PlatformView.SetBackgroundColor</a:t>
            </a:r>
            <a:r>
              <a:rPr lang="en-US" b="0" i="0" dirty="0">
                <a:solidFill>
                  <a:srgbClr val="171717"/>
                </a:solidFill>
                <a:effectLst/>
                <a:latin typeface="SFMono-Regular"/>
              </a:rPr>
              <a:t>(</a:t>
            </a:r>
            <a:r>
              <a:rPr lang="en-US" b="0" i="0" dirty="0" err="1">
                <a:solidFill>
                  <a:srgbClr val="171717"/>
                </a:solidFill>
                <a:effectLst/>
                <a:latin typeface="SFMono-Regular"/>
              </a:rPr>
              <a:t>Colors.Red.ToNative</a:t>
            </a:r>
            <a:r>
              <a:rPr lang="en-US" b="0" i="0" dirty="0">
                <a:solidFill>
                  <a:srgbClr val="171717"/>
                </a:solidFill>
                <a:effectLst/>
                <a:latin typeface="SFMono-Regular"/>
              </a:rPr>
              <a:t>()); </a:t>
            </a:r>
          </a:p>
          <a:p>
            <a:r>
              <a:rPr lang="en-US" b="0" i="0" dirty="0">
                <a:solidFill>
                  <a:srgbClr val="006881"/>
                </a:solidFill>
                <a:effectLst/>
                <a:latin typeface="SFMono-Regular"/>
              </a:rPr>
              <a:t>#elif IOS</a:t>
            </a:r>
            <a:r>
              <a:rPr lang="en-US" b="0" i="0" dirty="0">
                <a:solidFill>
                  <a:srgbClr val="171717"/>
                </a:solidFill>
                <a:effectLst/>
                <a:latin typeface="SFMono-Regular"/>
              </a:rPr>
              <a:t> </a:t>
            </a:r>
          </a:p>
          <a:p>
            <a:r>
              <a:rPr lang="en-US" b="0" i="0" dirty="0" err="1">
                <a:solidFill>
                  <a:srgbClr val="171717"/>
                </a:solidFill>
                <a:effectLst/>
                <a:latin typeface="SFMono-Regular"/>
              </a:rPr>
              <a:t>handler.PlatformView.BackgroundColor</a:t>
            </a:r>
            <a:r>
              <a:rPr lang="en-US" b="0" i="0" dirty="0">
                <a:solidFill>
                  <a:srgbClr val="171717"/>
                </a:solidFill>
                <a:effectLst/>
                <a:latin typeface="SFMono-Regular"/>
              </a:rPr>
              <a:t> = </a:t>
            </a:r>
            <a:r>
              <a:rPr lang="en-US" b="0" i="0" dirty="0" err="1">
                <a:solidFill>
                  <a:srgbClr val="171717"/>
                </a:solidFill>
                <a:effectLst/>
                <a:latin typeface="SFMono-Regular"/>
              </a:rPr>
              <a:t>Colors.Red.ToNative</a:t>
            </a:r>
            <a:r>
              <a:rPr lang="en-US" b="0" i="0" dirty="0">
                <a:solidFill>
                  <a:srgbClr val="171717"/>
                </a:solidFill>
                <a:effectLst/>
                <a:latin typeface="SFMono-Regular"/>
              </a:rPr>
              <a:t>(); </a:t>
            </a:r>
          </a:p>
          <a:p>
            <a:r>
              <a:rPr lang="en-US" b="0" i="0" dirty="0" err="1">
                <a:solidFill>
                  <a:srgbClr val="171717"/>
                </a:solidFill>
                <a:effectLst/>
                <a:latin typeface="SFMono-Regular"/>
              </a:rPr>
              <a:t>handler.PlatformView.BorderStyle</a:t>
            </a:r>
            <a:r>
              <a:rPr lang="en-US" b="0" i="0" dirty="0">
                <a:solidFill>
                  <a:srgbClr val="171717"/>
                </a:solidFill>
                <a:effectLst/>
                <a:latin typeface="SFMono-Regular"/>
              </a:rPr>
              <a:t> = </a:t>
            </a:r>
            <a:r>
              <a:rPr lang="en-US" b="0" i="0" dirty="0" err="1">
                <a:solidFill>
                  <a:srgbClr val="171717"/>
                </a:solidFill>
                <a:effectLst/>
                <a:latin typeface="SFMono-Regular"/>
              </a:rPr>
              <a:t>UIKit.UITextBorderStyle.Line</a:t>
            </a:r>
            <a:r>
              <a:rPr lang="en-US" b="0" i="0" dirty="0">
                <a:solidFill>
                  <a:srgbClr val="171717"/>
                </a:solidFill>
                <a:effectLst/>
                <a:latin typeface="SFMono-Regular"/>
              </a:rPr>
              <a:t>; </a:t>
            </a:r>
          </a:p>
          <a:p>
            <a:r>
              <a:rPr lang="en-US" b="0" i="0" dirty="0">
                <a:solidFill>
                  <a:srgbClr val="006881"/>
                </a:solidFill>
                <a:effectLst/>
                <a:latin typeface="SFMono-Regular"/>
              </a:rPr>
              <a:t>#elif WINDOWS</a:t>
            </a:r>
            <a:r>
              <a:rPr lang="en-US" b="0" i="0" dirty="0">
                <a:solidFill>
                  <a:srgbClr val="171717"/>
                </a:solidFill>
                <a:effectLst/>
                <a:latin typeface="SFMono-Regular"/>
              </a:rPr>
              <a:t> </a:t>
            </a:r>
          </a:p>
          <a:p>
            <a:r>
              <a:rPr lang="en-US" b="0" i="0" dirty="0" err="1">
                <a:solidFill>
                  <a:srgbClr val="171717"/>
                </a:solidFill>
                <a:effectLst/>
                <a:latin typeface="SFMono-Regular"/>
              </a:rPr>
              <a:t>handler.PlatformView.Background</a:t>
            </a:r>
            <a:r>
              <a:rPr lang="en-US" b="0" i="0" dirty="0">
                <a:solidFill>
                  <a:srgbClr val="171717"/>
                </a:solidFill>
                <a:effectLst/>
                <a:latin typeface="SFMono-Regular"/>
              </a:rPr>
              <a:t> = </a:t>
            </a:r>
            <a:r>
              <a:rPr lang="en-US" b="0" i="0" dirty="0" err="1">
                <a:solidFill>
                  <a:srgbClr val="171717"/>
                </a:solidFill>
                <a:effectLst/>
                <a:latin typeface="SFMono-Regular"/>
              </a:rPr>
              <a:t>Colors.Red.ToNative</a:t>
            </a:r>
            <a:r>
              <a:rPr lang="en-US" b="0" i="0" dirty="0">
                <a:solidFill>
                  <a:srgbClr val="171717"/>
                </a:solidFill>
                <a:effectLst/>
                <a:latin typeface="SFMono-Regular"/>
              </a:rPr>
              <a:t>(); </a:t>
            </a:r>
          </a:p>
          <a:p>
            <a:r>
              <a:rPr lang="en-US" b="0" i="0" dirty="0">
                <a:solidFill>
                  <a:srgbClr val="006881"/>
                </a:solidFill>
                <a:effectLst/>
                <a:latin typeface="SFMono-Regular"/>
              </a:rPr>
              <a:t>#endif</a:t>
            </a:r>
            <a:endParaRPr lang="en-US" dirty="0"/>
          </a:p>
        </p:txBody>
      </p:sp>
    </p:spTree>
    <p:extLst>
      <p:ext uri="{BB962C8B-B14F-4D97-AF65-F5344CB8AC3E}">
        <p14:creationId xmlns:p14="http://schemas.microsoft.com/office/powerpoint/2010/main" val="29090867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a:latin typeface="Segoe UI Semibold"/>
                <a:cs typeface="Segoe UI Semibold"/>
              </a:rPr>
              <a:t>Un </a:t>
            </a:r>
            <a:r>
              <a:rPr lang="en-US" sz="3200" dirty="0" err="1">
                <a:latin typeface="Segoe UI Semibold"/>
                <a:cs typeface="Segoe UI Semibold"/>
              </a:rPr>
              <a:t>único</a:t>
            </a:r>
            <a:r>
              <a:rPr lang="en-US" sz="3200" dirty="0">
                <a:latin typeface="Segoe UI Semibold"/>
                <a:cs typeface="Segoe UI Semibold"/>
              </a:rPr>
              <a:t> </a:t>
            </a:r>
            <a:r>
              <a:rPr lang="en-US" sz="3200" dirty="0" err="1">
                <a:latin typeface="Segoe UI Semibold"/>
                <a:cs typeface="Segoe UI Semibold"/>
              </a:rPr>
              <a:t>proyecto</a:t>
            </a:r>
            <a:r>
              <a:rPr lang="en-US" sz="3200" dirty="0">
                <a:latin typeface="Segoe UI Semibold"/>
                <a:cs typeface="Segoe UI Semibold"/>
              </a:rPr>
              <a:t>, multiples </a:t>
            </a:r>
            <a:r>
              <a:rPr lang="en-US" sz="3200" dirty="0" err="1">
                <a:latin typeface="Segoe UI Semibold"/>
                <a:cs typeface="Segoe UI Semibold"/>
              </a:rPr>
              <a:t>plataformas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7706412" cy="3761754"/>
          </a:xfrm>
          <a:prstGeom prst="rect">
            <a:avLst/>
          </a:prstGeom>
        </p:spPr>
        <p:txBody>
          <a:bodyPr vert="horz" lIns="91440" tIns="45720" rIns="91440" bIns="45720" rtlCol="0" anchor="t">
            <a:normAutofit fontScale="925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l">
              <a:buFont typeface="Arial" panose="020B0604020202020204" pitchFamily="34" charset="0"/>
              <a:buChar char="•"/>
            </a:pPr>
            <a:r>
              <a:rPr lang="es-ES" sz="2400" b="0" i="0" dirty="0">
                <a:solidFill>
                  <a:srgbClr val="171717"/>
                </a:solidFill>
                <a:effectLst/>
                <a:latin typeface="Segoe UI" panose="020B0502040204020203" pitchFamily="34" charset="0"/>
              </a:rPr>
              <a:t>Un solo proyecto compartido que pueda tener como destino Android, iOS, macOS y Windows.</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Selección simplificada de destino de depuración para ejecutar las aplicaciones .NET MAUI.</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Archivos de recursos compartidos dentro del único proyecto.</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Un único manifiesto de aplicación que especifica el título, el identificador y la versión de la aplicación.</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Acceso a las API y herramientas específicas de la plataforma cuando sea necesario.</a:t>
            </a:r>
          </a:p>
          <a:p>
            <a:pPr algn="l">
              <a:buFont typeface="Arial" panose="020B0604020202020204" pitchFamily="34" charset="0"/>
              <a:buChar char="•"/>
            </a:pPr>
            <a:r>
              <a:rPr lang="es-ES" sz="2400" b="0" i="0" dirty="0">
                <a:solidFill>
                  <a:srgbClr val="171717"/>
                </a:solidFill>
                <a:effectLst/>
                <a:latin typeface="Segoe UI" panose="020B0502040204020203" pitchFamily="34" charset="0"/>
              </a:rPr>
              <a:t>Un único punto de entrada de aplicación multiplataforma.</a:t>
            </a:r>
          </a:p>
        </p:txBody>
      </p:sp>
      <p:pic>
        <p:nvPicPr>
          <p:cNvPr id="7" name="Picture 11" descr="Graphical user interface, application&#10;&#10;Description automatically generated">
            <a:extLst>
              <a:ext uri="{FF2B5EF4-FFF2-40B4-BE49-F238E27FC236}">
                <a16:creationId xmlns:a16="http://schemas.microsoft.com/office/drawing/2014/main" id="{470494EC-A51C-4FDF-97A1-32EC9FEA52D7}"/>
              </a:ext>
            </a:extLst>
          </p:cNvPr>
          <p:cNvPicPr>
            <a:picLocks noChangeAspect="1"/>
          </p:cNvPicPr>
          <p:nvPr/>
        </p:nvPicPr>
        <p:blipFill>
          <a:blip r:embed="rId2"/>
          <a:stretch>
            <a:fillRect/>
          </a:stretch>
        </p:blipFill>
        <p:spPr>
          <a:xfrm>
            <a:off x="8424894" y="2142642"/>
            <a:ext cx="2162432" cy="4114800"/>
          </a:xfrm>
          <a:prstGeom prst="rect">
            <a:avLst/>
          </a:prstGeom>
        </p:spPr>
      </p:pic>
    </p:spTree>
    <p:extLst>
      <p:ext uri="{BB962C8B-B14F-4D97-AF65-F5344CB8AC3E}">
        <p14:creationId xmlns:p14="http://schemas.microsoft.com/office/powerpoint/2010/main" val="41887447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Recursos</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err="1">
                <a:latin typeface="Segoe UI Semibold"/>
                <a:cs typeface="Segoe UI Semibold"/>
              </a:rPr>
              <a:t>Recursos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1286358"/>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El proyecto único de .NET MAUI permite almacenar archivos de recursos en una única ubicación mientras se consumen en cada plataforma. Esto incluye fuentes, imágenes, el icono de la aplicación, la pantalla de presentación, los recursos sin procesar y los archivos CSS para aplicar estilos a aplicaciones .NET MAUI.</a:t>
            </a: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L</a:t>
            </a:r>
            <a:r>
              <a:rPr lang="es-ES" sz="1800" b="0" dirty="0">
                <a:solidFill>
                  <a:srgbClr val="171717"/>
                </a:solidFill>
                <a:effectLst/>
                <a:latin typeface="Segoe UI" panose="020B0502040204020203" pitchFamily="34" charset="0"/>
              </a:rPr>
              <a:t>os archivos de recursos deben colocarse en la carpeta </a:t>
            </a:r>
            <a:r>
              <a:rPr lang="es-ES" sz="1800" b="1" dirty="0" err="1">
                <a:solidFill>
                  <a:srgbClr val="171717"/>
                </a:solidFill>
                <a:effectLst/>
                <a:latin typeface="Segoe UI" panose="020B0502040204020203" pitchFamily="34" charset="0"/>
              </a:rPr>
              <a:t>Resources</a:t>
            </a:r>
            <a:r>
              <a:rPr lang="es-ES" sz="1800" b="0" dirty="0">
                <a:solidFill>
                  <a:srgbClr val="171717"/>
                </a:solidFill>
                <a:effectLst/>
                <a:latin typeface="Segoe UI" panose="020B0502040204020203" pitchFamily="34" charset="0"/>
              </a:rPr>
              <a:t>.</a:t>
            </a:r>
          </a:p>
        </p:txBody>
      </p:sp>
      <p:pic>
        <p:nvPicPr>
          <p:cNvPr id="3" name="Picture 2">
            <a:extLst>
              <a:ext uri="{FF2B5EF4-FFF2-40B4-BE49-F238E27FC236}">
                <a16:creationId xmlns:a16="http://schemas.microsoft.com/office/drawing/2014/main" id="{A51895FD-21C5-4C06-87CB-5C54AD8696BB}"/>
              </a:ext>
            </a:extLst>
          </p:cNvPr>
          <p:cNvPicPr>
            <a:picLocks noChangeAspect="1"/>
          </p:cNvPicPr>
          <p:nvPr/>
        </p:nvPicPr>
        <p:blipFill>
          <a:blip r:embed="rId2"/>
          <a:stretch>
            <a:fillRect/>
          </a:stretch>
        </p:blipFill>
        <p:spPr>
          <a:xfrm>
            <a:off x="1924050" y="3711951"/>
            <a:ext cx="8343900" cy="2714625"/>
          </a:xfrm>
          <a:prstGeom prst="rect">
            <a:avLst/>
          </a:prstGeom>
        </p:spPr>
      </p:pic>
    </p:spTree>
    <p:extLst>
      <p:ext uri="{BB962C8B-B14F-4D97-AF65-F5344CB8AC3E}">
        <p14:creationId xmlns:p14="http://schemas.microsoft.com/office/powerpoint/2010/main" val="35104229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err="1">
                <a:latin typeface="Segoe UI Semibold"/>
                <a:cs typeface="Segoe UI Semibold"/>
              </a:rPr>
              <a:t>Recursos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7136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Cuando se agrega un archivo de recursos a un proyecto de aplicación .NET MAUI, se crea una entrada correspondiente para el recurso en el archivo del proyecto (.</a:t>
            </a:r>
            <a:r>
              <a:rPr lang="es-ES" sz="1800" b="0" i="0" dirty="0" err="1">
                <a:solidFill>
                  <a:srgbClr val="171717"/>
                </a:solidFill>
                <a:effectLst/>
                <a:latin typeface="Segoe UI" panose="020B0502040204020203" pitchFamily="34" charset="0"/>
              </a:rPr>
              <a:t>csproj</a:t>
            </a:r>
            <a:r>
              <a:rPr lang="es-ES" sz="1800" b="0" i="0" dirty="0">
                <a:solidFill>
                  <a:srgbClr val="171717"/>
                </a:solidFill>
                <a:effectLst/>
                <a:latin typeface="Segoe UI" panose="020B0502040204020203" pitchFamily="34" charset="0"/>
              </a:rPr>
              <a:t>).</a:t>
            </a:r>
            <a:endParaRPr lang="es-ES" sz="1800" b="0" dirty="0">
              <a:solidFill>
                <a:srgbClr val="171717"/>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ACBCA17D-EBDC-48E6-9DC2-3540EFE4292E}"/>
              </a:ext>
            </a:extLst>
          </p:cNvPr>
          <p:cNvPicPr>
            <a:picLocks noChangeAspect="1"/>
          </p:cNvPicPr>
          <p:nvPr/>
        </p:nvPicPr>
        <p:blipFill>
          <a:blip r:embed="rId2"/>
          <a:stretch>
            <a:fillRect/>
          </a:stretch>
        </p:blipFill>
        <p:spPr>
          <a:xfrm>
            <a:off x="5664182" y="3162990"/>
            <a:ext cx="3008477" cy="2001656"/>
          </a:xfrm>
          <a:prstGeom prst="rect">
            <a:avLst/>
          </a:prstGeom>
        </p:spPr>
      </p:pic>
      <p:sp>
        <p:nvSpPr>
          <p:cNvPr id="9" name="TextBox 8">
            <a:extLst>
              <a:ext uri="{FF2B5EF4-FFF2-40B4-BE49-F238E27FC236}">
                <a16:creationId xmlns:a16="http://schemas.microsoft.com/office/drawing/2014/main" id="{4E9ED69B-E61A-4AAE-88DE-E6A4A91707B9}"/>
              </a:ext>
            </a:extLst>
          </p:cNvPr>
          <p:cNvSpPr txBox="1"/>
          <p:nvPr/>
        </p:nvSpPr>
        <p:spPr>
          <a:xfrm>
            <a:off x="582104" y="2856322"/>
            <a:ext cx="5083405" cy="2308324"/>
          </a:xfrm>
          <a:prstGeom prst="rect">
            <a:avLst/>
          </a:prstGeom>
          <a:noFill/>
        </p:spPr>
        <p:txBody>
          <a:bodyPr wrap="square">
            <a:spAutoFit/>
          </a:bodyPr>
          <a:lstStyle/>
          <a:p>
            <a:r>
              <a:rPr lang="fr-FR" b="0" i="0" dirty="0">
                <a:solidFill>
                  <a:srgbClr val="0101FD"/>
                </a:solidFill>
                <a:effectLst/>
                <a:latin typeface="SFMono-Regular"/>
              </a:rPr>
              <a:t>&lt;</a:t>
            </a:r>
            <a:r>
              <a:rPr lang="fr-FR" b="0" i="0" dirty="0" err="1">
                <a:solidFill>
                  <a:srgbClr val="0101FD"/>
                </a:solidFill>
                <a:effectLst/>
                <a:latin typeface="SFMono-Regular"/>
              </a:rPr>
              <a:t>ItemGroup</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08000"/>
                </a:solidFill>
                <a:effectLst/>
                <a:latin typeface="SFMono-Regular"/>
              </a:rPr>
              <a:t>&lt;!-- Images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MauiImage</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\Images\*"</a:t>
            </a:r>
            <a:r>
              <a:rPr lang="fr-FR" b="0" i="0" dirty="0">
                <a:solidFill>
                  <a:srgbClr val="0101FD"/>
                </a:solidFill>
                <a:effectLst/>
                <a:latin typeface="SFMono-Regular"/>
              </a:rPr>
              <a:t> /&gt;</a:t>
            </a:r>
            <a:r>
              <a:rPr lang="fr-FR" b="0" i="0" dirty="0">
                <a:solidFill>
                  <a:srgbClr val="171717"/>
                </a:solidFill>
                <a:effectLst/>
                <a:latin typeface="SFMono-Regular"/>
              </a:rPr>
              <a:t> </a:t>
            </a:r>
          </a:p>
          <a:p>
            <a:r>
              <a:rPr lang="fr-FR" b="0" i="0" dirty="0">
                <a:solidFill>
                  <a:srgbClr val="008000"/>
                </a:solidFill>
                <a:effectLst/>
                <a:latin typeface="SFMono-Regular"/>
              </a:rPr>
              <a:t>&lt;!-- Fonts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MauiFont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\Fonts\*"</a:t>
            </a:r>
            <a:r>
              <a:rPr lang="fr-FR" b="0" i="0" dirty="0">
                <a:solidFill>
                  <a:srgbClr val="0101FD"/>
                </a:solidFill>
                <a:effectLst/>
                <a:latin typeface="SFMono-Regular"/>
              </a:rPr>
              <a:t> /&gt;</a:t>
            </a:r>
            <a:r>
              <a:rPr lang="fr-FR" b="0" i="0" dirty="0">
                <a:solidFill>
                  <a:srgbClr val="171717"/>
                </a:solidFill>
                <a:effectLst/>
                <a:latin typeface="SFMono-Regular"/>
              </a:rPr>
              <a:t> </a:t>
            </a:r>
          </a:p>
          <a:p>
            <a:r>
              <a:rPr lang="fr-FR" b="0" i="0" dirty="0">
                <a:solidFill>
                  <a:srgbClr val="008000"/>
                </a:solidFill>
                <a:effectLst/>
                <a:latin typeface="SFMono-Regular"/>
              </a:rPr>
              <a:t>&lt;!-- Assets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MauiAsset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\Assets\*"</a:t>
            </a:r>
            <a:r>
              <a:rPr lang="fr-FR" b="0" i="0" dirty="0">
                <a:solidFill>
                  <a:srgbClr val="0101FD"/>
                </a:solidFill>
                <a:effectLst/>
                <a:latin typeface="SFMono-Regular"/>
              </a:rPr>
              <a:t> /&gt;</a:t>
            </a:r>
            <a:r>
              <a:rPr lang="fr-FR" b="0" i="0" dirty="0">
                <a:solidFill>
                  <a:srgbClr val="171717"/>
                </a:solidFill>
                <a:effectLst/>
                <a:latin typeface="SFMono-Regular"/>
              </a:rPr>
              <a:t> </a:t>
            </a:r>
            <a:r>
              <a:rPr lang="fr-FR" b="0" i="0" dirty="0">
                <a:solidFill>
                  <a:srgbClr val="0101FD"/>
                </a:solidFill>
                <a:effectLst/>
                <a:latin typeface="SFMono-Regular"/>
              </a:rPr>
              <a:t>&lt;/</a:t>
            </a:r>
            <a:r>
              <a:rPr lang="fr-FR" b="0" i="0" dirty="0" err="1">
                <a:solidFill>
                  <a:srgbClr val="0101FD"/>
                </a:solidFill>
                <a:effectLst/>
                <a:latin typeface="SFMono-Regular"/>
              </a:rPr>
              <a:t>ItemGroup</a:t>
            </a:r>
            <a:r>
              <a:rPr lang="fr-FR" b="0" i="0" dirty="0">
                <a:solidFill>
                  <a:srgbClr val="0101FD"/>
                </a:solidFill>
                <a:effectLst/>
                <a:latin typeface="SFMono-Regular"/>
              </a:rPr>
              <a:t>&gt;</a:t>
            </a:r>
            <a:endParaRPr lang="en-US" dirty="0"/>
          </a:p>
        </p:txBody>
      </p:sp>
    </p:spTree>
    <p:extLst>
      <p:ext uri="{BB962C8B-B14F-4D97-AF65-F5344CB8AC3E}">
        <p14:creationId xmlns:p14="http://schemas.microsoft.com/office/powerpoint/2010/main" val="41199052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I</a:t>
            </a:r>
            <a:r>
              <a:rPr lang="en-US" sz="3200" dirty="0" err="1">
                <a:latin typeface="Segoe UI Semibold"/>
                <a:cs typeface="Segoe UI Semibold"/>
              </a:rPr>
              <a:t>cono</a:t>
            </a:r>
            <a:r>
              <a:rPr lang="en-US" sz="3200" dirty="0">
                <a:latin typeface="Segoe UI Semibold"/>
                <a:cs typeface="Segoe UI Semibold"/>
              </a:rPr>
              <a:t> de la </a:t>
            </a:r>
            <a:r>
              <a:rPr lang="en-US" sz="3200" dirty="0" err="1">
                <a:latin typeface="Segoe UI Semibold"/>
                <a:cs typeface="Segoe UI Semibold"/>
              </a:rPr>
              <a:t>aplicación</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25424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Se puede agregar un icono de aplicación al proyecto de aplicación arrastrando una imagen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y estableciendo la acción de compilación del icono en </a:t>
            </a:r>
            <a:r>
              <a:rPr lang="es-ES" sz="1800" b="1" i="0" dirty="0" err="1">
                <a:solidFill>
                  <a:srgbClr val="171717"/>
                </a:solidFill>
                <a:effectLst/>
                <a:latin typeface="Segoe UI" panose="020B0502040204020203" pitchFamily="34" charset="0"/>
              </a:rPr>
              <a:t>MauiIcon</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En tiempo de compilación, las imágenes se pueden cambiar de tamaño a las resoluciones correctas para la plataforma y el dispositivo de destino.</a:t>
            </a:r>
          </a:p>
        </p:txBody>
      </p:sp>
      <p:sp>
        <p:nvSpPr>
          <p:cNvPr id="7" name="TextBox 6">
            <a:extLst>
              <a:ext uri="{FF2B5EF4-FFF2-40B4-BE49-F238E27FC236}">
                <a16:creationId xmlns:a16="http://schemas.microsoft.com/office/drawing/2014/main" id="{261E3C6F-80D2-469F-BE93-7A2108237EED}"/>
              </a:ext>
            </a:extLst>
          </p:cNvPr>
          <p:cNvSpPr txBox="1"/>
          <p:nvPr/>
        </p:nvSpPr>
        <p:spPr>
          <a:xfrm>
            <a:off x="457200" y="3244334"/>
            <a:ext cx="6537488"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MauiIcon</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"Resources\Images\appicon.png"</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2031258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SplashScreen</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240823"/>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Se puede agregar una pantalla de barra diagonal al proyecto de aplicación arrastrando una imagen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y estableciendo la acción de compilación de la imagen en </a:t>
            </a:r>
            <a:r>
              <a:rPr lang="es-ES" sz="1800" b="0" i="0" dirty="0" err="1">
                <a:solidFill>
                  <a:srgbClr val="171717"/>
                </a:solidFill>
                <a:effectLst/>
                <a:latin typeface="Segoe UI" panose="020B0502040204020203" pitchFamily="34" charset="0"/>
              </a:rPr>
              <a:t>MauiSplashScreen</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0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En tiempo de compilación, la imagen de la pantalla de presentación se cambia de tamaño al tamaño correcto para la plataforma y el dispositivo de destino. </a:t>
            </a: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id="{7663041D-9B28-4BC5-AD05-859FA0030172}"/>
              </a:ext>
            </a:extLst>
          </p:cNvPr>
          <p:cNvSpPr txBox="1"/>
          <p:nvPr/>
        </p:nvSpPr>
        <p:spPr>
          <a:xfrm>
            <a:off x="457200" y="3108191"/>
            <a:ext cx="7053607"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MauiSplashScreen</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"Resources\Images\</a:t>
            </a:r>
            <a:r>
              <a:rPr lang="en-US" b="0" i="0" dirty="0" err="1">
                <a:solidFill>
                  <a:srgbClr val="A31515"/>
                </a:solidFill>
                <a:effectLst/>
                <a:latin typeface="SFMono-Regular"/>
              </a:rPr>
              <a:t>splashscreen.svg</a:t>
            </a:r>
            <a:r>
              <a:rPr lang="en-US" b="0" i="0" dirty="0">
                <a:solidFill>
                  <a:srgbClr val="A31515"/>
                </a:solidFill>
                <a:effectLst/>
                <a:latin typeface="SFMono-Regular"/>
              </a:rPr>
              <a:t>"</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25927968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Manifiesto</a:t>
            </a:r>
            <a:endParaRPr lang="en-US" sz="7200" dirty="0">
              <a:solidFill>
                <a:schemeClr val="bg1"/>
              </a:solidFill>
            </a:endParaRPr>
          </a:p>
        </p:txBody>
      </p:sp>
    </p:spTree>
    <p:extLst>
      <p:ext uri="{BB962C8B-B14F-4D97-AF65-F5344CB8AC3E}">
        <p14:creationId xmlns:p14="http://schemas.microsoft.com/office/powerpoint/2010/main" val="27781405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err="1">
                <a:latin typeface="Segoe UI Semibold"/>
                <a:cs typeface="Segoe UI Semibold"/>
              </a:rPr>
              <a:t>Manifiesto</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4209068" cy="4201597"/>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Cada plataforma usa su propio archivo de manifiesto de aplicación nativa para especificar información como el título de la aplicación, el identificador, la versión, etc. El proyecto único de .NET MAUI permite especificar estos datos comunes de la aplicación en una sola ubicación en el archivo del proyecto (.</a:t>
            </a:r>
            <a:r>
              <a:rPr lang="es-ES" sz="1800" b="0" i="0" dirty="0" err="1">
                <a:solidFill>
                  <a:srgbClr val="171717"/>
                </a:solidFill>
                <a:effectLst/>
                <a:latin typeface="Segoe UI" panose="020B0502040204020203" pitchFamily="34" charset="0"/>
              </a:rPr>
              <a:t>csproj</a:t>
            </a:r>
            <a:r>
              <a:rPr lang="es-ES" sz="1800" b="0" i="0" dirty="0">
                <a:solidFill>
                  <a:srgbClr val="171717"/>
                </a:solidFill>
                <a:effectLst/>
                <a:latin typeface="Segoe UI" panose="020B0502040204020203" pitchFamily="34" charset="0"/>
              </a:rPr>
              <a:t>).</a:t>
            </a:r>
          </a:p>
          <a:p>
            <a:pPr marL="0" indent="0" algn="l">
              <a:buNone/>
            </a:pPr>
            <a:endParaRPr lang="es-ES" sz="18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Para especificar los datos del manifiesto de la aplicación compartida para un proyecto, abra el menú contextual del proyecto en Explorador de soluciones y, a continuación, elija </a:t>
            </a:r>
            <a:r>
              <a:rPr lang="es-ES" sz="1800" b="1" i="0" dirty="0">
                <a:solidFill>
                  <a:srgbClr val="171717"/>
                </a:solidFill>
                <a:effectLst/>
                <a:latin typeface="Segoe UI" panose="020B0502040204020203" pitchFamily="34" charset="0"/>
              </a:rPr>
              <a:t>Propiedades</a:t>
            </a:r>
            <a:r>
              <a:rPr lang="es-ES" sz="1800" b="0" i="0" dirty="0">
                <a:solidFill>
                  <a:srgbClr val="171717"/>
                </a:solidFill>
                <a:effectLst/>
                <a:latin typeface="Segoe UI" panose="020B0502040204020203" pitchFamily="34" charset="0"/>
              </a:rPr>
              <a:t>. </a:t>
            </a:r>
            <a:endParaRPr lang="es-ES" sz="1800" b="0" dirty="0">
              <a:solidFill>
                <a:srgbClr val="171717"/>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643E9056-E483-43EE-9F18-97732AC11BBB}"/>
              </a:ext>
            </a:extLst>
          </p:cNvPr>
          <p:cNvPicPr>
            <a:picLocks noChangeAspect="1"/>
          </p:cNvPicPr>
          <p:nvPr/>
        </p:nvPicPr>
        <p:blipFill>
          <a:blip r:embed="rId2"/>
          <a:stretch>
            <a:fillRect/>
          </a:stretch>
        </p:blipFill>
        <p:spPr>
          <a:xfrm>
            <a:off x="4948193" y="1418811"/>
            <a:ext cx="6430837" cy="4533213"/>
          </a:xfrm>
          <a:prstGeom prst="rect">
            <a:avLst/>
          </a:prstGeom>
        </p:spPr>
      </p:pic>
    </p:spTree>
    <p:extLst>
      <p:ext uri="{BB962C8B-B14F-4D97-AF65-F5344CB8AC3E}">
        <p14:creationId xmlns:p14="http://schemas.microsoft.com/office/powerpoint/2010/main" val="1409065790"/>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855</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Proyecto único</vt:lpstr>
      <vt:lpstr>Un único proyecto, multiples plataformas</vt:lpstr>
      <vt:lpstr>Recursos</vt:lpstr>
      <vt:lpstr>Recursos</vt:lpstr>
      <vt:lpstr>Recursos</vt:lpstr>
      <vt:lpstr>Icono de la aplicación</vt:lpstr>
      <vt:lpstr>SplashScreen</vt:lpstr>
      <vt:lpstr>Manifiesto</vt:lpstr>
      <vt:lpstr>Manifiesto</vt:lpstr>
      <vt:lpstr>Código por plataforma</vt:lpstr>
      <vt:lpstr>Código por plataforma</vt:lpstr>
      <vt:lpstr>Código por plataforma</vt:lpstr>
      <vt:lpstr>Código por plataforma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2022-05-16T17:07:26Z</dcterms:modified>
</cp:coreProperties>
</file>