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4"/>
  </p:notesMasterIdLst>
  <p:sldIdLst>
    <p:sldId id="291" r:id="rId3"/>
    <p:sldId id="2147469518" r:id="rId4"/>
    <p:sldId id="295" r:id="rId5"/>
    <p:sldId id="2147469530" r:id="rId6"/>
    <p:sldId id="2147469529" r:id="rId7"/>
    <p:sldId id="2147469531" r:id="rId8"/>
    <p:sldId id="2147469532" r:id="rId9"/>
    <p:sldId id="2147469533" r:id="rId10"/>
    <p:sldId id="2147469534" r:id="rId11"/>
    <p:sldId id="2147469535"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5/15/2022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3</a:t>
            </a:fld>
            <a:endParaRPr lang="en-US"/>
          </a:p>
        </p:txBody>
      </p:sp>
    </p:spTree>
    <p:extLst>
      <p:ext uri="{BB962C8B-B14F-4D97-AF65-F5344CB8AC3E}">
        <p14:creationId xmlns:p14="http://schemas.microsoft.com/office/powerpoint/2010/main" val="1848604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5/15/2022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371774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5/15/2022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5/15/2022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5/15/2022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Layouts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Filas y columnas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8231760" cy="591378"/>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En el código XAML siguiente se muestra cómo crear un </a:t>
            </a:r>
            <a:r>
              <a:rPr lang="es-ES" sz="1800" b="0" i="0" dirty="0" err="1">
                <a:solidFill>
                  <a:srgbClr val="171717"/>
                </a:solidFill>
                <a:effectLst/>
                <a:latin typeface="Segoe UI" panose="020B0502040204020203" pitchFamily="34" charset="0"/>
              </a:rPr>
              <a:t>Grid</a:t>
            </a:r>
            <a:r>
              <a:rPr lang="es-ES" sz="1800" b="0" i="0" dirty="0">
                <a:solidFill>
                  <a:srgbClr val="171717"/>
                </a:solidFill>
                <a:effectLst/>
                <a:latin typeface="Segoe UI" panose="020B0502040204020203" pitchFamily="34" charset="0"/>
              </a:rPr>
              <a:t> objeto con tres filas y dos columnas</a:t>
            </a:r>
            <a:endParaRPr lang="es-ES" sz="1800" b="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5D9F20B1-D542-4F27-8AF3-F888F6205E15}"/>
              </a:ext>
            </a:extLst>
          </p:cNvPr>
          <p:cNvSpPr txBox="1"/>
          <p:nvPr/>
        </p:nvSpPr>
        <p:spPr>
          <a:xfrm>
            <a:off x="457200" y="2822312"/>
            <a:ext cx="11222610" cy="3416320"/>
          </a:xfrm>
          <a:prstGeom prst="rect">
            <a:avLst/>
          </a:prstGeom>
          <a:noFill/>
        </p:spPr>
        <p:txBody>
          <a:bodyPr wrap="square">
            <a:spAutoFit/>
          </a:bodyPr>
          <a:lstStyle/>
          <a:p>
            <a:r>
              <a:rPr lang="en-US" b="0" i="0" dirty="0">
                <a:solidFill>
                  <a:srgbClr val="0101FD"/>
                </a:solidFill>
                <a:effectLst/>
                <a:latin typeface="SFMono-Regular"/>
              </a:rPr>
              <a:t>&lt;Grid&gt;</a:t>
            </a:r>
            <a:r>
              <a:rPr lang="en-US" b="0" i="0" dirty="0">
                <a:solidFill>
                  <a:srgbClr val="171717"/>
                </a:solidFill>
                <a:effectLst/>
                <a:latin typeface="SFMono-Regular"/>
              </a:rPr>
              <a:t> </a:t>
            </a:r>
          </a:p>
          <a:p>
            <a:r>
              <a:rPr lang="en-US" dirty="0">
                <a:solidFill>
                  <a:srgbClr val="171717"/>
                </a:solidFill>
                <a:latin typeface="SFMono-Regular"/>
              </a:rPr>
              <a:t>     </a:t>
            </a:r>
            <a:r>
              <a:rPr lang="en-US" b="0" i="0" dirty="0">
                <a:solidFill>
                  <a:srgbClr val="0101FD"/>
                </a:solidFill>
                <a:effectLst/>
                <a:latin typeface="SFMono-Regular"/>
              </a:rPr>
              <a:t>&lt;</a:t>
            </a:r>
            <a:r>
              <a:rPr lang="en-US" b="0" i="0" dirty="0" err="1">
                <a:solidFill>
                  <a:srgbClr val="0101FD"/>
                </a:solidFill>
                <a:effectLst/>
                <a:latin typeface="SFMono-Regular"/>
              </a:rPr>
              <a:t>Grid.RowDefinitions</a:t>
            </a:r>
            <a:r>
              <a:rPr lang="en-US" b="0" i="0" dirty="0">
                <a:solidFill>
                  <a:srgbClr val="0101FD"/>
                </a:solidFill>
                <a:effectLst/>
                <a:latin typeface="SFMono-Regular"/>
              </a:rPr>
              <a:t>&gt;</a:t>
            </a:r>
            <a:r>
              <a:rPr lang="en-US" b="0" i="0" dirty="0">
                <a:solidFill>
                  <a:srgbClr val="171717"/>
                </a:solidFill>
                <a:effectLst/>
                <a:latin typeface="SFMono-Regular"/>
              </a:rPr>
              <a:t> </a:t>
            </a:r>
          </a:p>
          <a:p>
            <a:r>
              <a:rPr lang="en-US" b="0" i="0" dirty="0">
                <a:solidFill>
                  <a:srgbClr val="0101FD"/>
                </a:solidFill>
                <a:effectLst/>
                <a:latin typeface="SFMono-Regular"/>
              </a:rPr>
              <a:t>          &lt;</a:t>
            </a:r>
            <a:r>
              <a:rPr lang="en-US" b="0" i="0" dirty="0" err="1">
                <a:solidFill>
                  <a:srgbClr val="0101FD"/>
                </a:solidFill>
                <a:effectLst/>
                <a:latin typeface="SFMono-Regular"/>
              </a:rPr>
              <a:t>RowDefinition</a:t>
            </a:r>
            <a:r>
              <a:rPr lang="en-US" b="0" i="0" dirty="0">
                <a:solidFill>
                  <a:srgbClr val="0101FD"/>
                </a:solidFill>
                <a:effectLst/>
                <a:latin typeface="SFMono-Regular"/>
              </a:rPr>
              <a:t> </a:t>
            </a:r>
            <a:r>
              <a:rPr lang="en-US" b="0" i="0" dirty="0">
                <a:solidFill>
                  <a:srgbClr val="0451A5"/>
                </a:solidFill>
                <a:effectLst/>
                <a:latin typeface="SFMono-Regular"/>
              </a:rPr>
              <a:t>Height</a:t>
            </a:r>
            <a:r>
              <a:rPr lang="en-US" b="0" i="0" dirty="0">
                <a:solidFill>
                  <a:srgbClr val="0101FD"/>
                </a:solidFill>
                <a:effectLst/>
                <a:latin typeface="SFMono-Regular"/>
              </a:rPr>
              <a:t>=</a:t>
            </a:r>
            <a:r>
              <a:rPr lang="en-US" b="0" i="0" dirty="0">
                <a:solidFill>
                  <a:srgbClr val="A31515"/>
                </a:solidFill>
                <a:effectLst/>
                <a:latin typeface="SFMono-Regular"/>
              </a:rPr>
              <a:t>"2*"</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          &lt;</a:t>
            </a:r>
            <a:r>
              <a:rPr lang="en-US" b="0" i="0" dirty="0" err="1">
                <a:solidFill>
                  <a:srgbClr val="0101FD"/>
                </a:solidFill>
                <a:effectLst/>
                <a:latin typeface="SFMono-Regular"/>
              </a:rPr>
              <a:t>RowDefinition</a:t>
            </a:r>
            <a:r>
              <a:rPr lang="en-US" b="0" i="0" dirty="0">
                <a:solidFill>
                  <a:srgbClr val="0101FD"/>
                </a:solidFill>
                <a:effectLst/>
                <a:latin typeface="SFMono-Regular"/>
              </a:rPr>
              <a:t> </a:t>
            </a:r>
            <a:r>
              <a:rPr lang="en-US" b="0" i="0" dirty="0">
                <a:solidFill>
                  <a:srgbClr val="0451A5"/>
                </a:solidFill>
                <a:effectLst/>
                <a:latin typeface="SFMono-Regular"/>
              </a:rPr>
              <a:t>Height</a:t>
            </a:r>
            <a:r>
              <a:rPr lang="en-US" b="0" i="0" dirty="0">
                <a:solidFill>
                  <a:srgbClr val="0101FD"/>
                </a:solidFill>
                <a:effectLst/>
                <a:latin typeface="SFMono-Regular"/>
              </a:rPr>
              <a:t>=</a:t>
            </a:r>
            <a:r>
              <a:rPr lang="en-US" b="0" i="0" dirty="0">
                <a:solidFill>
                  <a:srgbClr val="A31515"/>
                </a:solidFill>
                <a:effectLst/>
                <a:latin typeface="SFMono-Regular"/>
              </a:rPr>
              <a:t>"*"</a:t>
            </a:r>
            <a:r>
              <a:rPr lang="en-US" b="0" i="0" dirty="0">
                <a:solidFill>
                  <a:srgbClr val="0101FD"/>
                </a:solidFill>
                <a:effectLst/>
                <a:latin typeface="SFMono-Regular"/>
              </a:rPr>
              <a:t> /&gt;</a:t>
            </a:r>
          </a:p>
          <a:p>
            <a:r>
              <a:rPr lang="en-US" b="0" i="0" dirty="0">
                <a:solidFill>
                  <a:srgbClr val="171717"/>
                </a:solidFill>
                <a:effectLst/>
                <a:latin typeface="SFMono-Regular"/>
              </a:rPr>
              <a:t>          </a:t>
            </a:r>
            <a:r>
              <a:rPr lang="en-US" b="0" i="0" dirty="0">
                <a:solidFill>
                  <a:srgbClr val="0101FD"/>
                </a:solidFill>
                <a:effectLst/>
                <a:latin typeface="SFMono-Regular"/>
              </a:rPr>
              <a:t>&lt;</a:t>
            </a:r>
            <a:r>
              <a:rPr lang="en-US" b="0" i="0" dirty="0" err="1">
                <a:solidFill>
                  <a:srgbClr val="0101FD"/>
                </a:solidFill>
                <a:effectLst/>
                <a:latin typeface="SFMono-Regular"/>
              </a:rPr>
              <a:t>RowDefinition</a:t>
            </a:r>
            <a:r>
              <a:rPr lang="en-US" b="0" i="0" dirty="0">
                <a:solidFill>
                  <a:srgbClr val="0101FD"/>
                </a:solidFill>
                <a:effectLst/>
                <a:latin typeface="SFMono-Regular"/>
              </a:rPr>
              <a:t> </a:t>
            </a:r>
            <a:r>
              <a:rPr lang="en-US" b="0" i="0" dirty="0">
                <a:solidFill>
                  <a:srgbClr val="0451A5"/>
                </a:solidFill>
                <a:effectLst/>
                <a:latin typeface="SFMono-Regular"/>
              </a:rPr>
              <a:t>Height</a:t>
            </a:r>
            <a:r>
              <a:rPr lang="en-US" b="0" i="0" dirty="0">
                <a:solidFill>
                  <a:srgbClr val="0101FD"/>
                </a:solidFill>
                <a:effectLst/>
                <a:latin typeface="SFMono-Regular"/>
              </a:rPr>
              <a:t>=</a:t>
            </a:r>
            <a:r>
              <a:rPr lang="en-US" b="0" i="0" dirty="0">
                <a:solidFill>
                  <a:srgbClr val="A31515"/>
                </a:solidFill>
                <a:effectLst/>
                <a:latin typeface="SFMono-Regular"/>
              </a:rPr>
              <a:t>"100"</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          &lt;/</a:t>
            </a:r>
            <a:r>
              <a:rPr lang="en-US" b="0" i="0" dirty="0" err="1">
                <a:solidFill>
                  <a:srgbClr val="0101FD"/>
                </a:solidFill>
                <a:effectLst/>
                <a:latin typeface="SFMono-Regular"/>
              </a:rPr>
              <a:t>Grid.RowDefinitions</a:t>
            </a:r>
            <a:r>
              <a:rPr lang="en-US" b="0" i="0" dirty="0">
                <a:solidFill>
                  <a:srgbClr val="0101FD"/>
                </a:solidFill>
                <a:effectLst/>
                <a:latin typeface="SFMono-Regular"/>
              </a:rPr>
              <a:t>&gt;</a:t>
            </a:r>
            <a:r>
              <a:rPr lang="en-US" b="0" i="0" dirty="0">
                <a:solidFill>
                  <a:srgbClr val="171717"/>
                </a:solidFill>
                <a:effectLst/>
                <a:latin typeface="SFMono-Regular"/>
              </a:rPr>
              <a:t> </a:t>
            </a:r>
          </a:p>
          <a:p>
            <a:r>
              <a:rPr lang="en-US" b="0" i="0" dirty="0">
                <a:solidFill>
                  <a:srgbClr val="0101FD"/>
                </a:solidFill>
                <a:effectLst/>
                <a:latin typeface="SFMono-Regular"/>
              </a:rPr>
              <a:t>     &lt;</a:t>
            </a:r>
            <a:r>
              <a:rPr lang="en-US" b="0" i="0" dirty="0" err="1">
                <a:solidFill>
                  <a:srgbClr val="0101FD"/>
                </a:solidFill>
                <a:effectLst/>
                <a:latin typeface="SFMono-Regular"/>
              </a:rPr>
              <a:t>Grid.ColumnDefinitions</a:t>
            </a:r>
            <a:r>
              <a:rPr lang="en-US" b="0" i="0" dirty="0">
                <a:solidFill>
                  <a:srgbClr val="0101FD"/>
                </a:solidFill>
                <a:effectLst/>
                <a:latin typeface="SFMono-Regular"/>
              </a:rPr>
              <a:t>&gt;</a:t>
            </a:r>
            <a:r>
              <a:rPr lang="en-US" b="0" i="0" dirty="0">
                <a:solidFill>
                  <a:srgbClr val="171717"/>
                </a:solidFill>
                <a:effectLst/>
                <a:latin typeface="SFMono-Regular"/>
              </a:rPr>
              <a:t> </a:t>
            </a:r>
          </a:p>
          <a:p>
            <a:r>
              <a:rPr lang="en-US" b="0" i="0" dirty="0">
                <a:solidFill>
                  <a:srgbClr val="0101FD"/>
                </a:solidFill>
                <a:effectLst/>
                <a:latin typeface="SFMono-Regular"/>
              </a:rPr>
              <a:t>          &lt;</a:t>
            </a:r>
            <a:r>
              <a:rPr lang="en-US" b="0" i="0" dirty="0" err="1">
                <a:solidFill>
                  <a:srgbClr val="0101FD"/>
                </a:solidFill>
                <a:effectLst/>
                <a:latin typeface="SFMono-Regular"/>
              </a:rPr>
              <a:t>ColumnDefinition</a:t>
            </a:r>
            <a:r>
              <a:rPr lang="en-US" b="0" i="0" dirty="0">
                <a:solidFill>
                  <a:srgbClr val="0101FD"/>
                </a:solidFill>
                <a:effectLst/>
                <a:latin typeface="SFMono-Regular"/>
              </a:rPr>
              <a:t> </a:t>
            </a:r>
            <a:r>
              <a:rPr lang="en-US" b="0" i="0" dirty="0">
                <a:solidFill>
                  <a:srgbClr val="0451A5"/>
                </a:solidFill>
                <a:effectLst/>
                <a:latin typeface="SFMono-Regular"/>
              </a:rPr>
              <a:t>Width</a:t>
            </a:r>
            <a:r>
              <a:rPr lang="en-US" b="0" i="0" dirty="0">
                <a:solidFill>
                  <a:srgbClr val="0101FD"/>
                </a:solidFill>
                <a:effectLst/>
                <a:latin typeface="SFMono-Regular"/>
              </a:rPr>
              <a:t>=</a:t>
            </a:r>
            <a:r>
              <a:rPr lang="en-US" b="0" i="0" dirty="0">
                <a:solidFill>
                  <a:srgbClr val="A31515"/>
                </a:solidFill>
                <a:effectLst/>
                <a:latin typeface="SFMono-Regular"/>
              </a:rPr>
              <a:t>"*"</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          &lt;</a:t>
            </a:r>
            <a:r>
              <a:rPr lang="en-US" b="0" i="0" dirty="0" err="1">
                <a:solidFill>
                  <a:srgbClr val="0101FD"/>
                </a:solidFill>
                <a:effectLst/>
                <a:latin typeface="SFMono-Regular"/>
              </a:rPr>
              <a:t>ColumnDefinition</a:t>
            </a:r>
            <a:r>
              <a:rPr lang="en-US" b="0" i="0" dirty="0">
                <a:solidFill>
                  <a:srgbClr val="0101FD"/>
                </a:solidFill>
                <a:effectLst/>
                <a:latin typeface="SFMono-Regular"/>
              </a:rPr>
              <a:t> </a:t>
            </a:r>
            <a:r>
              <a:rPr lang="en-US" b="0" i="0" dirty="0">
                <a:solidFill>
                  <a:srgbClr val="0451A5"/>
                </a:solidFill>
                <a:effectLst/>
                <a:latin typeface="SFMono-Regular"/>
              </a:rPr>
              <a:t>Width</a:t>
            </a:r>
            <a:r>
              <a:rPr lang="en-US" b="0" i="0" dirty="0">
                <a:solidFill>
                  <a:srgbClr val="0101FD"/>
                </a:solidFill>
                <a:effectLst/>
                <a:latin typeface="SFMono-Regular"/>
              </a:rPr>
              <a:t>=</a:t>
            </a:r>
            <a:r>
              <a:rPr lang="en-US" b="0" i="0" dirty="0">
                <a:solidFill>
                  <a:srgbClr val="A31515"/>
                </a:solidFill>
                <a:effectLst/>
                <a:latin typeface="SFMono-Regular"/>
              </a:rPr>
              <a:t>"*"</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     &lt;/</a:t>
            </a:r>
            <a:r>
              <a:rPr lang="en-US" b="0" i="0" dirty="0" err="1">
                <a:solidFill>
                  <a:srgbClr val="0101FD"/>
                </a:solidFill>
                <a:effectLst/>
                <a:latin typeface="SFMono-Regular"/>
              </a:rPr>
              <a:t>Grid.ColumnDefinitions</a:t>
            </a:r>
            <a:r>
              <a:rPr lang="en-US" b="0" i="0" dirty="0">
                <a:solidFill>
                  <a:srgbClr val="0101FD"/>
                </a:solidFill>
                <a:effectLst/>
                <a:latin typeface="SFMono-Regular"/>
              </a:rPr>
              <a:t>&gt;</a:t>
            </a:r>
            <a:r>
              <a:rPr lang="en-US" b="0" i="0" dirty="0">
                <a:solidFill>
                  <a:srgbClr val="171717"/>
                </a:solidFill>
                <a:effectLst/>
                <a:latin typeface="SFMono-Regular"/>
              </a:rPr>
              <a:t> </a:t>
            </a:r>
          </a:p>
          <a:p>
            <a:r>
              <a:rPr lang="en-US" b="0" i="0" dirty="0">
                <a:solidFill>
                  <a:srgbClr val="171717"/>
                </a:solidFill>
                <a:effectLst/>
                <a:latin typeface="SFMono-Regular"/>
              </a:rPr>
              <a:t>... </a:t>
            </a:r>
          </a:p>
          <a:p>
            <a:r>
              <a:rPr lang="en-US" b="0" i="0" dirty="0">
                <a:solidFill>
                  <a:srgbClr val="0101FD"/>
                </a:solidFill>
                <a:effectLst/>
                <a:latin typeface="SFMono-Regular"/>
              </a:rPr>
              <a:t>&lt;/Grid&gt;</a:t>
            </a:r>
            <a:endParaRPr lang="en-US" dirty="0"/>
          </a:p>
        </p:txBody>
      </p:sp>
      <p:pic>
        <p:nvPicPr>
          <p:cNvPr id="4" name="Picture 3">
            <a:extLst>
              <a:ext uri="{FF2B5EF4-FFF2-40B4-BE49-F238E27FC236}">
                <a16:creationId xmlns:a16="http://schemas.microsoft.com/office/drawing/2014/main" id="{365430CC-1388-422C-9405-E9A74BD9460F}"/>
              </a:ext>
            </a:extLst>
          </p:cNvPr>
          <p:cNvPicPr>
            <a:picLocks noChangeAspect="1"/>
          </p:cNvPicPr>
          <p:nvPr/>
        </p:nvPicPr>
        <p:blipFill>
          <a:blip r:embed="rId2"/>
          <a:stretch>
            <a:fillRect/>
          </a:stretch>
        </p:blipFill>
        <p:spPr>
          <a:xfrm>
            <a:off x="8688960" y="1512952"/>
            <a:ext cx="2990850" cy="5038725"/>
          </a:xfrm>
          <a:prstGeom prst="rect">
            <a:avLst/>
          </a:prstGeom>
        </p:spPr>
      </p:pic>
    </p:spTree>
    <p:extLst>
      <p:ext uri="{BB962C8B-B14F-4D97-AF65-F5344CB8AC3E}">
        <p14:creationId xmlns:p14="http://schemas.microsoft.com/office/powerpoint/2010/main" val="33703940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err="1">
                <a:solidFill>
                  <a:schemeClr val="bg1"/>
                </a:solidFill>
              </a:rPr>
              <a:t>Layouts</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171" y="642306"/>
            <a:ext cx="2166358" cy="899537"/>
          </a:xfrm>
        </p:spPr>
        <p:txBody>
          <a:bodyPr>
            <a:noAutofit/>
          </a:bodyPr>
          <a:lstStyle/>
          <a:p>
            <a:pPr algn="r"/>
            <a:r>
              <a:rPr lang="en-US" dirty="0">
                <a:solidFill>
                  <a:schemeClr val="tx1"/>
                </a:solidFill>
              </a:rPr>
              <a:t>Layouts</a:t>
            </a:r>
          </a:p>
        </p:txBody>
      </p:sp>
      <p:pic>
        <p:nvPicPr>
          <p:cNvPr id="1026" name="Picture 2">
            <a:extLst>
              <a:ext uri="{FF2B5EF4-FFF2-40B4-BE49-F238E27FC236}">
                <a16:creationId xmlns:a16="http://schemas.microsoft.com/office/drawing/2014/main" id="{994E5E19-7FC7-47AD-93DA-783853273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171" y="1800548"/>
            <a:ext cx="6281575" cy="4134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192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err="1">
                <a:solidFill>
                  <a:schemeClr val="bg1"/>
                </a:solidFill>
              </a:rPr>
              <a:t>StackLayout</a:t>
            </a:r>
            <a:endParaRPr lang="en-US" sz="7200" dirty="0">
              <a:solidFill>
                <a:schemeClr val="bg1"/>
              </a:solidFill>
            </a:endParaRPr>
          </a:p>
        </p:txBody>
      </p:sp>
    </p:spTree>
    <p:extLst>
      <p:ext uri="{BB962C8B-B14F-4D97-AF65-F5344CB8AC3E}">
        <p14:creationId xmlns:p14="http://schemas.microsoft.com/office/powerpoint/2010/main" val="37727532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StackLayout</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err="1">
                <a:solidFill>
                  <a:srgbClr val="171717"/>
                </a:solidFill>
                <a:effectLst/>
                <a:latin typeface="Segoe UI" panose="020B0502040204020203" pitchFamily="34" charset="0"/>
              </a:rPr>
              <a:t>StackLayout</a:t>
            </a:r>
            <a:r>
              <a:rPr lang="es-ES" sz="1800" b="0" i="0" dirty="0">
                <a:solidFill>
                  <a:srgbClr val="171717"/>
                </a:solidFill>
                <a:effectLst/>
                <a:latin typeface="Segoe UI" panose="020B0502040204020203" pitchFamily="34" charset="0"/>
              </a:rPr>
              <a:t> organiza las vistas secundarias en una pila unidimensional, ya sea horizontal o verticalmente. De forma predeterminada, las vistas </a:t>
            </a:r>
            <a:r>
              <a:rPr lang="es-ES" sz="1800" b="0" i="0" dirty="0" err="1">
                <a:solidFill>
                  <a:srgbClr val="171717"/>
                </a:solidFill>
                <a:effectLst/>
                <a:latin typeface="Segoe UI" panose="020B0502040204020203" pitchFamily="34" charset="0"/>
              </a:rPr>
              <a:t>StackLayout</a:t>
            </a:r>
            <a:r>
              <a:rPr lang="es-ES" sz="1800" b="0" i="0" dirty="0">
                <a:solidFill>
                  <a:srgbClr val="171717"/>
                </a:solidFill>
                <a:effectLst/>
                <a:latin typeface="Segoe UI" panose="020B0502040204020203" pitchFamily="34" charset="0"/>
              </a:rPr>
              <a:t> están orientadas verticalmente. </a:t>
            </a:r>
            <a:endParaRPr lang="es-ES" sz="1800" b="0" dirty="0">
              <a:solidFill>
                <a:srgbClr val="171717"/>
              </a:solidFill>
              <a:effectLst/>
              <a:latin typeface="Segoe UI" panose="020B0502040204020203" pitchFamily="34" charset="0"/>
            </a:endParaRPr>
          </a:p>
        </p:txBody>
      </p:sp>
      <p:sp>
        <p:nvSpPr>
          <p:cNvPr id="7" name="TextBox 6">
            <a:extLst>
              <a:ext uri="{FF2B5EF4-FFF2-40B4-BE49-F238E27FC236}">
                <a16:creationId xmlns:a16="http://schemas.microsoft.com/office/drawing/2014/main" id="{7C96B88B-8A7B-47FD-9806-91E2EFB00206}"/>
              </a:ext>
            </a:extLst>
          </p:cNvPr>
          <p:cNvSpPr txBox="1"/>
          <p:nvPr/>
        </p:nvSpPr>
        <p:spPr>
          <a:xfrm>
            <a:off x="512190" y="2849327"/>
            <a:ext cx="6537488" cy="2862322"/>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 </a:t>
            </a:r>
            <a:r>
              <a:rPr lang="en-US" b="0" i="0" dirty="0">
                <a:solidFill>
                  <a:srgbClr val="0451A5"/>
                </a:solidFill>
                <a:effectLst/>
                <a:latin typeface="SFMono-Regular"/>
              </a:rPr>
              <a:t>Margin</a:t>
            </a:r>
            <a:r>
              <a:rPr lang="en-US" b="0" i="0" dirty="0">
                <a:solidFill>
                  <a:srgbClr val="0101FD"/>
                </a:solidFill>
                <a:effectLst/>
                <a:latin typeface="SFMono-Regular"/>
              </a:rPr>
              <a:t>=</a:t>
            </a:r>
            <a:r>
              <a:rPr lang="en-US" b="0" i="0" dirty="0">
                <a:solidFill>
                  <a:srgbClr val="A31515"/>
                </a:solidFill>
                <a:effectLst/>
                <a:latin typeface="SFMono-Regular"/>
              </a:rPr>
              <a:t>"20"</a:t>
            </a:r>
            <a:r>
              <a:rPr lang="en-US" b="0" i="0" dirty="0">
                <a:solidFill>
                  <a:srgbClr val="0101FD"/>
                </a:solidFill>
                <a:effectLst/>
                <a:latin typeface="SFMono-Regular"/>
              </a:rPr>
              <a:t>&gt;</a:t>
            </a:r>
          </a:p>
          <a:p>
            <a:r>
              <a:rPr lang="en-US" b="0" i="0" dirty="0">
                <a:solidFill>
                  <a:srgbClr val="0101FD"/>
                </a:solidFill>
                <a:effectLst/>
                <a:latin typeface="SFMono-Regular"/>
              </a:rPr>
              <a:t>&lt;Label </a:t>
            </a:r>
            <a:r>
              <a:rPr lang="en-US" b="0" i="0" dirty="0">
                <a:solidFill>
                  <a:srgbClr val="0451A5"/>
                </a:solidFill>
                <a:effectLst/>
                <a:latin typeface="SFMono-Regular"/>
              </a:rPr>
              <a:t>Text</a:t>
            </a:r>
            <a:r>
              <a:rPr lang="en-US" b="0" i="0" dirty="0">
                <a:solidFill>
                  <a:srgbClr val="0101FD"/>
                </a:solidFill>
                <a:effectLst/>
                <a:latin typeface="SFMono-Regular"/>
              </a:rPr>
              <a:t>=</a:t>
            </a:r>
            <a:r>
              <a:rPr lang="en-US" b="0" i="0" dirty="0">
                <a:solidFill>
                  <a:srgbClr val="A31515"/>
                </a:solidFill>
                <a:effectLst/>
                <a:latin typeface="SFMono-Regular"/>
              </a:rPr>
              <a:t>"Primary colors"</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"Red"</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"Yellow"</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"Blue"</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&lt;Label </a:t>
            </a:r>
            <a:r>
              <a:rPr lang="en-US" b="0" i="0" dirty="0">
                <a:solidFill>
                  <a:srgbClr val="0451A5"/>
                </a:solidFill>
                <a:effectLst/>
                <a:latin typeface="SFMono-Regular"/>
              </a:rPr>
              <a:t>Text</a:t>
            </a:r>
            <a:r>
              <a:rPr lang="en-US" b="0" i="0" dirty="0">
                <a:solidFill>
                  <a:srgbClr val="0101FD"/>
                </a:solidFill>
                <a:effectLst/>
                <a:latin typeface="SFMono-Regular"/>
              </a:rPr>
              <a:t>=</a:t>
            </a:r>
            <a:r>
              <a:rPr lang="en-US" b="0" i="0" dirty="0">
                <a:solidFill>
                  <a:srgbClr val="A31515"/>
                </a:solidFill>
                <a:effectLst/>
                <a:latin typeface="SFMono-Regular"/>
              </a:rPr>
              <a:t>"Secondary colors"</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"Green"</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"Orange"</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"Purple"</a:t>
            </a:r>
            <a:r>
              <a:rPr lang="en-US" b="0" i="0" dirty="0">
                <a:solidFill>
                  <a:srgbClr val="0101FD"/>
                </a:solidFill>
                <a:effectLst/>
                <a:latin typeface="SFMono-Regular"/>
              </a:rPr>
              <a:t> </a:t>
            </a:r>
            <a:r>
              <a:rPr lang="en-US" b="0" i="0" dirty="0" err="1">
                <a:solidFill>
                  <a:srgbClr val="0451A5"/>
                </a:solidFill>
                <a:effectLst/>
                <a:latin typeface="SFMono-Regular"/>
              </a:rPr>
              <a:t>HeightRequest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p>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&gt;</a:t>
            </a:r>
            <a:endParaRPr lang="en-US" dirty="0"/>
          </a:p>
        </p:txBody>
      </p:sp>
      <p:pic>
        <p:nvPicPr>
          <p:cNvPr id="4" name="Picture 3">
            <a:extLst>
              <a:ext uri="{FF2B5EF4-FFF2-40B4-BE49-F238E27FC236}">
                <a16:creationId xmlns:a16="http://schemas.microsoft.com/office/drawing/2014/main" id="{07F8351D-B0B1-4A1A-9DA6-A3414EA8C6C0}"/>
              </a:ext>
            </a:extLst>
          </p:cNvPr>
          <p:cNvPicPr>
            <a:picLocks noChangeAspect="1"/>
          </p:cNvPicPr>
          <p:nvPr/>
        </p:nvPicPr>
        <p:blipFill>
          <a:blip r:embed="rId2"/>
          <a:stretch>
            <a:fillRect/>
          </a:stretch>
        </p:blipFill>
        <p:spPr>
          <a:xfrm>
            <a:off x="8850885" y="2849327"/>
            <a:ext cx="2828925" cy="2152650"/>
          </a:xfrm>
          <a:prstGeom prst="rect">
            <a:avLst/>
          </a:prstGeom>
        </p:spPr>
      </p:pic>
    </p:spTree>
    <p:extLst>
      <p:ext uri="{BB962C8B-B14F-4D97-AF65-F5344CB8AC3E}">
        <p14:creationId xmlns:p14="http://schemas.microsoft.com/office/powerpoint/2010/main" val="10682394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StackLayout</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La propiedad </a:t>
            </a:r>
            <a:r>
              <a:rPr lang="es-ES" sz="1800" b="0" i="0" dirty="0" err="1">
                <a:solidFill>
                  <a:srgbClr val="171717"/>
                </a:solidFill>
                <a:effectLst/>
                <a:latin typeface="Segoe UI" panose="020B0502040204020203" pitchFamily="34" charset="0"/>
              </a:rPr>
              <a:t>Orientation</a:t>
            </a:r>
            <a:r>
              <a:rPr lang="es-ES" sz="1800" b="0" i="0" dirty="0">
                <a:solidFill>
                  <a:srgbClr val="171717"/>
                </a:solidFill>
                <a:effectLst/>
                <a:latin typeface="Segoe UI" panose="020B0502040204020203" pitchFamily="34" charset="0"/>
              </a:rPr>
              <a:t>, de tipo </a:t>
            </a:r>
            <a:r>
              <a:rPr lang="es-ES" sz="1800" b="0" i="0" dirty="0" err="1">
                <a:solidFill>
                  <a:srgbClr val="171717"/>
                </a:solidFill>
                <a:effectLst/>
                <a:latin typeface="Segoe UI" panose="020B0502040204020203" pitchFamily="34" charset="0"/>
              </a:rPr>
              <a:t>StackOrientation</a:t>
            </a:r>
            <a:r>
              <a:rPr lang="es-ES" sz="1800" b="0" i="0" dirty="0">
                <a:solidFill>
                  <a:srgbClr val="171717"/>
                </a:solidFill>
                <a:effectLst/>
                <a:latin typeface="Segoe UI" panose="020B0502040204020203" pitchFamily="34" charset="0"/>
              </a:rPr>
              <a:t>, representa la dirección en la que se colocan las vistas secundarias. El valor predeterminado de esta propiedad es Vertical.</a:t>
            </a:r>
            <a:endParaRPr lang="es-ES" sz="1800" b="0" dirty="0">
              <a:solidFill>
                <a:srgbClr val="171717"/>
              </a:solidFill>
              <a:effectLst/>
              <a:latin typeface="Segoe UI" panose="020B0502040204020203" pitchFamily="34" charset="0"/>
            </a:endParaRPr>
          </a:p>
        </p:txBody>
      </p:sp>
      <p:sp>
        <p:nvSpPr>
          <p:cNvPr id="8" name="TextBox 7">
            <a:extLst>
              <a:ext uri="{FF2B5EF4-FFF2-40B4-BE49-F238E27FC236}">
                <a16:creationId xmlns:a16="http://schemas.microsoft.com/office/drawing/2014/main" id="{9CD81896-AAFB-4477-9620-B5CBB08B073D}"/>
              </a:ext>
            </a:extLst>
          </p:cNvPr>
          <p:cNvSpPr txBox="1"/>
          <p:nvPr/>
        </p:nvSpPr>
        <p:spPr>
          <a:xfrm>
            <a:off x="457200" y="2924741"/>
            <a:ext cx="6537488" cy="2585323"/>
          </a:xfrm>
          <a:prstGeom prst="rect">
            <a:avLst/>
          </a:prstGeom>
          <a:noFill/>
        </p:spPr>
        <p:txBody>
          <a:bodyPr wrap="square">
            <a:spAutoFit/>
          </a:bodyPr>
          <a:lstStyle/>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 </a:t>
            </a:r>
            <a:r>
              <a:rPr lang="en-US" b="0" i="0" dirty="0">
                <a:solidFill>
                  <a:srgbClr val="0451A5"/>
                </a:solidFill>
                <a:effectLst/>
                <a:latin typeface="SFMono-Regular"/>
              </a:rPr>
              <a:t>Margin</a:t>
            </a:r>
            <a:r>
              <a:rPr lang="en-US" b="0" i="0" dirty="0">
                <a:solidFill>
                  <a:srgbClr val="0101FD"/>
                </a:solidFill>
                <a:effectLst/>
                <a:latin typeface="SFMono-Regular"/>
              </a:rPr>
              <a:t>=</a:t>
            </a:r>
            <a:r>
              <a:rPr lang="en-US" b="0" i="0" dirty="0">
                <a:solidFill>
                  <a:srgbClr val="A31515"/>
                </a:solidFill>
                <a:effectLst/>
                <a:latin typeface="SFMono-Regular"/>
              </a:rPr>
              <a:t>"20"</a:t>
            </a:r>
            <a:r>
              <a:rPr lang="en-US" b="0" i="0" dirty="0">
                <a:solidFill>
                  <a:srgbClr val="0101FD"/>
                </a:solidFill>
                <a:effectLst/>
                <a:latin typeface="SFMono-Regular"/>
              </a:rPr>
              <a:t> </a:t>
            </a:r>
            <a:r>
              <a:rPr lang="en-US" b="0" i="0" dirty="0">
                <a:solidFill>
                  <a:srgbClr val="0451A5"/>
                </a:solidFill>
                <a:effectLst/>
                <a:latin typeface="SFMono-Regular"/>
              </a:rPr>
              <a:t>Orientation</a:t>
            </a:r>
            <a:r>
              <a:rPr lang="en-US" b="0" i="0" dirty="0">
                <a:solidFill>
                  <a:srgbClr val="0101FD"/>
                </a:solidFill>
                <a:effectLst/>
                <a:latin typeface="SFMono-Regular"/>
              </a:rPr>
              <a:t>=</a:t>
            </a:r>
            <a:r>
              <a:rPr lang="en-US" b="0" i="0" dirty="0">
                <a:solidFill>
                  <a:srgbClr val="A31515"/>
                </a:solidFill>
                <a:effectLst/>
                <a:latin typeface="SFMono-Regular"/>
              </a:rPr>
              <a:t>"Horizontal"</a:t>
            </a:r>
            <a:r>
              <a:rPr lang="en-US" b="0" i="0" dirty="0">
                <a:solidFill>
                  <a:srgbClr val="0101FD"/>
                </a:solidFill>
                <a:effectLst/>
                <a:latin typeface="SFMono-Regular"/>
              </a:rPr>
              <a:t> </a:t>
            </a:r>
            <a:r>
              <a:rPr lang="en-US" b="0" i="0" dirty="0" err="1">
                <a:solidFill>
                  <a:srgbClr val="0451A5"/>
                </a:solidFill>
                <a:effectLst/>
                <a:latin typeface="SFMono-Regular"/>
              </a:rPr>
              <a:t>HorizontalOptions</a:t>
            </a:r>
            <a:r>
              <a:rPr lang="en-US" b="0" i="0" dirty="0">
                <a:solidFill>
                  <a:srgbClr val="0101FD"/>
                </a:solidFill>
                <a:effectLst/>
                <a:latin typeface="SFMono-Regular"/>
              </a:rPr>
              <a:t>=</a:t>
            </a:r>
            <a:r>
              <a:rPr lang="en-US" b="0" i="0" dirty="0">
                <a:solidFill>
                  <a:srgbClr val="A31515"/>
                </a:solidFill>
                <a:effectLst/>
                <a:latin typeface="SFMono-Regular"/>
              </a:rPr>
              <a:t>"Center"</a:t>
            </a:r>
            <a:r>
              <a:rPr lang="en-US" b="0" i="0" dirty="0">
                <a:solidFill>
                  <a:srgbClr val="0101FD"/>
                </a:solidFill>
                <a:effectLst/>
                <a:latin typeface="SFMono-Regular"/>
              </a:rPr>
              <a:t>&gt;</a:t>
            </a:r>
            <a:endParaRPr lang="en-US" dirty="0">
              <a:solidFill>
                <a:srgbClr val="171717"/>
              </a:solidFill>
              <a:latin typeface="SFMono-Regular"/>
            </a:endParaRP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"Red"</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"Yellow"</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"Blue"</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"Green"</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"Orange"</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r>
              <a:rPr lang="en-US" b="0" i="0" dirty="0">
                <a:solidFill>
                  <a:srgbClr val="171717"/>
                </a:solidFill>
                <a:effectLst/>
                <a:latin typeface="SFMono-Regular"/>
              </a:rPr>
              <a:t> </a:t>
            </a:r>
          </a:p>
          <a:p>
            <a:r>
              <a:rPr lang="en-US" b="0" i="0" dirty="0">
                <a:solidFill>
                  <a:srgbClr val="0101FD"/>
                </a:solidFill>
                <a:effectLst/>
                <a:latin typeface="SFMono-Regular"/>
              </a:rPr>
              <a:t>&lt;</a:t>
            </a:r>
            <a:r>
              <a:rPr lang="en-US" b="0" i="0" dirty="0" err="1">
                <a:solidFill>
                  <a:srgbClr val="0101FD"/>
                </a:solidFill>
                <a:effectLst/>
                <a:latin typeface="SFMono-Regular"/>
              </a:rPr>
              <a:t>BoxView</a:t>
            </a:r>
            <a:r>
              <a:rPr lang="en-US" b="0" i="0" dirty="0">
                <a:solidFill>
                  <a:srgbClr val="0101FD"/>
                </a:solidFill>
                <a:effectLst/>
                <a:latin typeface="SFMono-Regular"/>
              </a:rPr>
              <a:t> </a:t>
            </a:r>
            <a:r>
              <a:rPr lang="en-US" b="0" i="0" dirty="0">
                <a:solidFill>
                  <a:srgbClr val="0451A5"/>
                </a:solidFill>
                <a:effectLst/>
                <a:latin typeface="SFMono-Regular"/>
              </a:rPr>
              <a:t>Color</a:t>
            </a:r>
            <a:r>
              <a:rPr lang="en-US" b="0" i="0" dirty="0">
                <a:solidFill>
                  <a:srgbClr val="0101FD"/>
                </a:solidFill>
                <a:effectLst/>
                <a:latin typeface="SFMono-Regular"/>
              </a:rPr>
              <a:t>=</a:t>
            </a:r>
            <a:r>
              <a:rPr lang="en-US" b="0" i="0" dirty="0">
                <a:solidFill>
                  <a:srgbClr val="A31515"/>
                </a:solidFill>
                <a:effectLst/>
                <a:latin typeface="SFMono-Regular"/>
              </a:rPr>
              <a:t>"Purple"</a:t>
            </a:r>
            <a:r>
              <a:rPr lang="en-US" b="0" i="0" dirty="0">
                <a:solidFill>
                  <a:srgbClr val="0101FD"/>
                </a:solidFill>
                <a:effectLst/>
                <a:latin typeface="SFMono-Regular"/>
              </a:rPr>
              <a:t> </a:t>
            </a:r>
            <a:r>
              <a:rPr lang="en-US" b="0" i="0" dirty="0" err="1">
                <a:solidFill>
                  <a:srgbClr val="0451A5"/>
                </a:solidFill>
                <a:effectLst/>
                <a:latin typeface="SFMono-Regular"/>
              </a:rPr>
              <a:t>WidthRequest</a:t>
            </a:r>
            <a:r>
              <a:rPr lang="en-US" b="0" i="0" dirty="0">
                <a:solidFill>
                  <a:srgbClr val="0101FD"/>
                </a:solidFill>
                <a:effectLst/>
                <a:latin typeface="SFMono-Regular"/>
              </a:rPr>
              <a:t>=</a:t>
            </a:r>
            <a:r>
              <a:rPr lang="en-US" b="0" i="0" dirty="0">
                <a:solidFill>
                  <a:srgbClr val="A31515"/>
                </a:solidFill>
                <a:effectLst/>
                <a:latin typeface="SFMono-Regular"/>
              </a:rPr>
              <a:t>"40"</a:t>
            </a:r>
            <a:r>
              <a:rPr lang="en-US" b="0" i="0" dirty="0">
                <a:solidFill>
                  <a:srgbClr val="0101FD"/>
                </a:solidFill>
                <a:effectLst/>
                <a:latin typeface="SFMono-Regular"/>
              </a:rPr>
              <a:t> /&gt;</a:t>
            </a:r>
          </a:p>
          <a:p>
            <a:r>
              <a:rPr lang="en-US" b="0" i="0" dirty="0">
                <a:solidFill>
                  <a:srgbClr val="0101FD"/>
                </a:solidFill>
                <a:effectLst/>
                <a:latin typeface="SFMono-Regular"/>
              </a:rPr>
              <a:t>&lt;/</a:t>
            </a:r>
            <a:r>
              <a:rPr lang="en-US" b="0" i="0" dirty="0" err="1">
                <a:solidFill>
                  <a:srgbClr val="0101FD"/>
                </a:solidFill>
                <a:effectLst/>
                <a:latin typeface="SFMono-Regular"/>
              </a:rPr>
              <a:t>StackLayout</a:t>
            </a:r>
            <a:r>
              <a:rPr lang="en-US" b="0" i="0" dirty="0">
                <a:solidFill>
                  <a:srgbClr val="0101FD"/>
                </a:solidFill>
                <a:effectLst/>
                <a:latin typeface="SFMono-Regular"/>
              </a:rPr>
              <a:t>&gt;</a:t>
            </a:r>
            <a:endParaRPr lang="en-US" dirty="0"/>
          </a:p>
        </p:txBody>
      </p:sp>
      <p:pic>
        <p:nvPicPr>
          <p:cNvPr id="9" name="Picture 8">
            <a:extLst>
              <a:ext uri="{FF2B5EF4-FFF2-40B4-BE49-F238E27FC236}">
                <a16:creationId xmlns:a16="http://schemas.microsoft.com/office/drawing/2014/main" id="{25C0F5DA-256D-4305-8C2A-891BB90575B4}"/>
              </a:ext>
            </a:extLst>
          </p:cNvPr>
          <p:cNvPicPr>
            <a:picLocks noChangeAspect="1"/>
          </p:cNvPicPr>
          <p:nvPr/>
        </p:nvPicPr>
        <p:blipFill>
          <a:blip r:embed="rId2"/>
          <a:stretch>
            <a:fillRect/>
          </a:stretch>
        </p:blipFill>
        <p:spPr>
          <a:xfrm>
            <a:off x="9622410" y="2924741"/>
            <a:ext cx="2057400" cy="1752600"/>
          </a:xfrm>
          <a:prstGeom prst="rect">
            <a:avLst/>
          </a:prstGeom>
        </p:spPr>
      </p:pic>
    </p:spTree>
    <p:extLst>
      <p:ext uri="{BB962C8B-B14F-4D97-AF65-F5344CB8AC3E}">
        <p14:creationId xmlns:p14="http://schemas.microsoft.com/office/powerpoint/2010/main" val="13407522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err="1">
                <a:solidFill>
                  <a:schemeClr val="bg1"/>
                </a:solidFill>
              </a:rPr>
              <a:t>Grid</a:t>
            </a:r>
            <a:endParaRPr lang="en-US" sz="7200" dirty="0">
              <a:solidFill>
                <a:schemeClr val="bg1"/>
              </a:solidFill>
            </a:endParaRPr>
          </a:p>
        </p:txBody>
      </p:sp>
    </p:spTree>
    <p:extLst>
      <p:ext uri="{BB962C8B-B14F-4D97-AF65-F5344CB8AC3E}">
        <p14:creationId xmlns:p14="http://schemas.microsoft.com/office/powerpoint/2010/main" val="333034738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err="1">
                <a:latin typeface="Segoe UI Semibold"/>
                <a:cs typeface="Segoe UI Semibold"/>
              </a:rPr>
              <a:t>Grid</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err="1">
                <a:solidFill>
                  <a:srgbClr val="171717"/>
                </a:solidFill>
                <a:effectLst/>
                <a:latin typeface="Segoe UI" panose="020B0502040204020203" pitchFamily="34" charset="0"/>
              </a:rPr>
              <a:t>Grid</a:t>
            </a:r>
            <a:r>
              <a:rPr lang="es-ES" sz="1800" b="0" i="0" dirty="0">
                <a:solidFill>
                  <a:srgbClr val="171717"/>
                </a:solidFill>
                <a:effectLst/>
                <a:latin typeface="Segoe UI" panose="020B0502040204020203" pitchFamily="34" charset="0"/>
              </a:rPr>
              <a:t> es un diseño que organiza sus elementos secundarios en filas y columnas, que pueden tener tamaños proporcionales o absolutos. De forma predeterminada, las vistas </a:t>
            </a:r>
            <a:r>
              <a:rPr lang="es-ES" sz="1800" b="0" i="0" dirty="0" err="1">
                <a:solidFill>
                  <a:srgbClr val="171717"/>
                </a:solidFill>
                <a:effectLst/>
                <a:latin typeface="Segoe UI" panose="020B0502040204020203" pitchFamily="34" charset="0"/>
              </a:rPr>
              <a:t>Grid</a:t>
            </a:r>
            <a:r>
              <a:rPr lang="es-ES" sz="1800" b="0" i="0" dirty="0">
                <a:solidFill>
                  <a:srgbClr val="171717"/>
                </a:solidFill>
                <a:effectLst/>
                <a:latin typeface="Segoe UI" panose="020B0502040204020203" pitchFamily="34" charset="0"/>
              </a:rPr>
              <a:t> contienen una fila y una columna.</a:t>
            </a:r>
            <a:endParaRPr lang="es-ES" sz="1800" b="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36822549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3200" dirty="0">
                <a:latin typeface="Segoe UI Semibold"/>
                <a:cs typeface="Segoe UI Semibold"/>
              </a:rPr>
              <a:t>Filas y columnas</a:t>
            </a:r>
            <a:endParaRPr lang="en-US" sz="3200" dirty="0"/>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222610" cy="4145036"/>
          </a:xfrm>
          <a:prstGeom prst="rect">
            <a:avLst/>
          </a:prstGeom>
        </p:spPr>
        <p:txBody>
          <a:bodyPr vert="horz" lIns="91440" tIns="45720" rIns="91440" bIns="45720" rtlCol="0" anchor="t">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l">
              <a:buNone/>
            </a:pPr>
            <a:r>
              <a:rPr lang="es-ES" sz="1800" b="0" i="0" dirty="0">
                <a:solidFill>
                  <a:srgbClr val="171717"/>
                </a:solidFill>
                <a:effectLst/>
                <a:latin typeface="Segoe UI" panose="020B0502040204020203" pitchFamily="34" charset="0"/>
              </a:rPr>
              <a:t>El comportamiento de un </a:t>
            </a:r>
            <a:r>
              <a:rPr lang="es-ES" sz="1800" b="0" i="0" dirty="0" err="1">
                <a:solidFill>
                  <a:srgbClr val="171717"/>
                </a:solidFill>
                <a:effectLst/>
                <a:latin typeface="Segoe UI" panose="020B0502040204020203" pitchFamily="34" charset="0"/>
              </a:rPr>
              <a:t>Grid</a:t>
            </a:r>
            <a:r>
              <a:rPr lang="es-ES" sz="1800" b="0" i="0" dirty="0">
                <a:solidFill>
                  <a:srgbClr val="171717"/>
                </a:solidFill>
                <a:effectLst/>
                <a:latin typeface="Segoe UI" panose="020B0502040204020203" pitchFamily="34" charset="0"/>
              </a:rPr>
              <a:t> se puede definir con las propiedades </a:t>
            </a:r>
            <a:r>
              <a:rPr lang="es-ES" sz="1800" b="1" i="0" dirty="0" err="1">
                <a:solidFill>
                  <a:srgbClr val="171717"/>
                </a:solidFill>
                <a:effectLst/>
                <a:latin typeface="Segoe UI" panose="020B0502040204020203" pitchFamily="34" charset="0"/>
              </a:rPr>
              <a:t>RowDefinitions</a:t>
            </a:r>
            <a:r>
              <a:rPr lang="es-ES" sz="1800" b="0" i="0" dirty="0">
                <a:solidFill>
                  <a:srgbClr val="171717"/>
                </a:solidFill>
                <a:effectLst/>
                <a:latin typeface="Segoe UI" panose="020B0502040204020203" pitchFamily="34" charset="0"/>
              </a:rPr>
              <a:t> y </a:t>
            </a:r>
            <a:r>
              <a:rPr lang="es-ES" sz="1800" b="1" i="0" dirty="0" err="1">
                <a:solidFill>
                  <a:srgbClr val="171717"/>
                </a:solidFill>
                <a:effectLst/>
                <a:latin typeface="Segoe UI" panose="020B0502040204020203" pitchFamily="34" charset="0"/>
              </a:rPr>
              <a:t>ColumnDefinitions</a:t>
            </a:r>
            <a:r>
              <a:rPr lang="es-ES" sz="1800" b="0" i="0" dirty="0">
                <a:solidFill>
                  <a:srgbClr val="171717"/>
                </a:solidFill>
                <a:effectLst/>
                <a:latin typeface="Segoe UI" panose="020B0502040204020203" pitchFamily="34" charset="0"/>
              </a:rPr>
              <a:t> , que son colecciones de </a:t>
            </a:r>
            <a:r>
              <a:rPr lang="es-ES" sz="1800" b="0" i="0" dirty="0" err="1">
                <a:solidFill>
                  <a:srgbClr val="171717"/>
                </a:solidFill>
                <a:effectLst/>
                <a:latin typeface="Segoe UI" panose="020B0502040204020203" pitchFamily="34" charset="0"/>
              </a:rPr>
              <a:t>RowDefinition</a:t>
            </a:r>
            <a:r>
              <a:rPr lang="es-ES" sz="1800" b="0" i="0" dirty="0">
                <a:solidFill>
                  <a:srgbClr val="171717"/>
                </a:solidFill>
                <a:effectLst/>
                <a:latin typeface="Segoe UI" panose="020B0502040204020203" pitchFamily="34" charset="0"/>
              </a:rPr>
              <a:t> objetos y </a:t>
            </a:r>
            <a:r>
              <a:rPr lang="es-ES" sz="1800" b="0" i="0" dirty="0" err="1">
                <a:solidFill>
                  <a:srgbClr val="171717"/>
                </a:solidFill>
                <a:effectLst/>
                <a:latin typeface="Segoe UI" panose="020B0502040204020203" pitchFamily="34" charset="0"/>
              </a:rPr>
              <a:t>ColumnDefinition</a:t>
            </a:r>
            <a:r>
              <a:rPr lang="es-ES" sz="1800" b="0" i="0" dirty="0">
                <a:solidFill>
                  <a:srgbClr val="171717"/>
                </a:solidFill>
                <a:effectLst/>
                <a:latin typeface="Segoe UI" panose="020B0502040204020203" pitchFamily="34" charset="0"/>
              </a:rPr>
              <a:t> , respectivamente. Estas colecciones definen las características de fila y columna del </a:t>
            </a:r>
            <a:r>
              <a:rPr lang="es-ES" sz="1800" b="0" i="0" dirty="0" err="1">
                <a:solidFill>
                  <a:srgbClr val="171717"/>
                </a:solidFill>
                <a:effectLst/>
                <a:latin typeface="Segoe UI" panose="020B0502040204020203" pitchFamily="34" charset="0"/>
              </a:rPr>
              <a:t>Grid</a:t>
            </a:r>
            <a:r>
              <a:rPr lang="es-ES" sz="1800" b="0" i="0" dirty="0">
                <a:solidFill>
                  <a:srgbClr val="171717"/>
                </a:solidFill>
                <a:effectLst/>
                <a:latin typeface="Segoe UI" panose="020B0502040204020203" pitchFamily="34" charset="0"/>
              </a:rPr>
              <a:t> y deben contener un objeto </a:t>
            </a:r>
            <a:r>
              <a:rPr lang="es-ES" sz="1800" b="0" i="0" dirty="0" err="1">
                <a:solidFill>
                  <a:srgbClr val="171717"/>
                </a:solidFill>
                <a:effectLst/>
                <a:latin typeface="Segoe UI" panose="020B0502040204020203" pitchFamily="34" charset="0"/>
              </a:rPr>
              <a:t>RowDefinition</a:t>
            </a:r>
            <a:r>
              <a:rPr lang="es-ES" sz="1800" b="0" i="0" dirty="0">
                <a:solidFill>
                  <a:srgbClr val="171717"/>
                </a:solidFill>
                <a:effectLst/>
                <a:latin typeface="Segoe UI" panose="020B0502040204020203" pitchFamily="34" charset="0"/>
              </a:rPr>
              <a:t> para cada fila de </a:t>
            </a:r>
            <a:r>
              <a:rPr lang="es-ES" sz="1800" b="0" i="0" dirty="0" err="1">
                <a:solidFill>
                  <a:srgbClr val="171717"/>
                </a:solidFill>
                <a:effectLst/>
                <a:latin typeface="Segoe UI" panose="020B0502040204020203" pitchFamily="34" charset="0"/>
              </a:rPr>
              <a:t>Grid</a:t>
            </a:r>
            <a:r>
              <a:rPr lang="es-ES" sz="1800" b="0" i="0" dirty="0">
                <a:solidFill>
                  <a:srgbClr val="171717"/>
                </a:solidFill>
                <a:effectLst/>
                <a:latin typeface="Segoe UI" panose="020B0502040204020203" pitchFamily="34" charset="0"/>
              </a:rPr>
              <a:t>, y un objeto </a:t>
            </a:r>
            <a:r>
              <a:rPr lang="es-ES" sz="1800" b="0" i="0" dirty="0" err="1">
                <a:solidFill>
                  <a:srgbClr val="171717"/>
                </a:solidFill>
                <a:effectLst/>
                <a:latin typeface="Segoe UI" panose="020B0502040204020203" pitchFamily="34" charset="0"/>
              </a:rPr>
              <a:t>ColumnDefinition</a:t>
            </a:r>
            <a:r>
              <a:rPr lang="es-ES" sz="1800" b="0" i="0" dirty="0">
                <a:solidFill>
                  <a:srgbClr val="171717"/>
                </a:solidFill>
                <a:effectLst/>
                <a:latin typeface="Segoe UI" panose="020B0502040204020203" pitchFamily="34" charset="0"/>
              </a:rPr>
              <a:t> para cada columna.</a:t>
            </a:r>
          </a:p>
          <a:p>
            <a:pPr marL="0" indent="0" algn="l">
              <a:buNone/>
            </a:pPr>
            <a:endParaRPr lang="es-ES" sz="1800" b="0" i="0" dirty="0">
              <a:solidFill>
                <a:srgbClr val="171717"/>
              </a:solidFill>
              <a:effectLst/>
              <a:latin typeface="Segoe UI" panose="020B0502040204020203" pitchFamily="34" charset="0"/>
            </a:endParaRPr>
          </a:p>
          <a:p>
            <a:pPr marL="0" indent="0" algn="l">
              <a:buNone/>
            </a:pPr>
            <a:r>
              <a:rPr lang="es-ES" sz="1800" b="0" i="0" dirty="0">
                <a:solidFill>
                  <a:srgbClr val="171717"/>
                </a:solidFill>
                <a:effectLst/>
                <a:latin typeface="Segoe UI" panose="020B0502040204020203" pitchFamily="34" charset="0"/>
              </a:rPr>
              <a:t>La clase </a:t>
            </a:r>
            <a:r>
              <a:rPr lang="es-ES" sz="1800" b="0" i="0" dirty="0" err="1">
                <a:solidFill>
                  <a:srgbClr val="171717"/>
                </a:solidFill>
                <a:effectLst/>
                <a:latin typeface="Segoe UI" panose="020B0502040204020203" pitchFamily="34" charset="0"/>
              </a:rPr>
              <a:t>RowDefinition</a:t>
            </a:r>
            <a:r>
              <a:rPr lang="es-ES" sz="1800" b="0" i="0" dirty="0">
                <a:solidFill>
                  <a:srgbClr val="171717"/>
                </a:solidFill>
                <a:effectLst/>
                <a:latin typeface="Segoe UI" panose="020B0502040204020203" pitchFamily="34" charset="0"/>
              </a:rPr>
              <a:t> define una </a:t>
            </a:r>
            <a:r>
              <a:rPr lang="es-ES" sz="1800" b="0" i="0" dirty="0" err="1">
                <a:solidFill>
                  <a:srgbClr val="171717"/>
                </a:solidFill>
                <a:effectLst/>
                <a:latin typeface="Segoe UI" panose="020B0502040204020203" pitchFamily="34" charset="0"/>
              </a:rPr>
              <a:t>Height</a:t>
            </a:r>
            <a:r>
              <a:rPr lang="es-ES" sz="1800" b="0" i="0" dirty="0">
                <a:solidFill>
                  <a:srgbClr val="171717"/>
                </a:solidFill>
                <a:effectLst/>
                <a:latin typeface="Segoe UI" panose="020B0502040204020203" pitchFamily="34" charset="0"/>
              </a:rPr>
              <a:t> propiedad, de tipo </a:t>
            </a:r>
            <a:r>
              <a:rPr lang="es-ES" sz="1800" b="0" i="0" dirty="0" err="1">
                <a:solidFill>
                  <a:srgbClr val="171717"/>
                </a:solidFill>
                <a:effectLst/>
                <a:latin typeface="Segoe UI" panose="020B0502040204020203" pitchFamily="34" charset="0"/>
              </a:rPr>
              <a:t>GridLength</a:t>
            </a:r>
            <a:r>
              <a:rPr lang="es-ES" sz="1800" b="0" i="0" dirty="0">
                <a:solidFill>
                  <a:srgbClr val="171717"/>
                </a:solidFill>
                <a:effectLst/>
                <a:latin typeface="Segoe UI" panose="020B0502040204020203" pitchFamily="34" charset="0"/>
              </a:rPr>
              <a:t>, y la clase </a:t>
            </a:r>
            <a:r>
              <a:rPr lang="es-ES" sz="1800" b="0" i="0" dirty="0" err="1">
                <a:solidFill>
                  <a:srgbClr val="171717"/>
                </a:solidFill>
                <a:effectLst/>
                <a:latin typeface="Segoe UI" panose="020B0502040204020203" pitchFamily="34" charset="0"/>
              </a:rPr>
              <a:t>ColumnDefinition</a:t>
            </a:r>
            <a:r>
              <a:rPr lang="es-ES" sz="1800" b="0" i="0" dirty="0">
                <a:solidFill>
                  <a:srgbClr val="171717"/>
                </a:solidFill>
                <a:effectLst/>
                <a:latin typeface="Segoe UI" panose="020B0502040204020203" pitchFamily="34" charset="0"/>
              </a:rPr>
              <a:t> define una </a:t>
            </a:r>
            <a:r>
              <a:rPr lang="es-ES" sz="1800" b="0" i="0" dirty="0" err="1">
                <a:solidFill>
                  <a:srgbClr val="171717"/>
                </a:solidFill>
                <a:effectLst/>
                <a:latin typeface="Segoe UI" panose="020B0502040204020203" pitchFamily="34" charset="0"/>
              </a:rPr>
              <a:t>Width</a:t>
            </a:r>
            <a:r>
              <a:rPr lang="es-ES" sz="1800" b="0" i="0" dirty="0">
                <a:solidFill>
                  <a:srgbClr val="171717"/>
                </a:solidFill>
                <a:effectLst/>
                <a:latin typeface="Segoe UI" panose="020B0502040204020203" pitchFamily="34" charset="0"/>
              </a:rPr>
              <a:t> propiedad de tipo </a:t>
            </a:r>
            <a:r>
              <a:rPr lang="es-ES" sz="1800" b="0" i="0" dirty="0" err="1">
                <a:solidFill>
                  <a:srgbClr val="171717"/>
                </a:solidFill>
                <a:effectLst/>
                <a:latin typeface="Segoe UI" panose="020B0502040204020203" pitchFamily="34" charset="0"/>
              </a:rPr>
              <a:t>GridLength</a:t>
            </a:r>
            <a:r>
              <a:rPr lang="es-ES" sz="1800" b="0" i="0" dirty="0">
                <a:solidFill>
                  <a:srgbClr val="171717"/>
                </a:solidFill>
                <a:effectLst/>
                <a:latin typeface="Segoe UI" panose="020B0502040204020203" pitchFamily="34" charset="0"/>
              </a:rPr>
              <a:t>. El </a:t>
            </a:r>
            <a:r>
              <a:rPr lang="es-ES" sz="1800" b="0" i="0" dirty="0" err="1">
                <a:solidFill>
                  <a:srgbClr val="171717"/>
                </a:solidFill>
                <a:effectLst/>
                <a:latin typeface="Segoe UI" panose="020B0502040204020203" pitchFamily="34" charset="0"/>
              </a:rPr>
              <a:t>GridLength</a:t>
            </a:r>
            <a:r>
              <a:rPr lang="es-ES" sz="1800" b="0" i="0" dirty="0">
                <a:solidFill>
                  <a:srgbClr val="171717"/>
                </a:solidFill>
                <a:effectLst/>
                <a:latin typeface="Segoe UI" panose="020B0502040204020203" pitchFamily="34" charset="0"/>
              </a:rPr>
              <a:t> </a:t>
            </a:r>
            <a:r>
              <a:rPr lang="es-ES" sz="1800" b="0" i="0" dirty="0" err="1">
                <a:solidFill>
                  <a:srgbClr val="171717"/>
                </a:solidFill>
                <a:effectLst/>
                <a:latin typeface="Segoe UI" panose="020B0502040204020203" pitchFamily="34" charset="0"/>
              </a:rPr>
              <a:t>struct</a:t>
            </a:r>
            <a:r>
              <a:rPr lang="es-ES" sz="1800" b="0" i="0" dirty="0">
                <a:solidFill>
                  <a:srgbClr val="171717"/>
                </a:solidFill>
                <a:effectLst/>
                <a:latin typeface="Segoe UI" panose="020B0502040204020203" pitchFamily="34" charset="0"/>
              </a:rPr>
              <a:t> especifica un alto de fila o un ancho de columna en términos de la </a:t>
            </a:r>
            <a:r>
              <a:rPr lang="es-ES" sz="1800" b="0" i="0" dirty="0" err="1">
                <a:solidFill>
                  <a:srgbClr val="171717"/>
                </a:solidFill>
                <a:effectLst/>
                <a:latin typeface="Segoe UI" panose="020B0502040204020203" pitchFamily="34" charset="0"/>
              </a:rPr>
              <a:t>GridUnitType</a:t>
            </a:r>
            <a:r>
              <a:rPr lang="es-ES" sz="1800" b="0" i="0" dirty="0">
                <a:solidFill>
                  <a:srgbClr val="171717"/>
                </a:solidFill>
                <a:effectLst/>
                <a:latin typeface="Segoe UI" panose="020B0502040204020203" pitchFamily="34" charset="0"/>
              </a:rPr>
              <a:t> enumeración, que tiene tres miembros:</a:t>
            </a:r>
          </a:p>
          <a:p>
            <a:pPr marL="0" indent="0" algn="l">
              <a:buNone/>
            </a:pPr>
            <a:endParaRPr lang="es-ES" sz="1800" b="0" i="0" dirty="0">
              <a:solidFill>
                <a:srgbClr val="171717"/>
              </a:solidFill>
              <a:effectLst/>
              <a:latin typeface="Segoe UI" panose="020B0502040204020203" pitchFamily="34" charset="0"/>
            </a:endParaRPr>
          </a:p>
          <a:p>
            <a:r>
              <a:rPr lang="es-ES" sz="1800" b="1" i="0" dirty="0">
                <a:solidFill>
                  <a:srgbClr val="171717"/>
                </a:solidFill>
                <a:effectLst/>
                <a:latin typeface="Segoe UI" panose="020B0502040204020203" pitchFamily="34" charset="0"/>
              </a:rPr>
              <a:t>Absoluto</a:t>
            </a:r>
            <a:r>
              <a:rPr lang="es-ES" sz="1800" b="0" i="0" dirty="0">
                <a:solidFill>
                  <a:srgbClr val="171717"/>
                </a:solidFill>
                <a:effectLst/>
                <a:latin typeface="Segoe UI" panose="020B0502040204020203" pitchFamily="34" charset="0"/>
              </a:rPr>
              <a:t> : el alto de fila o el ancho de columna es un valor en unidades independientes del dispositivo (un número en XAML).</a:t>
            </a:r>
          </a:p>
          <a:p>
            <a:r>
              <a:rPr lang="es-ES" sz="1800" b="1" i="0" dirty="0">
                <a:solidFill>
                  <a:srgbClr val="171717"/>
                </a:solidFill>
                <a:effectLst/>
                <a:latin typeface="Segoe UI" panose="020B0502040204020203" pitchFamily="34" charset="0"/>
              </a:rPr>
              <a:t>Auto</a:t>
            </a:r>
            <a:r>
              <a:rPr lang="es-ES" sz="1800" b="0" i="0" dirty="0">
                <a:solidFill>
                  <a:srgbClr val="171717"/>
                </a:solidFill>
                <a:effectLst/>
                <a:latin typeface="Segoe UI" panose="020B0502040204020203" pitchFamily="34" charset="0"/>
              </a:rPr>
              <a:t> : el alto de fila o el ancho de columna se ajusta automáticamente en función del contenido de la celda (Auto en XAML).</a:t>
            </a:r>
          </a:p>
          <a:p>
            <a:r>
              <a:rPr lang="es-ES" sz="1800" b="1" i="0" dirty="0" err="1">
                <a:solidFill>
                  <a:srgbClr val="171717"/>
                </a:solidFill>
                <a:effectLst/>
                <a:latin typeface="Segoe UI" panose="020B0502040204020203" pitchFamily="34" charset="0"/>
              </a:rPr>
              <a:t>Star</a:t>
            </a:r>
            <a:r>
              <a:rPr lang="es-ES" sz="1800" b="0" i="0" dirty="0">
                <a:solidFill>
                  <a:srgbClr val="171717"/>
                </a:solidFill>
                <a:effectLst/>
                <a:latin typeface="Segoe UI" panose="020B0502040204020203" pitchFamily="34" charset="0"/>
              </a:rPr>
              <a:t> : el alto de fila izquierdo o el ancho de columna se asignan proporcionalmente (un número seguido de * en XAML).</a:t>
            </a:r>
            <a:endParaRPr lang="es-ES" sz="1800" b="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845276257"/>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Widescreen</PresentationFormat>
  <Paragraphs>65</Paragraphs>
  <Slides>11</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Avenir LT Pro 45 Book</vt:lpstr>
      <vt:lpstr>Calibri</vt:lpstr>
      <vt:lpstr>Consolas</vt:lpstr>
      <vt:lpstr>Open Sans</vt:lpstr>
      <vt:lpstr>Segoe UI</vt:lpstr>
      <vt:lpstr>Segoe UI Light</vt:lpstr>
      <vt:lpstr>Segoe UI Semibold</vt:lpstr>
      <vt:lpstr>SFMono-Regular</vt:lpstr>
      <vt:lpstr>5-30629_Build_Template_WHITE</vt:lpstr>
      <vt:lpstr>5_Office Theme</vt:lpstr>
      <vt:lpstr>Layouts</vt:lpstr>
      <vt:lpstr>Layouts</vt:lpstr>
      <vt:lpstr>Layouts</vt:lpstr>
      <vt:lpstr>StackLayout</vt:lpstr>
      <vt:lpstr>StackLayout</vt:lpstr>
      <vt:lpstr>StackLayout</vt:lpstr>
      <vt:lpstr>Grid</vt:lpstr>
      <vt:lpstr>Grid</vt:lpstr>
      <vt:lpstr>Filas y columnas</vt:lpstr>
      <vt:lpstr>Filas y columnas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2022-05-15T17:21:42Z</dcterms:modified>
</cp:coreProperties>
</file>