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9"/>
  </p:notesMasterIdLst>
  <p:sldIdLst>
    <p:sldId id="291" r:id="rId3"/>
    <p:sldId id="295" r:id="rId4"/>
    <p:sldId id="296" r:id="rId5"/>
    <p:sldId id="297" r:id="rId6"/>
    <p:sldId id="298" r:id="rId7"/>
    <p:sldId id="28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91851"/>
  </p:normalViewPr>
  <p:slideViewPr>
    <p:cSldViewPr snapToGrid="0" snapToObjects="1">
      <p:cViewPr varScale="1">
        <p:scale>
          <a:sx n="102" d="100"/>
          <a:sy n="102" d="100"/>
        </p:scale>
        <p:origin x="174" y="1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2</a:t>
            </a:fld>
            <a:endParaRPr lang="en-US"/>
          </a:p>
        </p:txBody>
      </p:sp>
    </p:spTree>
    <p:extLst>
      <p:ext uri="{BB962C8B-B14F-4D97-AF65-F5344CB8AC3E}">
        <p14:creationId xmlns:p14="http://schemas.microsoft.com/office/powerpoint/2010/main" val="1848604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3</a:t>
            </a:fld>
            <a:endParaRPr lang="en-US"/>
          </a:p>
        </p:txBody>
      </p:sp>
    </p:spTree>
    <p:extLst>
      <p:ext uri="{BB962C8B-B14F-4D97-AF65-F5344CB8AC3E}">
        <p14:creationId xmlns:p14="http://schemas.microsoft.com/office/powerpoint/2010/main" val="1594121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4/21/2022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838205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4/21/2022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4/21/2022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4/21/2022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4/21/2022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4/21/2022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4/21/2022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4/21/2022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4/21/2022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4/21/2022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4/21/2022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4/21/2022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 id="2147483809"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4/21/2022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Anatomía</a:t>
            </a:r>
            <a:r>
              <a:rPr lang="en-US" sz="5400" b="1" dirty="0"/>
              <a:t> de una App .NET MAUI</a:t>
            </a:r>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0396" y="500904"/>
            <a:ext cx="2166358" cy="899537"/>
          </a:xfrm>
        </p:spPr>
        <p:txBody>
          <a:bodyPr>
            <a:noAutofit/>
          </a:bodyPr>
          <a:lstStyle/>
          <a:p>
            <a:pPr algn="r"/>
            <a:r>
              <a:rPr lang="en-US" dirty="0">
                <a:solidFill>
                  <a:schemeClr val="tx1"/>
                </a:solidFill>
              </a:rPr>
              <a:t>Layouts</a:t>
            </a:r>
          </a:p>
        </p:txBody>
      </p:sp>
      <p:sp>
        <p:nvSpPr>
          <p:cNvPr id="20" name="Title 1"/>
          <p:cNvSpPr txBox="1">
            <a:spLocks/>
          </p:cNvSpPr>
          <p:nvPr/>
        </p:nvSpPr>
        <p:spPr>
          <a:xfrm>
            <a:off x="386993" y="500904"/>
            <a:ext cx="4791007"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4705" dirty="0" err="1">
                <a:solidFill>
                  <a:schemeClr val="tx1"/>
                </a:solidFill>
              </a:rPr>
              <a:t>Páginas</a:t>
            </a:r>
            <a:endParaRPr lang="en-US" sz="4705" dirty="0">
              <a:solidFill>
                <a:schemeClr val="tx1"/>
              </a:solidFill>
            </a:endParaRPr>
          </a:p>
        </p:txBody>
      </p:sp>
      <p:grpSp>
        <p:nvGrpSpPr>
          <p:cNvPr id="14" name="Group 13">
            <a:extLst>
              <a:ext uri="{FF2B5EF4-FFF2-40B4-BE49-F238E27FC236}">
                <a16:creationId xmlns:a16="http://schemas.microsoft.com/office/drawing/2014/main" id="{1667521E-4C64-4E8E-A902-7CC94DAD9C8D}"/>
              </a:ext>
            </a:extLst>
          </p:cNvPr>
          <p:cNvGrpSpPr/>
          <p:nvPr/>
        </p:nvGrpSpPr>
        <p:grpSpPr>
          <a:xfrm>
            <a:off x="370892" y="1449615"/>
            <a:ext cx="4947841" cy="2070068"/>
            <a:chOff x="2328218" y="1060832"/>
            <a:chExt cx="4947841" cy="2070068"/>
          </a:xfrm>
        </p:grpSpPr>
        <p:pic>
          <p:nvPicPr>
            <p:cNvPr id="22" name="Picture 21"/>
            <p:cNvPicPr>
              <a:picLocks noChangeAspect="1"/>
            </p:cNvPicPr>
            <p:nvPr/>
          </p:nvPicPr>
          <p:blipFill rotWithShape="1">
            <a:blip r:embed="rId3">
              <a:extLst>
                <a:ext uri="{28A0092B-C50C-407E-A947-70E740481C1C}">
                  <a14:useLocalDpi xmlns:a14="http://schemas.microsoft.com/office/drawing/2010/main"/>
                </a:ext>
              </a:extLst>
            </a:blip>
            <a:srcRect r="18793"/>
            <a:stretch/>
          </p:blipFill>
          <p:spPr>
            <a:xfrm>
              <a:off x="2328218" y="1060832"/>
              <a:ext cx="4947841" cy="1678215"/>
            </a:xfrm>
            <a:prstGeom prst="rect">
              <a:avLst/>
            </a:prstGeom>
          </p:spPr>
        </p:pic>
        <p:sp>
          <p:nvSpPr>
            <p:cNvPr id="26" name="TextBox 25"/>
            <p:cNvSpPr txBox="1"/>
            <p:nvPr/>
          </p:nvSpPr>
          <p:spPr>
            <a:xfrm>
              <a:off x="2344318" y="2859346"/>
              <a:ext cx="940144" cy="271554"/>
            </a:xfrm>
            <a:prstGeom prst="rect">
              <a:avLst/>
            </a:prstGeom>
            <a:noFill/>
          </p:spPr>
          <p:txBody>
            <a:bodyPr wrap="square" rtlCol="0">
              <a:spAutoFit/>
            </a:bodyPr>
            <a:lstStyle/>
            <a:p>
              <a:pPr algn="ctr"/>
              <a:r>
                <a:rPr lang="en-US" sz="1176" dirty="0">
                  <a:cs typeface="Helvetica"/>
                </a:rPr>
                <a:t>Content</a:t>
              </a:r>
            </a:p>
          </p:txBody>
        </p:sp>
        <p:sp>
          <p:nvSpPr>
            <p:cNvPr id="27" name="TextBox 26"/>
            <p:cNvSpPr txBox="1"/>
            <p:nvPr/>
          </p:nvSpPr>
          <p:spPr>
            <a:xfrm>
              <a:off x="3549651" y="2858326"/>
              <a:ext cx="1061646" cy="271554"/>
            </a:xfrm>
            <a:prstGeom prst="rect">
              <a:avLst/>
            </a:prstGeom>
            <a:noFill/>
          </p:spPr>
          <p:txBody>
            <a:bodyPr wrap="square" rtlCol="0">
              <a:spAutoFit/>
            </a:bodyPr>
            <a:lstStyle/>
            <a:p>
              <a:pPr algn="ctr"/>
              <a:r>
                <a:rPr lang="en-US" sz="1176" dirty="0">
                  <a:cs typeface="Helvetica"/>
                </a:rPr>
                <a:t>Flyout</a:t>
              </a:r>
            </a:p>
          </p:txBody>
        </p:sp>
        <p:sp>
          <p:nvSpPr>
            <p:cNvPr id="28" name="TextBox 27"/>
            <p:cNvSpPr txBox="1"/>
            <p:nvPr/>
          </p:nvSpPr>
          <p:spPr>
            <a:xfrm>
              <a:off x="4907777" y="2858326"/>
              <a:ext cx="940144" cy="271554"/>
            </a:xfrm>
            <a:prstGeom prst="rect">
              <a:avLst/>
            </a:prstGeom>
            <a:noFill/>
          </p:spPr>
          <p:txBody>
            <a:bodyPr wrap="square" rtlCol="0">
              <a:spAutoFit/>
            </a:bodyPr>
            <a:lstStyle/>
            <a:p>
              <a:pPr algn="ctr"/>
              <a:r>
                <a:rPr lang="en-US" sz="1176" dirty="0">
                  <a:cs typeface="Helvetica"/>
                </a:rPr>
                <a:t>Navigation</a:t>
              </a:r>
            </a:p>
          </p:txBody>
        </p:sp>
        <p:sp>
          <p:nvSpPr>
            <p:cNvPr id="29" name="TextBox 28"/>
            <p:cNvSpPr txBox="1"/>
            <p:nvPr/>
          </p:nvSpPr>
          <p:spPr>
            <a:xfrm>
              <a:off x="6195182" y="2858326"/>
              <a:ext cx="940144" cy="271554"/>
            </a:xfrm>
            <a:prstGeom prst="rect">
              <a:avLst/>
            </a:prstGeom>
            <a:noFill/>
          </p:spPr>
          <p:txBody>
            <a:bodyPr wrap="square" rtlCol="0">
              <a:spAutoFit/>
            </a:bodyPr>
            <a:lstStyle/>
            <a:p>
              <a:pPr algn="ctr"/>
              <a:r>
                <a:rPr lang="en-US" sz="1176" dirty="0">
                  <a:cs typeface="Helvetica"/>
                </a:rPr>
                <a:t>Tabbed</a:t>
              </a:r>
            </a:p>
          </p:txBody>
        </p:sp>
      </p:grpSp>
      <p:pic>
        <p:nvPicPr>
          <p:cNvPr id="1026" name="Picture 2">
            <a:extLst>
              <a:ext uri="{FF2B5EF4-FFF2-40B4-BE49-F238E27FC236}">
                <a16:creationId xmlns:a16="http://schemas.microsoft.com/office/drawing/2014/main" id="{994E5E19-7FC7-47AD-93DA-7838532734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5994" y="1414049"/>
            <a:ext cx="6281575" cy="4134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1920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90224" y="1189175"/>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CarouselView</a:t>
            </a:r>
            <a:endParaRPr lang="en-US" sz="1765" dirty="0">
              <a:solidFill>
                <a:schemeClr val="bg2"/>
              </a:solidFill>
              <a:cs typeface="Helvetica Light"/>
            </a:endParaRPr>
          </a:p>
        </p:txBody>
      </p:sp>
      <p:sp>
        <p:nvSpPr>
          <p:cNvPr id="11" name="Rounded Rectangle 10"/>
          <p:cNvSpPr/>
          <p:nvPr/>
        </p:nvSpPr>
        <p:spPr>
          <a:xfrm>
            <a:off x="2774808" y="1189175"/>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CollectionView</a:t>
            </a:r>
            <a:endParaRPr lang="en-US" sz="1765" dirty="0">
              <a:solidFill>
                <a:schemeClr val="bg2"/>
              </a:solidFill>
              <a:cs typeface="Helvetica Light"/>
            </a:endParaRPr>
          </a:p>
        </p:txBody>
      </p:sp>
      <p:sp>
        <p:nvSpPr>
          <p:cNvPr id="12" name="Rounded Rectangle 11"/>
          <p:cNvSpPr/>
          <p:nvPr/>
        </p:nvSpPr>
        <p:spPr>
          <a:xfrm>
            <a:off x="5059392" y="1189175"/>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ListView</a:t>
            </a:r>
            <a:endParaRPr lang="en-US" sz="1765" dirty="0">
              <a:solidFill>
                <a:schemeClr val="bg2"/>
              </a:solidFill>
              <a:cs typeface="Helvetica Light"/>
            </a:endParaRPr>
          </a:p>
        </p:txBody>
      </p:sp>
      <p:sp>
        <p:nvSpPr>
          <p:cNvPr id="13" name="Rounded Rectangle 12"/>
          <p:cNvSpPr/>
          <p:nvPr/>
        </p:nvSpPr>
        <p:spPr>
          <a:xfrm>
            <a:off x="7343976" y="1189175"/>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Picker</a:t>
            </a:r>
          </a:p>
        </p:txBody>
      </p:sp>
      <p:sp>
        <p:nvSpPr>
          <p:cNvPr id="14" name="Rounded Rectangle 13"/>
          <p:cNvSpPr/>
          <p:nvPr/>
        </p:nvSpPr>
        <p:spPr>
          <a:xfrm>
            <a:off x="9628558" y="1189175"/>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TableView</a:t>
            </a:r>
            <a:endParaRPr lang="en-US" sz="1765" dirty="0">
              <a:solidFill>
                <a:schemeClr val="bg2"/>
              </a:solidFill>
              <a:cs typeface="Helvetica Light"/>
            </a:endParaRPr>
          </a:p>
        </p:txBody>
      </p:sp>
      <p:sp>
        <p:nvSpPr>
          <p:cNvPr id="15" name="Rounded Rectangle 14"/>
          <p:cNvSpPr/>
          <p:nvPr/>
        </p:nvSpPr>
        <p:spPr>
          <a:xfrm>
            <a:off x="490224" y="2116552"/>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IndicatorView</a:t>
            </a:r>
            <a:endParaRPr lang="en-US" sz="1765" dirty="0">
              <a:solidFill>
                <a:schemeClr val="bg2"/>
              </a:solidFill>
              <a:cs typeface="Helvetica Light"/>
            </a:endParaRPr>
          </a:p>
        </p:txBody>
      </p:sp>
      <p:sp>
        <p:nvSpPr>
          <p:cNvPr id="16" name="Rounded Rectangle 15"/>
          <p:cNvSpPr/>
          <p:nvPr/>
        </p:nvSpPr>
        <p:spPr>
          <a:xfrm>
            <a:off x="2774808" y="2116552"/>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ProgressBar</a:t>
            </a:r>
            <a:endParaRPr lang="en-US" sz="1765" dirty="0">
              <a:solidFill>
                <a:schemeClr val="bg2"/>
              </a:solidFill>
              <a:cs typeface="Helvetica Light"/>
            </a:endParaRPr>
          </a:p>
        </p:txBody>
      </p:sp>
      <p:sp>
        <p:nvSpPr>
          <p:cNvPr id="17" name="Rounded Rectangle 16"/>
          <p:cNvSpPr/>
          <p:nvPr/>
        </p:nvSpPr>
        <p:spPr>
          <a:xfrm>
            <a:off x="5059392" y="2116552"/>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ActivityIndicator</a:t>
            </a:r>
            <a:endParaRPr lang="en-US" sz="1765" dirty="0">
              <a:solidFill>
                <a:schemeClr val="bg2"/>
              </a:solidFill>
              <a:cs typeface="Helvetica Light"/>
            </a:endParaRPr>
          </a:p>
        </p:txBody>
      </p:sp>
      <p:sp>
        <p:nvSpPr>
          <p:cNvPr id="18" name="Rounded Rectangle 17"/>
          <p:cNvSpPr/>
          <p:nvPr/>
        </p:nvSpPr>
        <p:spPr>
          <a:xfrm>
            <a:off x="7343976" y="2116552"/>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Editor</a:t>
            </a:r>
          </a:p>
        </p:txBody>
      </p:sp>
      <p:sp>
        <p:nvSpPr>
          <p:cNvPr id="19" name="Rounded Rectangle 18"/>
          <p:cNvSpPr/>
          <p:nvPr/>
        </p:nvSpPr>
        <p:spPr>
          <a:xfrm>
            <a:off x="9628558" y="2116552"/>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Entry</a:t>
            </a:r>
          </a:p>
        </p:txBody>
      </p:sp>
      <p:sp>
        <p:nvSpPr>
          <p:cNvPr id="20" name="Rounded Rectangle 19"/>
          <p:cNvSpPr/>
          <p:nvPr/>
        </p:nvSpPr>
        <p:spPr>
          <a:xfrm>
            <a:off x="490224" y="304393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CheckBox</a:t>
            </a:r>
            <a:endParaRPr lang="en-US" sz="1765" dirty="0">
              <a:solidFill>
                <a:schemeClr val="bg2"/>
              </a:solidFill>
              <a:cs typeface="Helvetica Light"/>
            </a:endParaRPr>
          </a:p>
        </p:txBody>
      </p:sp>
      <p:sp>
        <p:nvSpPr>
          <p:cNvPr id="21" name="Rounded Rectangle 20"/>
          <p:cNvSpPr/>
          <p:nvPr/>
        </p:nvSpPr>
        <p:spPr>
          <a:xfrm>
            <a:off x="2774808" y="304393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DatePicker</a:t>
            </a:r>
            <a:endParaRPr lang="en-US" sz="1765" dirty="0">
              <a:solidFill>
                <a:schemeClr val="bg2"/>
              </a:solidFill>
              <a:cs typeface="Helvetica Light"/>
            </a:endParaRPr>
          </a:p>
        </p:txBody>
      </p:sp>
      <p:sp>
        <p:nvSpPr>
          <p:cNvPr id="22" name="Rounded Rectangle 21"/>
          <p:cNvSpPr/>
          <p:nvPr/>
        </p:nvSpPr>
        <p:spPr>
          <a:xfrm>
            <a:off x="5059392" y="304393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Slider</a:t>
            </a:r>
          </a:p>
        </p:txBody>
      </p:sp>
      <p:sp>
        <p:nvSpPr>
          <p:cNvPr id="23" name="Rounded Rectangle 22"/>
          <p:cNvSpPr/>
          <p:nvPr/>
        </p:nvSpPr>
        <p:spPr>
          <a:xfrm>
            <a:off x="7343976" y="304393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Stepper</a:t>
            </a:r>
          </a:p>
        </p:txBody>
      </p:sp>
      <p:sp>
        <p:nvSpPr>
          <p:cNvPr id="24" name="Rounded Rectangle 23"/>
          <p:cNvSpPr/>
          <p:nvPr/>
        </p:nvSpPr>
        <p:spPr>
          <a:xfrm>
            <a:off x="9628558" y="304393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Switch</a:t>
            </a:r>
          </a:p>
        </p:txBody>
      </p:sp>
      <p:sp>
        <p:nvSpPr>
          <p:cNvPr id="25" name="Rounded Rectangle 24"/>
          <p:cNvSpPr/>
          <p:nvPr/>
        </p:nvSpPr>
        <p:spPr>
          <a:xfrm>
            <a:off x="490224" y="397130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TimePicker</a:t>
            </a:r>
            <a:endParaRPr lang="en-US" sz="1765" dirty="0">
              <a:solidFill>
                <a:schemeClr val="bg2"/>
              </a:solidFill>
              <a:cs typeface="Helvetica Light"/>
            </a:endParaRPr>
          </a:p>
        </p:txBody>
      </p:sp>
      <p:sp>
        <p:nvSpPr>
          <p:cNvPr id="26" name="Rounded Rectangle 25"/>
          <p:cNvSpPr/>
          <p:nvPr/>
        </p:nvSpPr>
        <p:spPr>
          <a:xfrm>
            <a:off x="2774808" y="397130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Button</a:t>
            </a:r>
          </a:p>
        </p:txBody>
      </p:sp>
      <p:sp>
        <p:nvSpPr>
          <p:cNvPr id="27" name="Rounded Rectangle 26"/>
          <p:cNvSpPr/>
          <p:nvPr/>
        </p:nvSpPr>
        <p:spPr>
          <a:xfrm>
            <a:off x="5059392" y="397130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ImageButton</a:t>
            </a:r>
            <a:endParaRPr lang="en-US" sz="1765" dirty="0">
              <a:solidFill>
                <a:schemeClr val="bg2"/>
              </a:solidFill>
              <a:cs typeface="Helvetica Light"/>
            </a:endParaRPr>
          </a:p>
        </p:txBody>
      </p:sp>
      <p:sp>
        <p:nvSpPr>
          <p:cNvPr id="28" name="Rounded Rectangle 27"/>
          <p:cNvSpPr/>
          <p:nvPr/>
        </p:nvSpPr>
        <p:spPr>
          <a:xfrm>
            <a:off x="7343976" y="3978953"/>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RadioButton</a:t>
            </a:r>
            <a:endParaRPr lang="en-US" sz="1765" dirty="0">
              <a:solidFill>
                <a:schemeClr val="bg2"/>
              </a:solidFill>
              <a:cs typeface="Helvetica Light"/>
            </a:endParaRPr>
          </a:p>
        </p:txBody>
      </p:sp>
      <p:sp>
        <p:nvSpPr>
          <p:cNvPr id="29" name="Rounded Rectangle 28"/>
          <p:cNvSpPr/>
          <p:nvPr/>
        </p:nvSpPr>
        <p:spPr>
          <a:xfrm>
            <a:off x="9628558" y="3978953"/>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RefreshView</a:t>
            </a:r>
            <a:endParaRPr lang="en-US" sz="1765" dirty="0">
              <a:solidFill>
                <a:schemeClr val="bg2"/>
              </a:solidFill>
              <a:cs typeface="Helvetica Light"/>
            </a:endParaRPr>
          </a:p>
        </p:txBody>
      </p:sp>
      <p:sp>
        <p:nvSpPr>
          <p:cNvPr id="30" name="Rounded Rectangle 29"/>
          <p:cNvSpPr/>
          <p:nvPr/>
        </p:nvSpPr>
        <p:spPr>
          <a:xfrm>
            <a:off x="490224" y="564500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Frame</a:t>
            </a:r>
          </a:p>
        </p:txBody>
      </p:sp>
      <p:sp>
        <p:nvSpPr>
          <p:cNvPr id="31" name="Rounded Rectangle 30"/>
          <p:cNvSpPr/>
          <p:nvPr/>
        </p:nvSpPr>
        <p:spPr>
          <a:xfrm>
            <a:off x="2774808" y="564500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GraphicsView</a:t>
            </a:r>
            <a:endParaRPr lang="en-US" sz="1765" dirty="0">
              <a:solidFill>
                <a:schemeClr val="bg2"/>
              </a:solidFill>
              <a:cs typeface="Helvetica Light"/>
            </a:endParaRPr>
          </a:p>
        </p:txBody>
      </p:sp>
      <p:sp>
        <p:nvSpPr>
          <p:cNvPr id="32" name="Rounded Rectangle 31"/>
          <p:cNvSpPr/>
          <p:nvPr/>
        </p:nvSpPr>
        <p:spPr>
          <a:xfrm>
            <a:off x="5059392" y="564500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Image</a:t>
            </a:r>
          </a:p>
        </p:txBody>
      </p:sp>
      <p:sp>
        <p:nvSpPr>
          <p:cNvPr id="33" name="Rounded Rectangle 32"/>
          <p:cNvSpPr/>
          <p:nvPr/>
        </p:nvSpPr>
        <p:spPr>
          <a:xfrm>
            <a:off x="7343976" y="5645000"/>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Label</a:t>
            </a:r>
          </a:p>
        </p:txBody>
      </p:sp>
      <p:sp>
        <p:nvSpPr>
          <p:cNvPr id="5" name="Title 4"/>
          <p:cNvSpPr>
            <a:spLocks noGrp="1"/>
          </p:cNvSpPr>
          <p:nvPr>
            <p:ph type="title"/>
          </p:nvPr>
        </p:nvSpPr>
        <p:spPr>
          <a:xfrm>
            <a:off x="269240" y="170909"/>
            <a:ext cx="11655840" cy="899665"/>
          </a:xfrm>
        </p:spPr>
        <p:txBody>
          <a:bodyPr/>
          <a:lstStyle/>
          <a:p>
            <a:r>
              <a:rPr lang="en-US" dirty="0" err="1"/>
              <a:t>Controles</a:t>
            </a:r>
            <a:endParaRPr lang="en-US" dirty="0"/>
          </a:p>
        </p:txBody>
      </p:sp>
      <p:sp>
        <p:nvSpPr>
          <p:cNvPr id="34" name="Rounded Rectangle 32">
            <a:extLst>
              <a:ext uri="{FF2B5EF4-FFF2-40B4-BE49-F238E27FC236}">
                <a16:creationId xmlns:a16="http://schemas.microsoft.com/office/drawing/2014/main" id="{F764687A-1B61-4500-ACA7-D9ADBFDC2804}"/>
              </a:ext>
            </a:extLst>
          </p:cNvPr>
          <p:cNvSpPr/>
          <p:nvPr/>
        </p:nvSpPr>
        <p:spPr>
          <a:xfrm>
            <a:off x="9628558" y="5644999"/>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ScrollView</a:t>
            </a:r>
            <a:endParaRPr lang="en-US" sz="1765" dirty="0">
              <a:solidFill>
                <a:schemeClr val="bg2"/>
              </a:solidFill>
              <a:cs typeface="Helvetica Light"/>
            </a:endParaRPr>
          </a:p>
        </p:txBody>
      </p:sp>
      <p:sp>
        <p:nvSpPr>
          <p:cNvPr id="35" name="Rounded Rectangle 29">
            <a:extLst>
              <a:ext uri="{FF2B5EF4-FFF2-40B4-BE49-F238E27FC236}">
                <a16:creationId xmlns:a16="http://schemas.microsoft.com/office/drawing/2014/main" id="{9AD01D68-6EC8-4780-8A01-97B4A2CCB4BD}"/>
              </a:ext>
            </a:extLst>
          </p:cNvPr>
          <p:cNvSpPr/>
          <p:nvPr/>
        </p:nvSpPr>
        <p:spPr>
          <a:xfrm>
            <a:off x="509883" y="480659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SearchBar</a:t>
            </a:r>
            <a:endParaRPr lang="en-US" sz="1765" dirty="0">
              <a:solidFill>
                <a:schemeClr val="bg2"/>
              </a:solidFill>
              <a:cs typeface="Helvetica Light"/>
            </a:endParaRPr>
          </a:p>
        </p:txBody>
      </p:sp>
      <p:sp>
        <p:nvSpPr>
          <p:cNvPr id="36" name="Rounded Rectangle 30">
            <a:extLst>
              <a:ext uri="{FF2B5EF4-FFF2-40B4-BE49-F238E27FC236}">
                <a16:creationId xmlns:a16="http://schemas.microsoft.com/office/drawing/2014/main" id="{FD91DE55-5D36-43C3-BFA1-D32B7EA7F6E8}"/>
              </a:ext>
            </a:extLst>
          </p:cNvPr>
          <p:cNvSpPr/>
          <p:nvPr/>
        </p:nvSpPr>
        <p:spPr>
          <a:xfrm>
            <a:off x="2794467" y="480659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SwipeView</a:t>
            </a:r>
            <a:endParaRPr lang="en-US" sz="1765" dirty="0">
              <a:solidFill>
                <a:schemeClr val="bg2"/>
              </a:solidFill>
              <a:cs typeface="Helvetica Light"/>
            </a:endParaRPr>
          </a:p>
        </p:txBody>
      </p:sp>
      <p:sp>
        <p:nvSpPr>
          <p:cNvPr id="37" name="Rounded Rectangle 31">
            <a:extLst>
              <a:ext uri="{FF2B5EF4-FFF2-40B4-BE49-F238E27FC236}">
                <a16:creationId xmlns:a16="http://schemas.microsoft.com/office/drawing/2014/main" id="{C63329B3-17C5-405F-AC9D-5352064491D5}"/>
              </a:ext>
            </a:extLst>
          </p:cNvPr>
          <p:cNvSpPr/>
          <p:nvPr/>
        </p:nvSpPr>
        <p:spPr>
          <a:xfrm>
            <a:off x="5079051" y="480659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BlazorWebview</a:t>
            </a:r>
            <a:endParaRPr lang="en-US" sz="1765" dirty="0">
              <a:solidFill>
                <a:schemeClr val="bg2"/>
              </a:solidFill>
              <a:cs typeface="Helvetica Light"/>
            </a:endParaRPr>
          </a:p>
        </p:txBody>
      </p:sp>
      <p:sp>
        <p:nvSpPr>
          <p:cNvPr id="38" name="Rounded Rectangle 32">
            <a:extLst>
              <a:ext uri="{FF2B5EF4-FFF2-40B4-BE49-F238E27FC236}">
                <a16:creationId xmlns:a16="http://schemas.microsoft.com/office/drawing/2014/main" id="{6A19B317-3EAF-4697-8140-B155655148A3}"/>
              </a:ext>
            </a:extLst>
          </p:cNvPr>
          <p:cNvSpPr/>
          <p:nvPr/>
        </p:nvSpPr>
        <p:spPr>
          <a:xfrm>
            <a:off x="7363635" y="4806597"/>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a:solidFill>
                  <a:schemeClr val="bg2"/>
                </a:solidFill>
                <a:cs typeface="Helvetica Light"/>
              </a:rPr>
              <a:t>Border</a:t>
            </a:r>
          </a:p>
        </p:txBody>
      </p:sp>
      <p:sp>
        <p:nvSpPr>
          <p:cNvPr id="39" name="Rounded Rectangle 32">
            <a:extLst>
              <a:ext uri="{FF2B5EF4-FFF2-40B4-BE49-F238E27FC236}">
                <a16:creationId xmlns:a16="http://schemas.microsoft.com/office/drawing/2014/main" id="{E736E1CA-176F-401F-8AC0-E9781B60C964}"/>
              </a:ext>
            </a:extLst>
          </p:cNvPr>
          <p:cNvSpPr/>
          <p:nvPr/>
        </p:nvSpPr>
        <p:spPr>
          <a:xfrm>
            <a:off x="9648217" y="4806596"/>
            <a:ext cx="2033897" cy="666313"/>
          </a:xfrm>
          <a:prstGeom prst="roundRect">
            <a:avLst>
              <a:gd name="adj" fmla="val 0"/>
            </a:avLst>
          </a:prstGeom>
          <a:solidFill>
            <a:srgbClr val="008D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65" dirty="0" err="1">
                <a:solidFill>
                  <a:schemeClr val="bg2"/>
                </a:solidFill>
                <a:cs typeface="Helvetica Light"/>
              </a:rPr>
              <a:t>BoxView</a:t>
            </a:r>
            <a:endParaRPr lang="en-US" sz="1765" dirty="0">
              <a:solidFill>
                <a:schemeClr val="bg2"/>
              </a:solidFill>
              <a:cs typeface="Helvetica Light"/>
            </a:endParaRPr>
          </a:p>
        </p:txBody>
      </p:sp>
    </p:spTree>
    <p:extLst>
      <p:ext uri="{BB962C8B-B14F-4D97-AF65-F5344CB8AC3E}">
        <p14:creationId xmlns:p14="http://schemas.microsoft.com/office/powerpoint/2010/main" val="18487170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000C-A1A4-452A-A6C7-DA15055C2D9A}"/>
              </a:ext>
            </a:extLst>
          </p:cNvPr>
          <p:cNvSpPr>
            <a:spLocks noGrp="1"/>
          </p:cNvSpPr>
          <p:nvPr>
            <p:ph type="title"/>
          </p:nvPr>
        </p:nvSpPr>
        <p:spPr/>
        <p:txBody>
          <a:bodyPr/>
          <a:lstStyle/>
          <a:p>
            <a:r>
              <a:rPr lang="es-ES" dirty="0"/>
              <a:t>Crear Apps</a:t>
            </a:r>
            <a:endParaRPr lang="en-US" dirty="0"/>
          </a:p>
        </p:txBody>
      </p:sp>
      <p:sp>
        <p:nvSpPr>
          <p:cNvPr id="3" name="Rectangle 2">
            <a:extLst>
              <a:ext uri="{FF2B5EF4-FFF2-40B4-BE49-F238E27FC236}">
                <a16:creationId xmlns:a16="http://schemas.microsoft.com/office/drawing/2014/main" id="{FC0F59C0-E5F3-4D07-8602-FB86D948E46D}"/>
              </a:ext>
            </a:extLst>
          </p:cNvPr>
          <p:cNvSpPr/>
          <p:nvPr/>
        </p:nvSpPr>
        <p:spPr bwMode="auto">
          <a:xfrm>
            <a:off x="867265" y="3429000"/>
            <a:ext cx="2347275" cy="11406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a:gradFill>
                  <a:gsLst>
                    <a:gs pos="0">
                      <a:srgbClr val="FFFFFF"/>
                    </a:gs>
                    <a:gs pos="100000">
                      <a:srgbClr val="FFFFFF"/>
                    </a:gs>
                  </a:gsLst>
                  <a:lin ang="5400000" scaled="0"/>
                </a:gradFill>
                <a:ea typeface="Segoe UI" pitchFamily="34" charset="0"/>
                <a:cs typeface="Segoe UI" pitchFamily="34" charset="0"/>
              </a:rPr>
              <a:t>App</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EDD00D19-4CAE-4205-90D9-076184518C14}"/>
              </a:ext>
            </a:extLst>
          </p:cNvPr>
          <p:cNvSpPr/>
          <p:nvPr/>
        </p:nvSpPr>
        <p:spPr bwMode="auto">
          <a:xfrm>
            <a:off x="4300193" y="3429000"/>
            <a:ext cx="2347275" cy="1140643"/>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Window</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B5879C25-4AC9-4D94-8E86-802E7381CD84}"/>
              </a:ext>
            </a:extLst>
          </p:cNvPr>
          <p:cNvSpPr/>
          <p:nvPr/>
        </p:nvSpPr>
        <p:spPr bwMode="auto">
          <a:xfrm>
            <a:off x="7591719" y="1536569"/>
            <a:ext cx="3465922" cy="467569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s-ES" sz="2400" dirty="0">
                <a:gradFill>
                  <a:gsLst>
                    <a:gs pos="0">
                      <a:srgbClr val="FFFFFF"/>
                    </a:gs>
                    <a:gs pos="100000">
                      <a:srgbClr val="FFFFFF"/>
                    </a:gs>
                  </a:gsLst>
                  <a:lin ang="5400000" scaled="0"/>
                </a:gradFill>
                <a:ea typeface="Segoe UI" pitchFamily="34" charset="0"/>
                <a:cs typeface="Segoe UI" pitchFamily="34" charset="0"/>
              </a:rPr>
              <a:t>Page (</a:t>
            </a:r>
            <a:r>
              <a:rPr lang="es-ES" sz="2400" dirty="0" err="1">
                <a:gradFill>
                  <a:gsLst>
                    <a:gs pos="0">
                      <a:srgbClr val="FFFFFF"/>
                    </a:gs>
                    <a:gs pos="100000">
                      <a:srgbClr val="FFFFFF"/>
                    </a:gs>
                  </a:gsLst>
                  <a:lin ang="5400000" scaled="0"/>
                </a:gradFill>
                <a:ea typeface="Segoe UI" pitchFamily="34" charset="0"/>
                <a:cs typeface="Segoe UI" pitchFamily="34" charset="0"/>
              </a:rPr>
              <a:t>ContentPage</a:t>
            </a:r>
            <a:r>
              <a:rPr lang="es-ES" sz="2400" dirty="0">
                <a:gradFill>
                  <a:gsLst>
                    <a:gs pos="0">
                      <a:srgbClr val="FFFFFF"/>
                    </a:gs>
                    <a:gs pos="100000">
                      <a:srgbClr val="FFFFFF"/>
                    </a:gs>
                  </a:gsLst>
                  <a:lin ang="5400000" scaled="0"/>
                </a:gradFill>
                <a:ea typeface="Segoe UI" pitchFamily="34" charset="0"/>
                <a:cs typeface="Segoe UI" pitchFamily="34" charset="0"/>
              </a:rPr>
              <a: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Arrow Connector 6">
            <a:extLst>
              <a:ext uri="{FF2B5EF4-FFF2-40B4-BE49-F238E27FC236}">
                <a16:creationId xmlns:a16="http://schemas.microsoft.com/office/drawing/2014/main" id="{5755F04E-1C5F-4395-8921-9BAD5C2F5E17}"/>
              </a:ext>
            </a:extLst>
          </p:cNvPr>
          <p:cNvCxnSpPr>
            <a:stCxn id="3" idx="3"/>
            <a:endCxn id="4" idx="1"/>
          </p:cNvCxnSpPr>
          <p:nvPr/>
        </p:nvCxnSpPr>
        <p:spPr>
          <a:xfrm>
            <a:off x="3214540" y="3999322"/>
            <a:ext cx="108565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52ECBEB-F9E5-4199-955C-35ADB648FF91}"/>
              </a:ext>
            </a:extLst>
          </p:cNvPr>
          <p:cNvCxnSpPr>
            <a:stCxn id="4" idx="3"/>
          </p:cNvCxnSpPr>
          <p:nvPr/>
        </p:nvCxnSpPr>
        <p:spPr>
          <a:xfrm>
            <a:off x="6647468" y="3999322"/>
            <a:ext cx="94425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F0ECE3F-953A-4827-A028-B5CC1C456491}"/>
              </a:ext>
            </a:extLst>
          </p:cNvPr>
          <p:cNvSpPr/>
          <p:nvPr/>
        </p:nvSpPr>
        <p:spPr bwMode="auto">
          <a:xfrm>
            <a:off x="7821105" y="2127620"/>
            <a:ext cx="3007149" cy="1140643"/>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Layout</a:t>
            </a:r>
            <a:r>
              <a:rPr lang="es-ES" sz="2400" dirty="0">
                <a:gradFill>
                  <a:gsLst>
                    <a:gs pos="0">
                      <a:srgbClr val="FFFFFF"/>
                    </a:gs>
                    <a:gs pos="100000">
                      <a:srgbClr val="FFFFFF"/>
                    </a:gs>
                  </a:gsLst>
                  <a:lin ang="5400000" scaled="0"/>
                </a:gradFill>
                <a:ea typeface="Segoe UI" pitchFamily="34" charset="0"/>
                <a:cs typeface="Segoe UI" pitchFamily="34" charset="0"/>
              </a:rPr>
              <a:t> (</a:t>
            </a:r>
            <a:r>
              <a:rPr lang="es-ES" sz="2400" dirty="0" err="1">
                <a:gradFill>
                  <a:gsLst>
                    <a:gs pos="0">
                      <a:srgbClr val="FFFFFF"/>
                    </a:gs>
                    <a:gs pos="100000">
                      <a:srgbClr val="FFFFFF"/>
                    </a:gs>
                  </a:gsLst>
                  <a:lin ang="5400000" scaled="0"/>
                </a:gradFill>
                <a:ea typeface="Segoe UI" pitchFamily="34" charset="0"/>
                <a:cs typeface="Segoe UI" pitchFamily="34" charset="0"/>
              </a:rPr>
              <a:t>StackLayout</a:t>
            </a:r>
            <a:r>
              <a:rPr lang="es-ES" sz="2400" dirty="0">
                <a:gradFill>
                  <a:gsLst>
                    <a:gs pos="0">
                      <a:srgbClr val="FFFFFF"/>
                    </a:gs>
                    <a:gs pos="100000">
                      <a:srgbClr val="FFFFFF"/>
                    </a:gs>
                  </a:gsLst>
                  <a:lin ang="5400000" scaled="0"/>
                </a:gradFill>
                <a:ea typeface="Segoe UI" pitchFamily="34" charset="0"/>
                <a:cs typeface="Segoe UI" pitchFamily="34" charset="0"/>
              </a:rPr>
              <a:t>)</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Connector 17">
            <a:extLst>
              <a:ext uri="{FF2B5EF4-FFF2-40B4-BE49-F238E27FC236}">
                <a16:creationId xmlns:a16="http://schemas.microsoft.com/office/drawing/2014/main" id="{4DFC86A5-74FA-4F13-92FF-6A580CF496E8}"/>
              </a:ext>
            </a:extLst>
          </p:cNvPr>
          <p:cNvCxnSpPr>
            <a:endCxn id="16" idx="2"/>
          </p:cNvCxnSpPr>
          <p:nvPr/>
        </p:nvCxnSpPr>
        <p:spPr>
          <a:xfrm>
            <a:off x="9324677" y="3268263"/>
            <a:ext cx="1" cy="2843421"/>
          </a:xfrm>
          <a:prstGeom prst="line">
            <a:avLst/>
          </a:prstGeom>
          <a:ln>
            <a:headEnd type="none"/>
            <a:tailEnd type="none"/>
          </a:ln>
        </p:spPr>
        <p:style>
          <a:lnRef idx="1">
            <a:schemeClr val="accent3"/>
          </a:lnRef>
          <a:fillRef idx="0">
            <a:schemeClr val="accent3"/>
          </a:fillRef>
          <a:effectRef idx="0">
            <a:schemeClr val="accent3"/>
          </a:effectRef>
          <a:fontRef idx="minor">
            <a:schemeClr val="tx1"/>
          </a:fontRef>
        </p:style>
      </p:cxnSp>
      <p:sp>
        <p:nvSpPr>
          <p:cNvPr id="12" name="Rectangle 11">
            <a:extLst>
              <a:ext uri="{FF2B5EF4-FFF2-40B4-BE49-F238E27FC236}">
                <a16:creationId xmlns:a16="http://schemas.microsoft.com/office/drawing/2014/main" id="{0365ECF7-01F0-4EA6-B9C4-806FCA78B45D}"/>
              </a:ext>
            </a:extLst>
          </p:cNvPr>
          <p:cNvSpPr/>
          <p:nvPr/>
        </p:nvSpPr>
        <p:spPr bwMode="auto">
          <a:xfrm>
            <a:off x="7821105" y="3429001"/>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Label</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56FA6219-06F7-42A6-97C4-08F1EEF6C5DC}"/>
              </a:ext>
            </a:extLst>
          </p:cNvPr>
          <p:cNvSpPr/>
          <p:nvPr/>
        </p:nvSpPr>
        <p:spPr bwMode="auto">
          <a:xfrm>
            <a:off x="7821104" y="3991551"/>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Entry</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FB32A93A-B673-4637-AD15-755EBE6B4501}"/>
              </a:ext>
            </a:extLst>
          </p:cNvPr>
          <p:cNvSpPr/>
          <p:nvPr/>
        </p:nvSpPr>
        <p:spPr bwMode="auto">
          <a:xfrm>
            <a:off x="7821105" y="4587926"/>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Label</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42C4DD8C-A77B-4B18-A6F2-78FE76591BA4}"/>
              </a:ext>
            </a:extLst>
          </p:cNvPr>
          <p:cNvSpPr/>
          <p:nvPr/>
        </p:nvSpPr>
        <p:spPr bwMode="auto">
          <a:xfrm>
            <a:off x="7821105" y="5150476"/>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Entry</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2AD6937A-865B-4EEA-9DB8-A5BDA4D00AA2}"/>
              </a:ext>
            </a:extLst>
          </p:cNvPr>
          <p:cNvSpPr/>
          <p:nvPr/>
        </p:nvSpPr>
        <p:spPr bwMode="auto">
          <a:xfrm>
            <a:off x="7821103" y="5681370"/>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Button</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0989502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C3C2-6CB9-4C3D-9297-16DF0B789696}"/>
              </a:ext>
            </a:extLst>
          </p:cNvPr>
          <p:cNvSpPr>
            <a:spLocks noGrp="1"/>
          </p:cNvSpPr>
          <p:nvPr>
            <p:ph type="title"/>
          </p:nvPr>
        </p:nvSpPr>
        <p:spPr/>
        <p:txBody>
          <a:bodyPr/>
          <a:lstStyle/>
          <a:p>
            <a:r>
              <a:rPr lang="es-ES" dirty="0"/>
              <a:t>Crear Apps</a:t>
            </a:r>
            <a:endParaRPr lang="en-US" dirty="0"/>
          </a:p>
        </p:txBody>
      </p:sp>
      <p:sp>
        <p:nvSpPr>
          <p:cNvPr id="4" name="Rectangle 3">
            <a:extLst>
              <a:ext uri="{FF2B5EF4-FFF2-40B4-BE49-F238E27FC236}">
                <a16:creationId xmlns:a16="http://schemas.microsoft.com/office/drawing/2014/main" id="{35135C9F-194E-40DD-ADE7-37450C0B1A8A}"/>
              </a:ext>
            </a:extLst>
          </p:cNvPr>
          <p:cNvSpPr/>
          <p:nvPr/>
        </p:nvSpPr>
        <p:spPr bwMode="auto">
          <a:xfrm>
            <a:off x="457775" y="1602558"/>
            <a:ext cx="3465922" cy="467569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s-ES" sz="2400" dirty="0">
                <a:gradFill>
                  <a:gsLst>
                    <a:gs pos="0">
                      <a:srgbClr val="FFFFFF"/>
                    </a:gs>
                    <a:gs pos="100000">
                      <a:srgbClr val="FFFFFF"/>
                    </a:gs>
                  </a:gsLst>
                  <a:lin ang="5400000" scaled="0"/>
                </a:gradFill>
                <a:ea typeface="Segoe UI" pitchFamily="34" charset="0"/>
                <a:cs typeface="Segoe UI" pitchFamily="34" charset="0"/>
              </a:rPr>
              <a:t>Page (</a:t>
            </a:r>
            <a:r>
              <a:rPr lang="es-ES" sz="2400" dirty="0" err="1">
                <a:gradFill>
                  <a:gsLst>
                    <a:gs pos="0">
                      <a:srgbClr val="FFFFFF"/>
                    </a:gs>
                    <a:gs pos="100000">
                      <a:srgbClr val="FFFFFF"/>
                    </a:gs>
                  </a:gsLst>
                  <a:lin ang="5400000" scaled="0"/>
                </a:gradFill>
                <a:ea typeface="Segoe UI" pitchFamily="34" charset="0"/>
                <a:cs typeface="Segoe UI" pitchFamily="34" charset="0"/>
              </a:rPr>
              <a:t>ContentPage</a:t>
            </a:r>
            <a:r>
              <a:rPr lang="es-ES" sz="2400" dirty="0">
                <a:gradFill>
                  <a:gsLst>
                    <a:gs pos="0">
                      <a:srgbClr val="FFFFFF"/>
                    </a:gs>
                    <a:gs pos="100000">
                      <a:srgbClr val="FFFFFF"/>
                    </a:gs>
                  </a:gsLst>
                  <a:lin ang="5400000" scaled="0"/>
                </a:gradFill>
                <a:ea typeface="Segoe UI" pitchFamily="34" charset="0"/>
                <a:cs typeface="Segoe UI" pitchFamily="34" charset="0"/>
              </a:rPr>
              <a: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469EC908-52F7-409C-ADC6-2A855D1A8F9F}"/>
              </a:ext>
            </a:extLst>
          </p:cNvPr>
          <p:cNvSpPr/>
          <p:nvPr/>
        </p:nvSpPr>
        <p:spPr bwMode="auto">
          <a:xfrm>
            <a:off x="687161" y="2193609"/>
            <a:ext cx="3007149" cy="1140643"/>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Layout</a:t>
            </a:r>
            <a:r>
              <a:rPr lang="es-ES" sz="2400" dirty="0">
                <a:gradFill>
                  <a:gsLst>
                    <a:gs pos="0">
                      <a:srgbClr val="FFFFFF"/>
                    </a:gs>
                    <a:gs pos="100000">
                      <a:srgbClr val="FFFFFF"/>
                    </a:gs>
                  </a:gsLst>
                  <a:lin ang="5400000" scaled="0"/>
                </a:gradFill>
                <a:ea typeface="Segoe UI" pitchFamily="34" charset="0"/>
                <a:cs typeface="Segoe UI" pitchFamily="34" charset="0"/>
              </a:rPr>
              <a:t> (</a:t>
            </a:r>
            <a:r>
              <a:rPr lang="es-ES" sz="2400" dirty="0" err="1">
                <a:gradFill>
                  <a:gsLst>
                    <a:gs pos="0">
                      <a:srgbClr val="FFFFFF"/>
                    </a:gs>
                    <a:gs pos="100000">
                      <a:srgbClr val="FFFFFF"/>
                    </a:gs>
                  </a:gsLst>
                  <a:lin ang="5400000" scaled="0"/>
                </a:gradFill>
                <a:ea typeface="Segoe UI" pitchFamily="34" charset="0"/>
                <a:cs typeface="Segoe UI" pitchFamily="34" charset="0"/>
              </a:rPr>
              <a:t>StackLayout</a:t>
            </a:r>
            <a:r>
              <a:rPr lang="es-ES" sz="2400" dirty="0">
                <a:gradFill>
                  <a:gsLst>
                    <a:gs pos="0">
                      <a:srgbClr val="FFFFFF"/>
                    </a:gs>
                    <a:gs pos="100000">
                      <a:srgbClr val="FFFFFF"/>
                    </a:gs>
                  </a:gsLst>
                  <a:lin ang="5400000" scaled="0"/>
                </a:gradFill>
                <a:ea typeface="Segoe UI" pitchFamily="34" charset="0"/>
                <a:cs typeface="Segoe UI" pitchFamily="34" charset="0"/>
              </a:rPr>
              <a:t>)</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 name="Straight Connector 5">
            <a:extLst>
              <a:ext uri="{FF2B5EF4-FFF2-40B4-BE49-F238E27FC236}">
                <a16:creationId xmlns:a16="http://schemas.microsoft.com/office/drawing/2014/main" id="{3EF47B11-A6BD-43CE-9A6A-618A64E63F58}"/>
              </a:ext>
            </a:extLst>
          </p:cNvPr>
          <p:cNvCxnSpPr>
            <a:endCxn id="11" idx="2"/>
          </p:cNvCxnSpPr>
          <p:nvPr/>
        </p:nvCxnSpPr>
        <p:spPr>
          <a:xfrm>
            <a:off x="2190733" y="3334252"/>
            <a:ext cx="1" cy="2843421"/>
          </a:xfrm>
          <a:prstGeom prst="line">
            <a:avLst/>
          </a:prstGeom>
          <a:ln>
            <a:headEnd type="none"/>
            <a:tailEnd type="none"/>
          </a:ln>
        </p:spPr>
        <p:style>
          <a:lnRef idx="1">
            <a:schemeClr val="accent3"/>
          </a:lnRef>
          <a:fillRef idx="0">
            <a:schemeClr val="accent3"/>
          </a:fillRef>
          <a:effectRef idx="0">
            <a:schemeClr val="accent3"/>
          </a:effectRef>
          <a:fontRef idx="minor">
            <a:schemeClr val="tx1"/>
          </a:fontRef>
        </p:style>
      </p:cxnSp>
      <p:sp>
        <p:nvSpPr>
          <p:cNvPr id="7" name="Rectangle 6">
            <a:extLst>
              <a:ext uri="{FF2B5EF4-FFF2-40B4-BE49-F238E27FC236}">
                <a16:creationId xmlns:a16="http://schemas.microsoft.com/office/drawing/2014/main" id="{35DA1F06-A7F7-404A-9AE6-E453600ECEF2}"/>
              </a:ext>
            </a:extLst>
          </p:cNvPr>
          <p:cNvSpPr/>
          <p:nvPr/>
        </p:nvSpPr>
        <p:spPr bwMode="auto">
          <a:xfrm>
            <a:off x="687161" y="3494990"/>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Label</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5159B3AB-B3BF-4A13-9942-3C07D43803E3}"/>
              </a:ext>
            </a:extLst>
          </p:cNvPr>
          <p:cNvSpPr/>
          <p:nvPr/>
        </p:nvSpPr>
        <p:spPr bwMode="auto">
          <a:xfrm>
            <a:off x="687160" y="4057540"/>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Entry</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EFC936F0-FE1D-4DAE-A960-B972BB51DBF8}"/>
              </a:ext>
            </a:extLst>
          </p:cNvPr>
          <p:cNvSpPr/>
          <p:nvPr/>
        </p:nvSpPr>
        <p:spPr bwMode="auto">
          <a:xfrm>
            <a:off x="687161" y="4653915"/>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Label</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5258064B-2A23-437B-A0DC-B3AC0F7EB989}"/>
              </a:ext>
            </a:extLst>
          </p:cNvPr>
          <p:cNvSpPr/>
          <p:nvPr/>
        </p:nvSpPr>
        <p:spPr bwMode="auto">
          <a:xfrm>
            <a:off x="687161" y="5216465"/>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Entry</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ABDAD518-8B94-4735-9257-958059DDDF3F}"/>
              </a:ext>
            </a:extLst>
          </p:cNvPr>
          <p:cNvSpPr/>
          <p:nvPr/>
        </p:nvSpPr>
        <p:spPr bwMode="auto">
          <a:xfrm>
            <a:off x="687159" y="5747359"/>
            <a:ext cx="3007149" cy="430314"/>
          </a:xfrm>
          <a:prstGeom prst="rect">
            <a:avLst/>
          </a:prstGeom>
          <a:solidFill>
            <a:schemeClr val="accent3">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s-ES" sz="2400" dirty="0" err="1">
                <a:gradFill>
                  <a:gsLst>
                    <a:gs pos="0">
                      <a:srgbClr val="FFFFFF"/>
                    </a:gs>
                    <a:gs pos="100000">
                      <a:srgbClr val="FFFFFF"/>
                    </a:gs>
                  </a:gsLst>
                  <a:lin ang="5400000" scaled="0"/>
                </a:gradFill>
                <a:ea typeface="Segoe UI" pitchFamily="34" charset="0"/>
                <a:cs typeface="Segoe UI" pitchFamily="34" charset="0"/>
              </a:rPr>
              <a:t>Button</a:t>
            </a:r>
            <a:endParaRPr lang="en-US" sz="8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2EC9F1C7-538A-4379-8AD5-624A3E0CF281}"/>
              </a:ext>
            </a:extLst>
          </p:cNvPr>
          <p:cNvPicPr>
            <a:picLocks noChangeAspect="1"/>
          </p:cNvPicPr>
          <p:nvPr/>
        </p:nvPicPr>
        <p:blipFill>
          <a:blip r:embed="rId2"/>
          <a:stretch>
            <a:fillRect/>
          </a:stretch>
        </p:blipFill>
        <p:spPr>
          <a:xfrm>
            <a:off x="8523514" y="1521055"/>
            <a:ext cx="2981325" cy="4838700"/>
          </a:xfrm>
          <a:prstGeom prst="rect">
            <a:avLst/>
          </a:prstGeom>
        </p:spPr>
      </p:pic>
    </p:spTree>
    <p:extLst>
      <p:ext uri="{BB962C8B-B14F-4D97-AF65-F5344CB8AC3E}">
        <p14:creationId xmlns:p14="http://schemas.microsoft.com/office/powerpoint/2010/main" val="28917832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233</Words>
  <Application>Microsoft Office PowerPoint</Application>
  <PresentationFormat>Widescreen</PresentationFormat>
  <Paragraphs>71</Paragraphs>
  <Slides>6</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Avenir LT Pro 45 Book</vt:lpstr>
      <vt:lpstr>Calibri</vt:lpstr>
      <vt:lpstr>Consolas</vt:lpstr>
      <vt:lpstr>Open Sans</vt:lpstr>
      <vt:lpstr>Segoe UI</vt:lpstr>
      <vt:lpstr>Segoe UI Light</vt:lpstr>
      <vt:lpstr>5-30629_Build_Template_WHITE</vt:lpstr>
      <vt:lpstr>5_Office Theme</vt:lpstr>
      <vt:lpstr>Anatomía de una App .NET MAUI</vt:lpstr>
      <vt:lpstr>Layouts</vt:lpstr>
      <vt:lpstr>Controles</vt:lpstr>
      <vt:lpstr>Crear Apps</vt:lpstr>
      <vt:lpstr>Crear Apps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2022-04-21T16:46:23Z</dcterms:modified>
</cp:coreProperties>
</file>