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7"/>
  </p:notesMasterIdLst>
  <p:sldIdLst>
    <p:sldId id="291" r:id="rId3"/>
    <p:sldId id="2147469515" r:id="rId4"/>
    <p:sldId id="10266" r:id="rId5"/>
    <p:sldId id="2147469520" r:id="rId6"/>
    <p:sldId id="2147469522" r:id="rId7"/>
    <p:sldId id="2147469517" r:id="rId8"/>
    <p:sldId id="271" r:id="rId9"/>
    <p:sldId id="2147469516" r:id="rId10"/>
    <p:sldId id="2147469518" r:id="rId11"/>
    <p:sldId id="2147469519" r:id="rId12"/>
    <p:sldId id="2147469521" r:id="rId13"/>
    <p:sldId id="8416" r:id="rId14"/>
    <p:sldId id="2147469523"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6098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otnet-presentations/dotnet-maui-workshop"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Bienvenid</a:t>
            </a:r>
            <a:r>
              <a:rPr lang="en-US" sz="5400" b="1" dirty="0"/>
              <a:t>@ al taller!</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814190"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390113"/>
            <a:ext cx="12943442" cy="5178376"/>
          </a:xfrm>
        </p:spPr>
        <p:txBody>
          <a:bodyPr/>
          <a:lstStyle/>
          <a:p>
            <a:pPr marL="560241" indent="-560241">
              <a:lnSpc>
                <a:spcPts val="4800"/>
              </a:lnSpc>
              <a:buFont typeface="Arial" charset="0"/>
              <a:buChar char="•"/>
            </a:pPr>
            <a:r>
              <a:rPr lang="en-US" sz="3600" dirty="0" err="1"/>
              <a:t>Navegación</a:t>
            </a:r>
            <a:r>
              <a:rPr lang="en-US" sz="3600" dirty="0"/>
              <a:t> con Shell</a:t>
            </a:r>
            <a:endParaRPr lang="en-US" sz="2400" dirty="0"/>
          </a:p>
          <a:p>
            <a:pPr marL="560241" indent="-560241">
              <a:lnSpc>
                <a:spcPts val="4800"/>
              </a:lnSpc>
              <a:buFont typeface="Arial" charset="0"/>
              <a:buChar char="•"/>
            </a:pPr>
            <a:r>
              <a:rPr lang="en-US" sz="3600" dirty="0"/>
              <a:t>Código por </a:t>
            </a:r>
            <a:r>
              <a:rPr lang="en-US" sz="3600" dirty="0" err="1"/>
              <a:t>plataforma</a:t>
            </a:r>
            <a:endParaRPr lang="en-US" sz="3600" dirty="0"/>
          </a:p>
          <a:p>
            <a:pPr marL="560241" indent="-560241">
              <a:lnSpc>
                <a:spcPts val="4800"/>
              </a:lnSpc>
              <a:buFont typeface="Arial" charset="0"/>
              <a:buChar char="•"/>
            </a:pPr>
            <a:r>
              <a:rPr lang="en-US" sz="3600" dirty="0" err="1"/>
              <a:t>Acceso</a:t>
            </a:r>
            <a:r>
              <a:rPr lang="en-US" sz="3600" dirty="0"/>
              <a:t> a APIs de </a:t>
            </a:r>
            <a:r>
              <a:rPr lang="en-US" sz="3600" dirty="0" err="1"/>
              <a:t>cada</a:t>
            </a:r>
            <a:r>
              <a:rPr lang="en-US" sz="3600" dirty="0"/>
              <a:t> </a:t>
            </a:r>
            <a:r>
              <a:rPr lang="en-US" sz="3600" dirty="0" err="1"/>
              <a:t>plataforma</a:t>
            </a:r>
            <a:endParaRPr lang="en-US" sz="3600" dirty="0"/>
          </a:p>
          <a:p>
            <a:pPr marL="560241" indent="-560241">
              <a:lnSpc>
                <a:spcPts val="4800"/>
              </a:lnSpc>
              <a:buFont typeface="Arial" charset="0"/>
              <a:buChar char="•"/>
            </a:pPr>
            <a:r>
              <a:rPr lang="en-US" sz="3600" dirty="0" err="1"/>
              <a:t>CollectionView</a:t>
            </a:r>
            <a:r>
              <a:rPr lang="en-US" sz="3600" dirty="0"/>
              <a:t> </a:t>
            </a:r>
            <a:r>
              <a:rPr lang="en-US" sz="3600" dirty="0" err="1"/>
              <a:t>avanzado</a:t>
            </a:r>
            <a:endParaRPr lang="en-US" sz="3600" dirty="0"/>
          </a:p>
          <a:p>
            <a:pPr marL="560241" indent="-560241">
              <a:lnSpc>
                <a:spcPts val="4800"/>
              </a:lnSpc>
              <a:buFont typeface="Arial" charset="0"/>
              <a:buChar char="•"/>
            </a:pPr>
            <a:r>
              <a:rPr lang="en-US" sz="3600" dirty="0"/>
              <a:t>Más </a:t>
            </a:r>
            <a:r>
              <a:rPr lang="en-US" sz="3600" dirty="0" err="1"/>
              <a:t>opciones</a:t>
            </a:r>
            <a:r>
              <a:rPr lang="en-US" sz="3600" dirty="0"/>
              <a:t> de UI</a:t>
            </a:r>
          </a:p>
          <a:p>
            <a:pPr marL="560241" indent="-560241">
              <a:lnSpc>
                <a:spcPts val="4800"/>
              </a:lnSpc>
              <a:buFont typeface="Arial" charset="0"/>
              <a:buChar char="•"/>
            </a:pPr>
            <a:r>
              <a:rPr lang="en-US" sz="3600" dirty="0" err="1"/>
              <a:t>Recursos</a:t>
            </a:r>
            <a:r>
              <a:rPr lang="en-US" sz="3600" dirty="0"/>
              <a:t> y </a:t>
            </a:r>
            <a:r>
              <a:rPr lang="en-US" sz="3600" dirty="0" err="1"/>
              <a:t>estilos</a:t>
            </a:r>
            <a:endParaRPr lang="en-US" sz="3600" dirty="0"/>
          </a:p>
          <a:p>
            <a:pPr marL="560241" indent="-560241">
              <a:lnSpc>
                <a:spcPts val="4800"/>
              </a:lnSpc>
              <a:buFont typeface="Arial" charset="0"/>
              <a:buChar char="•"/>
            </a:pPr>
            <a:r>
              <a:rPr lang="en-US" sz="3600" dirty="0" err="1"/>
              <a:t>Temas</a:t>
            </a:r>
            <a:r>
              <a:rPr lang="en-US" sz="3600" dirty="0"/>
              <a:t>, claro y </a:t>
            </a:r>
            <a:r>
              <a:rPr lang="en-US" sz="3600" dirty="0" err="1"/>
              <a:t>oscuro</a:t>
            </a:r>
            <a:endParaRPr lang="en-US" sz="3600" dirty="0"/>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1482685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E69-6AB9-4165-AE0C-478D4EEED379}"/>
              </a:ext>
            </a:extLst>
          </p:cNvPr>
          <p:cNvSpPr>
            <a:spLocks noGrp="1"/>
          </p:cNvSpPr>
          <p:nvPr>
            <p:ph type="title"/>
          </p:nvPr>
        </p:nvSpPr>
        <p:spPr/>
        <p:txBody>
          <a:bodyPr/>
          <a:lstStyle/>
          <a:p>
            <a:r>
              <a:rPr lang="en-US" dirty="0"/>
              <a:t>¿Por </a:t>
            </a:r>
            <a:r>
              <a:rPr lang="en-US" dirty="0" err="1"/>
              <a:t>qué</a:t>
            </a:r>
            <a:r>
              <a:rPr lang="en-US" dirty="0"/>
              <a:t>?</a:t>
            </a:r>
          </a:p>
        </p:txBody>
      </p:sp>
    </p:spTree>
    <p:extLst>
      <p:ext uri="{BB962C8B-B14F-4D97-AF65-F5344CB8AC3E}">
        <p14:creationId xmlns:p14="http://schemas.microsoft.com/office/powerpoint/2010/main" val="1272096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F13926-2CED-46D8-B8A0-AA531EFDAB01}"/>
              </a:ext>
            </a:extLst>
          </p:cNvPr>
          <p:cNvSpPr/>
          <p:nvPr/>
        </p:nvSpPr>
        <p:spPr>
          <a:xfrm>
            <a:off x="1" y="1270332"/>
            <a:ext cx="12191999" cy="4317336"/>
          </a:xfrm>
          <a:prstGeom prst="rect">
            <a:avLst/>
          </a:prstGeom>
        </p:spPr>
        <p:txBody>
          <a:bodyPr wrap="square">
            <a:spAutoFit/>
          </a:bodyPr>
          <a:lstStyle/>
          <a:p>
            <a:pPr algn="ctr" defTabSz="914358">
              <a:lnSpc>
                <a:spcPct val="150000"/>
              </a:lnSpc>
            </a:pPr>
            <a:r>
              <a:rPr lang="en-US" sz="2800" dirty="0" err="1">
                <a:solidFill>
                  <a:srgbClr val="512BD4"/>
                </a:solidFill>
                <a:latin typeface="Segoe UI Light"/>
                <a:ea typeface="Segoe UI Symbol" panose="020B0502040204020203" pitchFamily="34" charset="0"/>
              </a:rPr>
              <a:t>Esto</a:t>
            </a:r>
            <a:r>
              <a:rPr lang="en-US" sz="2800" dirty="0">
                <a:solidFill>
                  <a:srgbClr val="512BD4"/>
                </a:solidFill>
                <a:latin typeface="Segoe UI Light"/>
                <a:ea typeface="Segoe UI Symbol" panose="020B0502040204020203" pitchFamily="34" charset="0"/>
              </a:rPr>
              <a:t> es un </a:t>
            </a:r>
            <a:r>
              <a:rPr lang="en-US" sz="4000" b="1" dirty="0">
                <a:solidFill>
                  <a:srgbClr val="512BD4"/>
                </a:solidFill>
                <a:latin typeface="Segoe UI Light"/>
                <a:ea typeface="Segoe UI Symbol" panose="020B0502040204020203" pitchFamily="34" charset="0"/>
              </a:rPr>
              <a:t>taller </a:t>
            </a:r>
            <a:endParaRPr lang="en-US" sz="2800" dirty="0">
              <a:solidFill>
                <a:srgbClr val="512BD4"/>
              </a:solidFill>
              <a:latin typeface="Segoe UI Light"/>
              <a:ea typeface="Segoe UI Symbol" panose="020B0502040204020203" pitchFamily="34" charset="0"/>
            </a:endParaRPr>
          </a:p>
          <a:p>
            <a:pPr algn="ctr" defTabSz="914358">
              <a:lnSpc>
                <a:spcPct val="150000"/>
              </a:lnSpc>
            </a:pPr>
            <a:r>
              <a:rPr lang="en-US" sz="2800" dirty="0">
                <a:solidFill>
                  <a:srgbClr val="512BD4"/>
                </a:solidFill>
                <a:latin typeface="Segoe UI Light"/>
                <a:ea typeface="Segoe UI Symbol" panose="020B0502040204020203" pitchFamily="34" charset="0"/>
              </a:rPr>
              <a:t>para </a:t>
            </a:r>
            <a:r>
              <a:rPr lang="en-US" sz="2800" dirty="0" err="1">
                <a:solidFill>
                  <a:srgbClr val="512BD4"/>
                </a:solidFill>
                <a:latin typeface="Segoe UI Light"/>
                <a:ea typeface="Segoe UI Symbol" panose="020B0502040204020203" pitchFamily="34" charset="0"/>
              </a:rPr>
              <a:t>aprender</a:t>
            </a:r>
            <a:r>
              <a:rPr lang="en-US" sz="2800" dirty="0">
                <a:solidFill>
                  <a:srgbClr val="512BD4"/>
                </a:solidFill>
                <a:latin typeface="Segoe UI Light"/>
                <a:ea typeface="Segoe UI Symbol" panose="020B0502040204020203" pitchFamily="34" charset="0"/>
              </a:rPr>
              <a:t> </a:t>
            </a:r>
            <a:r>
              <a:rPr lang="en-US" sz="2800" dirty="0" err="1">
                <a:solidFill>
                  <a:srgbClr val="512BD4"/>
                </a:solidFill>
                <a:latin typeface="Segoe UI Light"/>
                <a:ea typeface="Segoe UI Symbol" panose="020B0502040204020203" pitchFamily="34" charset="0"/>
              </a:rPr>
              <a:t>conceptos</a:t>
            </a:r>
            <a:r>
              <a:rPr lang="en-US" sz="2800" dirty="0">
                <a:solidFill>
                  <a:srgbClr val="512BD4"/>
                </a:solidFill>
                <a:latin typeface="Segoe UI Light"/>
                <a:ea typeface="Segoe UI Symbol" panose="020B0502040204020203" pitchFamily="34" charset="0"/>
              </a:rPr>
              <a:t> </a:t>
            </a:r>
            <a:r>
              <a:rPr lang="en-US" sz="2800" dirty="0" err="1">
                <a:solidFill>
                  <a:srgbClr val="512BD4"/>
                </a:solidFill>
                <a:latin typeface="Segoe UI Light"/>
                <a:ea typeface="Segoe UI Symbol" panose="020B0502040204020203" pitchFamily="34" charset="0"/>
              </a:rPr>
              <a:t>básicos</a:t>
            </a:r>
            <a:r>
              <a:rPr lang="en-US" sz="2800" dirty="0">
                <a:solidFill>
                  <a:srgbClr val="512BD4"/>
                </a:solidFill>
                <a:latin typeface="Segoe UI Light"/>
                <a:ea typeface="Segoe UI Symbol" panose="020B0502040204020203" pitchFamily="34" charset="0"/>
              </a:rPr>
              <a:t> </a:t>
            </a:r>
            <a:r>
              <a:rPr lang="en-US" sz="2800" dirty="0" err="1">
                <a:solidFill>
                  <a:srgbClr val="512BD4"/>
                </a:solidFill>
                <a:latin typeface="Segoe UI Light"/>
                <a:ea typeface="Segoe UI Symbol" panose="020B0502040204020203" pitchFamily="34" charset="0"/>
              </a:rPr>
              <a:t>relacionados</a:t>
            </a:r>
            <a:r>
              <a:rPr lang="en-US" sz="2800" dirty="0">
                <a:solidFill>
                  <a:srgbClr val="512BD4"/>
                </a:solidFill>
                <a:latin typeface="Segoe UI Light"/>
                <a:ea typeface="Segoe UI Symbol" panose="020B0502040204020203" pitchFamily="34" charset="0"/>
              </a:rPr>
              <a:t> con</a:t>
            </a:r>
          </a:p>
          <a:p>
            <a:pPr algn="ctr" defTabSz="914358">
              <a:lnSpc>
                <a:spcPct val="150000"/>
              </a:lnSpc>
            </a:pPr>
            <a:r>
              <a:rPr lang="en-US" sz="4000" b="1" dirty="0" err="1">
                <a:solidFill>
                  <a:srgbClr val="512BD4"/>
                </a:solidFill>
                <a:latin typeface="Segoe UI Light"/>
                <a:ea typeface="Segoe UI Symbol" panose="020B0502040204020203" pitchFamily="34" charset="0"/>
              </a:rPr>
              <a:t>el</a:t>
            </a:r>
            <a:r>
              <a:rPr lang="en-US" sz="4000" b="1" dirty="0">
                <a:solidFill>
                  <a:srgbClr val="512BD4"/>
                </a:solidFill>
                <a:latin typeface="Segoe UI Light"/>
                <a:ea typeface="Segoe UI Symbol" panose="020B0502040204020203" pitchFamily="34" charset="0"/>
              </a:rPr>
              <a:t> </a:t>
            </a:r>
            <a:r>
              <a:rPr lang="en-US" sz="4000" b="1" dirty="0" err="1">
                <a:solidFill>
                  <a:srgbClr val="512BD4"/>
                </a:solidFill>
                <a:latin typeface="Segoe UI Light"/>
                <a:ea typeface="Segoe UI Symbol" panose="020B0502040204020203" pitchFamily="34" charset="0"/>
              </a:rPr>
              <a:t>desarrollo</a:t>
            </a:r>
            <a:r>
              <a:rPr lang="en-US" sz="4000" b="1" dirty="0">
                <a:solidFill>
                  <a:srgbClr val="512BD4"/>
                </a:solidFill>
                <a:latin typeface="Segoe UI Light"/>
                <a:ea typeface="Segoe UI Symbol" panose="020B0502040204020203" pitchFamily="34" charset="0"/>
              </a:rPr>
              <a:t> de apps con .NET MAUI</a:t>
            </a:r>
          </a:p>
          <a:p>
            <a:pPr algn="ctr" defTabSz="914358">
              <a:lnSpc>
                <a:spcPct val="150000"/>
              </a:lnSpc>
            </a:pPr>
            <a:r>
              <a:rPr lang="en-US" sz="2800" dirty="0" err="1">
                <a:solidFill>
                  <a:srgbClr val="512BD4"/>
                </a:solidFill>
                <a:latin typeface="Segoe UI Light"/>
                <a:ea typeface="Segoe UI Symbol" panose="020B0502040204020203" pitchFamily="34" charset="0"/>
              </a:rPr>
              <a:t>pero</a:t>
            </a:r>
            <a:r>
              <a:rPr lang="en-US" sz="2800" dirty="0">
                <a:solidFill>
                  <a:srgbClr val="512BD4"/>
                </a:solidFill>
                <a:latin typeface="Segoe UI Light"/>
                <a:ea typeface="Segoe UI Symbol" panose="020B0502040204020203" pitchFamily="34" charset="0"/>
              </a:rPr>
              <a:t> </a:t>
            </a:r>
            <a:r>
              <a:rPr lang="en-US" sz="4000" b="1" dirty="0">
                <a:solidFill>
                  <a:srgbClr val="512BD4"/>
                </a:solidFill>
                <a:latin typeface="Segoe UI Light"/>
                <a:ea typeface="Segoe UI Symbol" panose="020B0502040204020203" pitchFamily="34" charset="0"/>
              </a:rPr>
              <a:t>no</a:t>
            </a:r>
            <a:r>
              <a:rPr lang="en-US" sz="3200" b="1" dirty="0">
                <a:solidFill>
                  <a:srgbClr val="512BD4"/>
                </a:solidFill>
                <a:latin typeface="Segoe UI Light"/>
                <a:ea typeface="Segoe UI Symbol" panose="020B0502040204020203" pitchFamily="34" charset="0"/>
              </a:rPr>
              <a:t> </a:t>
            </a:r>
            <a:r>
              <a:rPr lang="en-US" sz="2800" dirty="0">
                <a:solidFill>
                  <a:srgbClr val="512BD4"/>
                </a:solidFill>
                <a:latin typeface="Segoe UI Light"/>
                <a:ea typeface="Segoe UI Symbol" panose="020B0502040204020203" pitchFamily="34" charset="0"/>
              </a:rPr>
              <a:t>es</a:t>
            </a:r>
          </a:p>
          <a:p>
            <a:pPr algn="ctr" defTabSz="914358">
              <a:lnSpc>
                <a:spcPct val="150000"/>
              </a:lnSpc>
            </a:pPr>
            <a:r>
              <a:rPr lang="en-US" sz="4000" b="1" dirty="0">
                <a:solidFill>
                  <a:srgbClr val="512BD4"/>
                </a:solidFill>
                <a:latin typeface="Segoe UI Light"/>
                <a:ea typeface="Segoe UI Symbol" panose="020B0502040204020203" pitchFamily="34" charset="0"/>
              </a:rPr>
              <a:t>Un </a:t>
            </a:r>
            <a:r>
              <a:rPr lang="en-US" sz="4000" b="1" dirty="0" err="1">
                <a:solidFill>
                  <a:srgbClr val="512BD4"/>
                </a:solidFill>
                <a:latin typeface="Segoe UI Light"/>
                <a:ea typeface="Segoe UI Symbol" panose="020B0502040204020203" pitchFamily="34" charset="0"/>
              </a:rPr>
              <a:t>curso</a:t>
            </a:r>
            <a:r>
              <a:rPr lang="en-US" sz="4000" b="1" dirty="0">
                <a:solidFill>
                  <a:srgbClr val="512BD4"/>
                </a:solidFill>
                <a:latin typeface="Segoe UI Light"/>
                <a:ea typeface="Segoe UI Symbol" panose="020B0502040204020203" pitchFamily="34" charset="0"/>
              </a:rPr>
              <a:t> </a:t>
            </a:r>
            <a:r>
              <a:rPr lang="en-US" sz="4000" b="1" dirty="0" err="1">
                <a:solidFill>
                  <a:srgbClr val="512BD4"/>
                </a:solidFill>
                <a:latin typeface="Segoe UI Light"/>
                <a:ea typeface="Segoe UI Symbol" panose="020B0502040204020203" pitchFamily="34" charset="0"/>
              </a:rPr>
              <a:t>completo</a:t>
            </a:r>
            <a:r>
              <a:rPr lang="en-US" sz="4000" b="1" dirty="0">
                <a:solidFill>
                  <a:srgbClr val="512BD4"/>
                </a:solidFill>
                <a:latin typeface="Segoe UI Light"/>
                <a:ea typeface="Segoe UI Symbol" panose="020B0502040204020203" pitchFamily="34" charset="0"/>
              </a:rPr>
              <a:t>.</a:t>
            </a:r>
            <a:r>
              <a:rPr lang="en-US" sz="2800" dirty="0">
                <a:solidFill>
                  <a:srgbClr val="512BD4"/>
                </a:solidFill>
                <a:latin typeface="Segoe UI Light"/>
                <a:ea typeface="Segoe UI Symbol" panose="020B0502040204020203" pitchFamily="34" charset="0"/>
              </a:rPr>
              <a:t> </a:t>
            </a:r>
            <a:endParaRPr lang="en-US" sz="3200" dirty="0">
              <a:solidFill>
                <a:srgbClr val="512BD4"/>
              </a:solidFill>
              <a:latin typeface="Segoe UI Light"/>
              <a:ea typeface="Segoe UI Symbol" panose="020B0502040204020203" pitchFamily="34" charset="0"/>
            </a:endParaRPr>
          </a:p>
        </p:txBody>
      </p:sp>
    </p:spTree>
    <p:extLst>
      <p:ext uri="{BB962C8B-B14F-4D97-AF65-F5344CB8AC3E}">
        <p14:creationId xmlns:p14="http://schemas.microsoft.com/office/powerpoint/2010/main" val="276686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E69-6AB9-4165-AE0C-478D4EEED379}"/>
              </a:ext>
            </a:extLst>
          </p:cNvPr>
          <p:cNvSpPr>
            <a:spLocks noGrp="1"/>
          </p:cNvSpPr>
          <p:nvPr>
            <p:ph type="title"/>
          </p:nvPr>
        </p:nvSpPr>
        <p:spPr>
          <a:xfrm>
            <a:off x="1165664" y="2532448"/>
            <a:ext cx="9860672" cy="1793104"/>
          </a:xfrm>
        </p:spPr>
        <p:txBody>
          <a:bodyPr anchor="ctr"/>
          <a:lstStyle/>
          <a:p>
            <a:pPr algn="ctr"/>
            <a:r>
              <a:rPr lang="en-US" sz="6600" dirty="0">
                <a:solidFill>
                  <a:srgbClr val="7030A0"/>
                </a:solidFill>
              </a:rPr>
              <a:t>#tallerdotnetmaui</a:t>
            </a:r>
          </a:p>
        </p:txBody>
      </p:sp>
    </p:spTree>
    <p:extLst>
      <p:ext uri="{BB962C8B-B14F-4D97-AF65-F5344CB8AC3E}">
        <p14:creationId xmlns:p14="http://schemas.microsoft.com/office/powerpoint/2010/main" val="19765152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0FA823B1-86A2-4A3F-8713-882F23E7AEE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181302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E69-6AB9-4165-AE0C-478D4EEED379}"/>
              </a:ext>
            </a:extLst>
          </p:cNvPr>
          <p:cNvSpPr>
            <a:spLocks noGrp="1"/>
          </p:cNvSpPr>
          <p:nvPr>
            <p:ph type="title"/>
          </p:nvPr>
        </p:nvSpPr>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
        <p:nvSpPr>
          <p:cNvPr id="4" name="TextBox 3">
            <a:extLst>
              <a:ext uri="{FF2B5EF4-FFF2-40B4-BE49-F238E27FC236}">
                <a16:creationId xmlns:a16="http://schemas.microsoft.com/office/drawing/2014/main" id="{526BEDB7-C084-405A-9360-8255E0C5982C}"/>
              </a:ext>
            </a:extLst>
          </p:cNvPr>
          <p:cNvSpPr txBox="1"/>
          <p:nvPr/>
        </p:nvSpPr>
        <p:spPr>
          <a:xfrm>
            <a:off x="1165664" y="5665757"/>
            <a:ext cx="6537488" cy="923330"/>
          </a:xfrm>
          <a:prstGeom prst="rect">
            <a:avLst/>
          </a:prstGeom>
          <a:noFill/>
        </p:spPr>
        <p:txBody>
          <a:bodyPr wrap="square">
            <a:spAutoFit/>
          </a:bodyPr>
          <a:lstStyle/>
          <a:p>
            <a:r>
              <a:rPr lang="en-US" dirty="0">
                <a:hlinkClick r:id="rId2"/>
              </a:rPr>
              <a:t>dotnet-presentations/dotnet-</a:t>
            </a:r>
            <a:r>
              <a:rPr lang="en-US" dirty="0" err="1">
                <a:hlinkClick r:id="rId2"/>
              </a:rPr>
              <a:t>maui</a:t>
            </a:r>
            <a:r>
              <a:rPr lang="en-US" dirty="0">
                <a:hlinkClick r:id="rId2"/>
              </a:rPr>
              <a:t>-workshop: A full day workshop on how to build apps with .NET MAUI for iOS, Android, macOS, and Windows (github.com)</a:t>
            </a:r>
            <a:endParaRPr lang="en-US" dirty="0"/>
          </a:p>
        </p:txBody>
      </p:sp>
    </p:spTree>
    <p:extLst>
      <p:ext uri="{BB962C8B-B14F-4D97-AF65-F5344CB8AC3E}">
        <p14:creationId xmlns:p14="http://schemas.microsoft.com/office/powerpoint/2010/main" val="30544292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E69-6AB9-4165-AE0C-478D4EEED379}"/>
              </a:ext>
            </a:extLst>
          </p:cNvPr>
          <p:cNvSpPr>
            <a:spLocks noGrp="1"/>
          </p:cNvSpPr>
          <p:nvPr>
            <p:ph type="title"/>
          </p:nvPr>
        </p:nvSpPr>
        <p:spPr>
          <a:xfrm>
            <a:off x="489008" y="749149"/>
            <a:ext cx="9860672" cy="1024787"/>
          </a:xfrm>
        </p:spPr>
        <p:txBody>
          <a:bodyPr/>
          <a:lstStyle/>
          <a:p>
            <a:r>
              <a:rPr lang="en-US" dirty="0"/>
              <a:t>¿</a:t>
            </a:r>
            <a:r>
              <a:rPr lang="en-US" dirty="0" err="1"/>
              <a:t>Qué</a:t>
            </a:r>
            <a:r>
              <a:rPr lang="en-US" dirty="0"/>
              <a:t> </a:t>
            </a:r>
            <a:r>
              <a:rPr lang="en-US" dirty="0" err="1"/>
              <a:t>vamos</a:t>
            </a:r>
            <a:r>
              <a:rPr lang="en-US" dirty="0"/>
              <a:t> a </a:t>
            </a:r>
            <a:r>
              <a:rPr lang="en-US" dirty="0" err="1"/>
              <a:t>hacer</a:t>
            </a:r>
            <a:r>
              <a:rPr lang="en-US" dirty="0"/>
              <a:t>?</a:t>
            </a:r>
          </a:p>
        </p:txBody>
      </p:sp>
      <p:pic>
        <p:nvPicPr>
          <p:cNvPr id="4" name="Picture 3" descr="A collage of monkeys&#10;&#10;Description automatically generated with low confidence">
            <a:extLst>
              <a:ext uri="{FF2B5EF4-FFF2-40B4-BE49-F238E27FC236}">
                <a16:creationId xmlns:a16="http://schemas.microsoft.com/office/drawing/2014/main" id="{F3595818-47D9-411F-A0CB-E60109026631}"/>
              </a:ext>
            </a:extLst>
          </p:cNvPr>
          <p:cNvPicPr>
            <a:picLocks noChangeAspect="1"/>
          </p:cNvPicPr>
          <p:nvPr/>
        </p:nvPicPr>
        <p:blipFill>
          <a:blip r:embed="rId2"/>
          <a:stretch>
            <a:fillRect/>
          </a:stretch>
        </p:blipFill>
        <p:spPr>
          <a:xfrm>
            <a:off x="3594346" y="1773934"/>
            <a:ext cx="2740902" cy="4872715"/>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1840EACA-9D61-4149-ADA5-01E3ADB6B79F}"/>
              </a:ext>
            </a:extLst>
          </p:cNvPr>
          <p:cNvPicPr>
            <a:picLocks noChangeAspect="1"/>
          </p:cNvPicPr>
          <p:nvPr/>
        </p:nvPicPr>
        <p:blipFill>
          <a:blip r:embed="rId3"/>
          <a:stretch>
            <a:fillRect/>
          </a:stretch>
        </p:blipFill>
        <p:spPr>
          <a:xfrm>
            <a:off x="665951" y="1773935"/>
            <a:ext cx="2751452" cy="4872715"/>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AC5D5048-71C8-4626-BB82-3AD7F39D596C}"/>
              </a:ext>
            </a:extLst>
          </p:cNvPr>
          <p:cNvPicPr>
            <a:picLocks noChangeAspect="1"/>
          </p:cNvPicPr>
          <p:nvPr/>
        </p:nvPicPr>
        <p:blipFill>
          <a:blip r:embed="rId4"/>
          <a:stretch>
            <a:fillRect/>
          </a:stretch>
        </p:blipFill>
        <p:spPr>
          <a:xfrm>
            <a:off x="6512191" y="1773934"/>
            <a:ext cx="2751452" cy="4891470"/>
          </a:xfrm>
          <a:prstGeom prst="rect">
            <a:avLst/>
          </a:prstGeom>
        </p:spPr>
      </p:pic>
    </p:spTree>
    <p:extLst>
      <p:ext uri="{BB962C8B-B14F-4D97-AF65-F5344CB8AC3E}">
        <p14:creationId xmlns:p14="http://schemas.microsoft.com/office/powerpoint/2010/main" val="36829287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390113"/>
            <a:ext cx="11269577" cy="5178376"/>
          </a:xfrm>
        </p:spPr>
        <p:txBody>
          <a:bodyPr/>
          <a:lstStyle/>
          <a:p>
            <a:pPr marL="560241" indent="-560241">
              <a:lnSpc>
                <a:spcPts val="4800"/>
              </a:lnSpc>
              <a:buFont typeface="Arial" charset="0"/>
              <a:buChar char="•"/>
            </a:pPr>
            <a:r>
              <a:rPr lang="en-US" sz="3600" dirty="0" err="1"/>
              <a:t>Conocimientos</a:t>
            </a:r>
            <a:r>
              <a:rPr lang="en-US" sz="3600" dirty="0"/>
              <a:t> </a:t>
            </a:r>
            <a:r>
              <a:rPr lang="en-US" sz="3600" dirty="0" err="1"/>
              <a:t>básicos</a:t>
            </a:r>
            <a:r>
              <a:rPr lang="en-US" sz="3600" dirty="0"/>
              <a:t> de C# y .NET (</a:t>
            </a:r>
            <a:r>
              <a:rPr lang="en-US" sz="3600" dirty="0" err="1"/>
              <a:t>delegados</a:t>
            </a:r>
            <a:r>
              <a:rPr lang="en-US" sz="3600" dirty="0"/>
              <a:t> y </a:t>
            </a:r>
            <a:r>
              <a:rPr lang="en-US" sz="3600" dirty="0" err="1"/>
              <a:t>eventos</a:t>
            </a:r>
            <a:r>
              <a:rPr lang="en-US" sz="3600" dirty="0"/>
              <a:t>, async/await, </a:t>
            </a:r>
            <a:r>
              <a:rPr lang="en-US" sz="3600" dirty="0" err="1"/>
              <a:t>etc</a:t>
            </a:r>
            <a:r>
              <a:rPr lang="en-US" sz="3600" dirty="0"/>
              <a:t>).</a:t>
            </a:r>
          </a:p>
          <a:p>
            <a:pPr marL="560241" indent="-560241">
              <a:lnSpc>
                <a:spcPts val="4800"/>
              </a:lnSpc>
              <a:buFont typeface="Arial" charset="0"/>
              <a:buChar char="•"/>
            </a:pPr>
            <a:r>
              <a:rPr lang="en-US" sz="3600" dirty="0" err="1"/>
              <a:t>Conocimientos</a:t>
            </a:r>
            <a:r>
              <a:rPr lang="en-US" sz="3600" dirty="0"/>
              <a:t> </a:t>
            </a:r>
            <a:r>
              <a:rPr lang="en-US" sz="3600" dirty="0" err="1"/>
              <a:t>básicos</a:t>
            </a:r>
            <a:r>
              <a:rPr lang="en-US" sz="3600" dirty="0"/>
              <a:t>  de Visual Studio.</a:t>
            </a:r>
          </a:p>
          <a:p>
            <a:pPr marL="560241" indent="-560241">
              <a:lnSpc>
                <a:spcPts val="4800"/>
              </a:lnSpc>
              <a:buFont typeface="Arial" charset="0"/>
              <a:buChar char="•"/>
            </a:pPr>
            <a:r>
              <a:rPr lang="en-US" sz="3600" dirty="0" err="1"/>
              <a:t>Ganas</a:t>
            </a:r>
            <a:r>
              <a:rPr lang="en-US" sz="3600" dirty="0"/>
              <a:t> de </a:t>
            </a:r>
            <a:r>
              <a:rPr lang="en-US" sz="3600" dirty="0" err="1"/>
              <a:t>aprender</a:t>
            </a:r>
            <a:r>
              <a:rPr lang="en-US" sz="3600" dirty="0"/>
              <a:t>!</a:t>
            </a:r>
          </a:p>
        </p:txBody>
      </p:sp>
      <p:sp>
        <p:nvSpPr>
          <p:cNvPr id="2" name="Title 1"/>
          <p:cNvSpPr>
            <a:spLocks noGrp="1"/>
          </p:cNvSpPr>
          <p:nvPr>
            <p:ph type="title"/>
          </p:nvPr>
        </p:nvSpPr>
        <p:spPr>
          <a:xfrm>
            <a:off x="419660" y="289511"/>
            <a:ext cx="11564484" cy="899665"/>
          </a:xfrm>
        </p:spPr>
        <p:txBody>
          <a:bodyPr/>
          <a:lstStyle/>
          <a:p>
            <a:r>
              <a:rPr lang="es-ES" dirty="0"/>
              <a:t>P</a:t>
            </a:r>
            <a:r>
              <a:rPr lang="en-US" dirty="0" err="1"/>
              <a:t>rerequisitos</a:t>
            </a:r>
            <a:endParaRPr lang="en-US" dirty="0"/>
          </a:p>
        </p:txBody>
      </p:sp>
    </p:spTree>
    <p:extLst>
      <p:ext uri="{BB962C8B-B14F-4D97-AF65-F5344CB8AC3E}">
        <p14:creationId xmlns:p14="http://schemas.microsoft.com/office/powerpoint/2010/main" val="3637288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err="1"/>
              <a:t>Bienvenid</a:t>
            </a:r>
            <a:r>
              <a:rPr lang="en-US" sz="4000" dirty="0"/>
              <a:t>@ al taller</a:t>
            </a:r>
            <a:endParaRPr lang="en-US" sz="2432" dirty="0"/>
          </a:p>
          <a:p>
            <a:pPr marL="560241" indent="-560241">
              <a:lnSpc>
                <a:spcPts val="4800"/>
              </a:lnSpc>
              <a:buFont typeface="Arial" charset="0"/>
              <a:buChar char="•"/>
            </a:pPr>
            <a:r>
              <a:rPr lang="en-US" sz="4000" dirty="0"/>
              <a:t>¿</a:t>
            </a:r>
            <a:r>
              <a:rPr lang="en-US" sz="4000" dirty="0" err="1"/>
              <a:t>Qué</a:t>
            </a:r>
            <a:r>
              <a:rPr lang="en-US" sz="4000" dirty="0"/>
              <a:t> es .NET MAUI?</a:t>
            </a:r>
          </a:p>
          <a:p>
            <a:pPr marL="560241" indent="-560241">
              <a:lnSpc>
                <a:spcPts val="4800"/>
              </a:lnSpc>
              <a:buFont typeface="Arial" charset="0"/>
              <a:buChar char="•"/>
            </a:pPr>
            <a:r>
              <a:rPr lang="en-US" sz="4000" dirty="0"/>
              <a:t>¿Por </a:t>
            </a:r>
            <a:r>
              <a:rPr lang="en-US" sz="4000" dirty="0" err="1"/>
              <a:t>qué</a:t>
            </a:r>
            <a:r>
              <a:rPr lang="en-US" sz="4000" dirty="0"/>
              <a:t> .NET MAUI?</a:t>
            </a:r>
          </a:p>
          <a:p>
            <a:pPr marL="560241" indent="-560241">
              <a:lnSpc>
                <a:spcPts val="4800"/>
              </a:lnSpc>
              <a:buFont typeface="Arial" charset="0"/>
              <a:buChar char="•"/>
            </a:pPr>
            <a:r>
              <a:rPr lang="en-US" sz="4000" dirty="0" err="1"/>
              <a:t>Anatomía</a:t>
            </a:r>
            <a:r>
              <a:rPr lang="en-US" sz="4000" dirty="0"/>
              <a:t> de una App .NET MAUI</a:t>
            </a:r>
          </a:p>
          <a:p>
            <a:pPr marL="560241" indent="-560241">
              <a:lnSpc>
                <a:spcPts val="4800"/>
              </a:lnSpc>
              <a:buFont typeface="Arial" charset="0"/>
              <a:buChar char="•"/>
            </a:pPr>
            <a:r>
              <a:rPr lang="en-US" sz="4000" dirty="0" err="1"/>
              <a:t>Prerequisitos</a:t>
            </a:r>
            <a:endParaRPr lang="en-US" sz="4000" dirty="0"/>
          </a:p>
          <a:p>
            <a:pPr marL="560241" indent="-560241">
              <a:lnSpc>
                <a:spcPts val="4800"/>
              </a:lnSpc>
              <a:buFont typeface="Arial" charset="0"/>
              <a:buChar char="•"/>
            </a:pPr>
            <a:r>
              <a:rPr lang="en-US" sz="4000" dirty="0" err="1"/>
              <a:t>Instalación</a:t>
            </a:r>
            <a:r>
              <a:rPr lang="en-US" sz="4000" dirty="0"/>
              <a:t> </a:t>
            </a:r>
            <a:r>
              <a:rPr lang="en-US" sz="4000" dirty="0" err="1"/>
              <a:t>en</a:t>
            </a:r>
            <a:r>
              <a:rPr lang="en-US" sz="4000" dirty="0"/>
              <a:t> Windows</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4148325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err="1"/>
              <a:t>Resolución</a:t>
            </a:r>
            <a:r>
              <a:rPr lang="en-US" sz="4000" dirty="0"/>
              <a:t> de </a:t>
            </a:r>
            <a:r>
              <a:rPr lang="en-US" sz="4000" dirty="0" err="1"/>
              <a:t>problemas</a:t>
            </a:r>
            <a:endParaRPr lang="en-US" sz="2432" dirty="0"/>
          </a:p>
          <a:p>
            <a:pPr marL="560241" indent="-560241">
              <a:lnSpc>
                <a:spcPts val="4800"/>
              </a:lnSpc>
              <a:buFont typeface="Arial" charset="0"/>
              <a:buChar char="•"/>
            </a:pPr>
            <a:r>
              <a:rPr lang="en-US" sz="4000" dirty="0"/>
              <a:t>El </a:t>
            </a:r>
            <a:r>
              <a:rPr lang="en-US" sz="4000" dirty="0" err="1"/>
              <a:t>entorno</a:t>
            </a:r>
            <a:r>
              <a:rPr lang="en-US" sz="4000" dirty="0"/>
              <a:t> de </a:t>
            </a:r>
            <a:r>
              <a:rPr lang="en-US" sz="4000" dirty="0" err="1"/>
              <a:t>desarrollo</a:t>
            </a:r>
            <a:r>
              <a:rPr lang="en-US" sz="4000" dirty="0"/>
              <a:t> </a:t>
            </a:r>
            <a:r>
              <a:rPr lang="en-US" sz="4000" dirty="0" err="1"/>
              <a:t>en</a:t>
            </a:r>
            <a:r>
              <a:rPr lang="en-US" sz="4000" dirty="0"/>
              <a:t> macOS</a:t>
            </a:r>
          </a:p>
          <a:p>
            <a:pPr marL="560241" indent="-560241">
              <a:lnSpc>
                <a:spcPts val="4800"/>
              </a:lnSpc>
              <a:buFont typeface="Arial" charset="0"/>
              <a:buChar char="•"/>
            </a:pPr>
            <a:r>
              <a:rPr lang="en-US" sz="4000" dirty="0" err="1"/>
              <a:t>Lanzar</a:t>
            </a:r>
            <a:r>
              <a:rPr lang="en-US" sz="4000" dirty="0"/>
              <a:t> Apps a </a:t>
            </a:r>
            <a:r>
              <a:rPr lang="en-US" sz="4000" dirty="0" err="1"/>
              <a:t>depuración</a:t>
            </a:r>
            <a:endParaRPr lang="en-US" sz="4000" dirty="0"/>
          </a:p>
          <a:p>
            <a:pPr marL="560241" indent="-560241">
              <a:lnSpc>
                <a:spcPts val="4800"/>
              </a:lnSpc>
              <a:buFont typeface="Arial" charset="0"/>
              <a:buChar char="•"/>
            </a:pPr>
            <a:r>
              <a:rPr lang="en-US" sz="4000" dirty="0" err="1"/>
              <a:t>Creando</a:t>
            </a:r>
            <a:r>
              <a:rPr lang="en-US" sz="4000" dirty="0"/>
              <a:t> una App </a:t>
            </a:r>
            <a:r>
              <a:rPr lang="en-US" sz="4000" dirty="0" err="1"/>
              <a:t>desde</a:t>
            </a:r>
            <a:r>
              <a:rPr lang="en-US" sz="4000" dirty="0"/>
              <a:t> cero</a:t>
            </a:r>
          </a:p>
          <a:p>
            <a:pPr marL="560241" indent="-560241">
              <a:lnSpc>
                <a:spcPts val="4800"/>
              </a:lnSpc>
              <a:buFont typeface="Arial" charset="0"/>
              <a:buChar char="•"/>
            </a:pPr>
            <a:r>
              <a:rPr lang="en-US" sz="4000" dirty="0"/>
              <a:t>Proyecto </a:t>
            </a:r>
            <a:r>
              <a:rPr lang="en-US" sz="4000" dirty="0" err="1"/>
              <a:t>único</a:t>
            </a:r>
            <a:endParaRPr lang="en-US" sz="4000" dirty="0"/>
          </a:p>
          <a:p>
            <a:pPr marL="560241" indent="-560241">
              <a:lnSpc>
                <a:spcPts val="4800"/>
              </a:lnSpc>
              <a:buFont typeface="Arial" charset="0"/>
              <a:buChar char="•"/>
            </a:pPr>
            <a:r>
              <a:rPr lang="en-US" sz="4000" dirty="0"/>
              <a:t>Hot Reload</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1857756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err="1"/>
              <a:t>Gestión</a:t>
            </a:r>
            <a:r>
              <a:rPr lang="en-US" sz="4000" dirty="0"/>
              <a:t> de Assets</a:t>
            </a:r>
            <a:endParaRPr lang="en-US" sz="2432" dirty="0"/>
          </a:p>
          <a:p>
            <a:pPr marL="560241" indent="-560241">
              <a:lnSpc>
                <a:spcPts val="4800"/>
              </a:lnSpc>
              <a:buFont typeface="Arial" charset="0"/>
              <a:buChar char="•"/>
            </a:pPr>
            <a:r>
              <a:rPr lang="en-US" sz="4000" dirty="0" err="1"/>
              <a:t>MauiProgram</a:t>
            </a:r>
            <a:endParaRPr lang="en-US" sz="4000" dirty="0"/>
          </a:p>
          <a:p>
            <a:pPr marL="560241" indent="-560241">
              <a:lnSpc>
                <a:spcPts val="4800"/>
              </a:lnSpc>
              <a:buFont typeface="Arial" charset="0"/>
              <a:buChar char="•"/>
            </a:pPr>
            <a:r>
              <a:rPr lang="en-US" sz="4000" dirty="0" err="1"/>
              <a:t>Jerarquía</a:t>
            </a:r>
            <a:r>
              <a:rPr lang="en-US" sz="4000" dirty="0"/>
              <a:t> de </a:t>
            </a:r>
            <a:r>
              <a:rPr lang="en-US" sz="4000" dirty="0" err="1"/>
              <a:t>elementos</a:t>
            </a:r>
            <a:r>
              <a:rPr lang="en-US" sz="4000" dirty="0"/>
              <a:t> </a:t>
            </a:r>
            <a:r>
              <a:rPr lang="en-US" sz="4000" dirty="0" err="1"/>
              <a:t>visuales</a:t>
            </a:r>
            <a:endParaRPr lang="en-US" sz="4000" dirty="0"/>
          </a:p>
          <a:p>
            <a:pPr marL="560241" indent="-560241">
              <a:lnSpc>
                <a:spcPts val="4800"/>
              </a:lnSpc>
              <a:buFont typeface="Arial" charset="0"/>
              <a:buChar char="•"/>
            </a:pPr>
            <a:r>
              <a:rPr lang="en-US" sz="4000" dirty="0"/>
              <a:t>XAML</a:t>
            </a:r>
          </a:p>
          <a:p>
            <a:pPr marL="560241" indent="-560241">
              <a:lnSpc>
                <a:spcPts val="4800"/>
              </a:lnSpc>
              <a:buFont typeface="Arial" charset="0"/>
              <a:buChar char="•"/>
            </a:pPr>
            <a:r>
              <a:rPr lang="en-US" sz="4000" dirty="0"/>
              <a:t>UI con C#</a:t>
            </a:r>
          </a:p>
          <a:p>
            <a:pPr marL="560241" indent="-560241">
              <a:lnSpc>
                <a:spcPts val="4800"/>
              </a:lnSpc>
              <a:buFont typeface="Arial" charset="0"/>
              <a:buChar char="•"/>
            </a:pPr>
            <a:r>
              <a:rPr lang="en-US" sz="4000" dirty="0"/>
              <a:t>Layouts</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433394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a:t>Nuestra </a:t>
            </a:r>
            <a:r>
              <a:rPr lang="en-US" sz="4000" dirty="0" err="1"/>
              <a:t>primera</a:t>
            </a:r>
            <a:r>
              <a:rPr lang="en-US" sz="4000" dirty="0"/>
              <a:t> UI</a:t>
            </a:r>
            <a:endParaRPr lang="en-US" sz="2432" dirty="0"/>
          </a:p>
          <a:p>
            <a:pPr marL="560241" indent="-560241">
              <a:lnSpc>
                <a:spcPts val="4800"/>
              </a:lnSpc>
              <a:buFont typeface="Arial" charset="0"/>
              <a:buChar char="•"/>
            </a:pPr>
            <a:r>
              <a:rPr lang="en-US" sz="4000" dirty="0" err="1"/>
              <a:t>Listados</a:t>
            </a:r>
            <a:endParaRPr lang="en-US" sz="4000" dirty="0"/>
          </a:p>
          <a:p>
            <a:pPr marL="560241" indent="-560241">
              <a:lnSpc>
                <a:spcPts val="4800"/>
              </a:lnSpc>
              <a:buFont typeface="Arial" charset="0"/>
              <a:buChar char="•"/>
            </a:pPr>
            <a:r>
              <a:rPr lang="en-US" sz="4000" dirty="0" err="1"/>
              <a:t>DataBinding</a:t>
            </a:r>
            <a:endParaRPr lang="en-US" sz="4000" dirty="0"/>
          </a:p>
          <a:p>
            <a:pPr marL="560241" indent="-560241">
              <a:lnSpc>
                <a:spcPts val="4800"/>
              </a:lnSpc>
              <a:buFont typeface="Arial" charset="0"/>
              <a:buChar char="•"/>
            </a:pPr>
            <a:r>
              <a:rPr lang="en-US" sz="4000" dirty="0"/>
              <a:t>MVVM</a:t>
            </a:r>
          </a:p>
          <a:p>
            <a:pPr marL="560241" indent="-560241">
              <a:lnSpc>
                <a:spcPts val="4800"/>
              </a:lnSpc>
              <a:buFont typeface="Arial" charset="0"/>
              <a:buChar char="•"/>
            </a:pPr>
            <a:r>
              <a:rPr lang="en-US" sz="4000" dirty="0" err="1"/>
              <a:t>Navegación</a:t>
            </a:r>
            <a:r>
              <a:rPr lang="en-US" sz="4000" dirty="0"/>
              <a:t> </a:t>
            </a:r>
            <a:r>
              <a:rPr lang="en-US" sz="4000" dirty="0" err="1"/>
              <a:t>básica</a:t>
            </a:r>
            <a:endParaRPr lang="en-US" sz="4000" dirty="0"/>
          </a:p>
          <a:p>
            <a:pPr marL="560241" indent="-560241">
              <a:lnSpc>
                <a:spcPts val="4800"/>
              </a:lnSpc>
              <a:buFont typeface="Arial" charset="0"/>
              <a:buChar char="•"/>
            </a:pPr>
            <a:r>
              <a:rPr lang="en-US" sz="4000" dirty="0" err="1"/>
              <a:t>Introducción</a:t>
            </a:r>
            <a:r>
              <a:rPr lang="en-US" sz="4000" dirty="0"/>
              <a:t> a Shell</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570359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64</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Avenir LT Pro 45 Book</vt:lpstr>
      <vt:lpstr>Calibri</vt:lpstr>
      <vt:lpstr>Consolas</vt:lpstr>
      <vt:lpstr>Open Sans</vt:lpstr>
      <vt:lpstr>Segoe UI</vt:lpstr>
      <vt:lpstr>Segoe UI Light</vt:lpstr>
      <vt:lpstr>5-30629_Build_Template_WHITE</vt:lpstr>
      <vt:lpstr>5_Office Theme</vt:lpstr>
      <vt:lpstr>Bienvenid@ al taller!</vt:lpstr>
      <vt:lpstr>PowerPoint Presentation</vt:lpstr>
      <vt:lpstr>¿Qué vamos a ver?</vt:lpstr>
      <vt:lpstr>¿Qué vamos a hacer?</vt:lpstr>
      <vt:lpstr>Prerequisitos</vt:lpstr>
      <vt:lpstr>¿Qué vamos a ver?</vt:lpstr>
      <vt:lpstr>¿Qué vamos a ver?</vt:lpstr>
      <vt:lpstr>¿Qué vamos a ver?</vt:lpstr>
      <vt:lpstr>¿Qué vamos a ver?</vt:lpstr>
      <vt:lpstr>¿Qué vamos a ver?</vt:lpstr>
      <vt:lpstr>¿Por qué?</vt:lpstr>
      <vt:lpstr>PowerPoint Presentation</vt:lpstr>
      <vt:lpstr>#tallerdotnetmaui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2022-04-12T15:15:47Z</dcterms:modified>
</cp:coreProperties>
</file>