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9"/>
  </p:notesMasterIdLst>
  <p:sldIdLst>
    <p:sldId id="291" r:id="rId3"/>
    <p:sldId id="2147469519" r:id="rId4"/>
    <p:sldId id="2147469524" r:id="rId5"/>
    <p:sldId id="2147469526" r:id="rId6"/>
    <p:sldId id="2147469525"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5" d="100"/>
          <a:sy n="105" d="100"/>
        </p:scale>
        <p:origin x="28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MauiProgram</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Inicio de la aplicación</a:t>
            </a:r>
            <a:endParaRPr lang="en-US" sz="7200" dirty="0">
              <a:solidFill>
                <a:schemeClr val="bg1"/>
              </a:solidFill>
            </a:endParaRPr>
          </a:p>
        </p:txBody>
      </p:sp>
    </p:spTree>
    <p:extLst>
      <p:ext uri="{BB962C8B-B14F-4D97-AF65-F5344CB8AC3E}">
        <p14:creationId xmlns:p14="http://schemas.microsoft.com/office/powerpoint/2010/main" val="37958793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I</a:t>
            </a:r>
            <a:r>
              <a:rPr lang="en-US" sz="3200" dirty="0" err="1">
                <a:latin typeface="Segoe UI Semibold"/>
                <a:cs typeface="Segoe UI Semibold"/>
              </a:rPr>
              <a:t>nicio</a:t>
            </a:r>
            <a:r>
              <a:rPr lang="en-US" sz="3200" dirty="0">
                <a:latin typeface="Segoe UI Semibold"/>
                <a:cs typeface="Segoe UI Semibold"/>
              </a:rPr>
              <a:t> de la </a:t>
            </a:r>
            <a:r>
              <a:rPr lang="en-US" sz="3200" dirty="0" err="1">
                <a:latin typeface="Segoe UI Semibold"/>
                <a:cs typeface="Segoe UI Semibold"/>
              </a:rPr>
              <a:t>aplicación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25424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Las aplicaciones .NET MAUI arrancan mediante el </a:t>
            </a:r>
            <a:r>
              <a:rPr lang="es-ES" sz="1800" b="1" i="0" dirty="0">
                <a:solidFill>
                  <a:srgbClr val="171717"/>
                </a:solidFill>
                <a:effectLst/>
                <a:latin typeface="Segoe UI" panose="020B0502040204020203" pitchFamily="34" charset="0"/>
              </a:rPr>
              <a:t>host genérico de .NET</a:t>
            </a:r>
            <a:r>
              <a:rPr lang="es-ES" sz="1800" b="0" i="0" dirty="0">
                <a:solidFill>
                  <a:srgbClr val="171717"/>
                </a:solidFill>
                <a:effectLst/>
                <a:latin typeface="Segoe UI" panose="020B0502040204020203" pitchFamily="34" charset="0"/>
              </a:rPr>
              <a:t>. Esto permite que las aplicaciones se inicialicen desde una sola ubicación y proporciona la capacidad de configurar fuentes, servicios y bibliotecas de terceros.</a:t>
            </a:r>
            <a:endParaRPr lang="es-ES" sz="1800" b="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A1087319-BE98-4C3A-B2CF-C7F54EB5A76F}"/>
              </a:ext>
            </a:extLst>
          </p:cNvPr>
          <p:cNvSpPr txBox="1"/>
          <p:nvPr/>
        </p:nvSpPr>
        <p:spPr>
          <a:xfrm>
            <a:off x="457200" y="3116898"/>
            <a:ext cx="11222610" cy="3785652"/>
          </a:xfrm>
          <a:prstGeom prst="rect">
            <a:avLst/>
          </a:prstGeom>
          <a:noFill/>
        </p:spPr>
        <p:txBody>
          <a:bodyPr wrap="square">
            <a:spAutoFit/>
          </a:bodyPr>
          <a:lstStyle/>
          <a:p>
            <a:r>
              <a:rPr lang="en-US" sz="1600" b="0" i="0" dirty="0">
                <a:solidFill>
                  <a:srgbClr val="0101FD"/>
                </a:solidFill>
                <a:effectLst/>
                <a:latin typeface="SFMono-Regular"/>
              </a:rPr>
              <a:t>using</a:t>
            </a:r>
            <a:r>
              <a:rPr lang="en-US" sz="1600" b="0" i="0" dirty="0">
                <a:solidFill>
                  <a:srgbClr val="171717"/>
                </a:solidFill>
                <a:effectLst/>
                <a:latin typeface="SFMono-Regular"/>
              </a:rPr>
              <a:t> </a:t>
            </a:r>
            <a:r>
              <a:rPr lang="en-US" sz="1600" b="0" i="0" dirty="0" err="1">
                <a:solidFill>
                  <a:srgbClr val="171717"/>
                </a:solidFill>
                <a:effectLst/>
                <a:latin typeface="SFMono-Regular"/>
              </a:rPr>
              <a:t>Microsoft.Maui.Hosting</a:t>
            </a:r>
            <a:r>
              <a:rPr lang="en-US" sz="1600" b="0" i="0" dirty="0">
                <a:solidFill>
                  <a:srgbClr val="171717"/>
                </a:solidFill>
                <a:effectLst/>
                <a:latin typeface="SFMono-Regular"/>
              </a:rPr>
              <a:t>; </a:t>
            </a:r>
          </a:p>
          <a:p>
            <a:r>
              <a:rPr lang="en-US" sz="1600" b="0" i="0" dirty="0">
                <a:solidFill>
                  <a:srgbClr val="0101FD"/>
                </a:solidFill>
                <a:effectLst/>
                <a:latin typeface="SFMono-Regular"/>
              </a:rPr>
              <a:t>using</a:t>
            </a:r>
            <a:r>
              <a:rPr lang="en-US" sz="1600" b="0" i="0" dirty="0">
                <a:solidFill>
                  <a:srgbClr val="171717"/>
                </a:solidFill>
                <a:effectLst/>
                <a:latin typeface="SFMono-Regular"/>
              </a:rPr>
              <a:t> </a:t>
            </a:r>
            <a:r>
              <a:rPr lang="en-US" sz="1600" b="0" i="0" dirty="0" err="1">
                <a:solidFill>
                  <a:srgbClr val="171717"/>
                </a:solidFill>
                <a:effectLst/>
                <a:latin typeface="SFMono-Regular"/>
              </a:rPr>
              <a:t>Microsoft.Maui.Controls.Hosting</a:t>
            </a:r>
            <a:r>
              <a:rPr lang="en-US" sz="1600" b="0" i="0" dirty="0">
                <a:solidFill>
                  <a:srgbClr val="171717"/>
                </a:solidFill>
                <a:effectLst/>
                <a:latin typeface="SFMono-Regular"/>
              </a:rPr>
              <a:t>; </a:t>
            </a:r>
          </a:p>
          <a:p>
            <a:endParaRPr lang="en-US" sz="1600" b="0" i="0" dirty="0">
              <a:solidFill>
                <a:srgbClr val="171717"/>
              </a:solidFill>
              <a:effectLst/>
              <a:latin typeface="SFMono-Regular"/>
            </a:endParaRPr>
          </a:p>
          <a:p>
            <a:r>
              <a:rPr lang="en-US" sz="1600" b="0" i="0" dirty="0">
                <a:solidFill>
                  <a:srgbClr val="0101FD"/>
                </a:solidFill>
                <a:effectLst/>
                <a:latin typeface="SFMono-Regular"/>
              </a:rPr>
              <a:t>namespace</a:t>
            </a:r>
            <a:r>
              <a:rPr lang="en-US" sz="1600" b="0" i="0" dirty="0">
                <a:solidFill>
                  <a:srgbClr val="171717"/>
                </a:solidFill>
                <a:effectLst/>
                <a:latin typeface="SFMono-Regular"/>
              </a:rPr>
              <a:t> </a:t>
            </a:r>
            <a:r>
              <a:rPr lang="en-US" sz="1600" b="0" i="0" dirty="0" err="1">
                <a:solidFill>
                  <a:srgbClr val="006881"/>
                </a:solidFill>
                <a:effectLst/>
                <a:latin typeface="SFMono-Regular"/>
              </a:rPr>
              <a:t>MyMauiApp</a:t>
            </a:r>
            <a:r>
              <a:rPr lang="en-US" sz="1600" b="0" i="0" dirty="0">
                <a:solidFill>
                  <a:srgbClr val="171717"/>
                </a:solidFill>
                <a:effectLst/>
                <a:latin typeface="SFMono-Regular"/>
              </a:rPr>
              <a:t> </a:t>
            </a:r>
          </a:p>
          <a:p>
            <a:r>
              <a:rPr lang="en-US" sz="1600" b="0" i="0" dirty="0">
                <a:solidFill>
                  <a:srgbClr val="171717"/>
                </a:solidFill>
                <a:effectLst/>
                <a:latin typeface="SFMono-Regular"/>
              </a:rPr>
              <a:t>{ </a:t>
            </a:r>
          </a:p>
          <a:p>
            <a:r>
              <a:rPr lang="en-US" sz="1600" b="0" i="0" dirty="0">
                <a:solidFill>
                  <a:srgbClr val="0101FD"/>
                </a:solidFill>
                <a:effectLst/>
                <a:latin typeface="SFMono-Regular"/>
              </a:rPr>
              <a:t>     public</a:t>
            </a:r>
            <a:r>
              <a:rPr lang="en-US" sz="1600" b="0" i="0" dirty="0">
                <a:solidFill>
                  <a:srgbClr val="171717"/>
                </a:solidFill>
                <a:effectLst/>
                <a:latin typeface="SFMono-Regular"/>
              </a:rPr>
              <a:t> </a:t>
            </a:r>
            <a:r>
              <a:rPr lang="en-US" sz="1600" b="0" i="0" dirty="0">
                <a:solidFill>
                  <a:srgbClr val="0101FD"/>
                </a:solidFill>
                <a:effectLst/>
                <a:latin typeface="SFMono-Regular"/>
              </a:rPr>
              <a:t>static</a:t>
            </a:r>
            <a:r>
              <a:rPr lang="en-US" sz="1600" b="0" i="0" dirty="0">
                <a:solidFill>
                  <a:srgbClr val="171717"/>
                </a:solidFill>
                <a:effectLst/>
                <a:latin typeface="SFMono-Regular"/>
              </a:rPr>
              <a:t> </a:t>
            </a:r>
            <a:r>
              <a:rPr lang="en-US" sz="1600" b="0" i="0" dirty="0">
                <a:solidFill>
                  <a:srgbClr val="0101FD"/>
                </a:solidFill>
                <a:effectLst/>
                <a:latin typeface="SFMono-Regular"/>
              </a:rPr>
              <a:t>class</a:t>
            </a:r>
            <a:r>
              <a:rPr lang="en-US" sz="1600" b="0" i="0" dirty="0">
                <a:solidFill>
                  <a:srgbClr val="171717"/>
                </a:solidFill>
                <a:effectLst/>
                <a:latin typeface="SFMono-Regular"/>
              </a:rPr>
              <a:t> </a:t>
            </a:r>
            <a:r>
              <a:rPr lang="en-US" sz="1600" b="0" i="0" dirty="0" err="1">
                <a:solidFill>
                  <a:srgbClr val="006881"/>
                </a:solidFill>
                <a:effectLst/>
                <a:latin typeface="SFMono-Regular"/>
              </a:rPr>
              <a:t>MauiProgram</a:t>
            </a:r>
            <a:r>
              <a:rPr lang="en-US" sz="1600" b="0" i="0" dirty="0">
                <a:solidFill>
                  <a:srgbClr val="171717"/>
                </a:solidFill>
                <a:effectLst/>
                <a:latin typeface="SFMono-Regular"/>
              </a:rPr>
              <a:t> </a:t>
            </a:r>
          </a:p>
          <a:p>
            <a:r>
              <a:rPr lang="en-US" sz="1600" b="0" i="0" dirty="0">
                <a:solidFill>
                  <a:srgbClr val="171717"/>
                </a:solidFill>
                <a:effectLst/>
                <a:latin typeface="SFMono-Regular"/>
              </a:rPr>
              <a:t>     { </a:t>
            </a:r>
          </a:p>
          <a:p>
            <a:r>
              <a:rPr lang="en-US" sz="1600" b="0" i="0" dirty="0">
                <a:solidFill>
                  <a:srgbClr val="0101FD"/>
                </a:solidFill>
                <a:effectLst/>
                <a:latin typeface="SFMono-Regular"/>
              </a:rPr>
              <a:t>          public</a:t>
            </a:r>
            <a:r>
              <a:rPr lang="en-US" sz="1600" b="0" i="0" dirty="0">
                <a:solidFill>
                  <a:srgbClr val="171717"/>
                </a:solidFill>
                <a:effectLst/>
                <a:latin typeface="SFMono-Regular"/>
              </a:rPr>
              <a:t> </a:t>
            </a:r>
            <a:r>
              <a:rPr lang="en-US" sz="1600" b="0" i="0" dirty="0">
                <a:solidFill>
                  <a:srgbClr val="0101FD"/>
                </a:solidFill>
                <a:effectLst/>
                <a:latin typeface="SFMono-Regular"/>
              </a:rPr>
              <a:t>static</a:t>
            </a:r>
            <a:r>
              <a:rPr lang="en-US" sz="1600" b="0" i="0" dirty="0">
                <a:solidFill>
                  <a:srgbClr val="171717"/>
                </a:solidFill>
                <a:effectLst/>
                <a:latin typeface="SFMono-Regular"/>
              </a:rPr>
              <a:t> </a:t>
            </a:r>
            <a:r>
              <a:rPr lang="en-US" sz="1600" b="0" i="0" dirty="0" err="1">
                <a:solidFill>
                  <a:srgbClr val="171717"/>
                </a:solidFill>
                <a:effectLst/>
                <a:latin typeface="SFMono-Regular"/>
              </a:rPr>
              <a:t>MauiApp</a:t>
            </a:r>
            <a:r>
              <a:rPr lang="en-US" sz="1600" b="0" i="0" dirty="0">
                <a:solidFill>
                  <a:srgbClr val="171717"/>
                </a:solidFill>
                <a:effectLst/>
                <a:latin typeface="SFMono-Regular"/>
              </a:rPr>
              <a:t> </a:t>
            </a:r>
            <a:r>
              <a:rPr lang="en-US" sz="1600" b="0" i="0" dirty="0" err="1">
                <a:solidFill>
                  <a:srgbClr val="006881"/>
                </a:solidFill>
                <a:effectLst/>
                <a:latin typeface="SFMono-Regular"/>
              </a:rPr>
              <a:t>CreateMauiApp</a:t>
            </a:r>
            <a:r>
              <a:rPr lang="en-US" sz="1600" b="0" i="0" dirty="0">
                <a:solidFill>
                  <a:srgbClr val="171717"/>
                </a:solidFill>
                <a:effectLst/>
                <a:latin typeface="SFMono-Regular"/>
              </a:rPr>
              <a:t>() </a:t>
            </a:r>
          </a:p>
          <a:p>
            <a:r>
              <a:rPr lang="en-US" sz="1600" b="0" i="0" dirty="0">
                <a:solidFill>
                  <a:srgbClr val="171717"/>
                </a:solidFill>
                <a:effectLst/>
                <a:latin typeface="SFMono-Regular"/>
              </a:rPr>
              <a:t>          { </a:t>
            </a:r>
          </a:p>
          <a:p>
            <a:r>
              <a:rPr lang="en-US" sz="1600" b="0" i="0" dirty="0">
                <a:solidFill>
                  <a:srgbClr val="0101FD"/>
                </a:solidFill>
                <a:effectLst/>
                <a:latin typeface="SFMono-Regular"/>
              </a:rPr>
              <a:t>               var</a:t>
            </a:r>
            <a:r>
              <a:rPr lang="en-US" sz="1600" b="0" i="0" dirty="0">
                <a:solidFill>
                  <a:srgbClr val="171717"/>
                </a:solidFill>
                <a:effectLst/>
                <a:latin typeface="SFMono-Regular"/>
              </a:rPr>
              <a:t> builder = </a:t>
            </a:r>
            <a:r>
              <a:rPr lang="en-US" sz="1600" b="0" i="0" dirty="0" err="1">
                <a:solidFill>
                  <a:srgbClr val="171717"/>
                </a:solidFill>
                <a:effectLst/>
                <a:latin typeface="SFMono-Regular"/>
              </a:rPr>
              <a:t>MauiApp.CreateBuilder</a:t>
            </a:r>
            <a:r>
              <a:rPr lang="en-US" sz="1600" b="0" i="0" dirty="0">
                <a:solidFill>
                  <a:srgbClr val="171717"/>
                </a:solidFill>
                <a:effectLst/>
                <a:latin typeface="SFMono-Regular"/>
              </a:rPr>
              <a:t>(); </a:t>
            </a:r>
          </a:p>
          <a:p>
            <a:r>
              <a:rPr lang="en-US" sz="1600" b="0" i="0" dirty="0">
                <a:solidFill>
                  <a:srgbClr val="171717"/>
                </a:solidFill>
                <a:effectLst/>
                <a:latin typeface="SFMono-Regular"/>
              </a:rPr>
              <a:t>               builder .</a:t>
            </a:r>
            <a:r>
              <a:rPr lang="en-US" sz="1600" b="0" i="0" dirty="0" err="1">
                <a:solidFill>
                  <a:srgbClr val="171717"/>
                </a:solidFill>
                <a:effectLst/>
                <a:latin typeface="SFMono-Regular"/>
              </a:rPr>
              <a:t>UseMauiApp</a:t>
            </a:r>
            <a:r>
              <a:rPr lang="en-US" sz="1600" b="0" i="0" dirty="0">
                <a:solidFill>
                  <a:srgbClr val="171717"/>
                </a:solidFill>
                <a:effectLst/>
                <a:latin typeface="SFMono-Regular"/>
              </a:rPr>
              <a:t>&lt;App&gt;(); </a:t>
            </a:r>
          </a:p>
          <a:p>
            <a:r>
              <a:rPr lang="en-US" sz="1600" b="0" i="0" dirty="0">
                <a:solidFill>
                  <a:srgbClr val="0101FD"/>
                </a:solidFill>
                <a:effectLst/>
                <a:latin typeface="SFMono-Regular"/>
              </a:rPr>
              <a:t>               return</a:t>
            </a:r>
            <a:r>
              <a:rPr lang="en-US" sz="1600" b="0" i="0" dirty="0">
                <a:solidFill>
                  <a:srgbClr val="171717"/>
                </a:solidFill>
                <a:effectLst/>
                <a:latin typeface="SFMono-Regular"/>
              </a:rPr>
              <a:t> </a:t>
            </a:r>
            <a:r>
              <a:rPr lang="en-US" sz="1600" b="0" i="0" dirty="0" err="1">
                <a:solidFill>
                  <a:srgbClr val="171717"/>
                </a:solidFill>
                <a:effectLst/>
                <a:latin typeface="SFMono-Regular"/>
              </a:rPr>
              <a:t>builder.Build</a:t>
            </a:r>
            <a:r>
              <a:rPr lang="en-US" sz="1600" b="0" i="0" dirty="0">
                <a:solidFill>
                  <a:srgbClr val="171717"/>
                </a:solidFill>
                <a:effectLst/>
                <a:latin typeface="SFMono-Regular"/>
              </a:rPr>
              <a:t>(); </a:t>
            </a:r>
          </a:p>
          <a:p>
            <a:r>
              <a:rPr lang="en-US" sz="1600" b="0" i="0" dirty="0">
                <a:solidFill>
                  <a:srgbClr val="171717"/>
                </a:solidFill>
                <a:effectLst/>
                <a:latin typeface="SFMono-Regular"/>
              </a:rPr>
              <a:t>          } </a:t>
            </a:r>
          </a:p>
          <a:p>
            <a:r>
              <a:rPr lang="en-US" sz="1600" b="0" i="0" dirty="0">
                <a:solidFill>
                  <a:srgbClr val="171717"/>
                </a:solidFill>
                <a:effectLst/>
                <a:latin typeface="SFMono-Regular"/>
              </a:rPr>
              <a:t>     } </a:t>
            </a:r>
          </a:p>
          <a:p>
            <a:r>
              <a:rPr lang="en-US" sz="1600" b="0" i="0" dirty="0">
                <a:solidFill>
                  <a:srgbClr val="171717"/>
                </a:solidFill>
                <a:effectLst/>
                <a:latin typeface="SFMono-Regular"/>
              </a:rPr>
              <a:t>}</a:t>
            </a:r>
            <a:endParaRPr lang="en-US" dirty="0"/>
          </a:p>
        </p:txBody>
      </p:sp>
    </p:spTree>
    <p:extLst>
      <p:ext uri="{BB962C8B-B14F-4D97-AF65-F5344CB8AC3E}">
        <p14:creationId xmlns:p14="http://schemas.microsoft.com/office/powerpoint/2010/main" val="20312586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Configurar la aplicación</a:t>
            </a:r>
            <a:endParaRPr lang="en-US" sz="7200" dirty="0">
              <a:solidFill>
                <a:schemeClr val="bg1"/>
              </a:solidFill>
            </a:endParaRPr>
          </a:p>
        </p:txBody>
      </p:sp>
    </p:spTree>
    <p:extLst>
      <p:ext uri="{BB962C8B-B14F-4D97-AF65-F5344CB8AC3E}">
        <p14:creationId xmlns:p14="http://schemas.microsoft.com/office/powerpoint/2010/main" val="54011796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Registro</a:t>
            </a:r>
            <a:r>
              <a:rPr lang="en-US" sz="3200" dirty="0">
                <a:latin typeface="Segoe UI Semibold"/>
                <a:cs typeface="Segoe UI Semibold"/>
              </a:rPr>
              <a:t> de </a:t>
            </a:r>
            <a:r>
              <a:rPr lang="en-US" sz="3200" dirty="0" err="1">
                <a:latin typeface="Segoe UI Semibold"/>
                <a:cs typeface="Segoe UI Semibold"/>
              </a:rPr>
              <a:t>fuentes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3343758"/>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Las fuentes se pueden agregar a la aplicación y se puede hacer referencia a estas por nombre de archivo o alias. Esto se logra invocando el método </a:t>
            </a:r>
            <a:r>
              <a:rPr lang="es-ES" sz="1800" b="0" i="0" dirty="0" err="1">
                <a:solidFill>
                  <a:srgbClr val="171717"/>
                </a:solidFill>
                <a:effectLst/>
                <a:latin typeface="Segoe UI" panose="020B0502040204020203" pitchFamily="34" charset="0"/>
              </a:rPr>
              <a:t>ConfigureFonts</a:t>
            </a:r>
            <a:r>
              <a:rPr lang="es-ES" sz="1800" b="0" i="0" dirty="0">
                <a:solidFill>
                  <a:srgbClr val="171717"/>
                </a:solidFill>
                <a:effectLst/>
                <a:latin typeface="Segoe UI" panose="020B0502040204020203" pitchFamily="34" charset="0"/>
              </a:rPr>
              <a:t> en el </a:t>
            </a:r>
            <a:r>
              <a:rPr lang="es-ES" sz="1800" b="0" i="0" dirty="0" err="1">
                <a:solidFill>
                  <a:srgbClr val="171717"/>
                </a:solidFill>
                <a:effectLst/>
                <a:latin typeface="Segoe UI" panose="020B0502040204020203" pitchFamily="34" charset="0"/>
              </a:rPr>
              <a:t>MauiAppBuilder</a:t>
            </a:r>
            <a:r>
              <a:rPr lang="es-ES" sz="1800" b="0" i="0" dirty="0">
                <a:solidFill>
                  <a:srgbClr val="171717"/>
                </a:solidFill>
                <a:effectLst/>
                <a:latin typeface="Segoe UI" panose="020B0502040204020203" pitchFamily="34" charset="0"/>
              </a:rPr>
              <a:t> objeto . A continuación, en el </a:t>
            </a:r>
            <a:r>
              <a:rPr lang="es-ES" sz="1800" b="0" i="0" dirty="0" err="1">
                <a:solidFill>
                  <a:srgbClr val="171717"/>
                </a:solidFill>
                <a:effectLst/>
                <a:latin typeface="Segoe UI" panose="020B0502040204020203" pitchFamily="34" charset="0"/>
              </a:rPr>
              <a:t>IFontCollection</a:t>
            </a:r>
            <a:r>
              <a:rPr lang="es-ES" sz="1800" b="0" i="0" dirty="0">
                <a:solidFill>
                  <a:srgbClr val="171717"/>
                </a:solidFill>
                <a:effectLst/>
                <a:latin typeface="Segoe UI" panose="020B0502040204020203" pitchFamily="34" charset="0"/>
              </a:rPr>
              <a:t> objeto , llame al </a:t>
            </a:r>
            <a:r>
              <a:rPr lang="es-ES" sz="1800" b="0" i="0" dirty="0" err="1">
                <a:solidFill>
                  <a:srgbClr val="171717"/>
                </a:solidFill>
                <a:effectLst/>
                <a:latin typeface="Segoe UI" panose="020B0502040204020203" pitchFamily="34" charset="0"/>
              </a:rPr>
              <a:t>AddFont</a:t>
            </a:r>
            <a:r>
              <a:rPr lang="es-ES" sz="1800" b="0" i="0" dirty="0">
                <a:solidFill>
                  <a:srgbClr val="171717"/>
                </a:solidFill>
                <a:effectLst/>
                <a:latin typeface="Segoe UI" panose="020B0502040204020203" pitchFamily="34" charset="0"/>
              </a:rPr>
              <a:t> método para agregar la fuente necesaria.</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En el ejemplo anterior, el </a:t>
            </a:r>
            <a:r>
              <a:rPr lang="es-ES" sz="1800" b="0" dirty="0" err="1">
                <a:solidFill>
                  <a:srgbClr val="171717"/>
                </a:solidFill>
                <a:effectLst/>
                <a:latin typeface="Segoe UI" panose="020B0502040204020203" pitchFamily="34" charset="0"/>
              </a:rPr>
              <a:t>AddFont</a:t>
            </a:r>
            <a:r>
              <a:rPr lang="es-ES" sz="1800" b="0" dirty="0">
                <a:solidFill>
                  <a:srgbClr val="171717"/>
                </a:solidFill>
                <a:effectLst/>
                <a:latin typeface="Segoe UI" panose="020B0502040204020203" pitchFamily="34" charset="0"/>
              </a:rPr>
              <a:t> primer argumento para el método es el nombre de archivo de fuente, mientras que el segundo argumento representa un alias opcional por el que se puede hacer referencia a la fuente al consumirla.</a:t>
            </a:r>
          </a:p>
        </p:txBody>
      </p:sp>
      <p:sp>
        <p:nvSpPr>
          <p:cNvPr id="8" name="TextBox 7">
            <a:extLst>
              <a:ext uri="{FF2B5EF4-FFF2-40B4-BE49-F238E27FC236}">
                <a16:creationId xmlns:a16="http://schemas.microsoft.com/office/drawing/2014/main" id="{A1087319-BE98-4C3A-B2CF-C7F54EB5A76F}"/>
              </a:ext>
            </a:extLst>
          </p:cNvPr>
          <p:cNvSpPr txBox="1"/>
          <p:nvPr/>
        </p:nvSpPr>
        <p:spPr>
          <a:xfrm>
            <a:off x="484695" y="3192312"/>
            <a:ext cx="11222610" cy="1077218"/>
          </a:xfrm>
          <a:prstGeom prst="rect">
            <a:avLst/>
          </a:prstGeom>
          <a:noFill/>
        </p:spPr>
        <p:txBody>
          <a:bodyPr wrap="square">
            <a:spAutoFit/>
          </a:bodyPr>
          <a:lstStyle/>
          <a:p>
            <a:r>
              <a:rPr lang="en-US" sz="1600" b="0" i="0" dirty="0">
                <a:solidFill>
                  <a:srgbClr val="0101FD"/>
                </a:solidFill>
                <a:effectLst/>
                <a:latin typeface="SFMono-Regular"/>
              </a:rPr>
              <a:t>var</a:t>
            </a:r>
            <a:r>
              <a:rPr lang="en-US" sz="1600" b="0" i="0" dirty="0">
                <a:solidFill>
                  <a:srgbClr val="171717"/>
                </a:solidFill>
                <a:effectLst/>
                <a:latin typeface="SFMono-Regular"/>
              </a:rPr>
              <a:t> builder = </a:t>
            </a:r>
            <a:r>
              <a:rPr lang="en-US" sz="1600" b="0" i="0" dirty="0" err="1">
                <a:solidFill>
                  <a:srgbClr val="171717"/>
                </a:solidFill>
                <a:effectLst/>
                <a:latin typeface="SFMono-Regular"/>
              </a:rPr>
              <a:t>MauiApp.CreateBuilder</a:t>
            </a:r>
            <a:r>
              <a:rPr lang="en-US" sz="1600" b="0" i="0" dirty="0">
                <a:solidFill>
                  <a:srgbClr val="171717"/>
                </a:solidFill>
                <a:effectLst/>
                <a:latin typeface="SFMono-Regular"/>
              </a:rPr>
              <a:t>(); </a:t>
            </a:r>
          </a:p>
          <a:p>
            <a:r>
              <a:rPr lang="en-US" sz="1600" b="0" i="0" dirty="0">
                <a:solidFill>
                  <a:srgbClr val="171717"/>
                </a:solidFill>
                <a:effectLst/>
                <a:latin typeface="SFMono-Regular"/>
              </a:rPr>
              <a:t>builder .</a:t>
            </a:r>
            <a:r>
              <a:rPr lang="en-US" sz="1600" b="0" i="0" dirty="0" err="1">
                <a:solidFill>
                  <a:srgbClr val="171717"/>
                </a:solidFill>
                <a:effectLst/>
                <a:latin typeface="SFMono-Regular"/>
              </a:rPr>
              <a:t>UseMauiApp</a:t>
            </a:r>
            <a:r>
              <a:rPr lang="en-US" sz="1600" b="0" i="0" dirty="0">
                <a:solidFill>
                  <a:srgbClr val="171717"/>
                </a:solidFill>
                <a:effectLst/>
                <a:latin typeface="SFMono-Regular"/>
              </a:rPr>
              <a:t>&lt;App&gt;() </a:t>
            </a:r>
          </a:p>
          <a:p>
            <a:r>
              <a:rPr lang="en-US" sz="1600" b="0" i="0" dirty="0">
                <a:solidFill>
                  <a:srgbClr val="171717"/>
                </a:solidFill>
                <a:effectLst/>
                <a:latin typeface="SFMono-Regular"/>
              </a:rPr>
              <a:t>.</a:t>
            </a:r>
            <a:r>
              <a:rPr lang="en-US" sz="1600" b="1" i="0" dirty="0" err="1">
                <a:solidFill>
                  <a:srgbClr val="171717"/>
                </a:solidFill>
                <a:effectLst/>
                <a:latin typeface="SFMono-Regular"/>
              </a:rPr>
              <a:t>ConfigureFonts</a:t>
            </a:r>
            <a:r>
              <a:rPr lang="en-US" sz="1600" b="0" i="0" dirty="0">
                <a:solidFill>
                  <a:srgbClr val="171717"/>
                </a:solidFill>
                <a:effectLst/>
                <a:latin typeface="SFMono-Regular"/>
              </a:rPr>
              <a:t>(fonts =&gt; { </a:t>
            </a:r>
            <a:r>
              <a:rPr lang="en-US" sz="1600" b="0" i="0" dirty="0" err="1">
                <a:solidFill>
                  <a:srgbClr val="171717"/>
                </a:solidFill>
                <a:effectLst/>
                <a:latin typeface="SFMono-Regular"/>
              </a:rPr>
              <a:t>fonts.AddFont</a:t>
            </a:r>
            <a:r>
              <a:rPr lang="en-US" sz="1600" b="0" i="0" dirty="0">
                <a:solidFill>
                  <a:srgbClr val="171717"/>
                </a:solidFill>
                <a:effectLst/>
                <a:latin typeface="SFMono-Regular"/>
              </a:rPr>
              <a:t>(</a:t>
            </a:r>
            <a:r>
              <a:rPr lang="en-US" sz="1600" b="0" i="0" dirty="0">
                <a:solidFill>
                  <a:srgbClr val="A31515"/>
                </a:solidFill>
                <a:effectLst/>
                <a:latin typeface="SFMono-Regular"/>
              </a:rPr>
              <a:t>"OpenSans-Regular.ttf"</a:t>
            </a:r>
            <a:r>
              <a:rPr lang="en-US" sz="1600" b="0" i="0" dirty="0">
                <a:solidFill>
                  <a:srgbClr val="171717"/>
                </a:solidFill>
                <a:effectLst/>
                <a:latin typeface="SFMono-Regular"/>
              </a:rPr>
              <a:t>, </a:t>
            </a:r>
            <a:r>
              <a:rPr lang="en-US" sz="1600" b="0" i="0" dirty="0">
                <a:solidFill>
                  <a:srgbClr val="A31515"/>
                </a:solidFill>
                <a:effectLst/>
                <a:latin typeface="SFMono-Regular"/>
              </a:rPr>
              <a:t>"</a:t>
            </a:r>
            <a:r>
              <a:rPr lang="en-US" sz="1600" b="0" i="0" dirty="0" err="1">
                <a:solidFill>
                  <a:srgbClr val="A31515"/>
                </a:solidFill>
                <a:effectLst/>
                <a:latin typeface="SFMono-Regular"/>
              </a:rPr>
              <a:t>OpenSansRegular</a:t>
            </a:r>
            <a:r>
              <a:rPr lang="en-US" sz="1600" b="0" i="0" dirty="0">
                <a:solidFill>
                  <a:srgbClr val="A31515"/>
                </a:solidFill>
                <a:effectLst/>
                <a:latin typeface="SFMono-Regular"/>
              </a:rPr>
              <a:t>"</a:t>
            </a:r>
            <a:r>
              <a:rPr lang="en-US" sz="1600" b="0" i="0" dirty="0">
                <a:solidFill>
                  <a:srgbClr val="171717"/>
                </a:solidFill>
                <a:effectLst/>
                <a:latin typeface="SFMono-Regular"/>
              </a:rPr>
              <a:t>); }); </a:t>
            </a:r>
          </a:p>
          <a:p>
            <a:r>
              <a:rPr lang="en-US" sz="1600" b="0" i="0" dirty="0">
                <a:solidFill>
                  <a:srgbClr val="0101FD"/>
                </a:solidFill>
                <a:effectLst/>
                <a:latin typeface="SFMono-Regular"/>
              </a:rPr>
              <a:t>return</a:t>
            </a:r>
            <a:r>
              <a:rPr lang="en-US" sz="1600" b="0" i="0" dirty="0">
                <a:solidFill>
                  <a:srgbClr val="171717"/>
                </a:solidFill>
                <a:effectLst/>
                <a:latin typeface="SFMono-Regular"/>
              </a:rPr>
              <a:t> </a:t>
            </a:r>
            <a:r>
              <a:rPr lang="en-US" sz="1600" b="0" i="0" dirty="0" err="1">
                <a:solidFill>
                  <a:srgbClr val="171717"/>
                </a:solidFill>
                <a:effectLst/>
                <a:latin typeface="SFMono-Regular"/>
              </a:rPr>
              <a:t>builder.Build</a:t>
            </a:r>
            <a:r>
              <a:rPr lang="en-US" sz="1600" b="0" i="0" dirty="0">
                <a:solidFill>
                  <a:srgbClr val="171717"/>
                </a:solidFill>
                <a:effectLst/>
                <a:latin typeface="SFMono-Regular"/>
              </a:rPr>
              <a:t>();</a:t>
            </a:r>
            <a:endParaRPr lang="en-US" dirty="0"/>
          </a:p>
        </p:txBody>
      </p:sp>
    </p:spTree>
    <p:extLst>
      <p:ext uri="{BB962C8B-B14F-4D97-AF65-F5344CB8AC3E}">
        <p14:creationId xmlns:p14="http://schemas.microsoft.com/office/powerpoint/2010/main" val="23372973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400</Words>
  <Application>Microsoft Office PowerPoint</Application>
  <PresentationFormat>Widescreen</PresentationFormat>
  <Paragraphs>45</Paragraphs>
  <Slides>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MauiProgram</vt:lpstr>
      <vt:lpstr>Inicio de la aplicación</vt:lpstr>
      <vt:lpstr>Inicio de la aplicación</vt:lpstr>
      <vt:lpstr>Configurar la aplicación</vt:lpstr>
      <vt:lpstr>Registro de fuentes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2022-05-15T11:46:39Z</dcterms:modified>
</cp:coreProperties>
</file>