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0"/>
  </p:notesMasterIdLst>
  <p:sldIdLst>
    <p:sldId id="291" r:id="rId3"/>
    <p:sldId id="2147469518" r:id="rId4"/>
    <p:sldId id="295" r:id="rId5"/>
    <p:sldId id="2147469530" r:id="rId6"/>
    <p:sldId id="2147469529" r:id="rId7"/>
    <p:sldId id="2147469531"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3</a:t>
            </a:fld>
            <a:endParaRPr lang="en-US"/>
          </a:p>
        </p:txBody>
      </p:sp>
    </p:spTree>
    <p:extLst>
      <p:ext uri="{BB962C8B-B14F-4D97-AF65-F5344CB8AC3E}">
        <p14:creationId xmlns:p14="http://schemas.microsoft.com/office/powerpoint/2010/main" val="184860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371774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Layouts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err="1">
                <a:solidFill>
                  <a:schemeClr val="bg1"/>
                </a:solidFill>
              </a:rPr>
              <a:t>Layouts</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171" y="642306"/>
            <a:ext cx="2166358" cy="899537"/>
          </a:xfrm>
        </p:spPr>
        <p:txBody>
          <a:bodyPr>
            <a:noAutofit/>
          </a:bodyPr>
          <a:lstStyle/>
          <a:p>
            <a:pPr algn="r"/>
            <a:r>
              <a:rPr lang="en-US" dirty="0">
                <a:solidFill>
                  <a:schemeClr val="tx1"/>
                </a:solidFill>
              </a:rPr>
              <a:t>Layouts</a:t>
            </a:r>
          </a:p>
        </p:txBody>
      </p:sp>
      <p:pic>
        <p:nvPicPr>
          <p:cNvPr id="1026" name="Picture 2">
            <a:extLst>
              <a:ext uri="{FF2B5EF4-FFF2-40B4-BE49-F238E27FC236}">
                <a16:creationId xmlns:a16="http://schemas.microsoft.com/office/drawing/2014/main" id="{994E5E19-7FC7-47AD-93DA-783853273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171" y="1800548"/>
            <a:ext cx="6281575" cy="413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192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err="1">
                <a:solidFill>
                  <a:schemeClr val="bg1"/>
                </a:solidFill>
              </a:rPr>
              <a:t>StackLayout</a:t>
            </a:r>
            <a:endParaRPr lang="en-US" sz="7200" dirty="0">
              <a:solidFill>
                <a:schemeClr val="bg1"/>
              </a:solidFill>
            </a:endParaRPr>
          </a:p>
        </p:txBody>
      </p:sp>
    </p:spTree>
    <p:extLst>
      <p:ext uri="{BB962C8B-B14F-4D97-AF65-F5344CB8AC3E}">
        <p14:creationId xmlns:p14="http://schemas.microsoft.com/office/powerpoint/2010/main" val="37727532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StackLayout</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414503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err="1">
                <a:solidFill>
                  <a:srgbClr val="171717"/>
                </a:solidFill>
                <a:effectLst/>
                <a:latin typeface="Segoe UI" panose="020B0502040204020203" pitchFamily="34" charset="0"/>
              </a:rPr>
              <a:t>StackLayout</a:t>
            </a:r>
            <a:r>
              <a:rPr lang="es-ES" sz="1800" b="0" i="0" dirty="0">
                <a:solidFill>
                  <a:srgbClr val="171717"/>
                </a:solidFill>
                <a:effectLst/>
                <a:latin typeface="Segoe UI" panose="020B0502040204020203" pitchFamily="34" charset="0"/>
              </a:rPr>
              <a:t> organiza las vistas secundarias en una pila unidimensional, ya sea horizontal o verticalmente. De forma predeterminada, las vistas </a:t>
            </a:r>
            <a:r>
              <a:rPr lang="es-ES" sz="1800" b="0" i="0" dirty="0" err="1">
                <a:solidFill>
                  <a:srgbClr val="171717"/>
                </a:solidFill>
                <a:effectLst/>
                <a:latin typeface="Segoe UI" panose="020B0502040204020203" pitchFamily="34" charset="0"/>
              </a:rPr>
              <a:t>StackLayout</a:t>
            </a:r>
            <a:r>
              <a:rPr lang="es-ES" sz="1800" b="0" i="0" dirty="0">
                <a:solidFill>
                  <a:srgbClr val="171717"/>
                </a:solidFill>
                <a:effectLst/>
                <a:latin typeface="Segoe UI" panose="020B0502040204020203" pitchFamily="34" charset="0"/>
              </a:rPr>
              <a:t> están orientadas verticalmente. </a:t>
            </a:r>
            <a:endParaRPr lang="es-ES" sz="1800" b="0" dirty="0">
              <a:solidFill>
                <a:srgbClr val="171717"/>
              </a:solidFill>
              <a:effectLst/>
              <a:latin typeface="Segoe UI" panose="020B0502040204020203" pitchFamily="34" charset="0"/>
            </a:endParaRPr>
          </a:p>
        </p:txBody>
      </p:sp>
      <p:sp>
        <p:nvSpPr>
          <p:cNvPr id="7" name="TextBox 6">
            <a:extLst>
              <a:ext uri="{FF2B5EF4-FFF2-40B4-BE49-F238E27FC236}">
                <a16:creationId xmlns:a16="http://schemas.microsoft.com/office/drawing/2014/main" id="{7C96B88B-8A7B-47FD-9806-91E2EFB00206}"/>
              </a:ext>
            </a:extLst>
          </p:cNvPr>
          <p:cNvSpPr txBox="1"/>
          <p:nvPr/>
        </p:nvSpPr>
        <p:spPr>
          <a:xfrm>
            <a:off x="512190" y="2849327"/>
            <a:ext cx="6537488" cy="286232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 </a:t>
            </a:r>
            <a:r>
              <a:rPr lang="en-US" b="0" i="0" dirty="0">
                <a:solidFill>
                  <a:srgbClr val="0451A5"/>
                </a:solidFill>
                <a:effectLst/>
                <a:latin typeface="SFMono-Regular"/>
              </a:rPr>
              <a:t>Margin</a:t>
            </a:r>
            <a:r>
              <a:rPr lang="en-US" b="0" i="0" dirty="0">
                <a:solidFill>
                  <a:srgbClr val="0101FD"/>
                </a:solidFill>
                <a:effectLst/>
                <a:latin typeface="SFMono-Regular"/>
              </a:rPr>
              <a:t>=</a:t>
            </a:r>
            <a:r>
              <a:rPr lang="en-US" b="0" i="0" dirty="0">
                <a:solidFill>
                  <a:srgbClr val="A31515"/>
                </a:solidFill>
                <a:effectLst/>
                <a:latin typeface="SFMono-Regular"/>
              </a:rPr>
              <a:t>"20"</a:t>
            </a:r>
            <a:r>
              <a:rPr lang="en-US" b="0" i="0" dirty="0">
                <a:solidFill>
                  <a:srgbClr val="0101FD"/>
                </a:solidFill>
                <a:effectLst/>
                <a:latin typeface="SFMono-Regular"/>
              </a:rPr>
              <a:t>&gt;</a:t>
            </a:r>
          </a:p>
          <a:p>
            <a:r>
              <a:rPr lang="en-US" b="0" i="0" dirty="0">
                <a:solidFill>
                  <a:srgbClr val="0101FD"/>
                </a:solidFill>
                <a:effectLst/>
                <a:latin typeface="SFMono-Regular"/>
              </a:rPr>
              <a:t>&lt;Label </a:t>
            </a:r>
            <a:r>
              <a:rPr lang="en-US" b="0" i="0" dirty="0">
                <a:solidFill>
                  <a:srgbClr val="0451A5"/>
                </a:solidFill>
                <a:effectLst/>
                <a:latin typeface="SFMono-Regular"/>
              </a:rPr>
              <a:t>Text</a:t>
            </a:r>
            <a:r>
              <a:rPr lang="en-US" b="0" i="0" dirty="0">
                <a:solidFill>
                  <a:srgbClr val="0101FD"/>
                </a:solidFill>
                <a:effectLst/>
                <a:latin typeface="SFMono-Regular"/>
              </a:rPr>
              <a:t>=</a:t>
            </a:r>
            <a:r>
              <a:rPr lang="en-US" b="0" i="0" dirty="0">
                <a:solidFill>
                  <a:srgbClr val="A31515"/>
                </a:solidFill>
                <a:effectLst/>
                <a:latin typeface="SFMono-Regular"/>
              </a:rPr>
              <a:t>"Primary colors"</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"Red"</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"Yellow"</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"Blue"</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&lt;Label </a:t>
            </a:r>
            <a:r>
              <a:rPr lang="en-US" b="0" i="0" dirty="0">
                <a:solidFill>
                  <a:srgbClr val="0451A5"/>
                </a:solidFill>
                <a:effectLst/>
                <a:latin typeface="SFMono-Regular"/>
              </a:rPr>
              <a:t>Text</a:t>
            </a:r>
            <a:r>
              <a:rPr lang="en-US" b="0" i="0" dirty="0">
                <a:solidFill>
                  <a:srgbClr val="0101FD"/>
                </a:solidFill>
                <a:effectLst/>
                <a:latin typeface="SFMono-Regular"/>
              </a:rPr>
              <a:t>=</a:t>
            </a:r>
            <a:r>
              <a:rPr lang="en-US" b="0" i="0" dirty="0">
                <a:solidFill>
                  <a:srgbClr val="A31515"/>
                </a:solidFill>
                <a:effectLst/>
                <a:latin typeface="SFMono-Regular"/>
              </a:rPr>
              <a:t>"Secondary colors"</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"Green"</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"Orange"</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"Purple"</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p>
          <a:p>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&gt;</a:t>
            </a:r>
            <a:endParaRPr lang="en-US" dirty="0"/>
          </a:p>
        </p:txBody>
      </p:sp>
      <p:pic>
        <p:nvPicPr>
          <p:cNvPr id="4" name="Picture 3">
            <a:extLst>
              <a:ext uri="{FF2B5EF4-FFF2-40B4-BE49-F238E27FC236}">
                <a16:creationId xmlns:a16="http://schemas.microsoft.com/office/drawing/2014/main" id="{07F8351D-B0B1-4A1A-9DA6-A3414EA8C6C0}"/>
              </a:ext>
            </a:extLst>
          </p:cNvPr>
          <p:cNvPicPr>
            <a:picLocks noChangeAspect="1"/>
          </p:cNvPicPr>
          <p:nvPr/>
        </p:nvPicPr>
        <p:blipFill>
          <a:blip r:embed="rId2"/>
          <a:stretch>
            <a:fillRect/>
          </a:stretch>
        </p:blipFill>
        <p:spPr>
          <a:xfrm>
            <a:off x="8850885" y="2849327"/>
            <a:ext cx="2828925" cy="2152650"/>
          </a:xfrm>
          <a:prstGeom prst="rect">
            <a:avLst/>
          </a:prstGeom>
        </p:spPr>
      </p:pic>
    </p:spTree>
    <p:extLst>
      <p:ext uri="{BB962C8B-B14F-4D97-AF65-F5344CB8AC3E}">
        <p14:creationId xmlns:p14="http://schemas.microsoft.com/office/powerpoint/2010/main" val="10682394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StackLayout</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414503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La propiedad </a:t>
            </a:r>
            <a:r>
              <a:rPr lang="es-ES" sz="1800" b="0" i="0" dirty="0" err="1">
                <a:solidFill>
                  <a:srgbClr val="171717"/>
                </a:solidFill>
                <a:effectLst/>
                <a:latin typeface="Segoe UI" panose="020B0502040204020203" pitchFamily="34" charset="0"/>
              </a:rPr>
              <a:t>Orientation</a:t>
            </a:r>
            <a:r>
              <a:rPr lang="es-ES" sz="1800" b="0" i="0" dirty="0">
                <a:solidFill>
                  <a:srgbClr val="171717"/>
                </a:solidFill>
                <a:effectLst/>
                <a:latin typeface="Segoe UI" panose="020B0502040204020203" pitchFamily="34" charset="0"/>
              </a:rPr>
              <a:t>, de tipo </a:t>
            </a:r>
            <a:r>
              <a:rPr lang="es-ES" sz="1800" b="0" i="0" dirty="0" err="1">
                <a:solidFill>
                  <a:srgbClr val="171717"/>
                </a:solidFill>
                <a:effectLst/>
                <a:latin typeface="Segoe UI" panose="020B0502040204020203" pitchFamily="34" charset="0"/>
              </a:rPr>
              <a:t>StackOrientation</a:t>
            </a:r>
            <a:r>
              <a:rPr lang="es-ES" sz="1800" b="0" i="0" dirty="0">
                <a:solidFill>
                  <a:srgbClr val="171717"/>
                </a:solidFill>
                <a:effectLst/>
                <a:latin typeface="Segoe UI" panose="020B0502040204020203" pitchFamily="34" charset="0"/>
              </a:rPr>
              <a:t>, representa la dirección en la que se colocan las vistas secundarias. El valor predeterminado de esta propiedad es Vertical.</a:t>
            </a:r>
            <a:endParaRPr lang="es-ES" sz="1800" b="0" dirty="0">
              <a:solidFill>
                <a:srgbClr val="171717"/>
              </a:solidFill>
              <a:effectLst/>
              <a:latin typeface="Segoe UI" panose="020B0502040204020203" pitchFamily="34" charset="0"/>
            </a:endParaRPr>
          </a:p>
        </p:txBody>
      </p:sp>
      <p:sp>
        <p:nvSpPr>
          <p:cNvPr id="8" name="TextBox 7">
            <a:extLst>
              <a:ext uri="{FF2B5EF4-FFF2-40B4-BE49-F238E27FC236}">
                <a16:creationId xmlns:a16="http://schemas.microsoft.com/office/drawing/2014/main" id="{9CD81896-AAFB-4477-9620-B5CBB08B073D}"/>
              </a:ext>
            </a:extLst>
          </p:cNvPr>
          <p:cNvSpPr txBox="1"/>
          <p:nvPr/>
        </p:nvSpPr>
        <p:spPr>
          <a:xfrm>
            <a:off x="457200" y="2924741"/>
            <a:ext cx="6537488" cy="2585323"/>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 </a:t>
            </a:r>
            <a:r>
              <a:rPr lang="en-US" b="0" i="0" dirty="0">
                <a:solidFill>
                  <a:srgbClr val="0451A5"/>
                </a:solidFill>
                <a:effectLst/>
                <a:latin typeface="SFMono-Regular"/>
              </a:rPr>
              <a:t>Margin</a:t>
            </a:r>
            <a:r>
              <a:rPr lang="en-US" b="0" i="0" dirty="0">
                <a:solidFill>
                  <a:srgbClr val="0101FD"/>
                </a:solidFill>
                <a:effectLst/>
                <a:latin typeface="SFMono-Regular"/>
              </a:rPr>
              <a:t>=</a:t>
            </a:r>
            <a:r>
              <a:rPr lang="en-US" b="0" i="0" dirty="0">
                <a:solidFill>
                  <a:srgbClr val="A31515"/>
                </a:solidFill>
                <a:effectLst/>
                <a:latin typeface="SFMono-Regular"/>
              </a:rPr>
              <a:t>"20"</a:t>
            </a:r>
            <a:r>
              <a:rPr lang="en-US" b="0" i="0" dirty="0">
                <a:solidFill>
                  <a:srgbClr val="0101FD"/>
                </a:solidFill>
                <a:effectLst/>
                <a:latin typeface="SFMono-Regular"/>
              </a:rPr>
              <a:t> </a:t>
            </a:r>
            <a:r>
              <a:rPr lang="en-US" b="0" i="0" dirty="0">
                <a:solidFill>
                  <a:srgbClr val="0451A5"/>
                </a:solidFill>
                <a:effectLst/>
                <a:latin typeface="SFMono-Regular"/>
              </a:rPr>
              <a:t>Orientation</a:t>
            </a:r>
            <a:r>
              <a:rPr lang="en-US" b="0" i="0" dirty="0">
                <a:solidFill>
                  <a:srgbClr val="0101FD"/>
                </a:solidFill>
                <a:effectLst/>
                <a:latin typeface="SFMono-Regular"/>
              </a:rPr>
              <a:t>=</a:t>
            </a:r>
            <a:r>
              <a:rPr lang="en-US" b="0" i="0" dirty="0">
                <a:solidFill>
                  <a:srgbClr val="A31515"/>
                </a:solidFill>
                <a:effectLst/>
                <a:latin typeface="SFMono-Regular"/>
              </a:rPr>
              <a:t>"Horizontal"</a:t>
            </a:r>
            <a:r>
              <a:rPr lang="en-US" b="0" i="0" dirty="0">
                <a:solidFill>
                  <a:srgbClr val="0101FD"/>
                </a:solidFill>
                <a:effectLst/>
                <a:latin typeface="SFMono-Regular"/>
              </a:rPr>
              <a:t> </a:t>
            </a:r>
            <a:r>
              <a:rPr lang="en-US" b="0" i="0" dirty="0" err="1">
                <a:solidFill>
                  <a:srgbClr val="0451A5"/>
                </a:solidFill>
                <a:effectLst/>
                <a:latin typeface="SFMono-Regular"/>
              </a:rPr>
              <a:t>HorizontalOptions</a:t>
            </a:r>
            <a:r>
              <a:rPr lang="en-US" b="0" i="0" dirty="0">
                <a:solidFill>
                  <a:srgbClr val="0101FD"/>
                </a:solidFill>
                <a:effectLst/>
                <a:latin typeface="SFMono-Regular"/>
              </a:rPr>
              <a:t>=</a:t>
            </a:r>
            <a:r>
              <a:rPr lang="en-US" b="0" i="0" dirty="0">
                <a:solidFill>
                  <a:srgbClr val="A31515"/>
                </a:solidFill>
                <a:effectLst/>
                <a:latin typeface="SFMono-Regular"/>
              </a:rPr>
              <a:t>"Center"</a:t>
            </a:r>
            <a:r>
              <a:rPr lang="en-US" b="0" i="0" dirty="0">
                <a:solidFill>
                  <a:srgbClr val="0101FD"/>
                </a:solidFill>
                <a:effectLst/>
                <a:latin typeface="SFMono-Regular"/>
              </a:rPr>
              <a:t>&gt;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"Red"</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"Yellow"</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"Blue"</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"Green"</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"Orange"</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"Purple"</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p>
          <a:p>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&gt;</a:t>
            </a:r>
            <a:endParaRPr lang="en-US" dirty="0"/>
          </a:p>
        </p:txBody>
      </p:sp>
      <p:pic>
        <p:nvPicPr>
          <p:cNvPr id="9" name="Picture 8">
            <a:extLst>
              <a:ext uri="{FF2B5EF4-FFF2-40B4-BE49-F238E27FC236}">
                <a16:creationId xmlns:a16="http://schemas.microsoft.com/office/drawing/2014/main" id="{25C0F5DA-256D-4305-8C2A-891BB90575B4}"/>
              </a:ext>
            </a:extLst>
          </p:cNvPr>
          <p:cNvPicPr>
            <a:picLocks noChangeAspect="1"/>
          </p:cNvPicPr>
          <p:nvPr/>
        </p:nvPicPr>
        <p:blipFill>
          <a:blip r:embed="rId2"/>
          <a:stretch>
            <a:fillRect/>
          </a:stretch>
        </p:blipFill>
        <p:spPr>
          <a:xfrm>
            <a:off x="9622410" y="2924741"/>
            <a:ext cx="2057400" cy="1752600"/>
          </a:xfrm>
          <a:prstGeom prst="rect">
            <a:avLst/>
          </a:prstGeom>
        </p:spPr>
      </p:pic>
    </p:spTree>
    <p:extLst>
      <p:ext uri="{BB962C8B-B14F-4D97-AF65-F5344CB8AC3E}">
        <p14:creationId xmlns:p14="http://schemas.microsoft.com/office/powerpoint/2010/main" val="13407522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Widescreen</PresentationFormat>
  <Paragraphs>40</Paragraphs>
  <Slides>7</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Arial</vt:lpstr>
      <vt:lpstr>Avenir LT Pro 45 Book</vt:lpstr>
      <vt:lpstr>Calibri</vt:lpstr>
      <vt:lpstr>Consolas</vt:lpstr>
      <vt:lpstr>Open Sans</vt:lpstr>
      <vt:lpstr>Segoe UI</vt:lpstr>
      <vt:lpstr>Segoe UI Light</vt:lpstr>
      <vt:lpstr>Segoe UI Semibold</vt:lpstr>
      <vt:lpstr>SFMono-Regular</vt:lpstr>
      <vt:lpstr>5-30629_Build_Template_WHITE</vt:lpstr>
      <vt:lpstr>5_Office Theme</vt:lpstr>
      <vt:lpstr>Layouts</vt:lpstr>
      <vt:lpstr>Layouts</vt:lpstr>
      <vt:lpstr>Layouts</vt:lpstr>
      <vt:lpstr>StackLayout</vt:lpstr>
      <vt:lpstr>StackLayout</vt:lpstr>
      <vt:lpstr>StackLayout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2022-05-15T17:15:46Z</dcterms:modified>
</cp:coreProperties>
</file>