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2"/>
  </p:notesMasterIdLst>
  <p:sldIdLst>
    <p:sldId id="291" r:id="rId3"/>
    <p:sldId id="2147469518" r:id="rId4"/>
    <p:sldId id="2147469524" r:id="rId5"/>
    <p:sldId id="2147469525" r:id="rId6"/>
    <p:sldId id="2147469526" r:id="rId7"/>
    <p:sldId id="2147469527" r:id="rId8"/>
    <p:sldId id="2147469528" r:id="rId9"/>
    <p:sldId id="2147469529"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Enlace a </a:t>
            </a:r>
            <a:r>
              <a:rPr lang="en-US" sz="5400" b="1"/>
              <a:t>datos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DataBinding</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DataBinding</a:t>
            </a:r>
            <a:r>
              <a:rPr lang="es-ES" sz="3200" dirty="0">
                <a:latin typeface="Segoe UI Semibold"/>
                <a:cs typeface="Segoe UI Semibold"/>
              </a:rPr>
              <a:t> o enlace a datos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Una aplicación .NET MAUI consta de una o varias páginas, cada una de las cuales normalmente contiene varios objetos de interfaz de usuario denominados vistas. Una de las tareas principales de la aplicación es mantener sincronizadas estas vistas y realizar un seguimiento de los distintos valores o selecciones que representan. A menudo, las vistas representan valores de un origen de datos subyacente y los usuarios manipulan estas vistas para cambiar esos datos. </a:t>
            </a:r>
          </a:p>
          <a:p>
            <a:pPr marL="0" indent="0" algn="l">
              <a:buNone/>
            </a:pPr>
            <a:endParaRPr lang="es-ES" sz="18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Cuando la vista cambia, los datos subyacentes deben reflejar ese cambio y, de forma similar, cuando los datos subyacentes cambian, ese cambio debe reflejarse en la vista.</a:t>
            </a:r>
          </a:p>
          <a:p>
            <a:pPr marL="0" indent="0" algn="l">
              <a:buNone/>
            </a:pPr>
            <a:endParaRPr lang="es-ES" sz="1800" dirty="0">
              <a:solidFill>
                <a:srgbClr val="171717"/>
              </a:solidFill>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Para controlar esto correctamente, se debe notificar a la aplicación los cambios en estas vistas o en los datos subyacentes. La solución habitual consiste en definir eventos que indican cuándo se produce un cambio. Después, se puede instalar un controlador de eventos que recibe la notificación de estos cambios, y responde transfiriendo datos de un objeto a otro. Sin embargo, cuando hay muchas vistas, también debe haber muchos controladores de eventos, lo que da como resultado una gran cantidad de código reutilizable.</a:t>
            </a:r>
          </a:p>
        </p:txBody>
      </p:sp>
    </p:spTree>
    <p:extLst>
      <p:ext uri="{BB962C8B-B14F-4D97-AF65-F5344CB8AC3E}">
        <p14:creationId xmlns:p14="http://schemas.microsoft.com/office/powerpoint/2010/main" val="20312586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DataBinding</a:t>
            </a:r>
            <a:r>
              <a:rPr lang="es-ES" sz="3200" dirty="0">
                <a:latin typeface="Segoe UI Semibold"/>
                <a:cs typeface="Segoe UI Semibold"/>
              </a:rPr>
              <a:t> o enlace a datos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El enlace de datos automatiza esta tarea y representa los controladores de eventos innecesarios. Los enlaces de datos se pueden implementar en XAML o código, pero son mucho más comunes en XAML, donde ayudan a reducir el tamaño del archivo de código subyacente. Al reemplazar el código de procedimientos en los controladores de eventos por código declarativo o marcado, la aplicación se simplifica y se aclara.</a:t>
            </a: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Por lo tanto, el enlace de datos es la técnica de vincular propiedades de dos objetos para que los cambios en una propiedad se reflejen automáticamente en la otra propiedad.</a:t>
            </a:r>
          </a:p>
        </p:txBody>
      </p:sp>
    </p:spTree>
    <p:extLst>
      <p:ext uri="{BB962C8B-B14F-4D97-AF65-F5344CB8AC3E}">
        <p14:creationId xmlns:p14="http://schemas.microsoft.com/office/powerpoint/2010/main" val="2726584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Enlaces básicos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Un enlace de datos de .NET MAUI vincula un par de propiedades entre dos objetos, al menos uno de los cuales suele ser un objeto de interfaz de usuario. Estos dos objetos se denominan el </a:t>
            </a:r>
            <a:r>
              <a:rPr lang="es-ES" sz="1800" b="1" i="0" dirty="0">
                <a:solidFill>
                  <a:srgbClr val="171717"/>
                </a:solidFill>
                <a:effectLst/>
                <a:latin typeface="Segoe UI" panose="020B0502040204020203" pitchFamily="34" charset="0"/>
              </a:rPr>
              <a:t>destino</a:t>
            </a:r>
            <a:r>
              <a:rPr lang="es-ES" sz="1800" b="0" i="0" dirty="0">
                <a:solidFill>
                  <a:srgbClr val="171717"/>
                </a:solidFill>
                <a:effectLst/>
                <a:latin typeface="Segoe UI" panose="020B0502040204020203" pitchFamily="34" charset="0"/>
              </a:rPr>
              <a:t> y el </a:t>
            </a:r>
            <a:r>
              <a:rPr lang="es-ES" sz="1800" b="1" i="0" dirty="0">
                <a:solidFill>
                  <a:srgbClr val="171717"/>
                </a:solidFill>
                <a:effectLst/>
                <a:latin typeface="Segoe UI" panose="020B0502040204020203" pitchFamily="34" charset="0"/>
              </a:rPr>
              <a:t>origen</a:t>
            </a:r>
            <a:r>
              <a:rPr lang="es-ES" sz="1800" b="0" i="0" dirty="0">
                <a:solidFill>
                  <a:srgbClr val="171717"/>
                </a:solidFill>
                <a:effectLst/>
                <a:latin typeface="Segoe UI" panose="020B0502040204020203" pitchFamily="34" charset="0"/>
              </a:rPr>
              <a:t>:</a:t>
            </a:r>
          </a:p>
          <a:p>
            <a:pPr marL="0" indent="0" algn="l">
              <a:buNone/>
            </a:pPr>
            <a:endParaRPr lang="es-ES" sz="1800" b="0" i="0" dirty="0">
              <a:solidFill>
                <a:srgbClr val="171717"/>
              </a:solidFill>
              <a:effectLst/>
              <a:latin typeface="Segoe UI" panose="020B0502040204020203" pitchFamily="34" charset="0"/>
            </a:endParaRPr>
          </a:p>
          <a:p>
            <a:r>
              <a:rPr lang="es-ES" sz="1800" b="0" i="0" dirty="0">
                <a:solidFill>
                  <a:srgbClr val="171717"/>
                </a:solidFill>
                <a:effectLst/>
                <a:latin typeface="Segoe UI" panose="020B0502040204020203" pitchFamily="34" charset="0"/>
              </a:rPr>
              <a:t>El destino es el objeto (y la propiedad) en la que se establece el enlace de datos.</a:t>
            </a:r>
          </a:p>
          <a:p>
            <a:r>
              <a:rPr lang="es-ES" sz="1800" b="0" i="0" dirty="0">
                <a:solidFill>
                  <a:srgbClr val="171717"/>
                </a:solidFill>
                <a:effectLst/>
                <a:latin typeface="Segoe UI" panose="020B0502040204020203" pitchFamily="34" charset="0"/>
              </a:rPr>
              <a:t>El origen es el objeto (y la propiedad) al que hace referencia el enlace de datos.</a:t>
            </a:r>
          </a:p>
          <a:p>
            <a:endParaRPr lang="es-ES" sz="1800" dirty="0">
              <a:solidFill>
                <a:srgbClr val="171717"/>
              </a:solidFill>
              <a:latin typeface="Segoe UI" panose="020B0502040204020203" pitchFamily="34" charset="0"/>
            </a:endParaRPr>
          </a:p>
          <a:p>
            <a:pPr marL="0" indent="0">
              <a:buNone/>
            </a:pPr>
            <a:r>
              <a:rPr lang="es-ES" sz="1800" b="0" dirty="0">
                <a:solidFill>
                  <a:srgbClr val="171717"/>
                </a:solidFill>
                <a:effectLst/>
                <a:latin typeface="Segoe UI" panose="020B0502040204020203" pitchFamily="34" charset="0"/>
              </a:rPr>
              <a:t>En el caso más simple, los datos fluyen desde el origen al destino, lo que significa que el valor de la propiedad de destino se establece en el valor de la propiedad de origen. Pero en algunos casos, los datos también pueden fluir desde el destino al origen, o en ambas direcciones.</a:t>
            </a:r>
          </a:p>
        </p:txBody>
      </p:sp>
    </p:spTree>
    <p:extLst>
      <p:ext uri="{BB962C8B-B14F-4D97-AF65-F5344CB8AC3E}">
        <p14:creationId xmlns:p14="http://schemas.microsoft.com/office/powerpoint/2010/main" val="16132410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Enlaces con un contexto de enlace</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80068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Considere el ejemplo XAML siguiente, cuya intención es rotar una </a:t>
            </a:r>
            <a:r>
              <a:rPr lang="es-ES" sz="1800" b="0" i="0" dirty="0" err="1">
                <a:solidFill>
                  <a:srgbClr val="171717"/>
                </a:solidFill>
                <a:effectLst/>
                <a:latin typeface="Segoe UI" panose="020B0502040204020203" pitchFamily="34" charset="0"/>
              </a:rPr>
              <a:t>Label</a:t>
            </a:r>
            <a:r>
              <a:rPr lang="es-ES" sz="1800" b="0" i="0" dirty="0">
                <a:solidFill>
                  <a:srgbClr val="171717"/>
                </a:solidFill>
                <a:effectLst/>
                <a:latin typeface="Segoe UI" panose="020B0502040204020203" pitchFamily="34" charset="0"/>
              </a:rPr>
              <a:t> con la manipulación de un Slider.</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Sin los enlaces de datos, se establecería el evento </a:t>
            </a:r>
            <a:r>
              <a:rPr lang="es-ES" sz="1800" b="0" dirty="0" err="1">
                <a:solidFill>
                  <a:srgbClr val="171717"/>
                </a:solidFill>
                <a:effectLst/>
                <a:latin typeface="Segoe UI" panose="020B0502040204020203" pitchFamily="34" charset="0"/>
              </a:rPr>
              <a:t>ValueChanged</a:t>
            </a:r>
            <a:r>
              <a:rPr lang="es-ES" sz="1800" b="0" dirty="0">
                <a:solidFill>
                  <a:srgbClr val="171717"/>
                </a:solidFill>
                <a:effectLst/>
                <a:latin typeface="Segoe UI" panose="020B0502040204020203" pitchFamily="34" charset="0"/>
              </a:rPr>
              <a:t> del elemento Slider en un controlador de eventos que accede a la propiedad </a:t>
            </a:r>
            <a:r>
              <a:rPr lang="es-ES" sz="1800" b="0" dirty="0" err="1">
                <a:solidFill>
                  <a:srgbClr val="171717"/>
                </a:solidFill>
                <a:effectLst/>
                <a:latin typeface="Segoe UI" panose="020B0502040204020203" pitchFamily="34" charset="0"/>
              </a:rPr>
              <a:t>Value</a:t>
            </a:r>
            <a:r>
              <a:rPr lang="es-ES" sz="1800" b="0" dirty="0">
                <a:solidFill>
                  <a:srgbClr val="171717"/>
                </a:solidFill>
                <a:effectLst/>
                <a:latin typeface="Segoe UI" panose="020B0502040204020203" pitchFamily="34" charset="0"/>
              </a:rPr>
              <a:t> del elemento Slider y establece ese valor en la propiedad </a:t>
            </a:r>
            <a:r>
              <a:rPr lang="es-ES" sz="1800" b="0" dirty="0" err="1">
                <a:solidFill>
                  <a:srgbClr val="171717"/>
                </a:solidFill>
                <a:effectLst/>
                <a:latin typeface="Segoe UI" panose="020B0502040204020203" pitchFamily="34" charset="0"/>
              </a:rPr>
              <a:t>Rotation</a:t>
            </a:r>
            <a:r>
              <a:rPr lang="es-ES" sz="1800" b="0" dirty="0">
                <a:solidFill>
                  <a:srgbClr val="171717"/>
                </a:solidFill>
                <a:effectLst/>
                <a:latin typeface="Segoe UI" panose="020B0502040204020203" pitchFamily="34" charset="0"/>
              </a:rPr>
              <a:t> del elemento </a:t>
            </a:r>
            <a:r>
              <a:rPr lang="es-ES" sz="1800" b="0" dirty="0" err="1">
                <a:solidFill>
                  <a:srgbClr val="171717"/>
                </a:solidFill>
                <a:effectLst/>
                <a:latin typeface="Segoe UI" panose="020B0502040204020203" pitchFamily="34" charset="0"/>
              </a:rPr>
              <a:t>Label</a:t>
            </a:r>
            <a:r>
              <a:rPr lang="es-ES" sz="1800" b="0" dirty="0">
                <a:solidFill>
                  <a:srgbClr val="171717"/>
                </a:solidFill>
                <a:effectLst/>
                <a:latin typeface="Segoe UI" panose="020B0502040204020203" pitchFamily="34" charset="0"/>
              </a:rPr>
              <a:t>. El enlace de datos automatiza esta tarea, por lo que el controlador de eventos y el código que contiene ya no son necesarios.</a:t>
            </a:r>
          </a:p>
        </p:txBody>
      </p:sp>
      <p:sp>
        <p:nvSpPr>
          <p:cNvPr id="7" name="TextBox 6">
            <a:extLst>
              <a:ext uri="{FF2B5EF4-FFF2-40B4-BE49-F238E27FC236}">
                <a16:creationId xmlns:a16="http://schemas.microsoft.com/office/drawing/2014/main" id="{6A5192CD-0D8F-41D1-A002-785F4469F618}"/>
              </a:ext>
            </a:extLst>
          </p:cNvPr>
          <p:cNvSpPr txBox="1"/>
          <p:nvPr/>
        </p:nvSpPr>
        <p:spPr>
          <a:xfrm>
            <a:off x="512190" y="2841089"/>
            <a:ext cx="8226457" cy="1477328"/>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 </a:t>
            </a:r>
            <a:r>
              <a:rPr lang="en-US" b="0" i="0" dirty="0">
                <a:solidFill>
                  <a:srgbClr val="0451A5"/>
                </a:solidFill>
                <a:effectLst/>
                <a:latin typeface="SFMono-Regular"/>
              </a:rPr>
              <a:t>Padding</a:t>
            </a:r>
            <a:r>
              <a:rPr lang="en-US" b="0" i="0" dirty="0">
                <a:solidFill>
                  <a:srgbClr val="0101FD"/>
                </a:solidFill>
                <a:effectLst/>
                <a:latin typeface="SFMono-Regular"/>
              </a:rPr>
              <a:t>=</a:t>
            </a:r>
            <a:r>
              <a:rPr lang="en-US" b="0" i="0" dirty="0">
                <a:solidFill>
                  <a:srgbClr val="A31515"/>
                </a:solidFill>
                <a:effectLst/>
                <a:latin typeface="SFMono-Regular"/>
              </a:rPr>
              <a:t>"10, 0"</a:t>
            </a:r>
            <a:r>
              <a:rPr lang="en-US" b="0" i="0" dirty="0">
                <a:solidFill>
                  <a:srgbClr val="0101FD"/>
                </a:solidFill>
                <a:effectLst/>
                <a:latin typeface="SFMono-Regular"/>
              </a:rPr>
              <a:t>&gt;</a:t>
            </a:r>
            <a:r>
              <a:rPr lang="en-US" b="0" i="0" dirty="0">
                <a:solidFill>
                  <a:srgbClr val="171717"/>
                </a:solidFill>
                <a:effectLst/>
                <a:latin typeface="SFMono-Regular"/>
              </a:rPr>
              <a:t> </a:t>
            </a:r>
          </a:p>
          <a:p>
            <a:r>
              <a:rPr lang="en-US" b="0" i="0" dirty="0">
                <a:solidFill>
                  <a:srgbClr val="0101FD"/>
                </a:solidFill>
                <a:effectLst/>
                <a:latin typeface="SFMono-Regular"/>
              </a:rPr>
              <a:t>     &lt;Label </a:t>
            </a:r>
            <a:r>
              <a:rPr lang="en-US" b="0" i="0" dirty="0">
                <a:solidFill>
                  <a:srgbClr val="0451A5"/>
                </a:solidFill>
                <a:effectLst/>
                <a:latin typeface="SFMono-Regular"/>
              </a:rPr>
              <a:t>x:Name</a:t>
            </a:r>
            <a:r>
              <a:rPr lang="en-US" b="0" i="0" dirty="0">
                <a:solidFill>
                  <a:srgbClr val="0101FD"/>
                </a:solidFill>
                <a:effectLst/>
                <a:latin typeface="SFMono-Regular"/>
              </a:rPr>
              <a:t>=</a:t>
            </a:r>
            <a:r>
              <a:rPr lang="en-US" b="0" i="0" dirty="0">
                <a:solidFill>
                  <a:srgbClr val="A31515"/>
                </a:solidFill>
                <a:effectLst/>
                <a:latin typeface="SFMono-Regular"/>
              </a:rPr>
              <a:t>"label"</a:t>
            </a:r>
            <a:r>
              <a:rPr lang="en-US" b="0" i="0" dirty="0">
                <a:solidFill>
                  <a:srgbClr val="0101FD"/>
                </a:solidFill>
                <a:effectLst/>
                <a:latin typeface="SFMono-Regular"/>
              </a:rPr>
              <a:t>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"TEXT"</a:t>
            </a:r>
            <a:r>
              <a:rPr lang="en-US" b="0" i="0" dirty="0">
                <a:solidFill>
                  <a:srgbClr val="0101FD"/>
                </a:solidFill>
                <a:effectLst/>
                <a:latin typeface="SFMono-Regular"/>
              </a:rPr>
              <a:t> </a:t>
            </a:r>
            <a:r>
              <a:rPr lang="en-US" b="0" i="0" dirty="0" err="1">
                <a:solidFill>
                  <a:srgbClr val="0451A5"/>
                </a:solidFill>
                <a:effectLst/>
                <a:latin typeface="SFMono-Regular"/>
              </a:rPr>
              <a:t>FontSize</a:t>
            </a:r>
            <a:r>
              <a:rPr lang="en-US" b="0" i="0" dirty="0">
                <a:solidFill>
                  <a:srgbClr val="0101FD"/>
                </a:solidFill>
                <a:effectLst/>
                <a:latin typeface="SFMono-Regular"/>
              </a:rPr>
              <a:t>=</a:t>
            </a:r>
            <a:r>
              <a:rPr lang="en-US" b="0" i="0" dirty="0">
                <a:solidFill>
                  <a:srgbClr val="A31515"/>
                </a:solidFill>
                <a:effectLst/>
                <a:latin typeface="SFMono-Regular"/>
              </a:rPr>
              <a:t>"48"</a:t>
            </a:r>
            <a:r>
              <a:rPr lang="en-US" b="0" i="0" dirty="0">
                <a:solidFill>
                  <a:srgbClr val="0101FD"/>
                </a:solidFill>
                <a:effectLst/>
                <a:latin typeface="SFMono-Regular"/>
              </a:rPr>
              <a:t> </a:t>
            </a:r>
            <a:r>
              <a:rPr lang="en-US" b="0" i="0" dirty="0" err="1">
                <a:solidFill>
                  <a:srgbClr val="0451A5"/>
                </a:solidFill>
                <a:effectLst/>
                <a:latin typeface="SFMono-Regular"/>
              </a:rPr>
              <a:t>HorizontalOptions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a:t>
            </a:r>
            <a:r>
              <a:rPr lang="en-US" b="0" i="0" dirty="0" err="1">
                <a:solidFill>
                  <a:srgbClr val="0451A5"/>
                </a:solidFill>
                <a:effectLst/>
                <a:latin typeface="SFMono-Regular"/>
              </a:rPr>
              <a:t>VerticalOptions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     &lt;Slider </a:t>
            </a:r>
            <a:r>
              <a:rPr lang="en-US" b="0" i="0" dirty="0">
                <a:solidFill>
                  <a:srgbClr val="0451A5"/>
                </a:solidFill>
                <a:effectLst/>
                <a:latin typeface="SFMono-Regular"/>
              </a:rPr>
              <a:t>x:Name</a:t>
            </a:r>
            <a:r>
              <a:rPr lang="en-US" b="0" i="0" dirty="0">
                <a:solidFill>
                  <a:srgbClr val="0101FD"/>
                </a:solidFill>
                <a:effectLst/>
                <a:latin typeface="SFMono-Regular"/>
              </a:rPr>
              <a:t>=</a:t>
            </a:r>
            <a:r>
              <a:rPr lang="en-US" b="0" i="0" dirty="0">
                <a:solidFill>
                  <a:srgbClr val="A31515"/>
                </a:solidFill>
                <a:effectLst/>
                <a:latin typeface="SFMono-Regular"/>
              </a:rPr>
              <a:t>"slider"</a:t>
            </a:r>
            <a:r>
              <a:rPr lang="en-US" b="0" i="0" dirty="0">
                <a:solidFill>
                  <a:srgbClr val="0101FD"/>
                </a:solidFill>
                <a:effectLst/>
                <a:latin typeface="SFMono-Regular"/>
              </a:rPr>
              <a:t> </a:t>
            </a:r>
            <a:r>
              <a:rPr lang="en-US" b="0" i="0" dirty="0">
                <a:solidFill>
                  <a:srgbClr val="0451A5"/>
                </a:solidFill>
                <a:effectLst/>
                <a:latin typeface="SFMono-Regular"/>
              </a:rPr>
              <a:t>Maximum</a:t>
            </a:r>
            <a:r>
              <a:rPr lang="en-US" b="0" i="0" dirty="0">
                <a:solidFill>
                  <a:srgbClr val="0101FD"/>
                </a:solidFill>
                <a:effectLst/>
                <a:latin typeface="SFMono-Regular"/>
              </a:rPr>
              <a:t>=</a:t>
            </a:r>
            <a:r>
              <a:rPr lang="en-US" b="0" i="0" dirty="0">
                <a:solidFill>
                  <a:srgbClr val="A31515"/>
                </a:solidFill>
                <a:effectLst/>
                <a:latin typeface="SFMono-Regular"/>
              </a:rPr>
              <a:t>"360"</a:t>
            </a:r>
            <a:r>
              <a:rPr lang="en-US" b="0" i="0" dirty="0">
                <a:solidFill>
                  <a:srgbClr val="0101FD"/>
                </a:solidFill>
                <a:effectLst/>
                <a:latin typeface="SFMono-Regular"/>
              </a:rPr>
              <a:t> </a:t>
            </a:r>
            <a:r>
              <a:rPr lang="en-US" b="0" i="0" dirty="0" err="1">
                <a:solidFill>
                  <a:srgbClr val="0451A5"/>
                </a:solidFill>
                <a:effectLst/>
                <a:latin typeface="SFMono-Regular"/>
              </a:rPr>
              <a:t>VerticalOptions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&gt;</a:t>
            </a:r>
            <a:endParaRPr lang="en-US" dirty="0"/>
          </a:p>
        </p:txBody>
      </p:sp>
      <p:pic>
        <p:nvPicPr>
          <p:cNvPr id="8" name="Picture 7">
            <a:extLst>
              <a:ext uri="{FF2B5EF4-FFF2-40B4-BE49-F238E27FC236}">
                <a16:creationId xmlns:a16="http://schemas.microsoft.com/office/drawing/2014/main" id="{0DFF7871-F761-4DD9-8606-FE403B6E66BA}"/>
              </a:ext>
            </a:extLst>
          </p:cNvPr>
          <p:cNvPicPr>
            <a:picLocks noChangeAspect="1"/>
          </p:cNvPicPr>
          <p:nvPr/>
        </p:nvPicPr>
        <p:blipFill>
          <a:blip r:embed="rId2"/>
          <a:stretch>
            <a:fillRect/>
          </a:stretch>
        </p:blipFill>
        <p:spPr>
          <a:xfrm>
            <a:off x="8353425" y="2213187"/>
            <a:ext cx="3381375" cy="2695575"/>
          </a:xfrm>
          <a:prstGeom prst="rect">
            <a:avLst/>
          </a:prstGeom>
        </p:spPr>
      </p:pic>
    </p:spTree>
    <p:extLst>
      <p:ext uri="{BB962C8B-B14F-4D97-AF65-F5344CB8AC3E}">
        <p14:creationId xmlns:p14="http://schemas.microsoft.com/office/powerpoint/2010/main" val="2382056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Enlaces con un contexto de enlace</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7800680" cy="4512682"/>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Veamos el mismo ejemplo utilizando enlace a datos:</a:t>
            </a: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endParaRPr lang="es-ES" sz="1800" dirty="0">
              <a:solidFill>
                <a:srgbClr val="171717"/>
              </a:solidFill>
              <a:latin typeface="Segoe UI" panose="020B0502040204020203" pitchFamily="34" charset="0"/>
            </a:endParaRPr>
          </a:p>
          <a:p>
            <a:pPr marL="0" indent="0" algn="l">
              <a:buNone/>
            </a:pPr>
            <a:endParaRPr lang="es-ES" sz="1800" b="0" dirty="0">
              <a:solidFill>
                <a:srgbClr val="171717"/>
              </a:solidFill>
              <a:effectLst/>
              <a:latin typeface="Segoe UI" panose="020B0502040204020203" pitchFamily="34" charset="0"/>
            </a:endParaRPr>
          </a:p>
          <a:p>
            <a:pPr marL="0" indent="0" algn="l">
              <a:buNone/>
            </a:pPr>
            <a:r>
              <a:rPr lang="es-ES" sz="1800" b="0" dirty="0">
                <a:solidFill>
                  <a:srgbClr val="171717"/>
                </a:solidFill>
                <a:effectLst/>
                <a:latin typeface="Segoe UI" panose="020B0502040204020203" pitchFamily="34" charset="0"/>
              </a:rPr>
              <a:t>El enlace de datos se establece en el objeto de destino, que es el elemento </a:t>
            </a:r>
            <a:r>
              <a:rPr lang="es-ES" sz="1800" b="0" dirty="0" err="1">
                <a:solidFill>
                  <a:srgbClr val="171717"/>
                </a:solidFill>
                <a:effectLst/>
                <a:latin typeface="Segoe UI" panose="020B0502040204020203" pitchFamily="34" charset="0"/>
              </a:rPr>
              <a:t>Label</a:t>
            </a:r>
            <a:r>
              <a:rPr lang="es-ES" sz="1800" b="0" dirty="0">
                <a:solidFill>
                  <a:srgbClr val="171717"/>
                </a:solidFill>
                <a:effectLst/>
                <a:latin typeface="Segoe UI" panose="020B0502040204020203" pitchFamily="34" charset="0"/>
              </a:rPr>
              <a:t>. Se usan dos extensiones de marcado XAML para definir el enlace de datos:</a:t>
            </a:r>
          </a:p>
          <a:p>
            <a:r>
              <a:rPr lang="es-ES" sz="1800" b="0" dirty="0">
                <a:solidFill>
                  <a:srgbClr val="171717"/>
                </a:solidFill>
                <a:effectLst/>
                <a:latin typeface="Segoe UI" panose="020B0502040204020203" pitchFamily="34" charset="0"/>
              </a:rPr>
              <a:t>La extensión de marcado </a:t>
            </a:r>
            <a:r>
              <a:rPr lang="es-ES" sz="1800" b="1" dirty="0">
                <a:solidFill>
                  <a:srgbClr val="171717"/>
                </a:solidFill>
                <a:effectLst/>
                <a:latin typeface="Segoe UI" panose="020B0502040204020203" pitchFamily="34" charset="0"/>
              </a:rPr>
              <a:t>x:Reference </a:t>
            </a:r>
            <a:r>
              <a:rPr lang="es-ES" sz="1800" b="0" dirty="0">
                <a:solidFill>
                  <a:srgbClr val="171717"/>
                </a:solidFill>
                <a:effectLst/>
                <a:latin typeface="Segoe UI" panose="020B0502040204020203" pitchFamily="34" charset="0"/>
              </a:rPr>
              <a:t>es necesaria para hacer referencia al objeto de origen, que es el elemento Slider denominado slider.</a:t>
            </a:r>
          </a:p>
          <a:p>
            <a:r>
              <a:rPr lang="es-ES" sz="1800" b="0" dirty="0">
                <a:solidFill>
                  <a:srgbClr val="171717"/>
                </a:solidFill>
                <a:effectLst/>
                <a:latin typeface="Segoe UI" panose="020B0502040204020203" pitchFamily="34" charset="0"/>
              </a:rPr>
              <a:t>La extensión de marcado </a:t>
            </a:r>
            <a:r>
              <a:rPr lang="es-ES" sz="1800" b="1" dirty="0" err="1">
                <a:solidFill>
                  <a:srgbClr val="171717"/>
                </a:solidFill>
                <a:effectLst/>
                <a:latin typeface="Segoe UI" panose="020B0502040204020203" pitchFamily="34" charset="0"/>
              </a:rPr>
              <a:t>Binding</a:t>
            </a:r>
            <a:r>
              <a:rPr lang="es-ES" sz="1800" b="0" dirty="0">
                <a:solidFill>
                  <a:srgbClr val="171717"/>
                </a:solidFill>
                <a:effectLst/>
                <a:latin typeface="Segoe UI" panose="020B0502040204020203" pitchFamily="34" charset="0"/>
              </a:rPr>
              <a:t> enlaza la propiedad </a:t>
            </a:r>
            <a:r>
              <a:rPr lang="es-ES" sz="1800" b="0" dirty="0" err="1">
                <a:solidFill>
                  <a:srgbClr val="171717"/>
                </a:solidFill>
                <a:effectLst/>
                <a:latin typeface="Segoe UI" panose="020B0502040204020203" pitchFamily="34" charset="0"/>
              </a:rPr>
              <a:t>Rotation</a:t>
            </a:r>
            <a:r>
              <a:rPr lang="es-ES" sz="1800" b="0" dirty="0">
                <a:solidFill>
                  <a:srgbClr val="171717"/>
                </a:solidFill>
                <a:effectLst/>
                <a:latin typeface="Segoe UI" panose="020B0502040204020203" pitchFamily="34" charset="0"/>
              </a:rPr>
              <a:t> de </a:t>
            </a:r>
            <a:r>
              <a:rPr lang="es-ES" sz="1800" b="0" dirty="0" err="1">
                <a:solidFill>
                  <a:srgbClr val="171717"/>
                </a:solidFill>
                <a:effectLst/>
                <a:latin typeface="Segoe UI" panose="020B0502040204020203" pitchFamily="34" charset="0"/>
              </a:rPr>
              <a:t>Label</a:t>
            </a:r>
            <a:r>
              <a:rPr lang="es-ES" sz="1800" b="0" dirty="0">
                <a:solidFill>
                  <a:srgbClr val="171717"/>
                </a:solidFill>
                <a:effectLst/>
                <a:latin typeface="Segoe UI" panose="020B0502040204020203" pitchFamily="34" charset="0"/>
              </a:rPr>
              <a:t> a la propiedad </a:t>
            </a:r>
            <a:r>
              <a:rPr lang="es-ES" sz="1800" b="0" dirty="0" err="1">
                <a:solidFill>
                  <a:srgbClr val="171717"/>
                </a:solidFill>
                <a:effectLst/>
                <a:latin typeface="Segoe UI" panose="020B0502040204020203" pitchFamily="34" charset="0"/>
              </a:rPr>
              <a:t>Value</a:t>
            </a:r>
            <a:r>
              <a:rPr lang="es-ES" sz="1800" b="0" dirty="0">
                <a:solidFill>
                  <a:srgbClr val="171717"/>
                </a:solidFill>
                <a:effectLst/>
                <a:latin typeface="Segoe UI" panose="020B0502040204020203" pitchFamily="34" charset="0"/>
              </a:rPr>
              <a:t> de Slider.</a:t>
            </a:r>
          </a:p>
        </p:txBody>
      </p:sp>
      <p:pic>
        <p:nvPicPr>
          <p:cNvPr id="8" name="Picture 7">
            <a:extLst>
              <a:ext uri="{FF2B5EF4-FFF2-40B4-BE49-F238E27FC236}">
                <a16:creationId xmlns:a16="http://schemas.microsoft.com/office/drawing/2014/main" id="{0DFF7871-F761-4DD9-8606-FE403B6E66BA}"/>
              </a:ext>
            </a:extLst>
          </p:cNvPr>
          <p:cNvPicPr>
            <a:picLocks noChangeAspect="1"/>
          </p:cNvPicPr>
          <p:nvPr/>
        </p:nvPicPr>
        <p:blipFill>
          <a:blip r:embed="rId2"/>
          <a:stretch>
            <a:fillRect/>
          </a:stretch>
        </p:blipFill>
        <p:spPr>
          <a:xfrm>
            <a:off x="8353425" y="2213187"/>
            <a:ext cx="3381375" cy="2695575"/>
          </a:xfrm>
          <a:prstGeom prst="rect">
            <a:avLst/>
          </a:prstGeom>
        </p:spPr>
      </p:pic>
      <p:sp>
        <p:nvSpPr>
          <p:cNvPr id="9" name="TextBox 8">
            <a:extLst>
              <a:ext uri="{FF2B5EF4-FFF2-40B4-BE49-F238E27FC236}">
                <a16:creationId xmlns:a16="http://schemas.microsoft.com/office/drawing/2014/main" id="{53A0ED4F-9939-451A-8246-85B30C7A96E9}"/>
              </a:ext>
            </a:extLst>
          </p:cNvPr>
          <p:cNvSpPr txBox="1"/>
          <p:nvPr/>
        </p:nvSpPr>
        <p:spPr>
          <a:xfrm>
            <a:off x="457200" y="2692692"/>
            <a:ext cx="7706412" cy="1754326"/>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 </a:t>
            </a:r>
            <a:r>
              <a:rPr lang="en-US" b="0" i="0" dirty="0">
                <a:solidFill>
                  <a:srgbClr val="0451A5"/>
                </a:solidFill>
                <a:effectLst/>
                <a:latin typeface="SFMono-Regular"/>
              </a:rPr>
              <a:t>Padding</a:t>
            </a:r>
            <a:r>
              <a:rPr lang="en-US" b="0" i="0" dirty="0">
                <a:solidFill>
                  <a:srgbClr val="0101FD"/>
                </a:solidFill>
                <a:effectLst/>
                <a:latin typeface="SFMono-Regular"/>
              </a:rPr>
              <a:t>=</a:t>
            </a:r>
            <a:r>
              <a:rPr lang="en-US" b="0" i="0" dirty="0">
                <a:solidFill>
                  <a:srgbClr val="A31515"/>
                </a:solidFill>
                <a:effectLst/>
                <a:latin typeface="SFMono-Regular"/>
              </a:rPr>
              <a:t>"10, 0"</a:t>
            </a:r>
            <a:r>
              <a:rPr lang="en-US" b="0" i="0" dirty="0">
                <a:solidFill>
                  <a:srgbClr val="0101FD"/>
                </a:solidFill>
                <a:effectLst/>
                <a:latin typeface="SFMono-Regular"/>
              </a:rPr>
              <a:t>&gt;</a:t>
            </a:r>
            <a:endParaRPr lang="en-US" dirty="0">
              <a:solidFill>
                <a:srgbClr val="171717"/>
              </a:solidFill>
              <a:latin typeface="SFMono-Regular"/>
            </a:endParaRPr>
          </a:p>
          <a:p>
            <a:r>
              <a:rPr lang="en-US" b="0" i="0" dirty="0">
                <a:solidFill>
                  <a:srgbClr val="0101FD"/>
                </a:solidFill>
                <a:effectLst/>
                <a:latin typeface="SFMono-Regular"/>
              </a:rPr>
              <a:t>     &lt;Label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"TEXT"</a:t>
            </a:r>
            <a:r>
              <a:rPr lang="en-US" b="0" i="0" dirty="0">
                <a:solidFill>
                  <a:srgbClr val="0101FD"/>
                </a:solidFill>
                <a:effectLst/>
                <a:latin typeface="SFMono-Regular"/>
              </a:rPr>
              <a:t> </a:t>
            </a:r>
            <a:r>
              <a:rPr lang="en-US" b="0" i="0" dirty="0" err="1">
                <a:solidFill>
                  <a:srgbClr val="0451A5"/>
                </a:solidFill>
                <a:effectLst/>
                <a:latin typeface="SFMono-Regular"/>
              </a:rPr>
              <a:t>FontSize</a:t>
            </a:r>
            <a:r>
              <a:rPr lang="en-US" b="0" i="0" dirty="0">
                <a:solidFill>
                  <a:srgbClr val="0101FD"/>
                </a:solidFill>
                <a:effectLst/>
                <a:latin typeface="SFMono-Regular"/>
              </a:rPr>
              <a:t>=</a:t>
            </a:r>
            <a:r>
              <a:rPr lang="en-US" b="0" i="0" dirty="0">
                <a:solidFill>
                  <a:srgbClr val="A31515"/>
                </a:solidFill>
                <a:effectLst/>
                <a:latin typeface="SFMono-Regular"/>
              </a:rPr>
              <a:t>"80"</a:t>
            </a:r>
            <a:r>
              <a:rPr lang="en-US" b="0" i="0" dirty="0">
                <a:solidFill>
                  <a:srgbClr val="0101FD"/>
                </a:solidFill>
                <a:effectLst/>
                <a:latin typeface="SFMono-Regular"/>
              </a:rPr>
              <a:t> </a:t>
            </a:r>
            <a:r>
              <a:rPr lang="en-US" b="0" i="0" dirty="0" err="1">
                <a:solidFill>
                  <a:srgbClr val="0451A5"/>
                </a:solidFill>
                <a:effectLst/>
                <a:latin typeface="SFMono-Regular"/>
              </a:rPr>
              <a:t>HorizontalOptions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a:t>
            </a:r>
            <a:r>
              <a:rPr lang="en-US" b="0" i="0" dirty="0" err="1">
                <a:solidFill>
                  <a:srgbClr val="0451A5"/>
                </a:solidFill>
                <a:effectLst/>
                <a:latin typeface="SFMono-Regular"/>
              </a:rPr>
              <a:t>VerticalOptions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a:t>
            </a:r>
            <a:r>
              <a:rPr lang="en-US" b="0" i="0" dirty="0" err="1">
                <a:solidFill>
                  <a:srgbClr val="0451A5"/>
                </a:solidFill>
                <a:effectLst/>
                <a:latin typeface="SFMono-Regular"/>
              </a:rPr>
              <a:t>BindingContext</a:t>
            </a:r>
            <a:r>
              <a:rPr lang="en-US" b="0" i="0" dirty="0">
                <a:solidFill>
                  <a:srgbClr val="0101FD"/>
                </a:solidFill>
                <a:effectLst/>
                <a:latin typeface="SFMono-Regular"/>
              </a:rPr>
              <a:t>=</a:t>
            </a:r>
            <a:r>
              <a:rPr lang="en-US" b="0" i="0" dirty="0">
                <a:solidFill>
                  <a:srgbClr val="A31515"/>
                </a:solidFill>
                <a:effectLst/>
                <a:latin typeface="SFMono-Regular"/>
              </a:rPr>
              <a:t>"{</a:t>
            </a:r>
            <a:r>
              <a:rPr lang="en-US" b="0" i="0" dirty="0" err="1">
                <a:solidFill>
                  <a:srgbClr val="A31515"/>
                </a:solidFill>
                <a:effectLst/>
                <a:latin typeface="SFMono-Regular"/>
              </a:rPr>
              <a:t>x:Reference</a:t>
            </a:r>
            <a:r>
              <a:rPr lang="en-US" b="0" i="0" dirty="0">
                <a:solidFill>
                  <a:srgbClr val="A31515"/>
                </a:solidFill>
                <a:effectLst/>
                <a:latin typeface="SFMono-Regular"/>
              </a:rPr>
              <a:t> Name=slider}"</a:t>
            </a:r>
            <a:r>
              <a:rPr lang="en-US" b="0" i="0" dirty="0">
                <a:solidFill>
                  <a:srgbClr val="0101FD"/>
                </a:solidFill>
                <a:effectLst/>
                <a:latin typeface="SFMono-Regular"/>
              </a:rPr>
              <a:t> </a:t>
            </a:r>
            <a:r>
              <a:rPr lang="en-US" b="0" i="0" dirty="0">
                <a:solidFill>
                  <a:srgbClr val="0451A5"/>
                </a:solidFill>
                <a:effectLst/>
                <a:latin typeface="SFMono-Regular"/>
              </a:rPr>
              <a:t>Rotation</a:t>
            </a:r>
            <a:r>
              <a:rPr lang="en-US" b="0" i="0" dirty="0">
                <a:solidFill>
                  <a:srgbClr val="0101FD"/>
                </a:solidFill>
                <a:effectLst/>
                <a:latin typeface="SFMono-Regular"/>
              </a:rPr>
              <a:t>=</a:t>
            </a:r>
            <a:r>
              <a:rPr lang="en-US" b="0" i="0" dirty="0">
                <a:solidFill>
                  <a:srgbClr val="A31515"/>
                </a:solidFill>
                <a:effectLst/>
                <a:latin typeface="SFMono-Regular"/>
              </a:rPr>
              <a:t>"{Binding Path=Value}"</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     &lt;Slider </a:t>
            </a:r>
            <a:r>
              <a:rPr lang="en-US" b="0" i="0" dirty="0">
                <a:solidFill>
                  <a:srgbClr val="0451A5"/>
                </a:solidFill>
                <a:effectLst/>
                <a:latin typeface="SFMono-Regular"/>
              </a:rPr>
              <a:t>x:Name</a:t>
            </a:r>
            <a:r>
              <a:rPr lang="en-US" b="0" i="0" dirty="0">
                <a:solidFill>
                  <a:srgbClr val="0101FD"/>
                </a:solidFill>
                <a:effectLst/>
                <a:latin typeface="SFMono-Regular"/>
              </a:rPr>
              <a:t>=</a:t>
            </a:r>
            <a:r>
              <a:rPr lang="en-US" b="0" i="0" dirty="0">
                <a:solidFill>
                  <a:srgbClr val="A31515"/>
                </a:solidFill>
                <a:effectLst/>
                <a:latin typeface="SFMono-Regular"/>
              </a:rPr>
              <a:t>"slider"</a:t>
            </a:r>
            <a:r>
              <a:rPr lang="en-US" b="0" i="0" dirty="0">
                <a:solidFill>
                  <a:srgbClr val="0101FD"/>
                </a:solidFill>
                <a:effectLst/>
                <a:latin typeface="SFMono-Regular"/>
              </a:rPr>
              <a:t> </a:t>
            </a:r>
            <a:r>
              <a:rPr lang="en-US" b="0" i="0" dirty="0">
                <a:solidFill>
                  <a:srgbClr val="0451A5"/>
                </a:solidFill>
                <a:effectLst/>
                <a:latin typeface="SFMono-Regular"/>
              </a:rPr>
              <a:t>Maximum</a:t>
            </a:r>
            <a:r>
              <a:rPr lang="en-US" b="0" i="0" dirty="0">
                <a:solidFill>
                  <a:srgbClr val="0101FD"/>
                </a:solidFill>
                <a:effectLst/>
                <a:latin typeface="SFMono-Regular"/>
              </a:rPr>
              <a:t>=</a:t>
            </a:r>
            <a:r>
              <a:rPr lang="en-US" b="0" i="0" dirty="0">
                <a:solidFill>
                  <a:srgbClr val="A31515"/>
                </a:solidFill>
                <a:effectLst/>
                <a:latin typeface="SFMono-Regular"/>
              </a:rPr>
              <a:t>"360"</a:t>
            </a:r>
            <a:r>
              <a:rPr lang="en-US" b="0" i="0" dirty="0">
                <a:solidFill>
                  <a:srgbClr val="0101FD"/>
                </a:solidFill>
                <a:effectLst/>
                <a:latin typeface="SFMono-Regular"/>
              </a:rPr>
              <a:t> </a:t>
            </a:r>
            <a:r>
              <a:rPr lang="en-US" b="0" i="0" dirty="0" err="1">
                <a:solidFill>
                  <a:srgbClr val="0451A5"/>
                </a:solidFill>
                <a:effectLst/>
                <a:latin typeface="SFMono-Regular"/>
              </a:rPr>
              <a:t>VerticalOptions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 /&gt;</a:t>
            </a:r>
            <a:r>
              <a:rPr lang="en-US" b="0" i="0" dirty="0">
                <a:solidFill>
                  <a:srgbClr val="171717"/>
                </a:solidFill>
                <a:effectLst/>
                <a:latin typeface="SFMono-Regular"/>
              </a:rPr>
              <a:t> </a:t>
            </a:r>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&gt;</a:t>
            </a:r>
            <a:endParaRPr lang="en-US" dirty="0"/>
          </a:p>
        </p:txBody>
      </p:sp>
    </p:spTree>
    <p:extLst>
      <p:ext uri="{BB962C8B-B14F-4D97-AF65-F5344CB8AC3E}">
        <p14:creationId xmlns:p14="http://schemas.microsoft.com/office/powerpoint/2010/main" val="20422369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Modo de enlace</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Si el modo de enlace predeterminado en la propiedad de destino no es adecuado para un enlace de datos determinado, es posible invalidarlo estableciendo la propiedad </a:t>
            </a:r>
            <a:r>
              <a:rPr lang="es-ES" sz="1800" b="1" i="0" dirty="0" err="1">
                <a:solidFill>
                  <a:srgbClr val="171717"/>
                </a:solidFill>
                <a:effectLst/>
                <a:latin typeface="Segoe UI" panose="020B0502040204020203" pitchFamily="34" charset="0"/>
              </a:rPr>
              <a:t>Mode</a:t>
            </a:r>
            <a:r>
              <a:rPr lang="es-ES" sz="1800" b="0" i="0" dirty="0">
                <a:solidFill>
                  <a:srgbClr val="171717"/>
                </a:solidFill>
                <a:effectLst/>
                <a:latin typeface="Segoe UI" panose="020B0502040204020203" pitchFamily="34" charset="0"/>
              </a:rPr>
              <a:t> de </a:t>
            </a:r>
            <a:r>
              <a:rPr lang="es-ES" sz="1800" b="0" i="0" dirty="0" err="1">
                <a:solidFill>
                  <a:srgbClr val="171717"/>
                </a:solidFill>
                <a:effectLst/>
                <a:latin typeface="Segoe UI" panose="020B0502040204020203" pitchFamily="34" charset="0"/>
              </a:rPr>
              <a:t>Binding</a:t>
            </a:r>
            <a:r>
              <a:rPr lang="es-ES" sz="1800" b="0" i="0" dirty="0">
                <a:solidFill>
                  <a:srgbClr val="171717"/>
                </a:solidFill>
                <a:effectLst/>
                <a:latin typeface="Segoe UI" panose="020B0502040204020203" pitchFamily="34" charset="0"/>
              </a:rPr>
              <a:t> (o la propiedad </a:t>
            </a:r>
            <a:r>
              <a:rPr lang="es-ES" sz="1800" b="0" i="0" dirty="0" err="1">
                <a:solidFill>
                  <a:srgbClr val="171717"/>
                </a:solidFill>
                <a:effectLst/>
                <a:latin typeface="Segoe UI" panose="020B0502040204020203" pitchFamily="34" charset="0"/>
              </a:rPr>
              <a:t>Mode</a:t>
            </a:r>
            <a:r>
              <a:rPr lang="es-ES" sz="1800" b="0" i="0" dirty="0">
                <a:solidFill>
                  <a:srgbClr val="171717"/>
                </a:solidFill>
                <a:effectLst/>
                <a:latin typeface="Segoe UI" panose="020B0502040204020203" pitchFamily="34" charset="0"/>
              </a:rPr>
              <a:t> de la extensión de marcado </a:t>
            </a:r>
            <a:r>
              <a:rPr lang="es-ES" sz="1800" b="0" i="0" dirty="0" err="1">
                <a:solidFill>
                  <a:srgbClr val="171717"/>
                </a:solidFill>
                <a:effectLst/>
                <a:latin typeface="Segoe UI" panose="020B0502040204020203" pitchFamily="34" charset="0"/>
              </a:rPr>
              <a:t>Binding</a:t>
            </a:r>
            <a:r>
              <a:rPr lang="es-ES" sz="1800" b="0" i="0" dirty="0">
                <a:solidFill>
                  <a:srgbClr val="171717"/>
                </a:solidFill>
                <a:effectLst/>
                <a:latin typeface="Segoe UI" panose="020B0502040204020203" pitchFamily="34" charset="0"/>
              </a:rPr>
              <a:t>) en uno de los miembros de la enumeración </a:t>
            </a:r>
            <a:r>
              <a:rPr lang="es-ES" sz="1800" b="0" i="0" dirty="0" err="1">
                <a:solidFill>
                  <a:srgbClr val="171717"/>
                </a:solidFill>
                <a:effectLst/>
                <a:latin typeface="Segoe UI" panose="020B0502040204020203" pitchFamily="34" charset="0"/>
              </a:rPr>
              <a:t>BindingMode</a:t>
            </a:r>
            <a:r>
              <a:rPr lang="es-ES" sz="1800" b="0" i="0" dirty="0">
                <a:solidFill>
                  <a:srgbClr val="171717"/>
                </a:solidFill>
                <a:effectLst/>
                <a:latin typeface="Segoe UI" panose="020B0502040204020203" pitchFamily="34" charset="0"/>
              </a:rPr>
              <a:t>:</a:t>
            </a:r>
          </a:p>
          <a:p>
            <a:pPr marL="0" indent="0" algn="l">
              <a:buNone/>
            </a:pPr>
            <a:endParaRPr lang="es-ES" sz="1800" b="0" i="0" dirty="0">
              <a:solidFill>
                <a:srgbClr val="171717"/>
              </a:solidFill>
              <a:effectLst/>
              <a:latin typeface="Segoe UI" panose="020B0502040204020203" pitchFamily="34" charset="0"/>
            </a:endParaRPr>
          </a:p>
          <a:p>
            <a:r>
              <a:rPr lang="es-ES" sz="1800" b="0" i="0" dirty="0">
                <a:solidFill>
                  <a:srgbClr val="171717"/>
                </a:solidFill>
                <a:effectLst/>
                <a:latin typeface="Segoe UI" panose="020B0502040204020203" pitchFamily="34" charset="0"/>
              </a:rPr>
              <a:t>Default</a:t>
            </a:r>
          </a:p>
          <a:p>
            <a:r>
              <a:rPr lang="es-ES" sz="1800" b="1" i="0" dirty="0" err="1">
                <a:solidFill>
                  <a:srgbClr val="171717"/>
                </a:solidFill>
                <a:effectLst/>
                <a:latin typeface="Segoe UI" panose="020B0502040204020203" pitchFamily="34" charset="0"/>
              </a:rPr>
              <a:t>TwoWay</a:t>
            </a:r>
            <a:r>
              <a:rPr lang="es-ES" sz="1800" b="0" i="0" dirty="0">
                <a:solidFill>
                  <a:srgbClr val="171717"/>
                </a:solidFill>
                <a:effectLst/>
                <a:latin typeface="Segoe UI" panose="020B0502040204020203" pitchFamily="34" charset="0"/>
              </a:rPr>
              <a:t> : los datos van de ambas maneras entre el origen y el destino.</a:t>
            </a:r>
          </a:p>
          <a:p>
            <a:r>
              <a:rPr lang="es-ES" sz="1800" b="1" i="0" dirty="0" err="1">
                <a:solidFill>
                  <a:srgbClr val="171717"/>
                </a:solidFill>
                <a:effectLst/>
                <a:latin typeface="Segoe UI" panose="020B0502040204020203" pitchFamily="34" charset="0"/>
              </a:rPr>
              <a:t>OneWay</a:t>
            </a:r>
            <a:r>
              <a:rPr lang="es-ES" sz="1800" b="0" i="0" dirty="0">
                <a:solidFill>
                  <a:srgbClr val="171717"/>
                </a:solidFill>
                <a:effectLst/>
                <a:latin typeface="Segoe UI" panose="020B0502040204020203" pitchFamily="34" charset="0"/>
              </a:rPr>
              <a:t> : los datos van del origen al destino.</a:t>
            </a:r>
          </a:p>
          <a:p>
            <a:r>
              <a:rPr lang="es-ES" sz="1800" b="1" i="0" dirty="0" err="1">
                <a:solidFill>
                  <a:srgbClr val="171717"/>
                </a:solidFill>
                <a:effectLst/>
                <a:latin typeface="Segoe UI" panose="020B0502040204020203" pitchFamily="34" charset="0"/>
              </a:rPr>
              <a:t>OneWayToSource</a:t>
            </a:r>
            <a:r>
              <a:rPr lang="es-ES" sz="1800" b="0" i="0" dirty="0">
                <a:solidFill>
                  <a:srgbClr val="171717"/>
                </a:solidFill>
                <a:effectLst/>
                <a:latin typeface="Segoe UI" panose="020B0502040204020203" pitchFamily="34" charset="0"/>
              </a:rPr>
              <a:t> : los datos van del destino al origen.</a:t>
            </a:r>
          </a:p>
          <a:p>
            <a:r>
              <a:rPr lang="es-ES" sz="1800" b="1" i="0" dirty="0" err="1">
                <a:solidFill>
                  <a:srgbClr val="171717"/>
                </a:solidFill>
                <a:effectLst/>
                <a:latin typeface="Segoe UI" panose="020B0502040204020203" pitchFamily="34" charset="0"/>
              </a:rPr>
              <a:t>OneTime</a:t>
            </a:r>
            <a:r>
              <a:rPr lang="es-ES" sz="1800" b="0" i="0" dirty="0">
                <a:solidFill>
                  <a:srgbClr val="171717"/>
                </a:solidFill>
                <a:effectLst/>
                <a:latin typeface="Segoe UI" panose="020B0502040204020203" pitchFamily="34" charset="0"/>
              </a:rPr>
              <a:t> : los datos van del origen al destino, pero solo cuando cambia </a:t>
            </a:r>
            <a:r>
              <a:rPr lang="es-ES" sz="1800" b="0" i="0" dirty="0" err="1">
                <a:solidFill>
                  <a:srgbClr val="171717"/>
                </a:solidFill>
                <a:effectLst/>
                <a:latin typeface="Segoe UI" panose="020B0502040204020203" pitchFamily="34" charset="0"/>
              </a:rPr>
              <a:t>BindingContext</a:t>
            </a:r>
            <a:r>
              <a:rPr lang="es-ES" sz="1800" dirty="0">
                <a:solidFill>
                  <a:srgbClr val="171717"/>
                </a:solidFill>
                <a:latin typeface="Segoe UI" panose="020B0502040204020203" pitchFamily="34" charset="0"/>
              </a:rPr>
              <a:t>.</a:t>
            </a:r>
            <a:endParaRPr lang="es-ES" sz="1800" b="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06823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Enlace a datos</vt:lpstr>
      <vt:lpstr>DataBinding</vt:lpstr>
      <vt:lpstr>DataBinding o enlace a datos</vt:lpstr>
      <vt:lpstr>DataBinding o enlace a datos</vt:lpstr>
      <vt:lpstr>Enlaces básicos</vt:lpstr>
      <vt:lpstr>Enlaces con un contexto de enlace</vt:lpstr>
      <vt:lpstr>Enlaces con un contexto de enlace</vt:lpstr>
      <vt:lpstr>Modo de enlace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2022-05-15T17:11:16Z</dcterms:modified>
</cp:coreProperties>
</file>