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0"/>
  </p:notesMasterIdLst>
  <p:sldIdLst>
    <p:sldId id="291" r:id="rId3"/>
    <p:sldId id="2147469518" r:id="rId4"/>
    <p:sldId id="297" r:id="rId5"/>
    <p:sldId id="298" r:id="rId6"/>
    <p:sldId id="2147469519" r:id="rId7"/>
    <p:sldId id="293"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40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208643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4</a:t>
            </a:fld>
            <a:endParaRPr lang="en-US"/>
          </a:p>
        </p:txBody>
      </p:sp>
    </p:spTree>
    <p:extLst>
      <p:ext uri="{BB962C8B-B14F-4D97-AF65-F5344CB8AC3E}">
        <p14:creationId xmlns:p14="http://schemas.microsoft.com/office/powerpoint/2010/main" val="32036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55787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902186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wrap="square" lIns="91425" tIns="91425" rIns="91425" bIns="91425" anchor="b" anchorCtr="0"/>
          <a:lstStyle>
            <a:lvl1pPr lvl="0" algn="ctr" rtl="0">
              <a:spcBef>
                <a:spcPts val="0"/>
              </a:spcBef>
              <a:buSzPct val="100000"/>
              <a:defRPr sz="6933"/>
            </a:lvl1pPr>
            <a:lvl2pPr lvl="1" algn="ctr" rtl="0">
              <a:spcBef>
                <a:spcPts val="0"/>
              </a:spcBef>
              <a:buSzPct val="100000"/>
              <a:defRPr sz="6933"/>
            </a:lvl2pPr>
            <a:lvl3pPr lvl="2" algn="ctr" rtl="0">
              <a:spcBef>
                <a:spcPts val="0"/>
              </a:spcBef>
              <a:buSzPct val="100000"/>
              <a:defRPr sz="6933"/>
            </a:lvl3pPr>
            <a:lvl4pPr lvl="3" algn="ctr" rtl="0">
              <a:spcBef>
                <a:spcPts val="0"/>
              </a:spcBef>
              <a:buSzPct val="100000"/>
              <a:defRPr sz="6933"/>
            </a:lvl4pPr>
            <a:lvl5pPr lvl="4" algn="ctr" rtl="0">
              <a:spcBef>
                <a:spcPts val="0"/>
              </a:spcBef>
              <a:buSzPct val="100000"/>
              <a:defRPr sz="6933"/>
            </a:lvl5pPr>
            <a:lvl6pPr lvl="5" algn="ctr" rtl="0">
              <a:spcBef>
                <a:spcPts val="0"/>
              </a:spcBef>
              <a:buSzPct val="100000"/>
              <a:defRPr sz="6933"/>
            </a:lvl6pPr>
            <a:lvl7pPr lvl="6" algn="ctr" rtl="0">
              <a:spcBef>
                <a:spcPts val="0"/>
              </a:spcBef>
              <a:buSzPct val="100000"/>
              <a:defRPr sz="6933"/>
            </a:lvl7pPr>
            <a:lvl8pPr lvl="7" algn="ctr" rtl="0">
              <a:spcBef>
                <a:spcPts val="0"/>
              </a:spcBef>
              <a:buSzPct val="100000"/>
              <a:defRPr sz="6933"/>
            </a:lvl8pPr>
            <a:lvl9pPr lvl="8" algn="ctr" rtl="0">
              <a:spcBef>
                <a:spcPts val="0"/>
              </a:spcBef>
              <a:buSzPct val="100000"/>
              <a:defRPr sz="6933"/>
            </a:lvl9pPr>
          </a:lstStyle>
          <a:p>
            <a:endParaRPr/>
          </a:p>
        </p:txBody>
      </p:sp>
      <p:sp>
        <p:nvSpPr>
          <p:cNvPr id="11" name="Shape 11"/>
          <p:cNvSpPr txBox="1">
            <a:spLocks noGrp="1"/>
          </p:cNvSpPr>
          <p:nvPr>
            <p:ph type="subTitle" idx="1"/>
          </p:nvPr>
        </p:nvSpPr>
        <p:spPr>
          <a:xfrm>
            <a:off x="415600" y="3778833"/>
            <a:ext cx="11360800" cy="759088"/>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3733"/>
            </a:lvl1pPr>
            <a:lvl2pPr lvl="1" algn="ctr" rtl="0">
              <a:lnSpc>
                <a:spcPct val="100000"/>
              </a:lnSpc>
              <a:spcBef>
                <a:spcPts val="0"/>
              </a:spcBef>
              <a:spcAft>
                <a:spcPts val="0"/>
              </a:spcAft>
              <a:buSzPct val="100000"/>
              <a:buNone/>
              <a:defRPr sz="3733"/>
            </a:lvl2pPr>
            <a:lvl3pPr lvl="2" algn="ctr" rtl="0">
              <a:lnSpc>
                <a:spcPct val="100000"/>
              </a:lnSpc>
              <a:spcBef>
                <a:spcPts val="0"/>
              </a:spcBef>
              <a:spcAft>
                <a:spcPts val="0"/>
              </a:spcAft>
              <a:buSzPct val="100000"/>
              <a:buNone/>
              <a:defRPr sz="3733"/>
            </a:lvl3pPr>
            <a:lvl4pPr lvl="3" algn="ctr" rtl="0">
              <a:lnSpc>
                <a:spcPct val="100000"/>
              </a:lnSpc>
              <a:spcBef>
                <a:spcPts val="0"/>
              </a:spcBef>
              <a:spcAft>
                <a:spcPts val="0"/>
              </a:spcAft>
              <a:buSzPct val="100000"/>
              <a:buNone/>
              <a:defRPr sz="3733"/>
            </a:lvl4pPr>
            <a:lvl5pPr lvl="4" algn="ctr" rtl="0">
              <a:lnSpc>
                <a:spcPct val="100000"/>
              </a:lnSpc>
              <a:spcBef>
                <a:spcPts val="0"/>
              </a:spcBef>
              <a:spcAft>
                <a:spcPts val="0"/>
              </a:spcAft>
              <a:buSzPct val="100000"/>
              <a:buNone/>
              <a:defRPr sz="3733"/>
            </a:lvl5pPr>
            <a:lvl6pPr lvl="5" algn="ctr" rtl="0">
              <a:lnSpc>
                <a:spcPct val="100000"/>
              </a:lnSpc>
              <a:spcBef>
                <a:spcPts val="0"/>
              </a:spcBef>
              <a:spcAft>
                <a:spcPts val="0"/>
              </a:spcAft>
              <a:buSzPct val="100000"/>
              <a:buNone/>
              <a:defRPr sz="3733"/>
            </a:lvl6pPr>
            <a:lvl7pPr lvl="6" algn="ctr" rtl="0">
              <a:lnSpc>
                <a:spcPct val="100000"/>
              </a:lnSpc>
              <a:spcBef>
                <a:spcPts val="0"/>
              </a:spcBef>
              <a:spcAft>
                <a:spcPts val="0"/>
              </a:spcAft>
              <a:buSzPct val="100000"/>
              <a:buNone/>
              <a:defRPr sz="3733"/>
            </a:lvl7pPr>
            <a:lvl8pPr lvl="7" algn="ctr" rtl="0">
              <a:lnSpc>
                <a:spcPct val="100000"/>
              </a:lnSpc>
              <a:spcBef>
                <a:spcPts val="0"/>
              </a:spcBef>
              <a:spcAft>
                <a:spcPts val="0"/>
              </a:spcAft>
              <a:buSzPct val="100000"/>
              <a:buNone/>
              <a:defRPr sz="3733"/>
            </a:lvl8pPr>
            <a:lvl9pPr lvl="8" algn="ctr" rtl="0">
              <a:lnSpc>
                <a:spcPct val="100000"/>
              </a:lnSpc>
              <a:spcBef>
                <a:spcPts val="0"/>
              </a:spcBef>
              <a:spcAft>
                <a:spcPts val="0"/>
              </a:spcAft>
              <a:buSzPct val="100000"/>
              <a:buNone/>
              <a:defRPr sz="3733"/>
            </a:lvl9pPr>
          </a:lstStyle>
          <a:p>
            <a:endParaRPr/>
          </a:p>
        </p:txBody>
      </p:sp>
    </p:spTree>
    <p:extLst>
      <p:ext uri="{BB962C8B-B14F-4D97-AF65-F5344CB8AC3E}">
        <p14:creationId xmlns:p14="http://schemas.microsoft.com/office/powerpoint/2010/main" val="222486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 id="2147483810" r:id="rId17"/>
    <p:sldLayoutId id="2147483811"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MVVM</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MVVM</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8801728" y="2629810"/>
            <a:ext cx="3037016" cy="121353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Model</a:t>
            </a:r>
          </a:p>
        </p:txBody>
      </p:sp>
      <p:sp>
        <p:nvSpPr>
          <p:cNvPr id="4" name="Rectangle 3"/>
          <p:cNvSpPr/>
          <p:nvPr/>
        </p:nvSpPr>
        <p:spPr>
          <a:xfrm>
            <a:off x="353257" y="2629813"/>
            <a:ext cx="3037016" cy="1213536"/>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a:t>
            </a:r>
          </a:p>
        </p:txBody>
      </p:sp>
      <p:sp>
        <p:nvSpPr>
          <p:cNvPr id="5" name="Rectangle 4"/>
          <p:cNvSpPr/>
          <p:nvPr/>
        </p:nvSpPr>
        <p:spPr>
          <a:xfrm>
            <a:off x="4577493" y="2629811"/>
            <a:ext cx="3037016" cy="121353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ViewModel</a:t>
            </a:r>
          </a:p>
        </p:txBody>
      </p:sp>
      <p:cxnSp>
        <p:nvCxnSpPr>
          <p:cNvPr id="16" name="Straight Arrow Connector 15"/>
          <p:cNvCxnSpPr/>
          <p:nvPr/>
        </p:nvCxnSpPr>
        <p:spPr>
          <a:xfrm>
            <a:off x="3390273" y="3478187"/>
            <a:ext cx="1187220" cy="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46945" y="4090799"/>
            <a:ext cx="3143327" cy="943715"/>
          </a:xfrm>
          <a:prstGeom prst="rect">
            <a:avLst/>
          </a:prstGeom>
          <a:noFill/>
        </p:spPr>
        <p:txBody>
          <a:bodyPr wrap="square" lIns="121913" tIns="60957" rIns="121913" bIns="60957" rtlCol="0">
            <a:spAutoFit/>
          </a:bodyPr>
          <a:lstStyle/>
          <a:p>
            <a:r>
              <a:rPr lang="en-US" sz="2647" dirty="0" err="1">
                <a:latin typeface="Helvetica Light"/>
                <a:cs typeface="Helvetica Light"/>
              </a:rPr>
              <a:t>Cómo</a:t>
            </a:r>
            <a:r>
              <a:rPr lang="en-US" sz="2647" dirty="0">
                <a:latin typeface="Helvetica Light"/>
                <a:cs typeface="Helvetica Light"/>
              </a:rPr>
              <a:t> </a:t>
            </a:r>
            <a:r>
              <a:rPr lang="en-US" sz="2647" dirty="0" err="1">
                <a:latin typeface="Helvetica Light"/>
                <a:cs typeface="Helvetica Light"/>
              </a:rPr>
              <a:t>mostrar</a:t>
            </a:r>
            <a:r>
              <a:rPr lang="en-US" sz="2647" dirty="0">
                <a:latin typeface="Helvetica Light"/>
                <a:cs typeface="Helvetica Light"/>
              </a:rPr>
              <a:t> </a:t>
            </a:r>
            <a:r>
              <a:rPr lang="en-US" sz="2647" dirty="0" err="1">
                <a:latin typeface="Helvetica Light"/>
                <a:cs typeface="Helvetica Light"/>
              </a:rPr>
              <a:t>información</a:t>
            </a:r>
            <a:endParaRPr lang="en-US" sz="2647" dirty="0">
              <a:latin typeface="Helvetica Light"/>
              <a:cs typeface="Helvetica Light"/>
            </a:endParaRPr>
          </a:p>
        </p:txBody>
      </p:sp>
      <p:sp>
        <p:nvSpPr>
          <p:cNvPr id="15" name="TextBox 14"/>
          <p:cNvSpPr txBox="1"/>
          <p:nvPr/>
        </p:nvSpPr>
        <p:spPr>
          <a:xfrm>
            <a:off x="4524337" y="4090799"/>
            <a:ext cx="3377632" cy="530460"/>
          </a:xfrm>
          <a:prstGeom prst="rect">
            <a:avLst/>
          </a:prstGeom>
          <a:noFill/>
        </p:spPr>
        <p:txBody>
          <a:bodyPr wrap="square" lIns="121913" tIns="60957" rIns="121913" bIns="60957" rtlCol="0">
            <a:spAutoFit/>
          </a:bodyPr>
          <a:lstStyle/>
          <a:p>
            <a:r>
              <a:rPr lang="en-US" sz="2647" dirty="0" err="1">
                <a:latin typeface="Helvetica Light"/>
                <a:cs typeface="Helvetica Light"/>
              </a:rPr>
              <a:t>Flujo</a:t>
            </a:r>
            <a:r>
              <a:rPr lang="en-US" sz="2647" dirty="0">
                <a:latin typeface="Helvetica Light"/>
                <a:cs typeface="Helvetica Light"/>
              </a:rPr>
              <a:t> de </a:t>
            </a:r>
            <a:r>
              <a:rPr lang="en-US" sz="2647" dirty="0" err="1">
                <a:latin typeface="Helvetica Light"/>
                <a:cs typeface="Helvetica Light"/>
              </a:rPr>
              <a:t>interacción</a:t>
            </a:r>
            <a:endParaRPr lang="en-US" sz="2647" dirty="0">
              <a:latin typeface="Helvetica Light"/>
              <a:cs typeface="Helvetica Light"/>
            </a:endParaRPr>
          </a:p>
        </p:txBody>
      </p:sp>
      <p:sp>
        <p:nvSpPr>
          <p:cNvPr id="19" name="TextBox 18"/>
          <p:cNvSpPr txBox="1"/>
          <p:nvPr/>
        </p:nvSpPr>
        <p:spPr>
          <a:xfrm>
            <a:off x="8801730" y="4090801"/>
            <a:ext cx="3143327" cy="937815"/>
          </a:xfrm>
          <a:prstGeom prst="rect">
            <a:avLst/>
          </a:prstGeom>
          <a:noFill/>
        </p:spPr>
        <p:txBody>
          <a:bodyPr wrap="square" lIns="121913" tIns="60957" rIns="121913" bIns="60957" rtlCol="0">
            <a:spAutoFit/>
          </a:bodyPr>
          <a:lstStyle/>
          <a:p>
            <a:r>
              <a:rPr lang="es-ES" sz="2647" dirty="0">
                <a:latin typeface="Helvetica Light"/>
                <a:cs typeface="Helvetica Light"/>
              </a:rPr>
              <a:t>Lógica de negocios</a:t>
            </a:r>
          </a:p>
          <a:p>
            <a:r>
              <a:rPr lang="es-ES" sz="2647" dirty="0">
                <a:latin typeface="Helvetica Light"/>
                <a:cs typeface="Helvetica Light"/>
              </a:rPr>
              <a:t>Datos</a:t>
            </a:r>
            <a:endParaRPr lang="en-US" sz="2647" dirty="0">
              <a:latin typeface="Helvetica Light"/>
              <a:cs typeface="Helvetica Light"/>
            </a:endParaRPr>
          </a:p>
        </p:txBody>
      </p:sp>
      <p:cxnSp>
        <p:nvCxnSpPr>
          <p:cNvPr id="8" name="Straight Arrow Connector 7"/>
          <p:cNvCxnSpPr>
            <a:stCxn id="5" idx="3"/>
            <a:endCxn id="3" idx="1"/>
          </p:cNvCxnSpPr>
          <p:nvPr/>
        </p:nvCxnSpPr>
        <p:spPr>
          <a:xfrm flipV="1">
            <a:off x="7614510" y="3236580"/>
            <a:ext cx="1187220" cy="1"/>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390270" y="2958334"/>
            <a:ext cx="1187222" cy="0"/>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447200" y="3515321"/>
            <a:ext cx="1130294" cy="369326"/>
          </a:xfrm>
          <a:prstGeom prst="rect">
            <a:avLst/>
          </a:prstGeom>
          <a:noFill/>
        </p:spPr>
        <p:txBody>
          <a:bodyPr wrap="square" lIns="121913" tIns="60957" rIns="121913" bIns="60957" rtlCol="0">
            <a:spAutoFit/>
          </a:bodyPr>
          <a:lstStyle/>
          <a:p>
            <a:r>
              <a:rPr lang="en-US" sz="1600" dirty="0" err="1">
                <a:latin typeface="Helvetica Light"/>
                <a:cs typeface="Helvetica Light"/>
              </a:rPr>
              <a:t>Eventos</a:t>
            </a:r>
            <a:endParaRPr lang="en-US" sz="1600" dirty="0">
              <a:latin typeface="Helvetica Light"/>
              <a:cs typeface="Helvetica Light"/>
            </a:endParaRPr>
          </a:p>
        </p:txBody>
      </p:sp>
      <p:sp>
        <p:nvSpPr>
          <p:cNvPr id="21" name="TextBox 20"/>
          <p:cNvSpPr txBox="1"/>
          <p:nvPr/>
        </p:nvSpPr>
        <p:spPr>
          <a:xfrm>
            <a:off x="3538957" y="2465961"/>
            <a:ext cx="834768" cy="369326"/>
          </a:xfrm>
          <a:prstGeom prst="rect">
            <a:avLst/>
          </a:prstGeom>
          <a:noFill/>
        </p:spPr>
        <p:txBody>
          <a:bodyPr wrap="square" lIns="121913" tIns="60957" rIns="121913" bIns="60957" rtlCol="0">
            <a:spAutoFit/>
          </a:bodyPr>
          <a:lstStyle/>
          <a:p>
            <a:r>
              <a:rPr lang="en-US" sz="1600" dirty="0" err="1">
                <a:latin typeface="Helvetica Light"/>
                <a:cs typeface="Helvetica Light"/>
              </a:rPr>
              <a:t>Datos</a:t>
            </a:r>
            <a:endParaRPr lang="en-US" sz="1600" dirty="0">
              <a:latin typeface="Helvetica Light"/>
              <a:cs typeface="Helvetica Light"/>
            </a:endParaRPr>
          </a:p>
        </p:txBody>
      </p:sp>
      <p:sp>
        <p:nvSpPr>
          <p:cNvPr id="22" name="TextBox 21"/>
          <p:cNvSpPr txBox="1"/>
          <p:nvPr/>
        </p:nvSpPr>
        <p:spPr>
          <a:xfrm>
            <a:off x="7763193" y="2744204"/>
            <a:ext cx="834768" cy="400103"/>
          </a:xfrm>
          <a:prstGeom prst="rect">
            <a:avLst/>
          </a:prstGeom>
          <a:noFill/>
        </p:spPr>
        <p:txBody>
          <a:bodyPr wrap="square" lIns="121913" tIns="60957" rIns="121913" bIns="60957" rtlCol="0">
            <a:spAutoFit/>
          </a:bodyPr>
          <a:lstStyle/>
          <a:p>
            <a:r>
              <a:rPr lang="en-US" dirty="0" err="1">
                <a:latin typeface="Helvetica Light"/>
                <a:cs typeface="Helvetica Light"/>
              </a:rPr>
              <a:t>Datos</a:t>
            </a:r>
            <a:endParaRPr lang="en-US" sz="2157" dirty="0">
              <a:latin typeface="Helvetica Light"/>
              <a:cs typeface="Helvetica Light"/>
            </a:endParaRPr>
          </a:p>
        </p:txBody>
      </p:sp>
    </p:spTree>
    <p:extLst>
      <p:ext uri="{BB962C8B-B14F-4D97-AF65-F5344CB8AC3E}">
        <p14:creationId xmlns:p14="http://schemas.microsoft.com/office/powerpoint/2010/main" val="17833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5" grpId="0"/>
      <p:bldP spid="19" grpId="0"/>
      <p:bldP spid="11"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9372356" y="3251589"/>
            <a:ext cx="2572700" cy="1028003"/>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Model</a:t>
            </a:r>
          </a:p>
        </p:txBody>
      </p:sp>
      <p:sp>
        <p:nvSpPr>
          <p:cNvPr id="4" name="Rectangle 3"/>
          <p:cNvSpPr/>
          <p:nvPr/>
        </p:nvSpPr>
        <p:spPr>
          <a:xfrm>
            <a:off x="439190" y="3282098"/>
            <a:ext cx="2585419" cy="102039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a:t>
            </a:r>
          </a:p>
        </p:txBody>
      </p:sp>
      <p:sp>
        <p:nvSpPr>
          <p:cNvPr id="5" name="Rectangle 4"/>
          <p:cNvSpPr/>
          <p:nvPr/>
        </p:nvSpPr>
        <p:spPr>
          <a:xfrm>
            <a:off x="6209808" y="3242625"/>
            <a:ext cx="2591922" cy="1028003"/>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ViewModel</a:t>
            </a:r>
          </a:p>
        </p:txBody>
      </p:sp>
      <p:cxnSp>
        <p:nvCxnSpPr>
          <p:cNvPr id="16" name="Straight Arrow Connector 15"/>
          <p:cNvCxnSpPr/>
          <p:nvPr/>
        </p:nvCxnSpPr>
        <p:spPr>
          <a:xfrm flipV="1">
            <a:off x="3024609" y="4034674"/>
            <a:ext cx="3185199" cy="4237"/>
          </a:xfrm>
          <a:prstGeom prst="straightConnector1">
            <a:avLst/>
          </a:prstGeom>
          <a:ln>
            <a:solidFill>
              <a:srgbClr val="FFFFFF"/>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5" idx="3"/>
            <a:endCxn id="3" idx="1"/>
          </p:cNvCxnSpPr>
          <p:nvPr/>
        </p:nvCxnSpPr>
        <p:spPr>
          <a:xfrm>
            <a:off x="8801729" y="3756627"/>
            <a:ext cx="570627" cy="8964"/>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024609" y="3487344"/>
            <a:ext cx="3185199" cy="0"/>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2581191" y="1543490"/>
            <a:ext cx="4031048" cy="4492907"/>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31" name="TextBox 30"/>
          <p:cNvSpPr txBox="1"/>
          <p:nvPr/>
        </p:nvSpPr>
        <p:spPr>
          <a:xfrm>
            <a:off x="2910802" y="4904667"/>
            <a:ext cx="3185199" cy="937815"/>
          </a:xfrm>
          <a:prstGeom prst="rect">
            <a:avLst/>
          </a:prstGeom>
          <a:noFill/>
        </p:spPr>
        <p:txBody>
          <a:bodyPr wrap="square" lIns="121913" tIns="60957" rIns="121913" bIns="60957" rtlCol="0">
            <a:spAutoFit/>
          </a:bodyPr>
          <a:lstStyle/>
          <a:p>
            <a:pPr algn="ctr"/>
            <a:r>
              <a:rPr lang="en-US" sz="2647" dirty="0">
                <a:latin typeface="Helvetica"/>
                <a:cs typeface="Helvetica"/>
              </a:rPr>
              <a:t>.NET MAUI</a:t>
            </a:r>
          </a:p>
          <a:p>
            <a:pPr algn="ctr"/>
            <a:r>
              <a:rPr lang="en-US" sz="2647" dirty="0">
                <a:latin typeface="Helvetica"/>
                <a:cs typeface="Helvetica"/>
              </a:rPr>
              <a:t>Data Binding</a:t>
            </a:r>
          </a:p>
        </p:txBody>
      </p:sp>
      <p:sp>
        <p:nvSpPr>
          <p:cNvPr id="11" name="TextBox 10"/>
          <p:cNvSpPr txBox="1"/>
          <p:nvPr/>
        </p:nvSpPr>
        <p:spPr>
          <a:xfrm>
            <a:off x="4012346" y="4034674"/>
            <a:ext cx="1257238" cy="455055"/>
          </a:xfrm>
          <a:prstGeom prst="rect">
            <a:avLst/>
          </a:prstGeom>
          <a:noFill/>
        </p:spPr>
        <p:txBody>
          <a:bodyPr wrap="square" lIns="121913" tIns="60957" rIns="121913" bIns="60957" rtlCol="0">
            <a:spAutoFit/>
          </a:bodyPr>
          <a:lstStyle/>
          <a:p>
            <a:r>
              <a:rPr lang="en-US" sz="2157" dirty="0" err="1">
                <a:latin typeface="Helvetica Light"/>
                <a:cs typeface="Helvetica Light"/>
              </a:rPr>
              <a:t>Eventos</a:t>
            </a:r>
            <a:endParaRPr lang="en-US" sz="2157" dirty="0">
              <a:latin typeface="Helvetica Light"/>
              <a:cs typeface="Helvetica Light"/>
            </a:endParaRPr>
          </a:p>
        </p:txBody>
      </p:sp>
      <p:sp>
        <p:nvSpPr>
          <p:cNvPr id="12" name="TextBox 11"/>
          <p:cNvSpPr txBox="1"/>
          <p:nvPr/>
        </p:nvSpPr>
        <p:spPr>
          <a:xfrm>
            <a:off x="4104103" y="2985314"/>
            <a:ext cx="967518" cy="455055"/>
          </a:xfrm>
          <a:prstGeom prst="rect">
            <a:avLst/>
          </a:prstGeom>
          <a:noFill/>
        </p:spPr>
        <p:txBody>
          <a:bodyPr wrap="square" lIns="121913" tIns="60957" rIns="121913" bIns="60957" rtlCol="0">
            <a:spAutoFit/>
          </a:bodyPr>
          <a:lstStyle/>
          <a:p>
            <a:r>
              <a:rPr lang="en-US" sz="2157" dirty="0" err="1">
                <a:latin typeface="Helvetica Light"/>
                <a:cs typeface="Helvetica Light"/>
              </a:rPr>
              <a:t>Datos</a:t>
            </a:r>
            <a:endParaRPr lang="en-US" sz="2157" dirty="0">
              <a:latin typeface="Helvetica Light"/>
              <a:cs typeface="Helvetica Light"/>
            </a:endParaRPr>
          </a:p>
        </p:txBody>
      </p:sp>
    </p:spTree>
    <p:extLst>
      <p:ext uri="{BB962C8B-B14F-4D97-AF65-F5344CB8AC3E}">
        <p14:creationId xmlns:p14="http://schemas.microsoft.com/office/powerpoint/2010/main" val="1120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¿Por qué MVVM?</a:t>
            </a:r>
            <a:endParaRPr lang="en-US" sz="7200" dirty="0">
              <a:solidFill>
                <a:schemeClr val="bg1"/>
              </a:solidFill>
            </a:endParaRPr>
          </a:p>
        </p:txBody>
      </p:sp>
    </p:spTree>
    <p:extLst>
      <p:ext uri="{BB962C8B-B14F-4D97-AF65-F5344CB8AC3E}">
        <p14:creationId xmlns:p14="http://schemas.microsoft.com/office/powerpoint/2010/main" val="38082634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txBox="1">
            <a:spLocks/>
          </p:cNvSpPr>
          <p:nvPr/>
        </p:nvSpPr>
        <p:spPr>
          <a:xfrm>
            <a:off x="418644" y="1412045"/>
            <a:ext cx="9564587" cy="470623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Mayor </a:t>
            </a:r>
            <a:r>
              <a:rPr lang="en-US" dirty="0" err="1"/>
              <a:t>facilidad</a:t>
            </a:r>
            <a:r>
              <a:rPr lang="en-US" dirty="0"/>
              <a:t> para </a:t>
            </a:r>
            <a:r>
              <a:rPr lang="en-US" dirty="0" err="1"/>
              <a:t>mantener</a:t>
            </a:r>
            <a:r>
              <a:rPr lang="en-US" dirty="0"/>
              <a:t>, extender y </a:t>
            </a:r>
            <a:r>
              <a:rPr lang="en-US" b="1" dirty="0" err="1"/>
              <a:t>compartir</a:t>
            </a:r>
            <a:r>
              <a:rPr lang="en-US" dirty="0"/>
              <a:t> el </a:t>
            </a:r>
            <a:r>
              <a:rPr lang="en-US" dirty="0" err="1"/>
              <a:t>código</a:t>
            </a:r>
            <a:r>
              <a:rPr lang="en-US" dirty="0"/>
              <a:t>.</a:t>
            </a:r>
          </a:p>
          <a:p>
            <a:r>
              <a:rPr lang="en-US" dirty="0" err="1"/>
              <a:t>Más</a:t>
            </a:r>
            <a:r>
              <a:rPr lang="en-US" dirty="0"/>
              <a:t> </a:t>
            </a:r>
            <a:r>
              <a:rPr lang="en-US" dirty="0" err="1"/>
              <a:t>facilidad</a:t>
            </a:r>
            <a:r>
              <a:rPr lang="en-US" dirty="0"/>
              <a:t> a la hora de </a:t>
            </a:r>
            <a:r>
              <a:rPr lang="en-US" dirty="0" err="1"/>
              <a:t>colaborar</a:t>
            </a:r>
            <a:r>
              <a:rPr lang="en-US" dirty="0"/>
              <a:t>.</a:t>
            </a:r>
          </a:p>
          <a:p>
            <a:r>
              <a:rPr lang="en-US" b="1" dirty="0"/>
              <a:t>Testing</a:t>
            </a:r>
            <a:r>
              <a:rPr lang="en-US" dirty="0"/>
              <a:t>.</a:t>
            </a:r>
          </a:p>
          <a:p>
            <a:r>
              <a:rPr lang="en-US" dirty="0" err="1"/>
              <a:t>Más</a:t>
            </a:r>
            <a:r>
              <a:rPr lang="en-US" dirty="0"/>
              <a:t> </a:t>
            </a:r>
            <a:r>
              <a:rPr lang="en-US" dirty="0" err="1"/>
              <a:t>fácil</a:t>
            </a:r>
            <a:r>
              <a:rPr lang="en-US" dirty="0"/>
              <a:t> de </a:t>
            </a:r>
            <a:r>
              <a:rPr lang="en-US" b="1" dirty="0" err="1"/>
              <a:t>diseñar</a:t>
            </a:r>
            <a:r>
              <a:rPr lang="en-US" dirty="0"/>
              <a:t>.</a:t>
            </a:r>
          </a:p>
        </p:txBody>
      </p:sp>
      <p:sp>
        <p:nvSpPr>
          <p:cNvPr id="6" name="Title 2"/>
          <p:cNvSpPr txBox="1">
            <a:spLocks/>
          </p:cNvSpPr>
          <p:nvPr/>
        </p:nvSpPr>
        <p:spPr>
          <a:xfrm>
            <a:off x="269241" y="289958"/>
            <a:ext cx="11655840" cy="899537"/>
          </a:xfrm>
          <a:prstGeom prst="rect">
            <a:avLst/>
          </a:prstGeom>
        </p:spPr>
        <p:txBody>
          <a:bodyPr vert="horz" wrap="square" lIns="143428" tIns="89643" rIns="143428" bIns="89643" rtlCol="0" anchor="b">
            <a:noAutofit/>
          </a:bodyPr>
          <a:lstStyle>
            <a:lvl1pPr algn="ctr" defTabSz="932742" rtl="0" eaLnBrk="1" latinLnBrk="0" hangingPunct="1">
              <a:lnSpc>
                <a:spcPct val="90000"/>
              </a:lnSpc>
              <a:spcBef>
                <a:spcPct val="0"/>
              </a:spcBef>
              <a:buNone/>
              <a:defRPr lang="en-US" sz="6119"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pt-BR" sz="3733" dirty="0"/>
              <a:t>Pero... ¿Por </a:t>
            </a:r>
            <a:r>
              <a:rPr lang="pt-BR" sz="3733" dirty="0" err="1"/>
              <a:t>qué</a:t>
            </a:r>
            <a:r>
              <a:rPr lang="pt-BR" sz="3733" dirty="0"/>
              <a:t> MVVM?</a:t>
            </a:r>
          </a:p>
        </p:txBody>
      </p:sp>
    </p:spTree>
    <p:extLst>
      <p:ext uri="{BB962C8B-B14F-4D97-AF65-F5344CB8AC3E}">
        <p14:creationId xmlns:p14="http://schemas.microsoft.com/office/powerpoint/2010/main" val="111978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Widescreen</PresentationFormat>
  <Paragraphs>42</Paragraphs>
  <Slides>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Avenir LT Pro 45 Book</vt:lpstr>
      <vt:lpstr>Calibri</vt:lpstr>
      <vt:lpstr>Consolas</vt:lpstr>
      <vt:lpstr>Helvetica</vt:lpstr>
      <vt:lpstr>Helvetica Light</vt:lpstr>
      <vt:lpstr>Open Sans</vt:lpstr>
      <vt:lpstr>Segoe UI</vt:lpstr>
      <vt:lpstr>Segoe UI Light</vt:lpstr>
      <vt:lpstr>5-30629_Build_Template_WHITE</vt:lpstr>
      <vt:lpstr>5_Office Theme</vt:lpstr>
      <vt:lpstr>MVVM</vt:lpstr>
      <vt:lpstr>MVVM</vt:lpstr>
      <vt:lpstr>Model-View-ViewModel</vt:lpstr>
      <vt:lpstr>Model-View-ViewModel</vt:lpstr>
      <vt:lpstr>¿Por qué MVVM?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2022-05-15T16:13:43Z</dcterms:modified>
</cp:coreProperties>
</file>