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6"/>
  </p:notesMasterIdLst>
  <p:sldIdLst>
    <p:sldId id="291" r:id="rId3"/>
    <p:sldId id="285" r:id="rId4"/>
    <p:sldId id="2147469518" r:id="rId5"/>
    <p:sldId id="2147469514" r:id="rId6"/>
    <p:sldId id="2147469522" r:id="rId7"/>
    <p:sldId id="2076137303" r:id="rId8"/>
    <p:sldId id="2147469519" r:id="rId9"/>
    <p:sldId id="2147469517" r:id="rId10"/>
    <p:sldId id="2147469520" r:id="rId11"/>
    <p:sldId id="2147469521" r:id="rId12"/>
    <p:sldId id="2147469523" r:id="rId13"/>
    <p:sldId id="2147469524"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5E74FF-B95A-3049-B6BA-741949CDE0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1722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4/17/2022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4647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079433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 Trip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9D84-1874-0443-88E6-E38867CBD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1B0F32-91D5-FA4F-B634-F15D1C3D9546}"/>
              </a:ext>
            </a:extLst>
          </p:cNvPr>
          <p:cNvSpPr>
            <a:spLocks noGrp="1"/>
          </p:cNvSpPr>
          <p:nvPr>
            <p:ph sz="half" idx="1"/>
          </p:nvPr>
        </p:nvSpPr>
        <p:spPr>
          <a:xfrm>
            <a:off x="457200" y="2142642"/>
            <a:ext cx="3200400" cy="3761754"/>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68C49CB2-E66C-694E-A6B7-C8FB71D4E452}"/>
              </a:ext>
            </a:extLst>
          </p:cNvPr>
          <p:cNvSpPr>
            <a:spLocks noGrp="1"/>
          </p:cNvSpPr>
          <p:nvPr>
            <p:ph sz="half" idx="11"/>
          </p:nvPr>
        </p:nvSpPr>
        <p:spPr>
          <a:xfrm>
            <a:off x="4495800" y="2142642"/>
            <a:ext cx="3200400" cy="3761754"/>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84840B20-C12D-4341-8583-DDED29510512}"/>
              </a:ext>
            </a:extLst>
          </p:cNvPr>
          <p:cNvSpPr>
            <a:spLocks noGrp="1"/>
          </p:cNvSpPr>
          <p:nvPr>
            <p:ph sz="half" idx="12"/>
          </p:nvPr>
        </p:nvSpPr>
        <p:spPr>
          <a:xfrm>
            <a:off x="8534400" y="2142642"/>
            <a:ext cx="3200400" cy="3761754"/>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0188C83-FADC-1A48-9D96-8C3E7D11257E}"/>
              </a:ext>
              <a:ext uri="{C183D7F6-B498-43B3-948B-1728B52AA6E4}">
                <adec:decorative xmlns:adec="http://schemas.microsoft.com/office/drawing/2017/decorative" val="1"/>
              </a:ext>
            </a:extLst>
          </p:cNvPr>
          <p:cNvSpPr>
            <a:spLocks noGrp="1"/>
          </p:cNvSpPr>
          <p:nvPr>
            <p:ph type="dt" sz="half" idx="13"/>
          </p:nvPr>
        </p:nvSpPr>
        <p:spPr/>
        <p:txBody>
          <a:bodyPr/>
          <a:lstStyle/>
          <a:p>
            <a:endParaRPr lang="en-US" dirty="0"/>
          </a:p>
        </p:txBody>
      </p:sp>
    </p:spTree>
    <p:extLst>
      <p:ext uri="{BB962C8B-B14F-4D97-AF65-F5344CB8AC3E}">
        <p14:creationId xmlns:p14="http://schemas.microsoft.com/office/powerpoint/2010/main" val="880907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4/17/2022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10" r:id="rId16"/>
    <p:sldLayoutId id="2147483811" r:id="rId17"/>
    <p:sldLayoutId id="2147483812"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4/17/2022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microsoft.com/office/2007/relationships/hdphoto" Target="../media/hdphoto2.wdp"/><Relationship Id="rId3" Type="http://schemas.openxmlformats.org/officeDocument/2006/relationships/image" Target="../media/image6.sv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19.png"/><Relationship Id="rId2" Type="http://schemas.openxmlformats.org/officeDocument/2006/relationships/image" Target="../media/image5.png"/><Relationship Id="rId16" Type="http://schemas.microsoft.com/office/2007/relationships/hdphoto" Target="../media/hdphoto1.wdp"/><Relationship Id="rId20" Type="http://schemas.microsoft.com/office/2007/relationships/hdphoto" Target="../media/hdphoto3.wdp"/><Relationship Id="rId1" Type="http://schemas.openxmlformats.org/officeDocument/2006/relationships/slideLayout" Target="../slideLayouts/slideLayout16.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19" Type="http://schemas.openxmlformats.org/officeDocument/2006/relationships/image" Target="../media/image20.png"/><Relationship Id="rId4" Type="http://schemas.openxmlformats.org/officeDocument/2006/relationships/image" Target="../media/image7.emf"/><Relationship Id="rId9" Type="http://schemas.openxmlformats.org/officeDocument/2006/relationships/image" Target="../media/image12.png"/><Relationship Id="rId14" Type="http://schemas.openxmlformats.org/officeDocument/2006/relationships/image" Target="../media/image17.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¿Por </a:t>
            </a:r>
            <a:r>
              <a:rPr lang="en-US" sz="5400" b="1" dirty="0" err="1"/>
              <a:t>qué</a:t>
            </a:r>
            <a:r>
              <a:rPr lang="en-US" sz="5400" b="1" dirty="0"/>
              <a:t> .NET MAUI?</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a:latin typeface="Segoe UI Semibold"/>
                <a:cs typeface="Segoe UI Semibold"/>
              </a:rPr>
              <a:t>Hot Reload</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7706412" cy="3761754"/>
          </a:xfrm>
          <a:prstGeom prst="rect">
            <a:avLst/>
          </a:prstGeom>
        </p:spPr>
        <p:txBody>
          <a:bodyPr vert="horz" lIns="91440" tIns="45720" rIns="91440" bIns="45720" rtlCol="0" anchor="t">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2400" dirty="0" err="1">
                <a:latin typeface="+mn-lt"/>
              </a:rPr>
              <a:t>Itera</a:t>
            </a:r>
            <a:r>
              <a:rPr lang="en-US" sz="2400" dirty="0">
                <a:latin typeface="+mn-lt"/>
              </a:rPr>
              <a:t> </a:t>
            </a:r>
            <a:r>
              <a:rPr lang="en-US" sz="2400" dirty="0" err="1">
                <a:latin typeface="+mn-lt"/>
              </a:rPr>
              <a:t>en</a:t>
            </a:r>
            <a:r>
              <a:rPr lang="en-US" sz="2400" dirty="0">
                <a:latin typeface="+mn-lt"/>
              </a:rPr>
              <a:t> </a:t>
            </a:r>
            <a:r>
              <a:rPr lang="en-US" sz="2400" dirty="0" err="1">
                <a:latin typeface="+mn-lt"/>
              </a:rPr>
              <a:t>cambios</a:t>
            </a:r>
            <a:r>
              <a:rPr lang="en-US" sz="2400" dirty="0">
                <a:latin typeface="+mn-lt"/>
              </a:rPr>
              <a:t> </a:t>
            </a:r>
            <a:r>
              <a:rPr lang="en-US" sz="2400" dirty="0" err="1">
                <a:latin typeface="+mn-lt"/>
              </a:rPr>
              <a:t>en</a:t>
            </a:r>
            <a:r>
              <a:rPr lang="en-US" sz="2400" dirty="0">
                <a:latin typeface="+mn-lt"/>
              </a:rPr>
              <a:t> </a:t>
            </a:r>
            <a:r>
              <a:rPr lang="en-US" sz="2400" dirty="0" err="1">
                <a:latin typeface="+mn-lt"/>
              </a:rPr>
              <a:t>tu</a:t>
            </a:r>
            <a:r>
              <a:rPr lang="en-US" sz="2400" dirty="0">
                <a:latin typeface="+mn-lt"/>
              </a:rPr>
              <a:t> App, sin </a:t>
            </a:r>
            <a:r>
              <a:rPr lang="en-US" sz="2400" dirty="0" err="1">
                <a:latin typeface="+mn-lt"/>
              </a:rPr>
              <a:t>recompilar</a:t>
            </a:r>
            <a:r>
              <a:rPr lang="en-US" sz="2400" dirty="0">
                <a:latin typeface="+mn-lt"/>
              </a:rPr>
              <a:t>.</a:t>
            </a:r>
          </a:p>
          <a:p>
            <a:endParaRPr lang="en-US" sz="2400" dirty="0">
              <a:latin typeface="+mn-lt"/>
            </a:endParaRPr>
          </a:p>
          <a:p>
            <a:pPr marL="285750" indent="-285750">
              <a:buFont typeface="Arial" panose="020B0604020202020204" pitchFamily="34" charset="0"/>
              <a:buChar char="•"/>
            </a:pPr>
            <a:r>
              <a:rPr lang="en-US" sz="2400" dirty="0">
                <a:latin typeface="+mn-lt"/>
              </a:rPr>
              <a:t>Android, iOS, macOS, y Windows</a:t>
            </a:r>
          </a:p>
          <a:p>
            <a:pPr marL="285750" indent="-285750">
              <a:buFont typeface="Arial" panose="020B0604020202020204" pitchFamily="34" charset="0"/>
              <a:buChar char="•"/>
            </a:pPr>
            <a:r>
              <a:rPr lang="en-US" sz="2400" dirty="0">
                <a:latin typeface="+mn-lt"/>
              </a:rPr>
              <a:t>XAML y C#</a:t>
            </a:r>
          </a:p>
          <a:p>
            <a:pPr marL="285750" indent="-285750">
              <a:buFont typeface="Arial" panose="020B0604020202020204" pitchFamily="34" charset="0"/>
              <a:buChar char="•"/>
            </a:pPr>
            <a:r>
              <a:rPr lang="en-US" sz="2400" dirty="0" err="1">
                <a:latin typeface="+mn-lt"/>
              </a:rPr>
              <a:t>Retención</a:t>
            </a:r>
            <a:r>
              <a:rPr lang="en-US" sz="2400" dirty="0">
                <a:latin typeface="+mn-lt"/>
              </a:rPr>
              <a:t> de </a:t>
            </a:r>
            <a:r>
              <a:rPr lang="en-US" sz="2400" dirty="0" err="1">
                <a:latin typeface="+mn-lt"/>
              </a:rPr>
              <a:t>estados</a:t>
            </a:r>
            <a:endParaRPr lang="en-US" sz="2400" dirty="0">
              <a:latin typeface="+mn-lt"/>
            </a:endParaRPr>
          </a:p>
          <a:p>
            <a:pPr marL="285750" indent="-285750">
              <a:buFont typeface="Arial" panose="020B0604020202020204" pitchFamily="34" charset="0"/>
              <a:buChar char="•"/>
            </a:pPr>
            <a:r>
              <a:rPr lang="en-US" sz="2400" dirty="0" err="1">
                <a:latin typeface="+mn-lt"/>
              </a:rPr>
              <a:t>Múltiples</a:t>
            </a:r>
            <a:r>
              <a:rPr lang="en-US" sz="2400" dirty="0">
                <a:latin typeface="+mn-lt"/>
              </a:rPr>
              <a:t> </a:t>
            </a:r>
            <a:r>
              <a:rPr lang="en-US" sz="2400" dirty="0" err="1">
                <a:latin typeface="+mn-lt"/>
              </a:rPr>
              <a:t>dispositivos</a:t>
            </a:r>
            <a:endParaRPr lang="en-US" sz="2400" dirty="0">
              <a:latin typeface="+mn-lt"/>
            </a:endParaRPr>
          </a:p>
          <a:p>
            <a:pPr marL="285750" indent="-285750">
              <a:buFont typeface="Arial" panose="020B0604020202020204" pitchFamily="34" charset="0"/>
              <a:buChar char="•"/>
            </a:pPr>
            <a:r>
              <a:rPr lang="en-US" sz="2400" dirty="0">
                <a:latin typeface="+mn-lt"/>
              </a:rPr>
              <a:t>No se require al debugger</a:t>
            </a:r>
          </a:p>
        </p:txBody>
      </p:sp>
    </p:spTree>
    <p:extLst>
      <p:ext uri="{BB962C8B-B14F-4D97-AF65-F5344CB8AC3E}">
        <p14:creationId xmlns:p14="http://schemas.microsoft.com/office/powerpoint/2010/main" val="40472469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4. CLI</a:t>
            </a:r>
            <a:endParaRPr lang="en-US" sz="7200" dirty="0">
              <a:solidFill>
                <a:schemeClr val="bg1"/>
              </a:solidFill>
            </a:endParaRPr>
          </a:p>
        </p:txBody>
      </p:sp>
    </p:spTree>
    <p:extLst>
      <p:ext uri="{BB962C8B-B14F-4D97-AF65-F5344CB8AC3E}">
        <p14:creationId xmlns:p14="http://schemas.microsoft.com/office/powerpoint/2010/main" val="22314308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a:latin typeface="Segoe UI Semibold"/>
                <a:cs typeface="Segoe UI Semibold"/>
              </a:rPr>
              <a:t>CLI</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7706412" cy="3761754"/>
          </a:xfrm>
          <a:prstGeom prst="rect">
            <a:avLst/>
          </a:prstGeom>
        </p:spPr>
        <p:txBody>
          <a:bodyPr vert="horz" lIns="91440" tIns="45720" rIns="91440" bIns="45720" rtlCol="0" anchor="t">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2400" dirty="0">
                <a:latin typeface="+mn-lt"/>
              </a:rPr>
              <a:t>Con </a:t>
            </a:r>
            <a:r>
              <a:rPr lang="en-US" sz="2400" dirty="0" err="1">
                <a:latin typeface="+mn-lt"/>
              </a:rPr>
              <a:t>línea</a:t>
            </a:r>
            <a:r>
              <a:rPr lang="en-US" sz="2400" dirty="0">
                <a:latin typeface="+mn-lt"/>
              </a:rPr>
              <a:t> de </a:t>
            </a:r>
            <a:r>
              <a:rPr lang="en-US" sz="2400" dirty="0" err="1">
                <a:latin typeface="+mn-lt"/>
              </a:rPr>
              <a:t>comandos</a:t>
            </a:r>
            <a:r>
              <a:rPr lang="en-US" sz="2400" dirty="0">
                <a:latin typeface="+mn-lt"/>
              </a:rPr>
              <a:t> se </a:t>
            </a:r>
            <a:r>
              <a:rPr lang="en-US" sz="2400" dirty="0" err="1">
                <a:latin typeface="+mn-lt"/>
              </a:rPr>
              <a:t>puede</a:t>
            </a:r>
            <a:r>
              <a:rPr lang="en-US" sz="2400" dirty="0">
                <a:latin typeface="+mn-lt"/>
              </a:rPr>
              <a:t>:</a:t>
            </a:r>
          </a:p>
          <a:p>
            <a:endParaRPr lang="en-US" sz="2400" dirty="0">
              <a:latin typeface="+mn-lt"/>
            </a:endParaRPr>
          </a:p>
          <a:p>
            <a:pPr marL="285750" indent="-285750">
              <a:buFont typeface="Arial" panose="020B0604020202020204" pitchFamily="34" charset="0"/>
              <a:buChar char="•"/>
            </a:pPr>
            <a:r>
              <a:rPr lang="en-US" sz="2400" dirty="0" err="1">
                <a:latin typeface="+mn-lt"/>
              </a:rPr>
              <a:t>Gestionar</a:t>
            </a:r>
            <a:r>
              <a:rPr lang="en-US" sz="2400" dirty="0">
                <a:latin typeface="+mn-lt"/>
              </a:rPr>
              <a:t> workloads.</a:t>
            </a:r>
          </a:p>
          <a:p>
            <a:pPr marL="285750" indent="-285750">
              <a:buFont typeface="Arial" panose="020B0604020202020204" pitchFamily="34" charset="0"/>
              <a:buChar char="•"/>
            </a:pPr>
            <a:r>
              <a:rPr lang="en-US" sz="2400" dirty="0" err="1">
                <a:latin typeface="+mn-lt"/>
              </a:rPr>
              <a:t>Crear</a:t>
            </a:r>
            <a:r>
              <a:rPr lang="en-US" sz="2400" dirty="0">
                <a:latin typeface="+mn-lt"/>
              </a:rPr>
              <a:t> </a:t>
            </a:r>
            <a:r>
              <a:rPr lang="en-US" sz="2400" dirty="0" err="1">
                <a:latin typeface="+mn-lt"/>
              </a:rPr>
              <a:t>proyecto</a:t>
            </a:r>
            <a:r>
              <a:rPr lang="en-US" sz="2400" dirty="0">
                <a:latin typeface="+mn-lt"/>
              </a:rPr>
              <a:t> .NET MAUI.</a:t>
            </a:r>
          </a:p>
          <a:p>
            <a:pPr marL="285750" indent="-285750">
              <a:buFont typeface="Arial" panose="020B0604020202020204" pitchFamily="34" charset="0"/>
              <a:buChar char="•"/>
            </a:pPr>
            <a:r>
              <a:rPr lang="en-US" sz="2400" dirty="0" err="1">
                <a:latin typeface="+mn-lt"/>
              </a:rPr>
              <a:t>Compilar</a:t>
            </a:r>
            <a:r>
              <a:rPr lang="en-US" sz="2400" dirty="0">
                <a:latin typeface="+mn-lt"/>
              </a:rPr>
              <a:t> </a:t>
            </a:r>
            <a:r>
              <a:rPr lang="en-US" sz="2400" dirty="0" err="1">
                <a:latin typeface="+mn-lt"/>
              </a:rPr>
              <a:t>proyecto</a:t>
            </a:r>
            <a:r>
              <a:rPr lang="en-US" sz="2400" dirty="0">
                <a:latin typeface="+mn-lt"/>
              </a:rPr>
              <a:t>.</a:t>
            </a:r>
          </a:p>
          <a:p>
            <a:pPr marL="285750" indent="-285750">
              <a:buFont typeface="Arial" panose="020B0604020202020204" pitchFamily="34" charset="0"/>
              <a:buChar char="•"/>
            </a:pPr>
            <a:r>
              <a:rPr lang="en-US" sz="2400" dirty="0" err="1">
                <a:latin typeface="+mn-lt"/>
              </a:rPr>
              <a:t>Lanzar</a:t>
            </a:r>
            <a:r>
              <a:rPr lang="en-US" sz="2400" dirty="0">
                <a:latin typeface="+mn-lt"/>
              </a:rPr>
              <a:t> </a:t>
            </a:r>
            <a:r>
              <a:rPr lang="en-US" sz="2400" dirty="0" err="1">
                <a:latin typeface="+mn-lt"/>
              </a:rPr>
              <a:t>proyecto</a:t>
            </a:r>
            <a:r>
              <a:rPr lang="en-US" sz="2400" dirty="0">
                <a:latin typeface="+mn-lt"/>
              </a:rPr>
              <a:t> a </a:t>
            </a:r>
            <a:r>
              <a:rPr lang="en-US" sz="2400" dirty="0" err="1">
                <a:latin typeface="+mn-lt"/>
              </a:rPr>
              <a:t>depuración</a:t>
            </a:r>
            <a:r>
              <a:rPr lang="en-US" sz="2400" dirty="0">
                <a:latin typeface="+mn-lt"/>
              </a:rPr>
              <a:t>.</a:t>
            </a:r>
          </a:p>
        </p:txBody>
      </p:sp>
      <p:sp>
        <p:nvSpPr>
          <p:cNvPr id="7" name="TextBox 6">
            <a:extLst>
              <a:ext uri="{FF2B5EF4-FFF2-40B4-BE49-F238E27FC236}">
                <a16:creationId xmlns:a16="http://schemas.microsoft.com/office/drawing/2014/main" id="{440B6339-CFA3-4EA5-8395-4B17C8834102}"/>
              </a:ext>
            </a:extLst>
          </p:cNvPr>
          <p:cNvSpPr txBox="1"/>
          <p:nvPr/>
        </p:nvSpPr>
        <p:spPr>
          <a:xfrm>
            <a:off x="457200" y="5535064"/>
            <a:ext cx="6537488" cy="369332"/>
          </a:xfrm>
          <a:prstGeom prst="rect">
            <a:avLst/>
          </a:prstGeom>
          <a:noFill/>
        </p:spPr>
        <p:txBody>
          <a:bodyPr wrap="square">
            <a:spAutoFit/>
          </a:bodyPr>
          <a:lstStyle/>
          <a:p>
            <a:r>
              <a:rPr lang="en-US" b="0" i="0" dirty="0">
                <a:effectLst/>
                <a:latin typeface="Consolas" panose="020B0609020204030204" pitchFamily="49" charset="0"/>
              </a:rPr>
              <a:t>dotnet build -</a:t>
            </a:r>
            <a:r>
              <a:rPr lang="en-US" b="0" i="0" dirty="0" err="1">
                <a:effectLst/>
                <a:latin typeface="Consolas" panose="020B0609020204030204" pitchFamily="49" charset="0"/>
              </a:rPr>
              <a:t>t:Run</a:t>
            </a:r>
            <a:r>
              <a:rPr lang="en-US" b="0" i="0" dirty="0">
                <a:effectLst/>
                <a:latin typeface="Consolas" panose="020B0609020204030204" pitchFamily="49" charset="0"/>
              </a:rPr>
              <a:t> -f net6.0-android</a:t>
            </a:r>
            <a:endParaRPr lang="en-US" dirty="0">
              <a:latin typeface="Consolas" panose="020B0609020204030204" pitchFamily="49" charset="0"/>
            </a:endParaRPr>
          </a:p>
        </p:txBody>
      </p:sp>
    </p:spTree>
    <p:extLst>
      <p:ext uri="{BB962C8B-B14F-4D97-AF65-F5344CB8AC3E}">
        <p14:creationId xmlns:p14="http://schemas.microsoft.com/office/powerpoint/2010/main" val="5966697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B1EB-1C61-4CAD-B964-CEAFDCC0F133}"/>
              </a:ext>
            </a:extLst>
          </p:cNvPr>
          <p:cNvSpPr>
            <a:spLocks noGrp="1"/>
          </p:cNvSpPr>
          <p:nvPr>
            <p:ph type="title"/>
          </p:nvPr>
        </p:nvSpPr>
        <p:spPr/>
        <p:txBody>
          <a:bodyPr/>
          <a:lstStyle/>
          <a:p>
            <a:r>
              <a:rPr lang="en-US" dirty="0"/>
              <a:t>Los </a:t>
            </a:r>
            <a:r>
              <a:rPr lang="en-US" dirty="0" err="1"/>
              <a:t>pilares</a:t>
            </a:r>
            <a:r>
              <a:rPr lang="en-US" dirty="0"/>
              <a:t> de .NET MAUI</a:t>
            </a:r>
          </a:p>
        </p:txBody>
      </p:sp>
      <p:sp>
        <p:nvSpPr>
          <p:cNvPr id="3" name="Content Placeholder 2">
            <a:extLst>
              <a:ext uri="{FF2B5EF4-FFF2-40B4-BE49-F238E27FC236}">
                <a16:creationId xmlns:a16="http://schemas.microsoft.com/office/drawing/2014/main" id="{F18C12C3-945E-4C03-9A70-1845D2AE2C31}"/>
              </a:ext>
            </a:extLst>
          </p:cNvPr>
          <p:cNvSpPr>
            <a:spLocks noGrp="1"/>
          </p:cNvSpPr>
          <p:nvPr>
            <p:ph sz="half" idx="1"/>
          </p:nvPr>
        </p:nvSpPr>
        <p:spPr>
          <a:xfrm>
            <a:off x="457200" y="2264828"/>
            <a:ext cx="3200400" cy="5243423"/>
          </a:xfrm>
        </p:spPr>
        <p:txBody>
          <a:bodyPr/>
          <a:lstStyle/>
          <a:p>
            <a:r>
              <a:rPr lang="en-US" sz="2800" dirty="0"/>
              <a:t>.NET </a:t>
            </a:r>
            <a:r>
              <a:rPr lang="en-US" sz="2800" dirty="0" err="1"/>
              <a:t>unificado</a:t>
            </a:r>
            <a:endParaRPr lang="en-US" sz="2800" dirty="0"/>
          </a:p>
          <a:p>
            <a:pPr marL="285750" indent="-285750">
              <a:buFont typeface="Arial" panose="020B0604020202020204" pitchFamily="34" charset="0"/>
              <a:buChar char="•"/>
            </a:pPr>
            <a:r>
              <a:rPr lang="en-US" sz="2800" dirty="0"/>
              <a:t>Base Class Library</a:t>
            </a:r>
          </a:p>
          <a:p>
            <a:pPr marL="285750" indent="-285750">
              <a:buFont typeface="Arial" panose="020B0604020202020204" pitchFamily="34" charset="0"/>
              <a:buChar char="•"/>
            </a:pPr>
            <a:r>
              <a:rPr lang="en-US" sz="2800" dirty="0"/>
              <a:t>Type unification</a:t>
            </a:r>
          </a:p>
          <a:p>
            <a:pPr marL="285750" indent="-285750">
              <a:buFont typeface="Arial" panose="020B0604020202020204" pitchFamily="34" charset="0"/>
              <a:buChar char="•"/>
            </a:pPr>
            <a:r>
              <a:rPr lang="en-US" sz="2800" dirty="0" err="1"/>
              <a:t>Soporte</a:t>
            </a:r>
            <a:r>
              <a:rPr lang="en-US" sz="2800" dirty="0"/>
              <a:t> a CLI</a:t>
            </a:r>
          </a:p>
          <a:p>
            <a:pPr marL="285750" indent="-285750">
              <a:buFont typeface="Arial" panose="020B0604020202020204" pitchFamily="34" charset="0"/>
              <a:buChar char="•"/>
            </a:pPr>
            <a:r>
              <a:rPr lang="en-US" sz="2800" dirty="0" err="1"/>
              <a:t>Proyectos</a:t>
            </a:r>
            <a:r>
              <a:rPr lang="en-US" sz="2800" dirty="0"/>
              <a:t> SDK Style</a:t>
            </a:r>
          </a:p>
          <a:p>
            <a:pPr marL="285750" indent="-285750">
              <a:buFont typeface="Arial" panose="020B0604020202020204" pitchFamily="34" charset="0"/>
              <a:buChar char="•"/>
            </a:pPr>
            <a:r>
              <a:rPr lang="en-US" sz="2800" dirty="0"/>
              <a:t>Modern Support Lifecycle</a:t>
            </a:r>
          </a:p>
          <a:p>
            <a:endParaRPr lang="en-US" sz="2800" dirty="0"/>
          </a:p>
          <a:p>
            <a:pPr marL="285750" indent="-285750">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89EF502D-F781-46E0-8617-BD7526F222A0}"/>
              </a:ext>
            </a:extLst>
          </p:cNvPr>
          <p:cNvSpPr>
            <a:spLocks noGrp="1"/>
          </p:cNvSpPr>
          <p:nvPr>
            <p:ph sz="half" idx="11"/>
          </p:nvPr>
        </p:nvSpPr>
        <p:spPr>
          <a:xfrm>
            <a:off x="4495800" y="2264828"/>
            <a:ext cx="3200400" cy="2123658"/>
          </a:xfrm>
        </p:spPr>
        <p:txBody>
          <a:bodyPr/>
          <a:lstStyle/>
          <a:p>
            <a:r>
              <a:rPr lang="en-US" sz="3000" dirty="0"/>
              <a:t>Desktop &amp; Hybrid</a:t>
            </a:r>
          </a:p>
          <a:p>
            <a:pPr marL="285750" indent="-285750">
              <a:buFont typeface="Arial" panose="020B0604020202020204" pitchFamily="34" charset="0"/>
              <a:buChar char="•"/>
            </a:pPr>
            <a:r>
              <a:rPr lang="en-US" sz="3000" dirty="0" err="1"/>
              <a:t>WinAppSDK</a:t>
            </a:r>
            <a:endParaRPr lang="en-US" sz="3000" dirty="0"/>
          </a:p>
          <a:p>
            <a:pPr marL="285750" indent="-285750">
              <a:buFont typeface="Arial" panose="020B0604020202020204" pitchFamily="34" charset="0"/>
              <a:buChar char="•"/>
            </a:pPr>
            <a:r>
              <a:rPr lang="en-US" sz="3000" dirty="0"/>
              <a:t>Mac Catalyst</a:t>
            </a:r>
          </a:p>
          <a:p>
            <a:pPr marL="285750" indent="-285750">
              <a:buFont typeface="Arial" panose="020B0604020202020204" pitchFamily="34" charset="0"/>
              <a:buChar char="•"/>
            </a:pPr>
            <a:r>
              <a:rPr lang="en-US" sz="3000" dirty="0" err="1"/>
              <a:t>BlazorWebView</a:t>
            </a:r>
            <a:endParaRPr lang="en-US" sz="3000" dirty="0"/>
          </a:p>
        </p:txBody>
      </p:sp>
      <p:sp>
        <p:nvSpPr>
          <p:cNvPr id="5" name="Content Placeholder 4">
            <a:extLst>
              <a:ext uri="{FF2B5EF4-FFF2-40B4-BE49-F238E27FC236}">
                <a16:creationId xmlns:a16="http://schemas.microsoft.com/office/drawing/2014/main" id="{11E8380F-5D4A-407C-836F-E7DE3D0C0629}"/>
              </a:ext>
            </a:extLst>
          </p:cNvPr>
          <p:cNvSpPr>
            <a:spLocks noGrp="1"/>
          </p:cNvSpPr>
          <p:nvPr>
            <p:ph sz="half" idx="12"/>
          </p:nvPr>
        </p:nvSpPr>
        <p:spPr>
          <a:xfrm>
            <a:off x="8534400" y="2264828"/>
            <a:ext cx="3200400" cy="4105739"/>
          </a:xfrm>
        </p:spPr>
        <p:txBody>
          <a:bodyPr/>
          <a:lstStyle/>
          <a:p>
            <a:r>
              <a:rPr lang="en-US" sz="2800" dirty="0" err="1"/>
              <a:t>Productividad</a:t>
            </a:r>
            <a:endParaRPr lang="en-US" sz="2800" dirty="0"/>
          </a:p>
          <a:p>
            <a:pPr marL="285750" indent="-285750">
              <a:buFont typeface="Arial" panose="020B0604020202020204" pitchFamily="34" charset="0"/>
              <a:buChar char="•"/>
            </a:pPr>
            <a:r>
              <a:rPr lang="en-US" sz="2800" dirty="0"/>
              <a:t>Proyecto </a:t>
            </a:r>
            <a:r>
              <a:rPr lang="en-US" sz="2800" dirty="0" err="1"/>
              <a:t>único</a:t>
            </a:r>
            <a:endParaRPr lang="en-US" sz="2800" dirty="0"/>
          </a:p>
          <a:p>
            <a:pPr marL="285750" indent="-285750">
              <a:buFont typeface="Arial" panose="020B0604020202020204" pitchFamily="34" charset="0"/>
              <a:buChar char="•"/>
            </a:pPr>
            <a:r>
              <a:rPr lang="en-US" sz="2800" dirty="0" err="1"/>
              <a:t>Microsoft.Extensions</a:t>
            </a:r>
            <a:endParaRPr lang="en-US" sz="2800" dirty="0"/>
          </a:p>
          <a:p>
            <a:pPr marL="285750" indent="-285750">
              <a:buFont typeface="Arial" panose="020B0604020202020204" pitchFamily="34" charset="0"/>
              <a:buChar char="•"/>
            </a:pPr>
            <a:r>
              <a:rPr lang="en-US" sz="2800" dirty="0"/>
              <a:t>.NET Hot Reload</a:t>
            </a:r>
          </a:p>
          <a:p>
            <a:pPr marL="285750" indent="-285750">
              <a:buFont typeface="Arial" panose="020B0604020202020204" pitchFamily="34" charset="0"/>
              <a:buChar char="•"/>
            </a:pPr>
            <a:r>
              <a:rPr lang="en-US" sz="2800" dirty="0"/>
              <a:t>XAML Hot Reload</a:t>
            </a:r>
          </a:p>
          <a:p>
            <a:pPr marL="285750" indent="-285750">
              <a:buFont typeface="Arial" panose="020B0604020202020204" pitchFamily="34" charset="0"/>
              <a:buChar char="•"/>
            </a:pPr>
            <a:r>
              <a:rPr lang="en-US" sz="2800" dirty="0"/>
              <a:t>Visual Diagnostics</a:t>
            </a:r>
          </a:p>
        </p:txBody>
      </p:sp>
      <p:sp>
        <p:nvSpPr>
          <p:cNvPr id="6" name="Content Placeholder 2">
            <a:extLst>
              <a:ext uri="{FF2B5EF4-FFF2-40B4-BE49-F238E27FC236}">
                <a16:creationId xmlns:a16="http://schemas.microsoft.com/office/drawing/2014/main" id="{986512DB-5270-EF97-6E13-E551AE22C74A}"/>
              </a:ext>
            </a:extLst>
          </p:cNvPr>
          <p:cNvSpPr txBox="1">
            <a:spLocks/>
          </p:cNvSpPr>
          <p:nvPr/>
        </p:nvSpPr>
        <p:spPr>
          <a:xfrm>
            <a:off x="457200" y="1439932"/>
            <a:ext cx="11277601" cy="5741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150000"/>
              </a:lnSpc>
              <a:spcBef>
                <a:spcPts val="500"/>
              </a:spcBef>
              <a:buFont typeface="Arial" panose="020B0604020202020204" pitchFamily="34" charset="0"/>
              <a:buNone/>
              <a:defRPr sz="1600" kern="1200">
                <a:solidFill>
                  <a:schemeClr val="bg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150000"/>
              </a:lnSpc>
              <a:spcBef>
                <a:spcPts val="500"/>
              </a:spcBef>
              <a:buFont typeface="Arial" panose="020B0604020202020204" pitchFamily="34" charset="0"/>
              <a:buNone/>
              <a:defRPr sz="1200" kern="1200">
                <a:solidFill>
                  <a:schemeClr val="bg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150000"/>
              </a:lnSpc>
              <a:spcBef>
                <a:spcPts val="500"/>
              </a:spcBef>
              <a:buFont typeface="Arial" panose="020B0604020202020204" pitchFamily="34" charset="0"/>
              <a:buNone/>
              <a:defRPr sz="12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Proyecto </a:t>
            </a:r>
            <a:r>
              <a:rPr lang="en-US" dirty="0" err="1">
                <a:solidFill>
                  <a:schemeClr val="tx1"/>
                </a:solidFill>
              </a:rPr>
              <a:t>único</a:t>
            </a:r>
            <a:r>
              <a:rPr lang="en-US" dirty="0">
                <a:solidFill>
                  <a:schemeClr val="tx1"/>
                </a:solidFill>
              </a:rPr>
              <a:t>, un </a:t>
            </a:r>
            <a:r>
              <a:rPr lang="en-US" dirty="0" err="1">
                <a:solidFill>
                  <a:schemeClr val="tx1"/>
                </a:solidFill>
              </a:rPr>
              <a:t>lenguaje</a:t>
            </a:r>
            <a:r>
              <a:rPr lang="en-US" dirty="0">
                <a:solidFill>
                  <a:schemeClr val="tx1"/>
                </a:solidFill>
              </a:rPr>
              <a:t>, multiples </a:t>
            </a:r>
            <a:r>
              <a:rPr lang="en-US" dirty="0" err="1">
                <a:solidFill>
                  <a:schemeClr val="tx1"/>
                </a:solidFill>
              </a:rPr>
              <a:t>plataformas</a:t>
            </a:r>
            <a:r>
              <a:rPr lang="en-US" dirty="0">
                <a:solidFill>
                  <a:schemeClr val="tx1"/>
                </a:solidFill>
              </a:rPr>
              <a:t>: Android, iOS, macOS, &amp; Windows.</a:t>
            </a:r>
          </a:p>
        </p:txBody>
      </p:sp>
    </p:spTree>
    <p:extLst>
      <p:ext uri="{BB962C8B-B14F-4D97-AF65-F5344CB8AC3E}">
        <p14:creationId xmlns:p14="http://schemas.microsoft.com/office/powerpoint/2010/main" val="401921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1. Cross-</a:t>
            </a:r>
            <a:r>
              <a:rPr lang="es-ES" sz="7200" dirty="0" err="1">
                <a:solidFill>
                  <a:schemeClr val="bg1"/>
                </a:solidFill>
              </a:rPr>
              <a:t>Platform</a:t>
            </a:r>
            <a:r>
              <a:rPr lang="es-ES" sz="7200" dirty="0">
                <a:solidFill>
                  <a:schemeClr val="bg1"/>
                </a:solidFill>
              </a:rPr>
              <a:t> UI</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phic 31" descr="Smart Phone with solid fill">
            <a:extLst>
              <a:ext uri="{FF2B5EF4-FFF2-40B4-BE49-F238E27FC236}">
                <a16:creationId xmlns:a16="http://schemas.microsoft.com/office/drawing/2014/main" id="{1334854A-F2ED-47A0-BF6F-8B3F698D9C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78639" y="2737429"/>
            <a:ext cx="2064696" cy="1983248"/>
          </a:xfrm>
          <a:prstGeom prst="rect">
            <a:avLst/>
          </a:prstGeom>
        </p:spPr>
      </p:pic>
      <p:pic>
        <p:nvPicPr>
          <p:cNvPr id="29" name="Picture 28">
            <a:extLst>
              <a:ext uri="{FF2B5EF4-FFF2-40B4-BE49-F238E27FC236}">
                <a16:creationId xmlns:a16="http://schemas.microsoft.com/office/drawing/2014/main" id="{ECBBA70F-805C-4BF9-AECD-2A4BA0C674EC}"/>
              </a:ext>
            </a:extLst>
          </p:cNvPr>
          <p:cNvPicPr>
            <a:picLocks noChangeAspect="1"/>
          </p:cNvPicPr>
          <p:nvPr/>
        </p:nvPicPr>
        <p:blipFill>
          <a:blip r:embed="rId4"/>
          <a:stretch>
            <a:fillRect/>
          </a:stretch>
        </p:blipFill>
        <p:spPr>
          <a:xfrm>
            <a:off x="8004706" y="3307145"/>
            <a:ext cx="521230" cy="708087"/>
          </a:xfrm>
          <a:prstGeom prst="rect">
            <a:avLst/>
          </a:prstGeom>
          <a:solidFill>
            <a:srgbClr val="7030A0"/>
          </a:solidFill>
          <a:ln>
            <a:solidFill>
              <a:srgbClr val="7030A0"/>
            </a:solidFill>
          </a:ln>
        </p:spPr>
      </p:pic>
      <p:pic>
        <p:nvPicPr>
          <p:cNvPr id="30" name="Graphic 29" descr="Smart Phone outline">
            <a:extLst>
              <a:ext uri="{FF2B5EF4-FFF2-40B4-BE49-F238E27FC236}">
                <a16:creationId xmlns:a16="http://schemas.microsoft.com/office/drawing/2014/main" id="{A9EBCC57-3615-4A5C-A4C9-0873156B63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35224" y="2650574"/>
            <a:ext cx="1860195" cy="2070103"/>
          </a:xfrm>
          <a:prstGeom prst="rect">
            <a:avLst/>
          </a:prstGeom>
        </p:spPr>
      </p:pic>
      <p:pic>
        <p:nvPicPr>
          <p:cNvPr id="28" name="Graphic 27" descr="Laptop with solid fill">
            <a:extLst>
              <a:ext uri="{FF2B5EF4-FFF2-40B4-BE49-F238E27FC236}">
                <a16:creationId xmlns:a16="http://schemas.microsoft.com/office/drawing/2014/main" id="{240183AA-7FF3-4715-A0AD-4F6E04F29C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35270" y="2389410"/>
            <a:ext cx="2782696" cy="2782696"/>
          </a:xfrm>
          <a:prstGeom prst="rect">
            <a:avLst/>
          </a:prstGeom>
        </p:spPr>
      </p:pic>
      <p:grpSp>
        <p:nvGrpSpPr>
          <p:cNvPr id="21" name="Group 42">
            <a:extLst>
              <a:ext uri="{FF2B5EF4-FFF2-40B4-BE49-F238E27FC236}">
                <a16:creationId xmlns:a16="http://schemas.microsoft.com/office/drawing/2014/main" id="{63064C47-4B62-4975-B6FC-DEB83EF39F0A}"/>
              </a:ext>
            </a:extLst>
          </p:cNvPr>
          <p:cNvGrpSpPr>
            <a:grpSpLocks noChangeAspect="1"/>
          </p:cNvGrpSpPr>
          <p:nvPr/>
        </p:nvGrpSpPr>
        <p:grpSpPr bwMode="auto">
          <a:xfrm>
            <a:off x="1547347" y="3390317"/>
            <a:ext cx="546633" cy="566667"/>
            <a:chOff x="3492" y="1769"/>
            <a:chExt cx="854" cy="864"/>
          </a:xfrm>
          <a:solidFill>
            <a:srgbClr val="7030A0"/>
          </a:solidFill>
        </p:grpSpPr>
        <p:sp>
          <p:nvSpPr>
            <p:cNvPr id="23" name="Freeform 43">
              <a:extLst>
                <a:ext uri="{FF2B5EF4-FFF2-40B4-BE49-F238E27FC236}">
                  <a16:creationId xmlns:a16="http://schemas.microsoft.com/office/drawing/2014/main" id="{876B7433-D092-4D4B-92B7-82A66F038141}"/>
                </a:ext>
              </a:extLst>
            </p:cNvPr>
            <p:cNvSpPr>
              <a:spLocks/>
            </p:cNvSpPr>
            <p:nvPr/>
          </p:nvSpPr>
          <p:spPr bwMode="auto">
            <a:xfrm>
              <a:off x="3872" y="1769"/>
              <a:ext cx="474" cy="413"/>
            </a:xfrm>
            <a:custGeom>
              <a:avLst/>
              <a:gdLst>
                <a:gd name="T0" fmla="*/ 0 w 474"/>
                <a:gd name="T1" fmla="*/ 413 h 413"/>
                <a:gd name="T2" fmla="*/ 474 w 474"/>
                <a:gd name="T3" fmla="*/ 413 h 413"/>
                <a:gd name="T4" fmla="*/ 474 w 474"/>
                <a:gd name="T5" fmla="*/ 0 h 413"/>
                <a:gd name="T6" fmla="*/ 0 w 474"/>
                <a:gd name="T7" fmla="*/ 69 h 413"/>
                <a:gd name="T8" fmla="*/ 0 w 474"/>
                <a:gd name="T9" fmla="*/ 413 h 413"/>
              </a:gdLst>
              <a:ahLst/>
              <a:cxnLst>
                <a:cxn ang="0">
                  <a:pos x="T0" y="T1"/>
                </a:cxn>
                <a:cxn ang="0">
                  <a:pos x="T2" y="T3"/>
                </a:cxn>
                <a:cxn ang="0">
                  <a:pos x="T4" y="T5"/>
                </a:cxn>
                <a:cxn ang="0">
                  <a:pos x="T6" y="T7"/>
                </a:cxn>
                <a:cxn ang="0">
                  <a:pos x="T8" y="T9"/>
                </a:cxn>
              </a:cxnLst>
              <a:rect l="0" t="0" r="r" b="b"/>
              <a:pathLst>
                <a:path w="474" h="413">
                  <a:moveTo>
                    <a:pt x="0" y="413"/>
                  </a:moveTo>
                  <a:lnTo>
                    <a:pt x="474" y="413"/>
                  </a:lnTo>
                  <a:lnTo>
                    <a:pt x="474" y="0"/>
                  </a:lnTo>
                  <a:lnTo>
                    <a:pt x="0" y="69"/>
                  </a:lnTo>
                  <a:lnTo>
                    <a:pt x="0" y="413"/>
                  </a:lnTo>
                  <a:close/>
                </a:path>
              </a:pathLst>
            </a:custGeom>
            <a:grpFill/>
            <a:ln w="9525">
              <a:solidFill>
                <a:srgbClr val="7030A0"/>
              </a:solidFill>
              <a:round/>
              <a:headEnd/>
              <a:tailEnd/>
            </a:ln>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333">
                      <a:prstClr val="white"/>
                    </a:gs>
                    <a:gs pos="8000">
                      <a:prstClr val="white"/>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44">
              <a:extLst>
                <a:ext uri="{FF2B5EF4-FFF2-40B4-BE49-F238E27FC236}">
                  <a16:creationId xmlns:a16="http://schemas.microsoft.com/office/drawing/2014/main" id="{AD1AB037-8C41-4D0E-BD34-30892B287323}"/>
                </a:ext>
              </a:extLst>
            </p:cNvPr>
            <p:cNvSpPr>
              <a:spLocks/>
            </p:cNvSpPr>
            <p:nvPr/>
          </p:nvSpPr>
          <p:spPr bwMode="auto">
            <a:xfrm>
              <a:off x="3492" y="1844"/>
              <a:ext cx="345" cy="338"/>
            </a:xfrm>
            <a:custGeom>
              <a:avLst/>
              <a:gdLst>
                <a:gd name="T0" fmla="*/ 345 w 345"/>
                <a:gd name="T1" fmla="*/ 338 h 338"/>
                <a:gd name="T2" fmla="*/ 345 w 345"/>
                <a:gd name="T3" fmla="*/ 0 h 338"/>
                <a:gd name="T4" fmla="*/ 0 w 345"/>
                <a:gd name="T5" fmla="*/ 50 h 338"/>
                <a:gd name="T6" fmla="*/ 0 w 345"/>
                <a:gd name="T7" fmla="*/ 338 h 338"/>
                <a:gd name="T8" fmla="*/ 345 w 345"/>
                <a:gd name="T9" fmla="*/ 338 h 338"/>
              </a:gdLst>
              <a:ahLst/>
              <a:cxnLst>
                <a:cxn ang="0">
                  <a:pos x="T0" y="T1"/>
                </a:cxn>
                <a:cxn ang="0">
                  <a:pos x="T2" y="T3"/>
                </a:cxn>
                <a:cxn ang="0">
                  <a:pos x="T4" y="T5"/>
                </a:cxn>
                <a:cxn ang="0">
                  <a:pos x="T6" y="T7"/>
                </a:cxn>
                <a:cxn ang="0">
                  <a:pos x="T8" y="T9"/>
                </a:cxn>
              </a:cxnLst>
              <a:rect l="0" t="0" r="r" b="b"/>
              <a:pathLst>
                <a:path w="345" h="338">
                  <a:moveTo>
                    <a:pt x="345" y="338"/>
                  </a:moveTo>
                  <a:lnTo>
                    <a:pt x="345" y="0"/>
                  </a:lnTo>
                  <a:lnTo>
                    <a:pt x="0" y="50"/>
                  </a:lnTo>
                  <a:lnTo>
                    <a:pt x="0" y="338"/>
                  </a:lnTo>
                  <a:lnTo>
                    <a:pt x="345" y="338"/>
                  </a:lnTo>
                  <a:close/>
                </a:path>
              </a:pathLst>
            </a:custGeom>
            <a:grpFill/>
            <a:ln w="9525">
              <a:solidFill>
                <a:srgbClr val="7030A0"/>
              </a:solidFill>
              <a:round/>
              <a:headEnd/>
              <a:tailEnd/>
            </a:ln>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333">
                      <a:prstClr val="white"/>
                    </a:gs>
                    <a:gs pos="8000">
                      <a:prstClr val="white"/>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45">
              <a:extLst>
                <a:ext uri="{FF2B5EF4-FFF2-40B4-BE49-F238E27FC236}">
                  <a16:creationId xmlns:a16="http://schemas.microsoft.com/office/drawing/2014/main" id="{844C8C1E-7909-4737-BCB8-4159CD6BC03D}"/>
                </a:ext>
              </a:extLst>
            </p:cNvPr>
            <p:cNvSpPr>
              <a:spLocks/>
            </p:cNvSpPr>
            <p:nvPr/>
          </p:nvSpPr>
          <p:spPr bwMode="auto">
            <a:xfrm>
              <a:off x="3492" y="2214"/>
              <a:ext cx="345" cy="345"/>
            </a:xfrm>
            <a:custGeom>
              <a:avLst/>
              <a:gdLst>
                <a:gd name="T0" fmla="*/ 345 w 345"/>
                <a:gd name="T1" fmla="*/ 0 h 345"/>
                <a:gd name="T2" fmla="*/ 0 w 345"/>
                <a:gd name="T3" fmla="*/ 0 h 345"/>
                <a:gd name="T4" fmla="*/ 0 w 345"/>
                <a:gd name="T5" fmla="*/ 294 h 345"/>
                <a:gd name="T6" fmla="*/ 345 w 345"/>
                <a:gd name="T7" fmla="*/ 345 h 345"/>
                <a:gd name="T8" fmla="*/ 345 w 345"/>
                <a:gd name="T9" fmla="*/ 0 h 345"/>
              </a:gdLst>
              <a:ahLst/>
              <a:cxnLst>
                <a:cxn ang="0">
                  <a:pos x="T0" y="T1"/>
                </a:cxn>
                <a:cxn ang="0">
                  <a:pos x="T2" y="T3"/>
                </a:cxn>
                <a:cxn ang="0">
                  <a:pos x="T4" y="T5"/>
                </a:cxn>
                <a:cxn ang="0">
                  <a:pos x="T6" y="T7"/>
                </a:cxn>
                <a:cxn ang="0">
                  <a:pos x="T8" y="T9"/>
                </a:cxn>
              </a:cxnLst>
              <a:rect l="0" t="0" r="r" b="b"/>
              <a:pathLst>
                <a:path w="345" h="345">
                  <a:moveTo>
                    <a:pt x="345" y="0"/>
                  </a:moveTo>
                  <a:lnTo>
                    <a:pt x="0" y="0"/>
                  </a:lnTo>
                  <a:lnTo>
                    <a:pt x="0" y="294"/>
                  </a:lnTo>
                  <a:lnTo>
                    <a:pt x="345" y="345"/>
                  </a:lnTo>
                  <a:lnTo>
                    <a:pt x="345" y="0"/>
                  </a:lnTo>
                  <a:close/>
                </a:path>
              </a:pathLst>
            </a:custGeom>
            <a:grpFill/>
            <a:ln w="9525">
              <a:solidFill>
                <a:srgbClr val="7030A0"/>
              </a:solidFill>
              <a:round/>
              <a:headEnd/>
              <a:tailEnd/>
            </a:ln>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333">
                      <a:prstClr val="white"/>
                    </a:gs>
                    <a:gs pos="8000">
                      <a:prstClr val="white"/>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6" name="Freeform 46">
              <a:extLst>
                <a:ext uri="{FF2B5EF4-FFF2-40B4-BE49-F238E27FC236}">
                  <a16:creationId xmlns:a16="http://schemas.microsoft.com/office/drawing/2014/main" id="{EFE8F829-5E24-4991-98A5-302E1A685C08}"/>
                </a:ext>
              </a:extLst>
            </p:cNvPr>
            <p:cNvSpPr>
              <a:spLocks/>
            </p:cNvSpPr>
            <p:nvPr/>
          </p:nvSpPr>
          <p:spPr bwMode="auto">
            <a:xfrm>
              <a:off x="3872" y="2214"/>
              <a:ext cx="474" cy="419"/>
            </a:xfrm>
            <a:custGeom>
              <a:avLst/>
              <a:gdLst>
                <a:gd name="T0" fmla="*/ 0 w 474"/>
                <a:gd name="T1" fmla="*/ 0 h 419"/>
                <a:gd name="T2" fmla="*/ 0 w 474"/>
                <a:gd name="T3" fmla="*/ 349 h 419"/>
                <a:gd name="T4" fmla="*/ 474 w 474"/>
                <a:gd name="T5" fmla="*/ 419 h 419"/>
                <a:gd name="T6" fmla="*/ 474 w 474"/>
                <a:gd name="T7" fmla="*/ 0 h 419"/>
                <a:gd name="T8" fmla="*/ 0 w 474"/>
                <a:gd name="T9" fmla="*/ 0 h 419"/>
              </a:gdLst>
              <a:ahLst/>
              <a:cxnLst>
                <a:cxn ang="0">
                  <a:pos x="T0" y="T1"/>
                </a:cxn>
                <a:cxn ang="0">
                  <a:pos x="T2" y="T3"/>
                </a:cxn>
                <a:cxn ang="0">
                  <a:pos x="T4" y="T5"/>
                </a:cxn>
                <a:cxn ang="0">
                  <a:pos x="T6" y="T7"/>
                </a:cxn>
                <a:cxn ang="0">
                  <a:pos x="T8" y="T9"/>
                </a:cxn>
              </a:cxnLst>
              <a:rect l="0" t="0" r="r" b="b"/>
              <a:pathLst>
                <a:path w="474" h="419">
                  <a:moveTo>
                    <a:pt x="0" y="0"/>
                  </a:moveTo>
                  <a:lnTo>
                    <a:pt x="0" y="349"/>
                  </a:lnTo>
                  <a:lnTo>
                    <a:pt x="474" y="419"/>
                  </a:lnTo>
                  <a:lnTo>
                    <a:pt x="474" y="0"/>
                  </a:lnTo>
                  <a:lnTo>
                    <a:pt x="0" y="0"/>
                  </a:lnTo>
                  <a:close/>
                </a:path>
              </a:pathLst>
            </a:custGeom>
            <a:grpFill/>
            <a:ln w="9525">
              <a:solidFill>
                <a:srgbClr val="7030A0"/>
              </a:solidFill>
              <a:round/>
              <a:headEnd/>
              <a:tailEnd/>
            </a:ln>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333">
                      <a:prstClr val="white"/>
                    </a:gs>
                    <a:gs pos="8000">
                      <a:prstClr val="white"/>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22" name="Graphic 21" descr="Laptop outline">
            <a:extLst>
              <a:ext uri="{FF2B5EF4-FFF2-40B4-BE49-F238E27FC236}">
                <a16:creationId xmlns:a16="http://schemas.microsoft.com/office/drawing/2014/main" id="{D65E9240-3C3C-483D-938C-9381E6C1B80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3286" y="2401636"/>
            <a:ext cx="2782695" cy="2782695"/>
          </a:xfrm>
          <a:prstGeom prst="rect">
            <a:avLst/>
          </a:prstGeom>
        </p:spPr>
      </p:pic>
      <p:pic>
        <p:nvPicPr>
          <p:cNvPr id="34" name="Graphic 33" descr="Tablet outline">
            <a:extLst>
              <a:ext uri="{FF2B5EF4-FFF2-40B4-BE49-F238E27FC236}">
                <a16:creationId xmlns:a16="http://schemas.microsoft.com/office/drawing/2014/main" id="{407348AE-2EC6-416F-A212-6226BE959DC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08470" y="1436424"/>
            <a:ext cx="2594898" cy="2594898"/>
          </a:xfrm>
          <a:prstGeom prst="rect">
            <a:avLst/>
          </a:prstGeom>
        </p:spPr>
      </p:pic>
      <p:pic>
        <p:nvPicPr>
          <p:cNvPr id="36" name="Graphic 35" descr="Tablet with solid fill">
            <a:extLst>
              <a:ext uri="{FF2B5EF4-FFF2-40B4-BE49-F238E27FC236}">
                <a16:creationId xmlns:a16="http://schemas.microsoft.com/office/drawing/2014/main" id="{F74FD181-8D64-46C5-B015-72680DE435D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008470" y="3097407"/>
            <a:ext cx="2594898" cy="2594898"/>
          </a:xfrm>
          <a:prstGeom prst="rect">
            <a:avLst/>
          </a:prstGeom>
        </p:spPr>
      </p:pic>
      <p:pic>
        <p:nvPicPr>
          <p:cNvPr id="42" name="Picture 41">
            <a:extLst>
              <a:ext uri="{FF2B5EF4-FFF2-40B4-BE49-F238E27FC236}">
                <a16:creationId xmlns:a16="http://schemas.microsoft.com/office/drawing/2014/main" id="{1803E5AD-0EE4-4402-A923-A0563533D2FB}"/>
              </a:ext>
            </a:extLst>
          </p:cNvPr>
          <p:cNvPicPr>
            <a:picLocks noChangeAspect="1"/>
          </p:cNvPicPr>
          <p:nvPr/>
        </p:nvPicPr>
        <p:blipFill>
          <a:blip r:embed="rId4"/>
          <a:stretch>
            <a:fillRect/>
          </a:stretch>
        </p:blipFill>
        <p:spPr>
          <a:xfrm>
            <a:off x="9947871" y="3908450"/>
            <a:ext cx="716096" cy="972811"/>
          </a:xfrm>
          <a:prstGeom prst="rect">
            <a:avLst/>
          </a:prstGeom>
          <a:solidFill>
            <a:srgbClr val="7030A0"/>
          </a:solidFill>
          <a:ln>
            <a:solidFill>
              <a:srgbClr val="7030A0"/>
            </a:solidFill>
          </a:ln>
        </p:spPr>
      </p:pic>
      <p:pic>
        <p:nvPicPr>
          <p:cNvPr id="1026" name="Picture 2">
            <a:extLst>
              <a:ext uri="{FF2B5EF4-FFF2-40B4-BE49-F238E27FC236}">
                <a16:creationId xmlns:a16="http://schemas.microsoft.com/office/drawing/2014/main" id="{5B7F69F7-9F05-4AC2-9558-B0D09EBC4B5A}"/>
              </a:ext>
            </a:extLst>
          </p:cNvPr>
          <p:cNvPicPr>
            <a:picLocks noChangeAspect="1" noChangeArrowheads="1"/>
          </p:cNvPicPr>
          <p:nvPr/>
        </p:nvPicPr>
        <p:blipFill>
          <a:blip r:embed="rId15">
            <a:duotone>
              <a:schemeClr val="accent2">
                <a:shade val="45000"/>
                <a:satMod val="135000"/>
              </a:schemeClr>
              <a:prstClr val="white"/>
            </a:duotone>
            <a:extLst>
              <a:ext uri="{BEBA8EAE-BF5A-486C-A8C5-ECC9F3942E4B}">
                <a14:imgProps xmlns:a14="http://schemas.microsoft.com/office/drawing/2010/main">
                  <a14:imgLayer r:embed="rId16">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30042" y="3245323"/>
            <a:ext cx="769909" cy="769909"/>
          </a:xfrm>
          <a:prstGeom prst="rect">
            <a:avLst/>
          </a:prstGeom>
          <a:solidFill>
            <a:srgbClr val="7030A0"/>
          </a:solidFill>
          <a:ln>
            <a:solidFill>
              <a:srgbClr val="7030A0"/>
            </a:solidFill>
          </a:ln>
        </p:spPr>
      </p:pic>
      <p:pic>
        <p:nvPicPr>
          <p:cNvPr id="1030" name="Picture 6" descr="Apple iOS Logo PNG Transparent &amp; SVG Vector - Freebie Supply">
            <a:extLst>
              <a:ext uri="{FF2B5EF4-FFF2-40B4-BE49-F238E27FC236}">
                <a16:creationId xmlns:a16="http://schemas.microsoft.com/office/drawing/2014/main" id="{D29D08D7-41EC-4E3F-8C3F-01F0911A41BF}"/>
              </a:ext>
            </a:extLst>
          </p:cNvPr>
          <p:cNvPicPr>
            <a:picLocks noChangeAspect="1" noChangeArrowheads="1"/>
          </p:cNvPicPr>
          <p:nvPr/>
        </p:nvPicPr>
        <p:blipFill>
          <a:blip r:embed="rId17">
            <a:biLevel thresh="25000"/>
            <a:extLst>
              <a:ext uri="{BEBA8EAE-BF5A-486C-A8C5-ECC9F3942E4B}">
                <a14:imgProps xmlns:a14="http://schemas.microsoft.com/office/drawing/2010/main">
                  <a14:imgLayer r:embed="rId1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427859" y="3401284"/>
            <a:ext cx="745994" cy="559495"/>
          </a:xfrm>
          <a:prstGeom prst="rect">
            <a:avLst/>
          </a:prstGeom>
          <a:solidFill>
            <a:srgbClr val="7030A0"/>
          </a:solidFill>
          <a:ln>
            <a:solidFill>
              <a:srgbClr val="7030A0"/>
            </a:solidFill>
          </a:ln>
        </p:spPr>
      </p:pic>
      <p:pic>
        <p:nvPicPr>
          <p:cNvPr id="1032" name="Picture 8">
            <a:extLst>
              <a:ext uri="{FF2B5EF4-FFF2-40B4-BE49-F238E27FC236}">
                <a16:creationId xmlns:a16="http://schemas.microsoft.com/office/drawing/2014/main" id="{FB6AC03C-9234-4DF2-BB56-2B1EBB7C1C9B}"/>
              </a:ext>
            </a:extLst>
          </p:cNvPr>
          <p:cNvPicPr>
            <a:picLocks noChangeAspect="1" noChangeArrowheads="1"/>
          </p:cNvPicPr>
          <p:nvPr/>
        </p:nvPicPr>
        <p:blipFill>
          <a:blip r:embed="rId19">
            <a:biLevel thresh="25000"/>
            <a:extLst>
              <a:ext uri="{BEBA8EAE-BF5A-486C-A8C5-ECC9F3942E4B}">
                <a14:imgProps xmlns:a14="http://schemas.microsoft.com/office/drawing/2010/main">
                  <a14:imgLayer r:embed="rId20">
                    <a14:imgEffect>
                      <a14:brightnessContrast bright="70000" contrast="-100000"/>
                    </a14:imgEffect>
                  </a14:imgLayer>
                </a14:imgProps>
              </a:ext>
              <a:ext uri="{28A0092B-C50C-407E-A947-70E740481C1C}">
                <a14:useLocalDpi xmlns:a14="http://schemas.microsoft.com/office/drawing/2010/main" val="0"/>
              </a:ext>
            </a:extLst>
          </a:blip>
          <a:srcRect/>
          <a:stretch>
            <a:fillRect/>
          </a:stretch>
        </p:blipFill>
        <p:spPr bwMode="auto">
          <a:xfrm>
            <a:off x="9605344" y="2503997"/>
            <a:ext cx="1401149" cy="459752"/>
          </a:xfrm>
          <a:prstGeom prst="rect">
            <a:avLst/>
          </a:prstGeom>
          <a:solidFill>
            <a:srgbClr val="7030A0"/>
          </a:solidFill>
          <a:ln>
            <a:solidFill>
              <a:srgbClr val="7030A0"/>
            </a:solidFill>
          </a:ln>
        </p:spPr>
      </p:pic>
    </p:spTree>
    <p:extLst>
      <p:ext uri="{BB962C8B-B14F-4D97-AF65-F5344CB8AC3E}">
        <p14:creationId xmlns:p14="http://schemas.microsoft.com/office/powerpoint/2010/main" val="258329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2. Nativo e híbrido </a:t>
            </a:r>
            <a:endParaRPr lang="en-US" sz="7200" dirty="0">
              <a:solidFill>
                <a:schemeClr val="bg1"/>
              </a:solidFill>
            </a:endParaRPr>
          </a:p>
        </p:txBody>
      </p:sp>
    </p:spTree>
    <p:extLst>
      <p:ext uri="{BB962C8B-B14F-4D97-AF65-F5344CB8AC3E}">
        <p14:creationId xmlns:p14="http://schemas.microsoft.com/office/powerpoint/2010/main" val="150629301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ED61C909-FD0E-42D6-A41B-5E5ADE7B7A15}"/>
              </a:ext>
            </a:extLst>
          </p:cNvPr>
          <p:cNvSpPr/>
          <p:nvPr/>
        </p:nvSpPr>
        <p:spPr bwMode="auto">
          <a:xfrm>
            <a:off x="701367" y="1830230"/>
            <a:ext cx="4773746" cy="2467677"/>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sz="2000" dirty="0">
              <a:solidFill>
                <a:schemeClr val="tx1">
                  <a:lumMod val="50000"/>
                </a:schemeClr>
              </a:solidFill>
              <a:latin typeface="Calibri" panose="020F0502020204030204"/>
              <a:ea typeface="Segoe UI" pitchFamily="34" charset="0"/>
              <a:cs typeface="Segoe UI" pitchFamily="34" charset="0"/>
            </a:endParaRPr>
          </a:p>
        </p:txBody>
      </p:sp>
      <p:sp>
        <p:nvSpPr>
          <p:cNvPr id="2" name="Title 1">
            <a:extLst>
              <a:ext uri="{FF2B5EF4-FFF2-40B4-BE49-F238E27FC236}">
                <a16:creationId xmlns:a16="http://schemas.microsoft.com/office/drawing/2014/main" id="{F8B7CA22-4E8B-4D82-B4E9-A37FA92B62C3}"/>
              </a:ext>
            </a:extLst>
          </p:cNvPr>
          <p:cNvSpPr>
            <a:spLocks noGrp="1"/>
          </p:cNvSpPr>
          <p:nvPr>
            <p:ph type="title"/>
          </p:nvPr>
        </p:nvSpPr>
        <p:spPr/>
        <p:txBody>
          <a:bodyPr/>
          <a:lstStyle/>
          <a:p>
            <a:r>
              <a:rPr lang="en-US" dirty="0" err="1"/>
              <a:t>Blazor</a:t>
            </a:r>
            <a:r>
              <a:rPr lang="en-US" dirty="0"/>
              <a:t> Desktop</a:t>
            </a:r>
          </a:p>
        </p:txBody>
      </p:sp>
      <p:sp>
        <p:nvSpPr>
          <p:cNvPr id="26" name="Rectangle 25">
            <a:extLst>
              <a:ext uri="{FF2B5EF4-FFF2-40B4-BE49-F238E27FC236}">
                <a16:creationId xmlns:a16="http://schemas.microsoft.com/office/drawing/2014/main" id="{FDB06875-8E0E-4BE2-8624-45F17DA9A002}"/>
              </a:ext>
            </a:extLst>
          </p:cNvPr>
          <p:cNvSpPr/>
          <p:nvPr/>
        </p:nvSpPr>
        <p:spPr bwMode="auto">
          <a:xfrm>
            <a:off x="765230" y="3531407"/>
            <a:ext cx="4646022" cy="70673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defRPr/>
            </a:pPr>
            <a:r>
              <a:rPr lang="en-US" sz="2000" dirty="0">
                <a:solidFill>
                  <a:schemeClr val="bg1"/>
                </a:solidFill>
                <a:latin typeface="Calibri" panose="020F0502020204030204"/>
                <a:ea typeface="Segoe UI" pitchFamily="34" charset="0"/>
                <a:cs typeface="Segoe UI" pitchFamily="34" charset="0"/>
              </a:rPr>
              <a:t>.NET Multi-platform App UI</a:t>
            </a:r>
          </a:p>
        </p:txBody>
      </p:sp>
      <p:sp>
        <p:nvSpPr>
          <p:cNvPr id="27" name="Rectangle 26">
            <a:extLst>
              <a:ext uri="{FF2B5EF4-FFF2-40B4-BE49-F238E27FC236}">
                <a16:creationId xmlns:a16="http://schemas.microsoft.com/office/drawing/2014/main" id="{AE3FC6CB-0596-459D-84A8-3AA7FA2A12AB}"/>
              </a:ext>
            </a:extLst>
          </p:cNvPr>
          <p:cNvSpPr/>
          <p:nvPr/>
        </p:nvSpPr>
        <p:spPr bwMode="auto">
          <a:xfrm>
            <a:off x="765230" y="1943620"/>
            <a:ext cx="4646022" cy="706736"/>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defRPr/>
            </a:pPr>
            <a:r>
              <a:rPr lang="en-US" sz="2000" dirty="0">
                <a:solidFill>
                  <a:schemeClr val="bg1"/>
                </a:solidFill>
                <a:latin typeface="Calibri" panose="020F0502020204030204"/>
                <a:ea typeface="Segoe UI" pitchFamily="34" charset="0"/>
                <a:cs typeface="Segoe UI" pitchFamily="34" charset="0"/>
              </a:rPr>
              <a:t>Blazor</a:t>
            </a:r>
          </a:p>
        </p:txBody>
      </p:sp>
      <p:cxnSp>
        <p:nvCxnSpPr>
          <p:cNvPr id="47" name="Straight Arrow Connector 46">
            <a:extLst>
              <a:ext uri="{FF2B5EF4-FFF2-40B4-BE49-F238E27FC236}">
                <a16:creationId xmlns:a16="http://schemas.microsoft.com/office/drawing/2014/main" id="{C7C36C11-B267-4763-8471-64A0C2351A40}"/>
              </a:ext>
            </a:extLst>
          </p:cNvPr>
          <p:cNvCxnSpPr>
            <a:cxnSpLocks/>
            <a:stCxn id="27" idx="2"/>
            <a:endCxn id="26" idx="0"/>
          </p:cNvCxnSpPr>
          <p:nvPr/>
        </p:nvCxnSpPr>
        <p:spPr>
          <a:xfrm>
            <a:off x="3088241" y="2650356"/>
            <a:ext cx="0" cy="8810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551D09C-9895-4D50-A489-ADF9E7B34245}"/>
              </a:ext>
            </a:extLst>
          </p:cNvPr>
          <p:cNvSpPr txBox="1"/>
          <p:nvPr/>
        </p:nvSpPr>
        <p:spPr>
          <a:xfrm>
            <a:off x="6060122" y="1998042"/>
            <a:ext cx="6131014" cy="2554545"/>
          </a:xfrm>
          <a:prstGeom prst="rect">
            <a:avLst/>
          </a:prstGeom>
          <a:noFill/>
        </p:spPr>
        <p:txBody>
          <a:bodyPr wrap="square">
            <a:spAutoFit/>
          </a:bodyPr>
          <a:lstStyle/>
          <a:p>
            <a:pPr defTabSz="914225">
              <a:defRPr/>
            </a:pPr>
            <a:r>
              <a:rPr lang="en-US" sz="2000" dirty="0" err="1">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Reusar</a:t>
            </a:r>
            <a:r>
              <a:rPr lang="en-US" sz="2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componentes</a:t>
            </a:r>
            <a:r>
              <a:rPr lang="en-US" sz="2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 UI entre </a:t>
            </a:r>
            <a:r>
              <a:rPr lang="en-US" sz="2000" dirty="0" err="1">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nativo</a:t>
            </a:r>
            <a:r>
              <a:rPr lang="en-US" sz="2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 y web</a:t>
            </a:r>
          </a:p>
          <a:p>
            <a:pPr defTabSz="914225">
              <a:defRPr/>
            </a:pPr>
            <a:endParaRPr lang="en-US" sz="2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defTabSz="914225">
              <a:defRPr/>
            </a:pPr>
            <a:r>
              <a:rPr lang="en-US" sz="2000" dirty="0" err="1">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Creado</a:t>
            </a:r>
            <a:r>
              <a:rPr lang="en-US" sz="2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 e </a:t>
            </a:r>
            <a:r>
              <a:rPr lang="en-US" sz="2000" dirty="0" err="1">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encima</a:t>
            </a:r>
            <a:r>
              <a:rPr lang="en-US" sz="2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 de .NET Multi-platform App UI</a:t>
            </a:r>
          </a:p>
          <a:p>
            <a:pPr defTabSz="914225">
              <a:defRPr/>
            </a:pPr>
            <a:endParaRPr lang="en-US" sz="2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defTabSz="914225">
              <a:defRPr/>
            </a:pPr>
            <a:r>
              <a:rPr lang="en-US" sz="2000" dirty="0" err="1">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Contenedor</a:t>
            </a:r>
            <a:r>
              <a:rPr lang="en-US" sz="2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 de app </a:t>
            </a:r>
            <a:r>
              <a:rPr lang="en-US" sz="2000" dirty="0" err="1">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nativo</a:t>
            </a:r>
            <a:r>
              <a:rPr lang="en-US" sz="2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 &amp; embedded controls</a:t>
            </a:r>
          </a:p>
          <a:p>
            <a:pPr defTabSz="914225">
              <a:defRPr/>
            </a:pPr>
            <a:endParaRPr lang="en-US" sz="2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defTabSz="914225">
              <a:defRPr/>
            </a:pPr>
            <a:r>
              <a:rPr lang="en-US" sz="2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Disponible con .NET 6</a:t>
            </a:r>
          </a:p>
          <a:p>
            <a:pPr defTabSz="914225">
              <a:defRPr/>
            </a:pPr>
            <a:endParaRPr lang="en-US" sz="2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9" name="TextBox 58">
            <a:extLst>
              <a:ext uri="{FF2B5EF4-FFF2-40B4-BE49-F238E27FC236}">
                <a16:creationId xmlns:a16="http://schemas.microsoft.com/office/drawing/2014/main" id="{B2A5154F-A27E-428B-8DEA-337E74808812}"/>
              </a:ext>
            </a:extLst>
          </p:cNvPr>
          <p:cNvSpPr txBox="1"/>
          <p:nvPr/>
        </p:nvSpPr>
        <p:spPr>
          <a:xfrm>
            <a:off x="1632123" y="2760302"/>
            <a:ext cx="2948357" cy="584775"/>
          </a:xfrm>
          <a:prstGeom prst="rect">
            <a:avLst/>
          </a:prstGeom>
          <a:solidFill>
            <a:schemeClr val="accent3">
              <a:lumMod val="75000"/>
            </a:schemeClr>
          </a:solidFill>
        </p:spPr>
        <p:txBody>
          <a:bodyPr wrap="square" rtlCol="0">
            <a:spAutoFit/>
          </a:bodyPr>
          <a:lstStyle/>
          <a:p>
            <a:pPr algn="ctr" defTabSz="914225"/>
            <a:r>
              <a:rPr lang="en-US" sz="1600" dirty="0" err="1">
                <a:solidFill>
                  <a:schemeClr val="bg1"/>
                </a:solidFill>
                <a:latin typeface="Calibri" panose="020F0502020204030204"/>
              </a:rPr>
              <a:t>Puede</a:t>
            </a:r>
            <a:r>
              <a:rPr lang="en-US" sz="1600" dirty="0">
                <a:solidFill>
                  <a:schemeClr val="bg1"/>
                </a:solidFill>
                <a:latin typeface="Calibri" panose="020F0502020204030204"/>
              </a:rPr>
              <a:t> usar la App </a:t>
            </a:r>
            <a:r>
              <a:rPr lang="en-US" sz="1600" dirty="0" err="1">
                <a:solidFill>
                  <a:schemeClr val="bg1"/>
                </a:solidFill>
                <a:latin typeface="Calibri" panose="020F0502020204030204"/>
              </a:rPr>
              <a:t>nativa</a:t>
            </a:r>
            <a:r>
              <a:rPr lang="en-US" sz="1600" dirty="0">
                <a:solidFill>
                  <a:schemeClr val="bg1"/>
                </a:solidFill>
                <a:latin typeface="Calibri" panose="020F0502020204030204"/>
              </a:rPr>
              <a:t> </a:t>
            </a:r>
          </a:p>
          <a:p>
            <a:pPr algn="ctr" defTabSz="914225"/>
            <a:r>
              <a:rPr lang="en-US" sz="1600" dirty="0">
                <a:solidFill>
                  <a:schemeClr val="bg1"/>
                </a:solidFill>
                <a:latin typeface="Calibri" panose="020F0502020204030204"/>
              </a:rPr>
              <a:t>container &amp; </a:t>
            </a:r>
            <a:r>
              <a:rPr lang="en-US" sz="1600" dirty="0" err="1">
                <a:solidFill>
                  <a:schemeClr val="bg1"/>
                </a:solidFill>
                <a:latin typeface="Calibri" panose="020F0502020204030204"/>
              </a:rPr>
              <a:t>controles</a:t>
            </a:r>
            <a:endParaRPr lang="en-US" sz="1600" dirty="0">
              <a:solidFill>
                <a:schemeClr val="bg1"/>
              </a:solidFill>
              <a:latin typeface="Calibri" panose="020F0502020204030204"/>
            </a:endParaRPr>
          </a:p>
        </p:txBody>
      </p:sp>
      <p:grpSp>
        <p:nvGrpSpPr>
          <p:cNvPr id="101" name="Group 100">
            <a:extLst>
              <a:ext uri="{FF2B5EF4-FFF2-40B4-BE49-F238E27FC236}">
                <a16:creationId xmlns:a16="http://schemas.microsoft.com/office/drawing/2014/main" id="{DC10BD96-D92F-4701-8074-6C365248ED4B}"/>
              </a:ext>
            </a:extLst>
          </p:cNvPr>
          <p:cNvGrpSpPr/>
          <p:nvPr/>
        </p:nvGrpSpPr>
        <p:grpSpPr>
          <a:xfrm>
            <a:off x="765230" y="4244039"/>
            <a:ext cx="2153052" cy="1514016"/>
            <a:chOff x="764473" y="4244154"/>
            <a:chExt cx="2153357" cy="1514231"/>
          </a:xfrm>
        </p:grpSpPr>
        <p:grpSp>
          <p:nvGrpSpPr>
            <p:cNvPr id="60" name="Group 59">
              <a:extLst>
                <a:ext uri="{FF2B5EF4-FFF2-40B4-BE49-F238E27FC236}">
                  <a16:creationId xmlns:a16="http://schemas.microsoft.com/office/drawing/2014/main" id="{A9497378-CACC-4A01-8401-89D2FAEB62A6}"/>
                </a:ext>
              </a:extLst>
            </p:cNvPr>
            <p:cNvGrpSpPr/>
            <p:nvPr/>
          </p:nvGrpSpPr>
          <p:grpSpPr>
            <a:xfrm>
              <a:off x="764473" y="4835245"/>
              <a:ext cx="2153357" cy="923140"/>
              <a:chOff x="769916" y="4835245"/>
              <a:chExt cx="2153357" cy="923140"/>
            </a:xfrm>
          </p:grpSpPr>
          <p:grpSp>
            <p:nvGrpSpPr>
              <p:cNvPr id="63" name="Group 62">
                <a:extLst>
                  <a:ext uri="{FF2B5EF4-FFF2-40B4-BE49-F238E27FC236}">
                    <a16:creationId xmlns:a16="http://schemas.microsoft.com/office/drawing/2014/main" id="{8DE6328E-6608-4E8E-A0AF-07479F168F3B}"/>
                  </a:ext>
                </a:extLst>
              </p:cNvPr>
              <p:cNvGrpSpPr/>
              <p:nvPr/>
            </p:nvGrpSpPr>
            <p:grpSpPr>
              <a:xfrm>
                <a:off x="2008873" y="4843985"/>
                <a:ext cx="914400" cy="914400"/>
                <a:chOff x="1986003" y="5319061"/>
                <a:chExt cx="914400" cy="914400"/>
              </a:xfrm>
            </p:grpSpPr>
            <p:sp>
              <p:nvSpPr>
                <p:cNvPr id="71" name="TextBox 70">
                  <a:extLst>
                    <a:ext uri="{FF2B5EF4-FFF2-40B4-BE49-F238E27FC236}">
                      <a16:creationId xmlns:a16="http://schemas.microsoft.com/office/drawing/2014/main" id="{B0D43546-D4CC-499D-8CFA-F2AF1D686428}"/>
                    </a:ext>
                  </a:extLst>
                </p:cNvPr>
                <p:cNvSpPr txBox="1"/>
                <p:nvPr/>
              </p:nvSpPr>
              <p:spPr>
                <a:xfrm>
                  <a:off x="2143092" y="5591892"/>
                  <a:ext cx="627095" cy="280718"/>
                </a:xfrm>
                <a:prstGeom prst="rect">
                  <a:avLst/>
                </a:prstGeom>
                <a:noFill/>
              </p:spPr>
              <p:txBody>
                <a:bodyPr wrap="none" rtlCol="0">
                  <a:spAutoFit/>
                </a:bodyPr>
                <a:lstStyle/>
                <a:p>
                  <a:pPr defTabSz="914225"/>
                  <a:r>
                    <a:rPr lang="en-US" sz="1200" dirty="0">
                      <a:solidFill>
                        <a:schemeClr val="tx1">
                          <a:lumMod val="50000"/>
                        </a:schemeClr>
                      </a:solidFill>
                      <a:latin typeface="Calibri" panose="020F0502020204030204"/>
                    </a:rPr>
                    <a:t>macOS</a:t>
                  </a:r>
                </a:p>
              </p:txBody>
            </p:sp>
            <p:pic>
              <p:nvPicPr>
                <p:cNvPr id="72" name="Graphic 71" descr="Laptop with solid fill">
                  <a:extLst>
                    <a:ext uri="{FF2B5EF4-FFF2-40B4-BE49-F238E27FC236}">
                      <a16:creationId xmlns:a16="http://schemas.microsoft.com/office/drawing/2014/main" id="{2AB24816-B64D-471C-A2E9-151FF7AEBB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86003" y="5319061"/>
                  <a:ext cx="914400" cy="914400"/>
                </a:xfrm>
                <a:prstGeom prst="rect">
                  <a:avLst/>
                </a:prstGeom>
              </p:spPr>
            </p:pic>
          </p:grpSp>
          <p:grpSp>
            <p:nvGrpSpPr>
              <p:cNvPr id="64" name="Group 63">
                <a:extLst>
                  <a:ext uri="{FF2B5EF4-FFF2-40B4-BE49-F238E27FC236}">
                    <a16:creationId xmlns:a16="http://schemas.microsoft.com/office/drawing/2014/main" id="{3CF4B09B-E6D9-4726-939D-FE154B5A1A84}"/>
                  </a:ext>
                </a:extLst>
              </p:cNvPr>
              <p:cNvGrpSpPr/>
              <p:nvPr/>
            </p:nvGrpSpPr>
            <p:grpSpPr>
              <a:xfrm>
                <a:off x="769916" y="4835245"/>
                <a:ext cx="914400" cy="914400"/>
                <a:chOff x="769916" y="4835245"/>
                <a:chExt cx="914400" cy="914400"/>
              </a:xfrm>
            </p:grpSpPr>
            <p:grpSp>
              <p:nvGrpSpPr>
                <p:cNvPr id="65" name="Group 42">
                  <a:extLst>
                    <a:ext uri="{FF2B5EF4-FFF2-40B4-BE49-F238E27FC236}">
                      <a16:creationId xmlns:a16="http://schemas.microsoft.com/office/drawing/2014/main" id="{68C6853C-CDE3-433D-9BCA-D31A1B7A11B0}"/>
                    </a:ext>
                  </a:extLst>
                </p:cNvPr>
                <p:cNvGrpSpPr>
                  <a:grpSpLocks noChangeAspect="1"/>
                </p:cNvGrpSpPr>
                <p:nvPr/>
              </p:nvGrpSpPr>
              <p:grpSpPr bwMode="auto">
                <a:xfrm>
                  <a:off x="1135999" y="5160128"/>
                  <a:ext cx="179625" cy="186208"/>
                  <a:chOff x="3492" y="1769"/>
                  <a:chExt cx="854" cy="864"/>
                </a:xfrm>
                <a:solidFill>
                  <a:srgbClr val="FFFFFF"/>
                </a:solidFill>
              </p:grpSpPr>
              <p:sp>
                <p:nvSpPr>
                  <p:cNvPr id="67" name="Freeform 43">
                    <a:extLst>
                      <a:ext uri="{FF2B5EF4-FFF2-40B4-BE49-F238E27FC236}">
                        <a16:creationId xmlns:a16="http://schemas.microsoft.com/office/drawing/2014/main" id="{FC9DD702-664A-4D21-9DF8-7BC935DC3BF3}"/>
                      </a:ext>
                    </a:extLst>
                  </p:cNvPr>
                  <p:cNvSpPr>
                    <a:spLocks/>
                  </p:cNvSpPr>
                  <p:nvPr/>
                </p:nvSpPr>
                <p:spPr bwMode="auto">
                  <a:xfrm>
                    <a:off x="3872" y="1769"/>
                    <a:ext cx="474" cy="413"/>
                  </a:xfrm>
                  <a:custGeom>
                    <a:avLst/>
                    <a:gdLst>
                      <a:gd name="T0" fmla="*/ 0 w 474"/>
                      <a:gd name="T1" fmla="*/ 413 h 413"/>
                      <a:gd name="T2" fmla="*/ 474 w 474"/>
                      <a:gd name="T3" fmla="*/ 413 h 413"/>
                      <a:gd name="T4" fmla="*/ 474 w 474"/>
                      <a:gd name="T5" fmla="*/ 0 h 413"/>
                      <a:gd name="T6" fmla="*/ 0 w 474"/>
                      <a:gd name="T7" fmla="*/ 69 h 413"/>
                      <a:gd name="T8" fmla="*/ 0 w 474"/>
                      <a:gd name="T9" fmla="*/ 413 h 413"/>
                    </a:gdLst>
                    <a:ahLst/>
                    <a:cxnLst>
                      <a:cxn ang="0">
                        <a:pos x="T0" y="T1"/>
                      </a:cxn>
                      <a:cxn ang="0">
                        <a:pos x="T2" y="T3"/>
                      </a:cxn>
                      <a:cxn ang="0">
                        <a:pos x="T4" y="T5"/>
                      </a:cxn>
                      <a:cxn ang="0">
                        <a:pos x="T6" y="T7"/>
                      </a:cxn>
                      <a:cxn ang="0">
                        <a:pos x="T8" y="T9"/>
                      </a:cxn>
                    </a:cxnLst>
                    <a:rect l="0" t="0" r="r" b="b"/>
                    <a:pathLst>
                      <a:path w="474" h="413">
                        <a:moveTo>
                          <a:pt x="0" y="413"/>
                        </a:moveTo>
                        <a:lnTo>
                          <a:pt x="474" y="413"/>
                        </a:lnTo>
                        <a:lnTo>
                          <a:pt x="474" y="0"/>
                        </a:lnTo>
                        <a:lnTo>
                          <a:pt x="0" y="69"/>
                        </a:lnTo>
                        <a:lnTo>
                          <a:pt x="0"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kern="0">
                      <a:solidFill>
                        <a:schemeClr val="tx1">
                          <a:lumMod val="50000"/>
                        </a:schemeClr>
                      </a:solidFill>
                      <a:latin typeface="Calibri" panose="020F0502020204030204"/>
                    </a:endParaRPr>
                  </a:p>
                </p:txBody>
              </p:sp>
              <p:sp>
                <p:nvSpPr>
                  <p:cNvPr id="68" name="Freeform 44">
                    <a:extLst>
                      <a:ext uri="{FF2B5EF4-FFF2-40B4-BE49-F238E27FC236}">
                        <a16:creationId xmlns:a16="http://schemas.microsoft.com/office/drawing/2014/main" id="{4A9E4DCC-038C-4673-8C72-20860F4C4EE5}"/>
                      </a:ext>
                    </a:extLst>
                  </p:cNvPr>
                  <p:cNvSpPr>
                    <a:spLocks/>
                  </p:cNvSpPr>
                  <p:nvPr/>
                </p:nvSpPr>
                <p:spPr bwMode="auto">
                  <a:xfrm>
                    <a:off x="3492" y="1844"/>
                    <a:ext cx="345" cy="338"/>
                  </a:xfrm>
                  <a:custGeom>
                    <a:avLst/>
                    <a:gdLst>
                      <a:gd name="T0" fmla="*/ 345 w 345"/>
                      <a:gd name="T1" fmla="*/ 338 h 338"/>
                      <a:gd name="T2" fmla="*/ 345 w 345"/>
                      <a:gd name="T3" fmla="*/ 0 h 338"/>
                      <a:gd name="T4" fmla="*/ 0 w 345"/>
                      <a:gd name="T5" fmla="*/ 50 h 338"/>
                      <a:gd name="T6" fmla="*/ 0 w 345"/>
                      <a:gd name="T7" fmla="*/ 338 h 338"/>
                      <a:gd name="T8" fmla="*/ 345 w 345"/>
                      <a:gd name="T9" fmla="*/ 338 h 338"/>
                    </a:gdLst>
                    <a:ahLst/>
                    <a:cxnLst>
                      <a:cxn ang="0">
                        <a:pos x="T0" y="T1"/>
                      </a:cxn>
                      <a:cxn ang="0">
                        <a:pos x="T2" y="T3"/>
                      </a:cxn>
                      <a:cxn ang="0">
                        <a:pos x="T4" y="T5"/>
                      </a:cxn>
                      <a:cxn ang="0">
                        <a:pos x="T6" y="T7"/>
                      </a:cxn>
                      <a:cxn ang="0">
                        <a:pos x="T8" y="T9"/>
                      </a:cxn>
                    </a:cxnLst>
                    <a:rect l="0" t="0" r="r" b="b"/>
                    <a:pathLst>
                      <a:path w="345" h="338">
                        <a:moveTo>
                          <a:pt x="345" y="338"/>
                        </a:moveTo>
                        <a:lnTo>
                          <a:pt x="345" y="0"/>
                        </a:lnTo>
                        <a:lnTo>
                          <a:pt x="0" y="50"/>
                        </a:lnTo>
                        <a:lnTo>
                          <a:pt x="0" y="338"/>
                        </a:lnTo>
                        <a:lnTo>
                          <a:pt x="345" y="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kern="0">
                      <a:solidFill>
                        <a:schemeClr val="tx1">
                          <a:lumMod val="50000"/>
                        </a:schemeClr>
                      </a:solidFill>
                      <a:latin typeface="Calibri" panose="020F0502020204030204"/>
                    </a:endParaRPr>
                  </a:p>
                </p:txBody>
              </p:sp>
              <p:sp>
                <p:nvSpPr>
                  <p:cNvPr id="69" name="Freeform 45">
                    <a:extLst>
                      <a:ext uri="{FF2B5EF4-FFF2-40B4-BE49-F238E27FC236}">
                        <a16:creationId xmlns:a16="http://schemas.microsoft.com/office/drawing/2014/main" id="{425FFAF6-0545-43EC-BF9C-36059B9D2FDA}"/>
                      </a:ext>
                    </a:extLst>
                  </p:cNvPr>
                  <p:cNvSpPr>
                    <a:spLocks/>
                  </p:cNvSpPr>
                  <p:nvPr/>
                </p:nvSpPr>
                <p:spPr bwMode="auto">
                  <a:xfrm>
                    <a:off x="3492" y="2214"/>
                    <a:ext cx="345" cy="345"/>
                  </a:xfrm>
                  <a:custGeom>
                    <a:avLst/>
                    <a:gdLst>
                      <a:gd name="T0" fmla="*/ 345 w 345"/>
                      <a:gd name="T1" fmla="*/ 0 h 345"/>
                      <a:gd name="T2" fmla="*/ 0 w 345"/>
                      <a:gd name="T3" fmla="*/ 0 h 345"/>
                      <a:gd name="T4" fmla="*/ 0 w 345"/>
                      <a:gd name="T5" fmla="*/ 294 h 345"/>
                      <a:gd name="T6" fmla="*/ 345 w 345"/>
                      <a:gd name="T7" fmla="*/ 345 h 345"/>
                      <a:gd name="T8" fmla="*/ 345 w 345"/>
                      <a:gd name="T9" fmla="*/ 0 h 345"/>
                    </a:gdLst>
                    <a:ahLst/>
                    <a:cxnLst>
                      <a:cxn ang="0">
                        <a:pos x="T0" y="T1"/>
                      </a:cxn>
                      <a:cxn ang="0">
                        <a:pos x="T2" y="T3"/>
                      </a:cxn>
                      <a:cxn ang="0">
                        <a:pos x="T4" y="T5"/>
                      </a:cxn>
                      <a:cxn ang="0">
                        <a:pos x="T6" y="T7"/>
                      </a:cxn>
                      <a:cxn ang="0">
                        <a:pos x="T8" y="T9"/>
                      </a:cxn>
                    </a:cxnLst>
                    <a:rect l="0" t="0" r="r" b="b"/>
                    <a:pathLst>
                      <a:path w="345" h="345">
                        <a:moveTo>
                          <a:pt x="345" y="0"/>
                        </a:moveTo>
                        <a:lnTo>
                          <a:pt x="0" y="0"/>
                        </a:lnTo>
                        <a:lnTo>
                          <a:pt x="0" y="294"/>
                        </a:lnTo>
                        <a:lnTo>
                          <a:pt x="345" y="345"/>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kern="0">
                      <a:solidFill>
                        <a:schemeClr val="tx1">
                          <a:lumMod val="50000"/>
                        </a:schemeClr>
                      </a:solidFill>
                      <a:latin typeface="Calibri" panose="020F0502020204030204"/>
                    </a:endParaRPr>
                  </a:p>
                </p:txBody>
              </p:sp>
              <p:sp>
                <p:nvSpPr>
                  <p:cNvPr id="70" name="Freeform 46">
                    <a:extLst>
                      <a:ext uri="{FF2B5EF4-FFF2-40B4-BE49-F238E27FC236}">
                        <a16:creationId xmlns:a16="http://schemas.microsoft.com/office/drawing/2014/main" id="{EE763DFA-A4BC-4F6E-9C16-435E483586C1}"/>
                      </a:ext>
                    </a:extLst>
                  </p:cNvPr>
                  <p:cNvSpPr>
                    <a:spLocks/>
                  </p:cNvSpPr>
                  <p:nvPr/>
                </p:nvSpPr>
                <p:spPr bwMode="auto">
                  <a:xfrm>
                    <a:off x="3872" y="2214"/>
                    <a:ext cx="474" cy="419"/>
                  </a:xfrm>
                  <a:custGeom>
                    <a:avLst/>
                    <a:gdLst>
                      <a:gd name="T0" fmla="*/ 0 w 474"/>
                      <a:gd name="T1" fmla="*/ 0 h 419"/>
                      <a:gd name="T2" fmla="*/ 0 w 474"/>
                      <a:gd name="T3" fmla="*/ 349 h 419"/>
                      <a:gd name="T4" fmla="*/ 474 w 474"/>
                      <a:gd name="T5" fmla="*/ 419 h 419"/>
                      <a:gd name="T6" fmla="*/ 474 w 474"/>
                      <a:gd name="T7" fmla="*/ 0 h 419"/>
                      <a:gd name="T8" fmla="*/ 0 w 474"/>
                      <a:gd name="T9" fmla="*/ 0 h 419"/>
                    </a:gdLst>
                    <a:ahLst/>
                    <a:cxnLst>
                      <a:cxn ang="0">
                        <a:pos x="T0" y="T1"/>
                      </a:cxn>
                      <a:cxn ang="0">
                        <a:pos x="T2" y="T3"/>
                      </a:cxn>
                      <a:cxn ang="0">
                        <a:pos x="T4" y="T5"/>
                      </a:cxn>
                      <a:cxn ang="0">
                        <a:pos x="T6" y="T7"/>
                      </a:cxn>
                      <a:cxn ang="0">
                        <a:pos x="T8" y="T9"/>
                      </a:cxn>
                    </a:cxnLst>
                    <a:rect l="0" t="0" r="r" b="b"/>
                    <a:pathLst>
                      <a:path w="474" h="419">
                        <a:moveTo>
                          <a:pt x="0" y="0"/>
                        </a:moveTo>
                        <a:lnTo>
                          <a:pt x="0" y="349"/>
                        </a:lnTo>
                        <a:lnTo>
                          <a:pt x="474" y="419"/>
                        </a:lnTo>
                        <a:lnTo>
                          <a:pt x="47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kern="0">
                      <a:solidFill>
                        <a:schemeClr val="tx1">
                          <a:lumMod val="50000"/>
                        </a:schemeClr>
                      </a:solidFill>
                      <a:latin typeface="Calibri" panose="020F0502020204030204"/>
                    </a:endParaRPr>
                  </a:p>
                </p:txBody>
              </p:sp>
            </p:grpSp>
            <p:pic>
              <p:nvPicPr>
                <p:cNvPr id="66" name="Graphic 65" descr="Laptop outline">
                  <a:extLst>
                    <a:ext uri="{FF2B5EF4-FFF2-40B4-BE49-F238E27FC236}">
                      <a16:creationId xmlns:a16="http://schemas.microsoft.com/office/drawing/2014/main" id="{BE1644FC-8087-4A1A-9F15-66B8D09CAA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9916" y="4835245"/>
                  <a:ext cx="914400" cy="914400"/>
                </a:xfrm>
                <a:prstGeom prst="rect">
                  <a:avLst/>
                </a:prstGeom>
              </p:spPr>
            </p:pic>
          </p:grpSp>
        </p:grpSp>
        <p:grpSp>
          <p:nvGrpSpPr>
            <p:cNvPr id="77" name="Group 76">
              <a:extLst>
                <a:ext uri="{FF2B5EF4-FFF2-40B4-BE49-F238E27FC236}">
                  <a16:creationId xmlns:a16="http://schemas.microsoft.com/office/drawing/2014/main" id="{DCCC621F-9C60-473C-B850-2FE1E91961FB}"/>
                </a:ext>
              </a:extLst>
            </p:cNvPr>
            <p:cNvGrpSpPr/>
            <p:nvPr/>
          </p:nvGrpSpPr>
          <p:grpSpPr>
            <a:xfrm>
              <a:off x="1158602" y="4244154"/>
              <a:ext cx="1366729" cy="591091"/>
              <a:chOff x="1158602" y="4244154"/>
              <a:chExt cx="1366729" cy="591091"/>
            </a:xfrm>
          </p:grpSpPr>
          <p:grpSp>
            <p:nvGrpSpPr>
              <p:cNvPr id="78" name="Group 77">
                <a:extLst>
                  <a:ext uri="{FF2B5EF4-FFF2-40B4-BE49-F238E27FC236}">
                    <a16:creationId xmlns:a16="http://schemas.microsoft.com/office/drawing/2014/main" id="{D9D6BB3B-91FC-4900-8BD9-674FBB7107D2}"/>
                  </a:ext>
                </a:extLst>
              </p:cNvPr>
              <p:cNvGrpSpPr/>
              <p:nvPr/>
            </p:nvGrpSpPr>
            <p:grpSpPr>
              <a:xfrm rot="10800000">
                <a:off x="1158602" y="4244154"/>
                <a:ext cx="157022" cy="558777"/>
                <a:chOff x="1629501" y="2666967"/>
                <a:chExt cx="125906" cy="558777"/>
              </a:xfrm>
            </p:grpSpPr>
            <p:cxnSp>
              <p:nvCxnSpPr>
                <p:cNvPr id="88" name="Straight Connector 87">
                  <a:extLst>
                    <a:ext uri="{FF2B5EF4-FFF2-40B4-BE49-F238E27FC236}">
                      <a16:creationId xmlns:a16="http://schemas.microsoft.com/office/drawing/2014/main" id="{DFC92AE9-249F-4073-B7C7-F0FD867A8272}"/>
                    </a:ext>
                    <a:ext uri="{C183D7F6-B498-43B3-948B-1728B52AA6E4}">
                      <adec:decorative xmlns:adec="http://schemas.microsoft.com/office/drawing/2017/decorative" val="1"/>
                    </a:ext>
                  </a:extLst>
                </p:cNvPr>
                <p:cNvCxnSpPr>
                  <a:cxnSpLocks/>
                </p:cNvCxnSpPr>
                <p:nvPr/>
              </p:nvCxnSpPr>
              <p:spPr>
                <a:xfrm flipV="1">
                  <a:off x="1695629" y="2742737"/>
                  <a:ext cx="0" cy="483007"/>
                </a:xfrm>
                <a:prstGeom prst="line">
                  <a:avLst/>
                </a:prstGeom>
                <a:noFill/>
                <a:ln w="28575" cap="rnd" cmpd="sng" algn="ctr">
                  <a:solidFill>
                    <a:srgbClr val="75757A"/>
                  </a:solidFill>
                  <a:prstDash val="dash"/>
                  <a:headEnd type="none"/>
                  <a:tailEnd type="none"/>
                </a:ln>
                <a:effectLst/>
              </p:spPr>
            </p:cxnSp>
            <p:sp>
              <p:nvSpPr>
                <p:cNvPr id="89" name="Oval 88">
                  <a:extLst>
                    <a:ext uri="{FF2B5EF4-FFF2-40B4-BE49-F238E27FC236}">
                      <a16:creationId xmlns:a16="http://schemas.microsoft.com/office/drawing/2014/main" id="{154FE067-1573-4304-B184-C6A78F3A99DB}"/>
                    </a:ext>
                    <a:ext uri="{C183D7F6-B498-43B3-948B-1728B52AA6E4}">
                      <adec:decorative xmlns:adec="http://schemas.microsoft.com/office/drawing/2017/decorative" val="1"/>
                    </a:ext>
                  </a:extLst>
                </p:cNvPr>
                <p:cNvSpPr/>
                <p:nvPr/>
              </p:nvSpPr>
              <p:spPr bwMode="auto">
                <a:xfrm rot="16200000">
                  <a:off x="1618367" y="2678101"/>
                  <a:ext cx="148174" cy="125906"/>
                </a:xfrm>
                <a:prstGeom prst="ellipse">
                  <a:avLst/>
                </a:prstGeom>
                <a:solidFill>
                  <a:srgbClr val="4FE4FF"/>
                </a:solidFill>
                <a:ln w="10795" cap="flat" cmpd="sng" algn="ctr">
                  <a:noFill/>
                  <a:prstDash val="solid"/>
                  <a:headEnd type="none" w="med" len="med"/>
                  <a:tailEnd type="none" w="med" len="med"/>
                </a:ln>
                <a:effectLst/>
              </p:spPr>
              <p:txBody>
                <a:bodyPr vert="horz" wrap="square" lIns="0" tIns="43934" rIns="0" bIns="43934" numCol="1" rtlCol="0" anchor="ctr" anchorCtr="0" compatLnSpc="1">
                  <a:prstTxWarp prst="textNoShape">
                    <a:avLst/>
                  </a:prstTxWarp>
                </a:bodyPr>
                <a:lstStyle/>
                <a:p>
                  <a:pPr algn="ctr" defTabSz="878272" fontAlgn="base">
                    <a:spcBef>
                      <a:spcPct val="0"/>
                    </a:spcBef>
                    <a:spcAft>
                      <a:spcPct val="0"/>
                    </a:spcAft>
                    <a:defRPr/>
                  </a:pPr>
                  <a:endParaRPr lang="en-US" sz="1883" kern="0">
                    <a:solidFill>
                      <a:schemeClr val="tx1">
                        <a:lumMod val="50000"/>
                      </a:schemeClr>
                    </a:solidFill>
                    <a:latin typeface="Segoe UI Semilight"/>
                  </a:endParaRPr>
                </a:p>
              </p:txBody>
            </p:sp>
          </p:grpSp>
          <p:grpSp>
            <p:nvGrpSpPr>
              <p:cNvPr id="79" name="Group 78">
                <a:extLst>
                  <a:ext uri="{FF2B5EF4-FFF2-40B4-BE49-F238E27FC236}">
                    <a16:creationId xmlns:a16="http://schemas.microsoft.com/office/drawing/2014/main" id="{7034A226-C8E7-4E65-9E35-C08D0CCAA19E}"/>
                  </a:ext>
                </a:extLst>
              </p:cNvPr>
              <p:cNvGrpSpPr/>
              <p:nvPr/>
            </p:nvGrpSpPr>
            <p:grpSpPr>
              <a:xfrm>
                <a:off x="2368309" y="4267340"/>
                <a:ext cx="157022" cy="567905"/>
                <a:chOff x="2368309" y="4267340"/>
                <a:chExt cx="157022" cy="567905"/>
              </a:xfrm>
            </p:grpSpPr>
            <p:cxnSp>
              <p:nvCxnSpPr>
                <p:cNvPr id="86" name="Straight Connector 85">
                  <a:extLst>
                    <a:ext uri="{FF2B5EF4-FFF2-40B4-BE49-F238E27FC236}">
                      <a16:creationId xmlns:a16="http://schemas.microsoft.com/office/drawing/2014/main" id="{7AE81A37-6FEC-4EC8-9F4D-B118E9EDC74A}"/>
                    </a:ext>
                    <a:ext uri="{C183D7F6-B498-43B3-948B-1728B52AA6E4}">
                      <adec:decorative xmlns:adec="http://schemas.microsoft.com/office/drawing/2017/decorative" val="1"/>
                    </a:ext>
                  </a:extLst>
                </p:cNvPr>
                <p:cNvCxnSpPr>
                  <a:cxnSpLocks/>
                </p:cNvCxnSpPr>
                <p:nvPr/>
              </p:nvCxnSpPr>
              <p:spPr>
                <a:xfrm rot="10800000" flipV="1">
                  <a:off x="2450057" y="4267340"/>
                  <a:ext cx="0" cy="483007"/>
                </a:xfrm>
                <a:prstGeom prst="line">
                  <a:avLst/>
                </a:prstGeom>
                <a:noFill/>
                <a:ln w="28575" cap="rnd" cmpd="sng" algn="ctr">
                  <a:solidFill>
                    <a:srgbClr val="75757A"/>
                  </a:solidFill>
                  <a:prstDash val="dash"/>
                  <a:headEnd type="none"/>
                  <a:tailEnd type="none"/>
                </a:ln>
                <a:effectLst/>
              </p:spPr>
            </p:cxnSp>
            <p:sp>
              <p:nvSpPr>
                <p:cNvPr id="87" name="Oval 86">
                  <a:extLst>
                    <a:ext uri="{FF2B5EF4-FFF2-40B4-BE49-F238E27FC236}">
                      <a16:creationId xmlns:a16="http://schemas.microsoft.com/office/drawing/2014/main" id="{817C3B42-9DA9-4206-AC2C-6F5417DFE3E0}"/>
                    </a:ext>
                    <a:ext uri="{C183D7F6-B498-43B3-948B-1728B52AA6E4}">
                      <adec:decorative xmlns:adec="http://schemas.microsoft.com/office/drawing/2017/decorative" val="1"/>
                    </a:ext>
                  </a:extLst>
                </p:cNvPr>
                <p:cNvSpPr/>
                <p:nvPr/>
              </p:nvSpPr>
              <p:spPr bwMode="auto">
                <a:xfrm rot="5400000">
                  <a:off x="2372733" y="4682647"/>
                  <a:ext cx="148174" cy="157022"/>
                </a:xfrm>
                <a:prstGeom prst="ellipse">
                  <a:avLst/>
                </a:prstGeom>
                <a:solidFill>
                  <a:srgbClr val="4FE4FF"/>
                </a:solidFill>
                <a:ln w="10795" cap="flat" cmpd="sng" algn="ctr">
                  <a:noFill/>
                  <a:prstDash val="solid"/>
                  <a:headEnd type="none" w="med" len="med"/>
                  <a:tailEnd type="none" w="med" len="med"/>
                </a:ln>
                <a:effectLst/>
              </p:spPr>
              <p:txBody>
                <a:bodyPr vert="horz" wrap="square" lIns="0" tIns="43934" rIns="0" bIns="43934" numCol="1" rtlCol="0" anchor="ctr" anchorCtr="0" compatLnSpc="1">
                  <a:prstTxWarp prst="textNoShape">
                    <a:avLst/>
                  </a:prstTxWarp>
                </a:bodyPr>
                <a:lstStyle/>
                <a:p>
                  <a:pPr algn="ctr" defTabSz="878272" fontAlgn="base">
                    <a:spcBef>
                      <a:spcPct val="0"/>
                    </a:spcBef>
                    <a:spcAft>
                      <a:spcPct val="0"/>
                    </a:spcAft>
                    <a:defRPr/>
                  </a:pPr>
                  <a:endParaRPr lang="en-US" sz="1883" kern="0">
                    <a:solidFill>
                      <a:schemeClr val="tx1">
                        <a:lumMod val="50000"/>
                      </a:schemeClr>
                    </a:solidFill>
                    <a:latin typeface="Segoe UI Semilight"/>
                  </a:endParaRPr>
                </a:p>
              </p:txBody>
            </p:sp>
          </p:grpSp>
        </p:grpSp>
      </p:grpSp>
    </p:spTree>
    <p:extLst>
      <p:ext uri="{BB962C8B-B14F-4D97-AF65-F5344CB8AC3E}">
        <p14:creationId xmlns:p14="http://schemas.microsoft.com/office/powerpoint/2010/main" val="301786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8">
                                            <p:txEl>
                                              <p:pRg st="0" end="0"/>
                                            </p:txEl>
                                          </p:spTgt>
                                        </p:tgtEl>
                                        <p:attrNameLst>
                                          <p:attrName>style.visibility</p:attrName>
                                        </p:attrNameLst>
                                      </p:cBhvr>
                                      <p:to>
                                        <p:strVal val="visible"/>
                                      </p:to>
                                    </p:set>
                                    <p:animEffect transition="in" filter="fade">
                                      <p:cBhvr>
                                        <p:cTn id="19" dur="500"/>
                                        <p:tgtEl>
                                          <p:spTgt spid="5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8">
                                            <p:txEl>
                                              <p:pRg st="2" end="2"/>
                                            </p:txEl>
                                          </p:spTgt>
                                        </p:tgtEl>
                                        <p:attrNameLst>
                                          <p:attrName>style.visibility</p:attrName>
                                        </p:attrNameLst>
                                      </p:cBhvr>
                                      <p:to>
                                        <p:strVal val="visible"/>
                                      </p:to>
                                    </p:set>
                                    <p:animEffect transition="in" filter="fade">
                                      <p:cBhvr>
                                        <p:cTn id="24" dur="500"/>
                                        <p:tgtEl>
                                          <p:spTgt spid="5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8">
                                            <p:txEl>
                                              <p:pRg st="4" end="4"/>
                                            </p:txEl>
                                          </p:spTgt>
                                        </p:tgtEl>
                                        <p:attrNameLst>
                                          <p:attrName>style.visibility</p:attrName>
                                        </p:attrNameLst>
                                      </p:cBhvr>
                                      <p:to>
                                        <p:strVal val="visible"/>
                                      </p:to>
                                    </p:set>
                                    <p:animEffect transition="in" filter="fade">
                                      <p:cBhvr>
                                        <p:cTn id="29" dur="500"/>
                                        <p:tgtEl>
                                          <p:spTgt spid="5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8">
                                            <p:txEl>
                                              <p:pRg st="6" end="6"/>
                                            </p:txEl>
                                          </p:spTgt>
                                        </p:tgtEl>
                                        <p:attrNameLst>
                                          <p:attrName>style.visibility</p:attrName>
                                        </p:attrNameLst>
                                      </p:cBhvr>
                                      <p:to>
                                        <p:strVal val="visible"/>
                                      </p:to>
                                    </p:set>
                                    <p:animEffect transition="in" filter="fade">
                                      <p:cBhvr>
                                        <p:cTn id="34" dur="500"/>
                                        <p:tgtEl>
                                          <p:spTgt spid="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8" grpId="0" uiExpand="1" build="p"/>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3. Proyecto único</a:t>
            </a:r>
            <a:endParaRPr lang="en-US" sz="7200" dirty="0">
              <a:solidFill>
                <a:schemeClr val="bg1"/>
              </a:solidFill>
            </a:endParaRPr>
          </a:p>
        </p:txBody>
      </p:sp>
    </p:spTree>
    <p:extLst>
      <p:ext uri="{BB962C8B-B14F-4D97-AF65-F5344CB8AC3E}">
        <p14:creationId xmlns:p14="http://schemas.microsoft.com/office/powerpoint/2010/main" val="170566495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a:latin typeface="Segoe UI Semibold"/>
                <a:cs typeface="Segoe UI Semibold"/>
              </a:rPr>
              <a:t>Un </a:t>
            </a:r>
            <a:r>
              <a:rPr lang="en-US" sz="3200" dirty="0" err="1">
                <a:latin typeface="Segoe UI Semibold"/>
                <a:cs typeface="Segoe UI Semibold"/>
              </a:rPr>
              <a:t>único</a:t>
            </a:r>
            <a:r>
              <a:rPr lang="en-US" sz="3200" dirty="0">
                <a:latin typeface="Segoe UI Semibold"/>
                <a:cs typeface="Segoe UI Semibold"/>
              </a:rPr>
              <a:t> </a:t>
            </a:r>
            <a:r>
              <a:rPr lang="en-US" sz="3200" dirty="0" err="1">
                <a:latin typeface="Segoe UI Semibold"/>
                <a:cs typeface="Segoe UI Semibold"/>
              </a:rPr>
              <a:t>proyecto</a:t>
            </a:r>
            <a:r>
              <a:rPr lang="en-US" sz="3200" dirty="0">
                <a:latin typeface="Segoe UI Semibold"/>
                <a:cs typeface="Segoe UI Semibold"/>
              </a:rPr>
              <a:t>, multiples </a:t>
            </a:r>
            <a:r>
              <a:rPr lang="en-US" sz="3200" dirty="0" err="1">
                <a:latin typeface="Segoe UI Semibold"/>
                <a:cs typeface="Segoe UI Semibold"/>
              </a:rPr>
              <a:t>plataformas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7706412" cy="3761754"/>
          </a:xfrm>
          <a:prstGeom prst="rect">
            <a:avLst/>
          </a:prstGeom>
        </p:spPr>
        <p:txBody>
          <a:bodyPr vert="horz" lIns="91440" tIns="45720" rIns="91440" bIns="45720" rtlCol="0" anchor="t">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r>
              <a:rPr lang="en-US" sz="2400" dirty="0" err="1">
                <a:latin typeface="Segoe UI"/>
                <a:cs typeface="Segoe UI"/>
              </a:rPr>
              <a:t>Carpeta</a:t>
            </a:r>
            <a:r>
              <a:rPr lang="en-US" sz="2400" dirty="0">
                <a:latin typeface="Segoe UI"/>
                <a:cs typeface="Segoe UI"/>
              </a:rPr>
              <a:t> Platforms</a:t>
            </a:r>
            <a:endParaRPr lang="en-US" sz="2400" dirty="0"/>
          </a:p>
          <a:p>
            <a:pPr marL="285750" indent="-285750"/>
            <a:r>
              <a:rPr lang="en-US" sz="2400" dirty="0" err="1">
                <a:latin typeface="Segoe UI"/>
                <a:cs typeface="Segoe UI"/>
              </a:rPr>
              <a:t>Iconos</a:t>
            </a:r>
            <a:r>
              <a:rPr lang="en-US" sz="2400" dirty="0">
                <a:latin typeface="Segoe UI"/>
                <a:cs typeface="Segoe UI"/>
              </a:rPr>
              <a:t> de App </a:t>
            </a:r>
            <a:r>
              <a:rPr lang="en-US" sz="2400" dirty="0" err="1">
                <a:latin typeface="Segoe UI"/>
                <a:cs typeface="Segoe UI"/>
              </a:rPr>
              <a:t>compartidos</a:t>
            </a:r>
            <a:endParaRPr lang="en-US" sz="2400" dirty="0">
              <a:latin typeface="Segoe UI"/>
              <a:cs typeface="Segoe UI"/>
            </a:endParaRPr>
          </a:p>
          <a:p>
            <a:pPr marL="285750" indent="-285750"/>
            <a:r>
              <a:rPr lang="en-US" sz="2400" dirty="0">
                <a:latin typeface="Segoe UI"/>
                <a:cs typeface="Segoe UI"/>
              </a:rPr>
              <a:t>Splash screen de Apps </a:t>
            </a:r>
            <a:r>
              <a:rPr lang="en-US" sz="2400" dirty="0" err="1">
                <a:latin typeface="Segoe UI"/>
                <a:cs typeface="Segoe UI"/>
              </a:rPr>
              <a:t>compartidos</a:t>
            </a:r>
            <a:endParaRPr lang="en-US" sz="2400" dirty="0">
              <a:latin typeface="Segoe UI"/>
              <a:cs typeface="Segoe UI"/>
            </a:endParaRPr>
          </a:p>
          <a:p>
            <a:pPr marL="285750" indent="-285750"/>
            <a:r>
              <a:rPr lang="en-US" sz="2400" dirty="0" err="1">
                <a:latin typeface="Segoe UI"/>
                <a:cs typeface="Segoe UI"/>
              </a:rPr>
              <a:t>Manifiesto</a:t>
            </a:r>
            <a:r>
              <a:rPr lang="en-US" sz="2400" dirty="0">
                <a:latin typeface="Segoe UI"/>
                <a:cs typeface="Segoe UI"/>
              </a:rPr>
              <a:t> </a:t>
            </a:r>
            <a:r>
              <a:rPr lang="en-US" sz="2400" dirty="0" err="1">
                <a:latin typeface="Segoe UI"/>
                <a:cs typeface="Segoe UI"/>
              </a:rPr>
              <a:t>compartido</a:t>
            </a:r>
            <a:endParaRPr lang="en-US" sz="2400" dirty="0">
              <a:latin typeface="Segoe UI"/>
              <a:cs typeface="Segoe UI"/>
            </a:endParaRPr>
          </a:p>
        </p:txBody>
      </p:sp>
      <p:pic>
        <p:nvPicPr>
          <p:cNvPr id="7" name="Picture 11" descr="Graphical user interface, application&#10;&#10;Description automatically generated">
            <a:extLst>
              <a:ext uri="{FF2B5EF4-FFF2-40B4-BE49-F238E27FC236}">
                <a16:creationId xmlns:a16="http://schemas.microsoft.com/office/drawing/2014/main" id="{470494EC-A51C-4FDF-97A1-32EC9FEA52D7}"/>
              </a:ext>
            </a:extLst>
          </p:cNvPr>
          <p:cNvPicPr>
            <a:picLocks noChangeAspect="1"/>
          </p:cNvPicPr>
          <p:nvPr/>
        </p:nvPicPr>
        <p:blipFill>
          <a:blip r:embed="rId2"/>
          <a:stretch>
            <a:fillRect/>
          </a:stretch>
        </p:blipFill>
        <p:spPr>
          <a:xfrm>
            <a:off x="8424894" y="2142642"/>
            <a:ext cx="2162432" cy="4114800"/>
          </a:xfrm>
          <a:prstGeom prst="rect">
            <a:avLst/>
          </a:prstGeom>
        </p:spPr>
      </p:pic>
    </p:spTree>
    <p:extLst>
      <p:ext uri="{BB962C8B-B14F-4D97-AF65-F5344CB8AC3E}">
        <p14:creationId xmlns:p14="http://schemas.microsoft.com/office/powerpoint/2010/main" val="36503616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4. Hot </a:t>
            </a:r>
            <a:r>
              <a:rPr lang="es-ES" sz="7200" dirty="0" err="1">
                <a:solidFill>
                  <a:schemeClr val="bg1"/>
                </a:solidFill>
              </a:rPr>
              <a:t>Reload</a:t>
            </a:r>
            <a:endParaRPr lang="en-US" sz="7200" dirty="0">
              <a:solidFill>
                <a:schemeClr val="bg1"/>
              </a:solidFill>
            </a:endParaRPr>
          </a:p>
        </p:txBody>
      </p:sp>
    </p:spTree>
    <p:extLst>
      <p:ext uri="{BB962C8B-B14F-4D97-AF65-F5344CB8AC3E}">
        <p14:creationId xmlns:p14="http://schemas.microsoft.com/office/powerpoint/2010/main" val="571390560"/>
      </p:ext>
    </p:extLst>
  </p:cSld>
  <p:clrMapOvr>
    <a:masterClrMapping/>
  </p:clrMapOvr>
  <p:transition spd="med"/>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378</Words>
  <Application>Microsoft Office PowerPoint</Application>
  <PresentationFormat>Widescreen</PresentationFormat>
  <Paragraphs>72</Paragraphs>
  <Slides>13</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Avenir LT Pro 45 Book</vt:lpstr>
      <vt:lpstr>Calibri</vt:lpstr>
      <vt:lpstr>Consolas</vt:lpstr>
      <vt:lpstr>Open Sans</vt:lpstr>
      <vt:lpstr>Segoe UI</vt:lpstr>
      <vt:lpstr>Segoe UI Light</vt:lpstr>
      <vt:lpstr>Segoe UI Semibold</vt:lpstr>
      <vt:lpstr>Segoe UI Semilight</vt:lpstr>
      <vt:lpstr>5-30629_Build_Template_WHITE</vt:lpstr>
      <vt:lpstr>5_Office Theme</vt:lpstr>
      <vt:lpstr>¿Por qué .NET MAUI?</vt:lpstr>
      <vt:lpstr>Los pilares de .NET MAUI</vt:lpstr>
      <vt:lpstr>1. Cross-Platform UI</vt:lpstr>
      <vt:lpstr>PowerPoint Presentation</vt:lpstr>
      <vt:lpstr>2. Nativo e híbrido </vt:lpstr>
      <vt:lpstr>Blazor Desktop</vt:lpstr>
      <vt:lpstr>3. Proyecto único</vt:lpstr>
      <vt:lpstr>Un único proyecto, multiples plataformas</vt:lpstr>
      <vt:lpstr>4. Hot Reload</vt:lpstr>
      <vt:lpstr>Hot Reload</vt:lpstr>
      <vt:lpstr>4. CLI</vt:lpstr>
      <vt:lpstr>CLI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2022-04-17T16:33:27Z</dcterms:modified>
</cp:coreProperties>
</file>