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7"/>
  </p:notesMasterIdLst>
  <p:sldIdLst>
    <p:sldId id="291" r:id="rId3"/>
    <p:sldId id="297" r:id="rId4"/>
    <p:sldId id="298" r:id="rId5"/>
    <p:sldId id="28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smtClean="0"/>
              <a:pPr>
                <a:defRPr/>
              </a:pPr>
              <a:t>2</a:t>
            </a:fld>
            <a:endParaRPr lang="en-US"/>
          </a:p>
        </p:txBody>
      </p:sp>
    </p:spTree>
    <p:extLst>
      <p:ext uri="{BB962C8B-B14F-4D97-AF65-F5344CB8AC3E}">
        <p14:creationId xmlns:p14="http://schemas.microsoft.com/office/powerpoint/2010/main" val="2086439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smtClean="0"/>
              <a:pPr>
                <a:defRPr/>
              </a:pPr>
              <a:t>3</a:t>
            </a:fld>
            <a:endParaRPr lang="en-US"/>
          </a:p>
        </p:txBody>
      </p:sp>
    </p:spTree>
    <p:extLst>
      <p:ext uri="{BB962C8B-B14F-4D97-AF65-F5344CB8AC3E}">
        <p14:creationId xmlns:p14="http://schemas.microsoft.com/office/powerpoint/2010/main" val="320363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3557878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Two Content">
    <p:spTree>
      <p:nvGrpSpPr>
        <p:cNvPr id="1" name=""/>
        <p:cNvGrpSpPr/>
        <p:nvPr/>
      </p:nvGrpSpPr>
      <p:grpSpPr>
        <a:xfrm>
          <a:off x="0" y="0"/>
          <a:ext cx="0" cy="0"/>
          <a:chOff x="0" y="0"/>
          <a:chExt cx="0" cy="0"/>
        </a:xfrm>
      </p:grpSpPr>
      <p:cxnSp>
        <p:nvCxnSpPr>
          <p:cNvPr id="8" name="Straight Connector 7"/>
          <p:cNvCxnSpPr/>
          <p:nvPr userDrawn="1"/>
        </p:nvCxnSpPr>
        <p:spPr>
          <a:xfrm>
            <a:off x="355601" y="990600"/>
            <a:ext cx="11430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hasCustomPrompt="1"/>
          </p:nvPr>
        </p:nvSpPr>
        <p:spPr>
          <a:xfrm>
            <a:off x="355601" y="203200"/>
            <a:ext cx="9398000" cy="787400"/>
          </a:xfrm>
        </p:spPr>
        <p:txBody>
          <a:bodyPr/>
          <a:lstStyle>
            <a:lvl1pPr algn="l">
              <a:defRPr b="0" i="0">
                <a:solidFill>
                  <a:srgbClr val="3186C7"/>
                </a:solidFill>
                <a:latin typeface="Helvetica Light"/>
                <a:cs typeface="Helvetica Light"/>
              </a:defRPr>
            </a:lvl1pPr>
          </a:lstStyle>
          <a:p>
            <a:r>
              <a:rPr lang="en-US" dirty="0"/>
              <a:t>Title Goes Here</a:t>
            </a:r>
          </a:p>
        </p:txBody>
      </p:sp>
    </p:spTree>
    <p:extLst>
      <p:ext uri="{BB962C8B-B14F-4D97-AF65-F5344CB8AC3E}">
        <p14:creationId xmlns:p14="http://schemas.microsoft.com/office/powerpoint/2010/main" val="9021863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4/2/2022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9"/>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 id="2147483809" r:id="rId16"/>
    <p:sldLayoutId id="2147483810"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4/2/2022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a:t>MVVM</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sz="4313" dirty="0">
                <a:solidFill>
                  <a:schemeClr val="tx1"/>
                </a:solidFill>
              </a:rPr>
              <a:t>Model-View-</a:t>
            </a:r>
            <a:r>
              <a:rPr lang="en-US" sz="4313" dirty="0" err="1">
                <a:solidFill>
                  <a:schemeClr val="tx1"/>
                </a:solidFill>
              </a:rPr>
              <a:t>ViewModel</a:t>
            </a:r>
            <a:endParaRPr lang="en-US" sz="4313" dirty="0">
              <a:solidFill>
                <a:schemeClr val="tx1"/>
              </a:solidFill>
            </a:endParaRPr>
          </a:p>
        </p:txBody>
      </p:sp>
      <p:sp>
        <p:nvSpPr>
          <p:cNvPr id="3" name="Rectangle 2"/>
          <p:cNvSpPr/>
          <p:nvPr/>
        </p:nvSpPr>
        <p:spPr>
          <a:xfrm>
            <a:off x="8801728" y="2629810"/>
            <a:ext cx="3037016" cy="1213536"/>
          </a:xfrm>
          <a:prstGeom prst="rect">
            <a:avLst/>
          </a:prstGeom>
          <a:solidFill>
            <a:srgbClr val="3498DB"/>
          </a:solidFill>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r>
              <a:rPr lang="en-US" sz="3235" dirty="0">
                <a:solidFill>
                  <a:schemeClr val="tx1"/>
                </a:solidFill>
                <a:latin typeface="Helvetica"/>
                <a:cs typeface="Helvetica"/>
              </a:rPr>
              <a:t>Model</a:t>
            </a:r>
          </a:p>
        </p:txBody>
      </p:sp>
      <p:sp>
        <p:nvSpPr>
          <p:cNvPr id="4" name="Rectangle 3"/>
          <p:cNvSpPr/>
          <p:nvPr/>
        </p:nvSpPr>
        <p:spPr>
          <a:xfrm>
            <a:off x="353257" y="2629813"/>
            <a:ext cx="3037016" cy="1213536"/>
          </a:xfrm>
          <a:prstGeom prst="rect">
            <a:avLst/>
          </a:prstGeom>
          <a:solidFill>
            <a:srgbClr val="77D065"/>
          </a:solidFill>
        </p:spPr>
        <p:style>
          <a:lnRef idx="1">
            <a:schemeClr val="accent3"/>
          </a:lnRef>
          <a:fillRef idx="3">
            <a:schemeClr val="accent3"/>
          </a:fillRef>
          <a:effectRef idx="2">
            <a:schemeClr val="accent3"/>
          </a:effectRef>
          <a:fontRef idx="minor">
            <a:schemeClr val="lt1"/>
          </a:fontRef>
        </p:style>
        <p:txBody>
          <a:bodyPr lIns="121913" tIns="60957" rIns="121913" bIns="60957" rtlCol="0" anchor="ctr"/>
          <a:lstStyle/>
          <a:p>
            <a:pPr algn="ctr"/>
            <a:r>
              <a:rPr lang="en-US" sz="3235" dirty="0">
                <a:solidFill>
                  <a:schemeClr val="tx1"/>
                </a:solidFill>
                <a:latin typeface="Helvetica"/>
                <a:cs typeface="Helvetica"/>
              </a:rPr>
              <a:t>View</a:t>
            </a:r>
          </a:p>
        </p:txBody>
      </p:sp>
      <p:sp>
        <p:nvSpPr>
          <p:cNvPr id="5" name="Rectangle 4"/>
          <p:cNvSpPr/>
          <p:nvPr/>
        </p:nvSpPr>
        <p:spPr>
          <a:xfrm>
            <a:off x="4577493" y="2629811"/>
            <a:ext cx="3037016" cy="1213536"/>
          </a:xfrm>
          <a:prstGeom prst="rect">
            <a:avLst/>
          </a:prstGeom>
          <a:solidFill>
            <a:srgbClr val="B455B6"/>
          </a:solidFill>
          <a:ln>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lIns="121913" tIns="60957" rIns="121913" bIns="60957" rtlCol="0" anchor="ctr"/>
          <a:lstStyle/>
          <a:p>
            <a:pPr algn="ctr"/>
            <a:r>
              <a:rPr lang="en-US" sz="3235" dirty="0">
                <a:solidFill>
                  <a:schemeClr val="tx1"/>
                </a:solidFill>
                <a:latin typeface="Helvetica"/>
                <a:cs typeface="Helvetica"/>
              </a:rPr>
              <a:t>ViewModel</a:t>
            </a:r>
          </a:p>
        </p:txBody>
      </p:sp>
      <p:cxnSp>
        <p:nvCxnSpPr>
          <p:cNvPr id="16" name="Straight Arrow Connector 15"/>
          <p:cNvCxnSpPr/>
          <p:nvPr/>
        </p:nvCxnSpPr>
        <p:spPr>
          <a:xfrm>
            <a:off x="3390273" y="3478187"/>
            <a:ext cx="1187220" cy="1"/>
          </a:xfrm>
          <a:prstGeom prst="straightConnector1">
            <a:avLst/>
          </a:prstGeom>
          <a:ln>
            <a:solidFill>
              <a:schemeClr val="tx1"/>
            </a:solidFill>
            <a:tailEnd type="triangle"/>
          </a:ln>
        </p:spPr>
        <p:style>
          <a:lnRef idx="2">
            <a:schemeClr val="accent6"/>
          </a:lnRef>
          <a:fillRef idx="0">
            <a:schemeClr val="accent6"/>
          </a:fillRef>
          <a:effectRef idx="1">
            <a:schemeClr val="accent6"/>
          </a:effectRef>
          <a:fontRef idx="minor">
            <a:schemeClr val="tx1"/>
          </a:fontRef>
        </p:style>
      </p:cxnSp>
      <p:sp>
        <p:nvSpPr>
          <p:cNvPr id="14" name="TextBox 13"/>
          <p:cNvSpPr txBox="1"/>
          <p:nvPr/>
        </p:nvSpPr>
        <p:spPr>
          <a:xfrm>
            <a:off x="246945" y="4090799"/>
            <a:ext cx="3143327" cy="943715"/>
          </a:xfrm>
          <a:prstGeom prst="rect">
            <a:avLst/>
          </a:prstGeom>
          <a:noFill/>
        </p:spPr>
        <p:txBody>
          <a:bodyPr wrap="square" lIns="121913" tIns="60957" rIns="121913" bIns="60957" rtlCol="0">
            <a:spAutoFit/>
          </a:bodyPr>
          <a:lstStyle/>
          <a:p>
            <a:r>
              <a:rPr lang="en-US" sz="2647" dirty="0" err="1">
                <a:latin typeface="Helvetica Light"/>
                <a:cs typeface="Helvetica Light"/>
              </a:rPr>
              <a:t>Cómo</a:t>
            </a:r>
            <a:r>
              <a:rPr lang="en-US" sz="2647" dirty="0">
                <a:latin typeface="Helvetica Light"/>
                <a:cs typeface="Helvetica Light"/>
              </a:rPr>
              <a:t> </a:t>
            </a:r>
            <a:r>
              <a:rPr lang="en-US" sz="2647" dirty="0" err="1">
                <a:latin typeface="Helvetica Light"/>
                <a:cs typeface="Helvetica Light"/>
              </a:rPr>
              <a:t>mostrar</a:t>
            </a:r>
            <a:r>
              <a:rPr lang="en-US" sz="2647" dirty="0">
                <a:latin typeface="Helvetica Light"/>
                <a:cs typeface="Helvetica Light"/>
              </a:rPr>
              <a:t> </a:t>
            </a:r>
            <a:r>
              <a:rPr lang="en-US" sz="2647" dirty="0" err="1">
                <a:latin typeface="Helvetica Light"/>
                <a:cs typeface="Helvetica Light"/>
              </a:rPr>
              <a:t>información</a:t>
            </a:r>
            <a:endParaRPr lang="en-US" sz="2647" dirty="0">
              <a:latin typeface="Helvetica Light"/>
              <a:cs typeface="Helvetica Light"/>
            </a:endParaRPr>
          </a:p>
        </p:txBody>
      </p:sp>
      <p:sp>
        <p:nvSpPr>
          <p:cNvPr id="15" name="TextBox 14"/>
          <p:cNvSpPr txBox="1"/>
          <p:nvPr/>
        </p:nvSpPr>
        <p:spPr>
          <a:xfrm>
            <a:off x="4524337" y="4090799"/>
            <a:ext cx="3377632" cy="530460"/>
          </a:xfrm>
          <a:prstGeom prst="rect">
            <a:avLst/>
          </a:prstGeom>
          <a:noFill/>
        </p:spPr>
        <p:txBody>
          <a:bodyPr wrap="square" lIns="121913" tIns="60957" rIns="121913" bIns="60957" rtlCol="0">
            <a:spAutoFit/>
          </a:bodyPr>
          <a:lstStyle/>
          <a:p>
            <a:r>
              <a:rPr lang="en-US" sz="2647" dirty="0" err="1">
                <a:latin typeface="Helvetica Light"/>
                <a:cs typeface="Helvetica Light"/>
              </a:rPr>
              <a:t>Flujo</a:t>
            </a:r>
            <a:r>
              <a:rPr lang="en-US" sz="2647" dirty="0">
                <a:latin typeface="Helvetica Light"/>
                <a:cs typeface="Helvetica Light"/>
              </a:rPr>
              <a:t> de </a:t>
            </a:r>
            <a:r>
              <a:rPr lang="en-US" sz="2647" dirty="0" err="1">
                <a:latin typeface="Helvetica Light"/>
                <a:cs typeface="Helvetica Light"/>
              </a:rPr>
              <a:t>interacción</a:t>
            </a:r>
            <a:endParaRPr lang="en-US" sz="2647" dirty="0">
              <a:latin typeface="Helvetica Light"/>
              <a:cs typeface="Helvetica Light"/>
            </a:endParaRPr>
          </a:p>
        </p:txBody>
      </p:sp>
      <p:sp>
        <p:nvSpPr>
          <p:cNvPr id="19" name="TextBox 18"/>
          <p:cNvSpPr txBox="1"/>
          <p:nvPr/>
        </p:nvSpPr>
        <p:spPr>
          <a:xfrm>
            <a:off x="8801730" y="4090801"/>
            <a:ext cx="3143327" cy="937815"/>
          </a:xfrm>
          <a:prstGeom prst="rect">
            <a:avLst/>
          </a:prstGeom>
          <a:noFill/>
        </p:spPr>
        <p:txBody>
          <a:bodyPr wrap="square" lIns="121913" tIns="60957" rIns="121913" bIns="60957" rtlCol="0">
            <a:spAutoFit/>
          </a:bodyPr>
          <a:lstStyle/>
          <a:p>
            <a:r>
              <a:rPr lang="es-ES" sz="2647" dirty="0">
                <a:latin typeface="Helvetica Light"/>
                <a:cs typeface="Helvetica Light"/>
              </a:rPr>
              <a:t>Lógica de negocios</a:t>
            </a:r>
          </a:p>
          <a:p>
            <a:r>
              <a:rPr lang="es-ES" sz="2647" dirty="0">
                <a:latin typeface="Helvetica Light"/>
                <a:cs typeface="Helvetica Light"/>
              </a:rPr>
              <a:t>Datos</a:t>
            </a:r>
            <a:endParaRPr lang="en-US" sz="2647" dirty="0">
              <a:latin typeface="Helvetica Light"/>
              <a:cs typeface="Helvetica Light"/>
            </a:endParaRPr>
          </a:p>
        </p:txBody>
      </p:sp>
      <p:cxnSp>
        <p:nvCxnSpPr>
          <p:cNvPr id="8" name="Straight Arrow Connector 7"/>
          <p:cNvCxnSpPr>
            <a:stCxn id="5" idx="3"/>
            <a:endCxn id="3" idx="1"/>
          </p:cNvCxnSpPr>
          <p:nvPr/>
        </p:nvCxnSpPr>
        <p:spPr>
          <a:xfrm flipV="1">
            <a:off x="7614510" y="3236580"/>
            <a:ext cx="1187220" cy="1"/>
          </a:xfrm>
          <a:prstGeom prst="straightConnector1">
            <a:avLst/>
          </a:prstGeom>
          <a:ln>
            <a:solidFill>
              <a:schemeClr val="tx1"/>
            </a:solidFill>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10" name="Straight Arrow Connector 9"/>
          <p:cNvCxnSpPr/>
          <p:nvPr/>
        </p:nvCxnSpPr>
        <p:spPr>
          <a:xfrm>
            <a:off x="3390270" y="2958334"/>
            <a:ext cx="1187222" cy="0"/>
          </a:xfrm>
          <a:prstGeom prst="straightConnector1">
            <a:avLst/>
          </a:prstGeom>
          <a:ln>
            <a:solidFill>
              <a:schemeClr val="tx1"/>
            </a:solidFill>
            <a:headEnd type="triangle"/>
            <a:tailEnd type="triangle"/>
          </a:ln>
        </p:spPr>
        <p:style>
          <a:lnRef idx="2">
            <a:schemeClr val="accent6"/>
          </a:lnRef>
          <a:fillRef idx="0">
            <a:schemeClr val="accent6"/>
          </a:fillRef>
          <a:effectRef idx="1">
            <a:schemeClr val="accent6"/>
          </a:effectRef>
          <a:fontRef idx="minor">
            <a:schemeClr val="tx1"/>
          </a:fontRef>
        </p:style>
      </p:cxnSp>
      <p:sp>
        <p:nvSpPr>
          <p:cNvPr id="11" name="TextBox 10"/>
          <p:cNvSpPr txBox="1"/>
          <p:nvPr/>
        </p:nvSpPr>
        <p:spPr>
          <a:xfrm>
            <a:off x="3447200" y="3515321"/>
            <a:ext cx="1130294" cy="369326"/>
          </a:xfrm>
          <a:prstGeom prst="rect">
            <a:avLst/>
          </a:prstGeom>
          <a:noFill/>
        </p:spPr>
        <p:txBody>
          <a:bodyPr wrap="square" lIns="121913" tIns="60957" rIns="121913" bIns="60957" rtlCol="0">
            <a:spAutoFit/>
          </a:bodyPr>
          <a:lstStyle/>
          <a:p>
            <a:r>
              <a:rPr lang="en-US" sz="1600" dirty="0" err="1">
                <a:latin typeface="Helvetica Light"/>
                <a:cs typeface="Helvetica Light"/>
              </a:rPr>
              <a:t>Eventos</a:t>
            </a:r>
            <a:endParaRPr lang="en-US" sz="1600" dirty="0">
              <a:latin typeface="Helvetica Light"/>
              <a:cs typeface="Helvetica Light"/>
            </a:endParaRPr>
          </a:p>
        </p:txBody>
      </p:sp>
      <p:sp>
        <p:nvSpPr>
          <p:cNvPr id="21" name="TextBox 20"/>
          <p:cNvSpPr txBox="1"/>
          <p:nvPr/>
        </p:nvSpPr>
        <p:spPr>
          <a:xfrm>
            <a:off x="3538957" y="2465961"/>
            <a:ext cx="834768" cy="369326"/>
          </a:xfrm>
          <a:prstGeom prst="rect">
            <a:avLst/>
          </a:prstGeom>
          <a:noFill/>
        </p:spPr>
        <p:txBody>
          <a:bodyPr wrap="square" lIns="121913" tIns="60957" rIns="121913" bIns="60957" rtlCol="0">
            <a:spAutoFit/>
          </a:bodyPr>
          <a:lstStyle/>
          <a:p>
            <a:r>
              <a:rPr lang="en-US" sz="1600" dirty="0" err="1">
                <a:latin typeface="Helvetica Light"/>
                <a:cs typeface="Helvetica Light"/>
              </a:rPr>
              <a:t>Datos</a:t>
            </a:r>
            <a:endParaRPr lang="en-US" sz="1600" dirty="0">
              <a:latin typeface="Helvetica Light"/>
              <a:cs typeface="Helvetica Light"/>
            </a:endParaRPr>
          </a:p>
        </p:txBody>
      </p:sp>
      <p:sp>
        <p:nvSpPr>
          <p:cNvPr id="22" name="TextBox 21"/>
          <p:cNvSpPr txBox="1"/>
          <p:nvPr/>
        </p:nvSpPr>
        <p:spPr>
          <a:xfrm>
            <a:off x="7763193" y="2744204"/>
            <a:ext cx="834768" cy="400103"/>
          </a:xfrm>
          <a:prstGeom prst="rect">
            <a:avLst/>
          </a:prstGeom>
          <a:noFill/>
        </p:spPr>
        <p:txBody>
          <a:bodyPr wrap="square" lIns="121913" tIns="60957" rIns="121913" bIns="60957" rtlCol="0">
            <a:spAutoFit/>
          </a:bodyPr>
          <a:lstStyle/>
          <a:p>
            <a:r>
              <a:rPr lang="en-US" dirty="0" err="1">
                <a:latin typeface="Helvetica Light"/>
                <a:cs typeface="Helvetica Light"/>
              </a:rPr>
              <a:t>Datos</a:t>
            </a:r>
            <a:endParaRPr lang="en-US" sz="2157" dirty="0">
              <a:latin typeface="Helvetica Light"/>
              <a:cs typeface="Helvetica Light"/>
            </a:endParaRPr>
          </a:p>
        </p:txBody>
      </p:sp>
    </p:spTree>
    <p:extLst>
      <p:ext uri="{BB962C8B-B14F-4D97-AF65-F5344CB8AC3E}">
        <p14:creationId xmlns:p14="http://schemas.microsoft.com/office/powerpoint/2010/main" val="17833264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5" grpId="0"/>
      <p:bldP spid="19" grpId="0"/>
      <p:bldP spid="11" grpId="0"/>
      <p:bldP spid="21"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sz="4313" dirty="0">
                <a:solidFill>
                  <a:schemeClr val="tx1"/>
                </a:solidFill>
              </a:rPr>
              <a:t>Model-View-</a:t>
            </a:r>
            <a:r>
              <a:rPr lang="en-US" sz="4313" dirty="0" err="1">
                <a:solidFill>
                  <a:schemeClr val="tx1"/>
                </a:solidFill>
              </a:rPr>
              <a:t>ViewModel</a:t>
            </a:r>
            <a:endParaRPr lang="en-US" sz="4313" dirty="0">
              <a:solidFill>
                <a:schemeClr val="tx1"/>
              </a:solidFill>
            </a:endParaRPr>
          </a:p>
        </p:txBody>
      </p:sp>
      <p:sp>
        <p:nvSpPr>
          <p:cNvPr id="3" name="Rectangle 2"/>
          <p:cNvSpPr/>
          <p:nvPr/>
        </p:nvSpPr>
        <p:spPr>
          <a:xfrm>
            <a:off x="9372356" y="3251589"/>
            <a:ext cx="2572700" cy="1028003"/>
          </a:xfrm>
          <a:prstGeom prst="rect">
            <a:avLst/>
          </a:prstGeom>
          <a:solidFill>
            <a:srgbClr val="3498DB"/>
          </a:solidFill>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r>
              <a:rPr lang="en-US" sz="2647" dirty="0">
                <a:solidFill>
                  <a:schemeClr val="tx1"/>
                </a:solidFill>
                <a:latin typeface="Helvetica"/>
                <a:cs typeface="Helvetica"/>
              </a:rPr>
              <a:t>Model</a:t>
            </a:r>
          </a:p>
        </p:txBody>
      </p:sp>
      <p:sp>
        <p:nvSpPr>
          <p:cNvPr id="4" name="Rectangle 3"/>
          <p:cNvSpPr/>
          <p:nvPr/>
        </p:nvSpPr>
        <p:spPr>
          <a:xfrm>
            <a:off x="439190" y="3282098"/>
            <a:ext cx="2585419" cy="1020391"/>
          </a:xfrm>
          <a:prstGeom prst="rect">
            <a:avLst/>
          </a:prstGeom>
          <a:solidFill>
            <a:srgbClr val="77D065"/>
          </a:solidFill>
        </p:spPr>
        <p:style>
          <a:lnRef idx="1">
            <a:schemeClr val="accent3"/>
          </a:lnRef>
          <a:fillRef idx="3">
            <a:schemeClr val="accent3"/>
          </a:fillRef>
          <a:effectRef idx="2">
            <a:schemeClr val="accent3"/>
          </a:effectRef>
          <a:fontRef idx="minor">
            <a:schemeClr val="lt1"/>
          </a:fontRef>
        </p:style>
        <p:txBody>
          <a:bodyPr lIns="121913" tIns="60957" rIns="121913" bIns="60957" rtlCol="0" anchor="ctr"/>
          <a:lstStyle/>
          <a:p>
            <a:pPr algn="ctr"/>
            <a:r>
              <a:rPr lang="en-US" sz="2647" dirty="0">
                <a:solidFill>
                  <a:schemeClr val="tx1"/>
                </a:solidFill>
                <a:latin typeface="Helvetica"/>
                <a:cs typeface="Helvetica"/>
              </a:rPr>
              <a:t>View</a:t>
            </a:r>
          </a:p>
        </p:txBody>
      </p:sp>
      <p:sp>
        <p:nvSpPr>
          <p:cNvPr id="5" name="Rectangle 4"/>
          <p:cNvSpPr/>
          <p:nvPr/>
        </p:nvSpPr>
        <p:spPr>
          <a:xfrm>
            <a:off x="6209808" y="3242625"/>
            <a:ext cx="2591922" cy="1028003"/>
          </a:xfrm>
          <a:prstGeom prst="rect">
            <a:avLst/>
          </a:prstGeom>
          <a:solidFill>
            <a:srgbClr val="B455B6"/>
          </a:solidFill>
          <a:ln>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lIns="121913" tIns="60957" rIns="121913" bIns="60957" rtlCol="0" anchor="ctr"/>
          <a:lstStyle/>
          <a:p>
            <a:pPr algn="ctr"/>
            <a:r>
              <a:rPr lang="en-US" sz="2647" dirty="0">
                <a:solidFill>
                  <a:schemeClr val="tx1"/>
                </a:solidFill>
                <a:latin typeface="Helvetica"/>
                <a:cs typeface="Helvetica"/>
              </a:rPr>
              <a:t>ViewModel</a:t>
            </a:r>
          </a:p>
        </p:txBody>
      </p:sp>
      <p:cxnSp>
        <p:nvCxnSpPr>
          <p:cNvPr id="16" name="Straight Arrow Connector 15"/>
          <p:cNvCxnSpPr/>
          <p:nvPr/>
        </p:nvCxnSpPr>
        <p:spPr>
          <a:xfrm flipV="1">
            <a:off x="3024609" y="4034674"/>
            <a:ext cx="3185199" cy="4237"/>
          </a:xfrm>
          <a:prstGeom prst="straightConnector1">
            <a:avLst/>
          </a:prstGeom>
          <a:ln>
            <a:solidFill>
              <a:srgbClr val="FFFFFF"/>
            </a:solidFill>
            <a:tailEnd type="triangle"/>
          </a:ln>
        </p:spPr>
        <p:style>
          <a:lnRef idx="2">
            <a:schemeClr val="accent6"/>
          </a:lnRef>
          <a:fillRef idx="0">
            <a:schemeClr val="accent6"/>
          </a:fillRef>
          <a:effectRef idx="1">
            <a:schemeClr val="accent6"/>
          </a:effectRef>
          <a:fontRef idx="minor">
            <a:schemeClr val="tx1"/>
          </a:fontRef>
        </p:style>
      </p:cxnSp>
      <p:cxnSp>
        <p:nvCxnSpPr>
          <p:cNvPr id="8" name="Straight Arrow Connector 7"/>
          <p:cNvCxnSpPr>
            <a:stCxn id="5" idx="3"/>
            <a:endCxn id="3" idx="1"/>
          </p:cNvCxnSpPr>
          <p:nvPr/>
        </p:nvCxnSpPr>
        <p:spPr>
          <a:xfrm>
            <a:off x="8801729" y="3756627"/>
            <a:ext cx="570627" cy="8964"/>
          </a:xfrm>
          <a:prstGeom prst="straightConnector1">
            <a:avLst/>
          </a:prstGeom>
          <a:ln>
            <a:solidFill>
              <a:srgbClr val="FFFFFF"/>
            </a:solidFill>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10" name="Straight Arrow Connector 9"/>
          <p:cNvCxnSpPr/>
          <p:nvPr/>
        </p:nvCxnSpPr>
        <p:spPr>
          <a:xfrm>
            <a:off x="3024609" y="3487344"/>
            <a:ext cx="3185199" cy="0"/>
          </a:xfrm>
          <a:prstGeom prst="straightConnector1">
            <a:avLst/>
          </a:prstGeom>
          <a:ln>
            <a:solidFill>
              <a:srgbClr val="FFFFFF"/>
            </a:solidFill>
            <a:headEnd type="triangle"/>
            <a:tailEnd type="triangle"/>
          </a:ln>
        </p:spPr>
        <p:style>
          <a:lnRef idx="2">
            <a:schemeClr val="accent6"/>
          </a:lnRef>
          <a:fillRef idx="0">
            <a:schemeClr val="accent6"/>
          </a:fillRef>
          <a:effectRef idx="1">
            <a:schemeClr val="accent6"/>
          </a:effectRef>
          <a:fontRef idx="minor">
            <a:schemeClr val="tx1"/>
          </a:fontRef>
        </p:style>
      </p:cxnSp>
      <p:sp>
        <p:nvSpPr>
          <p:cNvPr id="30" name="Rectangle 29"/>
          <p:cNvSpPr/>
          <p:nvPr/>
        </p:nvSpPr>
        <p:spPr>
          <a:xfrm>
            <a:off x="2581191" y="1543490"/>
            <a:ext cx="4031048" cy="4492907"/>
          </a:xfrm>
          <a:prstGeom prst="rect">
            <a:avLst/>
          </a:prstGeom>
          <a:noFill/>
          <a:ln w="111125">
            <a:solidFill>
              <a:srgbClr val="B4BCBC"/>
            </a:solid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solidFill>
                <a:schemeClr val="tx1"/>
              </a:solidFill>
            </a:endParaRPr>
          </a:p>
        </p:txBody>
      </p:sp>
      <p:sp>
        <p:nvSpPr>
          <p:cNvPr id="31" name="TextBox 30"/>
          <p:cNvSpPr txBox="1"/>
          <p:nvPr/>
        </p:nvSpPr>
        <p:spPr>
          <a:xfrm>
            <a:off x="2910802" y="4904667"/>
            <a:ext cx="3185199" cy="937815"/>
          </a:xfrm>
          <a:prstGeom prst="rect">
            <a:avLst/>
          </a:prstGeom>
          <a:noFill/>
        </p:spPr>
        <p:txBody>
          <a:bodyPr wrap="square" lIns="121913" tIns="60957" rIns="121913" bIns="60957" rtlCol="0">
            <a:spAutoFit/>
          </a:bodyPr>
          <a:lstStyle/>
          <a:p>
            <a:pPr algn="ctr"/>
            <a:r>
              <a:rPr lang="en-US" sz="2647" dirty="0">
                <a:latin typeface="Helvetica"/>
                <a:cs typeface="Helvetica"/>
              </a:rPr>
              <a:t>.NET MAUI</a:t>
            </a:r>
          </a:p>
          <a:p>
            <a:pPr algn="ctr"/>
            <a:r>
              <a:rPr lang="en-US" sz="2647" dirty="0">
                <a:latin typeface="Helvetica"/>
                <a:cs typeface="Helvetica"/>
              </a:rPr>
              <a:t>Data Binding</a:t>
            </a:r>
          </a:p>
        </p:txBody>
      </p:sp>
      <p:sp>
        <p:nvSpPr>
          <p:cNvPr id="11" name="TextBox 10"/>
          <p:cNvSpPr txBox="1"/>
          <p:nvPr/>
        </p:nvSpPr>
        <p:spPr>
          <a:xfrm>
            <a:off x="4012346" y="4034674"/>
            <a:ext cx="1257238" cy="455055"/>
          </a:xfrm>
          <a:prstGeom prst="rect">
            <a:avLst/>
          </a:prstGeom>
          <a:noFill/>
        </p:spPr>
        <p:txBody>
          <a:bodyPr wrap="square" lIns="121913" tIns="60957" rIns="121913" bIns="60957" rtlCol="0">
            <a:spAutoFit/>
          </a:bodyPr>
          <a:lstStyle/>
          <a:p>
            <a:r>
              <a:rPr lang="en-US" sz="2157" dirty="0" err="1">
                <a:latin typeface="Helvetica Light"/>
                <a:cs typeface="Helvetica Light"/>
              </a:rPr>
              <a:t>Eventos</a:t>
            </a:r>
            <a:endParaRPr lang="en-US" sz="2157" dirty="0">
              <a:latin typeface="Helvetica Light"/>
              <a:cs typeface="Helvetica Light"/>
            </a:endParaRPr>
          </a:p>
        </p:txBody>
      </p:sp>
      <p:sp>
        <p:nvSpPr>
          <p:cNvPr id="12" name="TextBox 11"/>
          <p:cNvSpPr txBox="1"/>
          <p:nvPr/>
        </p:nvSpPr>
        <p:spPr>
          <a:xfrm>
            <a:off x="4104103" y="2985314"/>
            <a:ext cx="967518" cy="455055"/>
          </a:xfrm>
          <a:prstGeom prst="rect">
            <a:avLst/>
          </a:prstGeom>
          <a:noFill/>
        </p:spPr>
        <p:txBody>
          <a:bodyPr wrap="square" lIns="121913" tIns="60957" rIns="121913" bIns="60957" rtlCol="0">
            <a:spAutoFit/>
          </a:bodyPr>
          <a:lstStyle/>
          <a:p>
            <a:r>
              <a:rPr lang="en-US" sz="2157" dirty="0" err="1">
                <a:latin typeface="Helvetica Light"/>
                <a:cs typeface="Helvetica Light"/>
              </a:rPr>
              <a:t>Datos</a:t>
            </a:r>
            <a:endParaRPr lang="en-US" sz="2157" dirty="0">
              <a:latin typeface="Helvetica Light"/>
              <a:cs typeface="Helvetica Light"/>
            </a:endParaRPr>
          </a:p>
        </p:txBody>
      </p:sp>
    </p:spTree>
    <p:extLst>
      <p:ext uri="{BB962C8B-B14F-4D97-AF65-F5344CB8AC3E}">
        <p14:creationId xmlns:p14="http://schemas.microsoft.com/office/powerpoint/2010/main" val="112046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186</Words>
  <Application>Microsoft Office PowerPoint</Application>
  <PresentationFormat>Widescreen</PresentationFormat>
  <Paragraphs>35</Paragraphs>
  <Slides>4</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vt:i4>
      </vt:variant>
    </vt:vector>
  </HeadingPairs>
  <TitlesOfParts>
    <vt:vector size="15" baseType="lpstr">
      <vt:lpstr>Arial</vt:lpstr>
      <vt:lpstr>Avenir LT Pro 45 Book</vt:lpstr>
      <vt:lpstr>Calibri</vt:lpstr>
      <vt:lpstr>Consolas</vt:lpstr>
      <vt:lpstr>Helvetica</vt:lpstr>
      <vt:lpstr>Helvetica Light</vt:lpstr>
      <vt:lpstr>Open Sans</vt:lpstr>
      <vt:lpstr>Segoe UI</vt:lpstr>
      <vt:lpstr>Segoe UI Light</vt:lpstr>
      <vt:lpstr>5-30629_Build_Template_WHITE</vt:lpstr>
      <vt:lpstr>5_Office Theme</vt:lpstr>
      <vt:lpstr>MVVM</vt:lpstr>
      <vt:lpstr>Model-View-ViewModel</vt:lpstr>
      <vt:lpstr>Model-View-ViewModel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2022-04-02T17:14:50Z</dcterms:modified>
</cp:coreProperties>
</file>