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4"/>
  </p:notesMasterIdLst>
  <p:sldIdLst>
    <p:sldId id="291" r:id="rId3"/>
    <p:sldId id="2147469518" r:id="rId4"/>
    <p:sldId id="2147469523" r:id="rId5"/>
    <p:sldId id="2147469526" r:id="rId6"/>
    <p:sldId id="2147469524" r:id="rId7"/>
    <p:sldId id="2147469525" r:id="rId8"/>
    <p:sldId id="2147469527" r:id="rId9"/>
    <p:sldId id="2147469528" r:id="rId10"/>
    <p:sldId id="2147469529" r:id="rId11"/>
    <p:sldId id="2147469530"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Gestión</a:t>
            </a:r>
            <a:r>
              <a:rPr lang="en-US" sz="5400" b="1"/>
              <a:t> de Assets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CSS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300086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aplicaciones .NET MAUI pueden tener un estilo parcial con archivos de hoja de estilos en cascada (CSS). Los archivos CSS se pueden agregar al proyecto de aplicación arrastrándolos a cualquier carpeta del proyecto y estableciendo su acción de compilación </a:t>
            </a:r>
            <a:r>
              <a:rPr lang="es-ES" sz="1800" b="1" i="0" dirty="0" err="1">
                <a:solidFill>
                  <a:srgbClr val="171717"/>
                </a:solidFill>
                <a:effectLst/>
                <a:latin typeface="Segoe UI" panose="020B0502040204020203" pitchFamily="34" charset="0"/>
              </a:rPr>
              <a:t>MauiCss</a:t>
            </a:r>
            <a:r>
              <a:rPr lang="es-ES" sz="1800" b="0" i="0" dirty="0">
                <a:solidFill>
                  <a:srgbClr val="171717"/>
                </a:solidFill>
                <a:effectLst/>
                <a:latin typeface="Segoe UI" panose="020B0502040204020203" pitchFamily="34" charset="0"/>
              </a:rPr>
              <a:t> en </a:t>
            </a:r>
            <a:r>
              <a:rPr lang="es-ES" sz="1800" b="0" i="0" dirty="0" err="1">
                <a:solidFill>
                  <a:srgbClr val="171717"/>
                </a:solidFill>
                <a:effectLst/>
                <a:latin typeface="Segoe UI" panose="020B0502040204020203" pitchFamily="34" charset="0"/>
              </a:rPr>
              <a:t>en</a:t>
            </a:r>
            <a:r>
              <a:rPr lang="es-ES" sz="1800" b="0" i="0" dirty="0">
                <a:solidFill>
                  <a:srgbClr val="171717"/>
                </a:solidFill>
                <a:effectLst/>
                <a:latin typeface="Segoe UI" panose="020B0502040204020203" pitchFamily="34" charset="0"/>
              </a:rPr>
              <a:t> la ventana Propiedades.</a:t>
            </a: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los recursos sin procesar se copian en el paquete de la aplicación.</a:t>
            </a:r>
          </a:p>
        </p:txBody>
      </p:sp>
      <p:sp>
        <p:nvSpPr>
          <p:cNvPr id="8" name="TextBox 7">
            <a:extLst>
              <a:ext uri="{FF2B5EF4-FFF2-40B4-BE49-F238E27FC236}">
                <a16:creationId xmlns:a16="http://schemas.microsoft.com/office/drawing/2014/main" id="{4D745503-44D0-4B7E-9A92-5FCC9661C01A}"/>
              </a:ext>
            </a:extLst>
          </p:cNvPr>
          <p:cNvSpPr txBox="1"/>
          <p:nvPr/>
        </p:nvSpPr>
        <p:spPr>
          <a:xfrm>
            <a:off x="512190" y="3139374"/>
            <a:ext cx="6537488" cy="1477328"/>
          </a:xfrm>
          <a:prstGeom prst="rect">
            <a:avLst/>
          </a:prstGeom>
          <a:noFill/>
        </p:spPr>
        <p:txBody>
          <a:bodyPr wrap="square">
            <a:spAutoFit/>
          </a:bodyPr>
          <a:lstStyle/>
          <a:p>
            <a:r>
              <a:rPr lang="fr-FR" b="0" i="0" dirty="0">
                <a:solidFill>
                  <a:srgbClr val="0101FD"/>
                </a:solidFill>
                <a:effectLst/>
                <a:latin typeface="SFMono-Regular"/>
              </a:rPr>
              <a:t>&lt;Application </a:t>
            </a:r>
            <a:r>
              <a:rPr lang="fr-FR" b="0" i="0" dirty="0">
                <a:solidFill>
                  <a:srgbClr val="0451A5"/>
                </a:solidFill>
                <a:effectLst/>
                <a:latin typeface="SFMono-Regular"/>
              </a:rPr>
              <a:t>...</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Application.Resources</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StyleSheet</a:t>
            </a:r>
            <a:r>
              <a:rPr lang="fr-FR" b="0" i="0" dirty="0">
                <a:solidFill>
                  <a:srgbClr val="0101FD"/>
                </a:solidFill>
                <a:effectLst/>
                <a:latin typeface="SFMono-Regular"/>
              </a:rPr>
              <a:t> </a:t>
            </a:r>
            <a:r>
              <a:rPr lang="fr-FR" b="0" i="0" dirty="0">
                <a:solidFill>
                  <a:srgbClr val="0451A5"/>
                </a:solidFill>
                <a:effectLst/>
                <a:latin typeface="SFMono-Regular"/>
              </a:rPr>
              <a:t>Source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/styles.css"</a:t>
            </a:r>
            <a:r>
              <a:rPr lang="fr-FR" b="0" i="0" dirty="0">
                <a:solidFill>
                  <a:srgbClr val="0101FD"/>
                </a:solidFill>
                <a:effectLst/>
                <a:latin typeface="SFMono-Regular"/>
              </a:rPr>
              <a:t> /&gt;</a:t>
            </a:r>
            <a:r>
              <a:rPr lang="fr-FR" b="0" i="0" dirty="0">
                <a:solidFill>
                  <a:srgbClr val="171717"/>
                </a:solidFill>
                <a:effectLst/>
                <a:latin typeface="SFMono-Regular"/>
              </a:rPr>
              <a:t> </a:t>
            </a:r>
            <a:r>
              <a:rPr lang="fr-FR" b="0" i="0" dirty="0">
                <a:solidFill>
                  <a:srgbClr val="0101FD"/>
                </a:solidFill>
                <a:effectLst/>
                <a:latin typeface="SFMono-Regular"/>
              </a:rPr>
              <a:t>&lt;/</a:t>
            </a:r>
            <a:r>
              <a:rPr lang="fr-FR" b="0" i="0" dirty="0" err="1">
                <a:solidFill>
                  <a:srgbClr val="0101FD"/>
                </a:solidFill>
                <a:effectLst/>
                <a:latin typeface="SFMono-Regular"/>
              </a:rPr>
              <a:t>Application.Resources</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101FD"/>
                </a:solidFill>
                <a:effectLst/>
                <a:latin typeface="SFMono-Regular"/>
              </a:rPr>
              <a:t>&lt;/Application&gt;</a:t>
            </a:r>
            <a:endParaRPr lang="en-US" dirty="0"/>
          </a:p>
        </p:txBody>
      </p:sp>
    </p:spTree>
    <p:extLst>
      <p:ext uri="{BB962C8B-B14F-4D97-AF65-F5344CB8AC3E}">
        <p14:creationId xmlns:p14="http://schemas.microsoft.com/office/powerpoint/2010/main" val="1389834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Recursos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Recursos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136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Cuando se agrega un archivo de recursos a un proyecto de aplicación MAUI de .NET, se crea una entrada correspondiente para el recurso en el archivo del proyecto (.</a:t>
            </a:r>
            <a:r>
              <a:rPr lang="es-ES" sz="1800" b="0" i="0" dirty="0" err="1">
                <a:solidFill>
                  <a:srgbClr val="171717"/>
                </a:solidFill>
                <a:effectLst/>
                <a:latin typeface="Segoe UI" panose="020B0502040204020203" pitchFamily="34" charset="0"/>
              </a:rPr>
              <a:t>csproj</a:t>
            </a:r>
            <a:r>
              <a:rPr lang="es-ES" sz="1800" b="0" i="0" dirty="0">
                <a:solidFill>
                  <a:srgbClr val="171717"/>
                </a:solidFill>
                <a:effectLst/>
                <a:latin typeface="Segoe UI" panose="020B0502040204020203" pitchFamily="34" charset="0"/>
              </a:rPr>
              <a:t>).</a:t>
            </a:r>
            <a:endParaRPr lang="es-ES" sz="1800" b="0" dirty="0">
              <a:solidFill>
                <a:srgbClr val="171717"/>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ACBCA17D-EBDC-48E6-9DC2-3540EFE4292E}"/>
              </a:ext>
            </a:extLst>
          </p:cNvPr>
          <p:cNvPicPr>
            <a:picLocks noChangeAspect="1"/>
          </p:cNvPicPr>
          <p:nvPr/>
        </p:nvPicPr>
        <p:blipFill>
          <a:blip r:embed="rId2"/>
          <a:stretch>
            <a:fillRect/>
          </a:stretch>
        </p:blipFill>
        <p:spPr>
          <a:xfrm>
            <a:off x="5664182" y="3162990"/>
            <a:ext cx="3008477" cy="2001656"/>
          </a:xfrm>
          <a:prstGeom prst="rect">
            <a:avLst/>
          </a:prstGeom>
        </p:spPr>
      </p:pic>
      <p:sp>
        <p:nvSpPr>
          <p:cNvPr id="9" name="TextBox 8">
            <a:extLst>
              <a:ext uri="{FF2B5EF4-FFF2-40B4-BE49-F238E27FC236}">
                <a16:creationId xmlns:a16="http://schemas.microsoft.com/office/drawing/2014/main" id="{4E9ED69B-E61A-4AAE-88DE-E6A4A91707B9}"/>
              </a:ext>
            </a:extLst>
          </p:cNvPr>
          <p:cNvSpPr txBox="1"/>
          <p:nvPr/>
        </p:nvSpPr>
        <p:spPr>
          <a:xfrm>
            <a:off x="582104" y="2856322"/>
            <a:ext cx="5083405" cy="2308324"/>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08000"/>
                </a:solidFill>
                <a:effectLst/>
                <a:latin typeface="SFMono-Regular"/>
              </a:rPr>
              <a:t>&lt;!-- Images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MauiImage</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\Images\*"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Fonts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MauiFont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\Fonts\*"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Assets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MauiAsset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\Assets\*"</a:t>
            </a:r>
            <a:r>
              <a:rPr lang="fr-FR" b="0" i="0" dirty="0">
                <a:solidFill>
                  <a:srgbClr val="0101FD"/>
                </a:solidFill>
                <a:effectLst/>
                <a:latin typeface="SFMono-Regular"/>
              </a:rPr>
              <a:t> /&gt;</a:t>
            </a:r>
            <a:r>
              <a:rPr lang="fr-FR" b="0" i="0" dirty="0">
                <a:solidFill>
                  <a:srgbClr val="171717"/>
                </a:solidFill>
                <a:effectLst/>
                <a:latin typeface="SFMono-Regular"/>
              </a:rPr>
              <a:t> </a:t>
            </a:r>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41199052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Tipos de recursos</a:t>
            </a:r>
            <a:endParaRPr lang="en-US" sz="7200" dirty="0">
              <a:solidFill>
                <a:schemeClr val="bg1"/>
              </a:solidFill>
            </a:endParaRPr>
          </a:p>
        </p:txBody>
      </p:sp>
    </p:spTree>
    <p:extLst>
      <p:ext uri="{BB962C8B-B14F-4D97-AF65-F5344CB8AC3E}">
        <p14:creationId xmlns:p14="http://schemas.microsoft.com/office/powerpoint/2010/main" val="31076696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a:t>
            </a:r>
            <a:r>
              <a:rPr lang="en-US" sz="3200" dirty="0" err="1">
                <a:latin typeface="Segoe UI Semibold"/>
                <a:cs typeface="Segoe UI Semibold"/>
              </a:rPr>
              <a:t>cono</a:t>
            </a:r>
            <a:r>
              <a:rPr lang="en-US" sz="3200" dirty="0">
                <a:latin typeface="Segoe UI Semibold"/>
                <a:cs typeface="Segoe UI Semibold"/>
              </a:rPr>
              <a:t> de la </a:t>
            </a:r>
            <a:r>
              <a:rPr lang="en-US" sz="3200" dirty="0" err="1">
                <a:latin typeface="Segoe UI Semibold"/>
                <a:cs typeface="Segoe UI Semibold"/>
              </a:rPr>
              <a:t>aplicación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 icono de aplicación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del icono en </a:t>
            </a:r>
            <a:r>
              <a:rPr lang="es-ES" sz="1800" b="1" i="0" dirty="0" err="1">
                <a:solidFill>
                  <a:srgbClr val="171717"/>
                </a:solidFill>
                <a:effectLst/>
                <a:latin typeface="Segoe UI" panose="020B0502040204020203" pitchFamily="34" charset="0"/>
              </a:rPr>
              <a:t>MauiIcon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En tiempo de compilación, las imágenes se pueden cambiar de tamaño a las resoluciones correctas para la plataforma y el dispositivo de destino.</a:t>
            </a:r>
          </a:p>
        </p:txBody>
      </p:sp>
      <p:sp>
        <p:nvSpPr>
          <p:cNvPr id="7" name="TextBox 6">
            <a:extLst>
              <a:ext uri="{FF2B5EF4-FFF2-40B4-BE49-F238E27FC236}">
                <a16:creationId xmlns:a16="http://schemas.microsoft.com/office/drawing/2014/main" id="{261E3C6F-80D2-469F-BE93-7A2108237EED}"/>
              </a:ext>
            </a:extLst>
          </p:cNvPr>
          <p:cNvSpPr txBox="1"/>
          <p:nvPr/>
        </p:nvSpPr>
        <p:spPr>
          <a:xfrm>
            <a:off x="457200" y="3244334"/>
            <a:ext cx="6537488"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MauiIcon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"Resources\Images\appicon.png"</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0312586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SplashScreen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4082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una pantalla de barra diagonal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 la imagen en </a:t>
            </a:r>
            <a:r>
              <a:rPr lang="es-ES" sz="1800" b="0" i="0" dirty="0" err="1">
                <a:solidFill>
                  <a:srgbClr val="171717"/>
                </a:solidFill>
                <a:effectLst/>
                <a:latin typeface="Segoe UI" panose="020B0502040204020203" pitchFamily="34" charset="0"/>
              </a:rPr>
              <a:t>MauiSplashScreen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0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En tiempo de compilación, la imagen de la pantalla de presentación se cambia de tamaño al tamaño correcto para la plataforma y el dispositivo de destino. </a:t>
            </a: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7663041D-9B28-4BC5-AD05-859FA0030172}"/>
              </a:ext>
            </a:extLst>
          </p:cNvPr>
          <p:cNvSpPr txBox="1"/>
          <p:nvPr/>
        </p:nvSpPr>
        <p:spPr>
          <a:xfrm>
            <a:off x="457200" y="3108191"/>
            <a:ext cx="7053607"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MauiSplashScreen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t>
            </a:r>
            <a:r>
              <a:rPr lang="en-US" b="0" i="0" dirty="0" err="1">
                <a:solidFill>
                  <a:srgbClr val="A31515"/>
                </a:solidFill>
                <a:effectLst/>
                <a:latin typeface="SFMono-Regular"/>
              </a:rPr>
              <a:t>splashscreen.svg</a:t>
            </a:r>
            <a:r>
              <a:rPr lang="en-US" b="0" i="0" dirty="0">
                <a:solidFill>
                  <a:srgbClr val="A31515"/>
                </a:solidFill>
                <a:effectLst/>
                <a:latin typeface="SFMono-Regular"/>
              </a:rPr>
              <a:t>"</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5927968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Imágenes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137128"/>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imágenes se pueden agregar al proyecto de aplicación arrastrándolas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donde su acción de compilación se establecerá automáticamente en </a:t>
            </a:r>
            <a:r>
              <a:rPr lang="es-ES" sz="1800" b="1" i="0" dirty="0" err="1">
                <a:solidFill>
                  <a:srgbClr val="171717"/>
                </a:solidFill>
                <a:effectLst/>
                <a:latin typeface="Segoe UI" panose="020B0502040204020203" pitchFamily="34" charset="0"/>
              </a:rPr>
              <a:t>MauiImage</a:t>
            </a:r>
            <a:r>
              <a:rPr lang="es-ES" sz="1800" b="0" i="0" dirty="0">
                <a:solidFill>
                  <a:srgbClr val="171717"/>
                </a:solidFill>
                <a:effectLst/>
                <a:latin typeface="Segoe UI" panose="020B0502040204020203" pitchFamily="34" charset="0"/>
              </a:rPr>
              <a:t>. </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las imágenes se pueden cambiar de tamaño a las resoluciones correctas para la plataforma y el dispositivo de destino.</a:t>
            </a:r>
          </a:p>
          <a:p>
            <a:pPr marL="0" indent="0" algn="l">
              <a:buNone/>
            </a:pPr>
            <a:endParaRPr lang="es-ES" sz="1800" b="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3E4031A9-2DBC-43EA-AA01-42490A2750A2}"/>
              </a:ext>
            </a:extLst>
          </p:cNvPr>
          <p:cNvSpPr txBox="1"/>
          <p:nvPr/>
        </p:nvSpPr>
        <p:spPr>
          <a:xfrm>
            <a:off x="457200" y="2854634"/>
            <a:ext cx="6537488" cy="369332"/>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MauiImage</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\Images\logo.jpg"</a:t>
            </a:r>
            <a:r>
              <a:rPr lang="fr-FR"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8369153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Fuentes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46706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fuentes de formato de tipo true (TTF) y fuente de tipo abierto (OTF) se pueden agregar al proyecto de aplicación arrastrándolas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Fonts</a:t>
            </a:r>
            <a:r>
              <a:rPr lang="es-ES" sz="1800" b="0" i="0" dirty="0">
                <a:solidFill>
                  <a:srgbClr val="171717"/>
                </a:solidFill>
                <a:effectLst/>
                <a:latin typeface="Segoe UI" panose="020B0502040204020203" pitchFamily="34" charset="0"/>
              </a:rPr>
              <a:t> del proyecto y estableciendo su acción de compilación en </a:t>
            </a:r>
            <a:r>
              <a:rPr lang="es-ES" sz="1800" b="1" i="0" dirty="0" err="1">
                <a:solidFill>
                  <a:srgbClr val="171717"/>
                </a:solidFill>
                <a:effectLst/>
                <a:latin typeface="Segoe UI" panose="020B0502040204020203" pitchFamily="34" charset="0"/>
              </a:rPr>
              <a:t>MauiFont</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las fuentes se copian en el paquete de la aplicación.</a:t>
            </a:r>
          </a:p>
        </p:txBody>
      </p:sp>
      <p:sp>
        <p:nvSpPr>
          <p:cNvPr id="8" name="TextBox 7">
            <a:extLst>
              <a:ext uri="{FF2B5EF4-FFF2-40B4-BE49-F238E27FC236}">
                <a16:creationId xmlns:a16="http://schemas.microsoft.com/office/drawing/2014/main" id="{D84C197A-7AEA-4622-9BBF-6999045B8FE3}"/>
              </a:ext>
            </a:extLst>
          </p:cNvPr>
          <p:cNvSpPr txBox="1"/>
          <p:nvPr/>
        </p:nvSpPr>
        <p:spPr>
          <a:xfrm>
            <a:off x="512190" y="3244334"/>
            <a:ext cx="6537488" cy="369332"/>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MauiFont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\Fonts\OpenSans-Regular.ttf"</a:t>
            </a:r>
            <a:r>
              <a:rPr lang="fr-FR"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4609520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Archivos sin procesar</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6910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Los archivos de recursos sin procesar, como HTML, JSON y vídeos, se pueden agregar al proyecto de aplicación arrastrándolos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 del proyecto (o una subcarpeta, como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\Raw) y estableciendo su acción </a:t>
            </a:r>
            <a:r>
              <a:rPr lang="es-ES" sz="1800" b="1" i="0" dirty="0" err="1">
                <a:solidFill>
                  <a:srgbClr val="171717"/>
                </a:solidFill>
                <a:effectLst/>
                <a:latin typeface="Segoe UI" panose="020B0502040204020203" pitchFamily="34" charset="0"/>
              </a:rPr>
              <a:t>MauiAsset</a:t>
            </a:r>
            <a:r>
              <a:rPr lang="es-ES" sz="1800" b="0" i="0" dirty="0">
                <a:solidFill>
                  <a:srgbClr val="171717"/>
                </a:solidFill>
                <a:effectLst/>
                <a:latin typeface="Segoe UI" panose="020B0502040204020203" pitchFamily="34" charset="0"/>
              </a:rPr>
              <a:t> de compilación en </a:t>
            </a:r>
            <a:r>
              <a:rPr lang="es-ES" sz="1800" b="0" i="0" dirty="0" err="1">
                <a:solidFill>
                  <a:srgbClr val="171717"/>
                </a:solidFill>
                <a:effectLst/>
                <a:latin typeface="Segoe UI" panose="020B0502040204020203" pitchFamily="34" charset="0"/>
              </a:rPr>
              <a:t>en</a:t>
            </a:r>
            <a:r>
              <a:rPr lang="es-ES" sz="1800" b="0" i="0" dirty="0">
                <a:solidFill>
                  <a:srgbClr val="171717"/>
                </a:solidFill>
                <a:effectLst/>
                <a:latin typeface="Segoe UI" panose="020B0502040204020203" pitchFamily="34" charset="0"/>
              </a:rPr>
              <a:t> la ventana Propiedades</a:t>
            </a:r>
            <a:r>
              <a:rPr lang="es-ES" sz="1800" dirty="0">
                <a:solidFill>
                  <a:srgbClr val="171717"/>
                </a:solidFill>
                <a:latin typeface="Segoe UI" panose="020B0502040204020203" pitchFamily="34" charset="0"/>
              </a:rPr>
              <a:t>.</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los recursos sin procesar se copian en el paquete de la aplicación.</a:t>
            </a:r>
          </a:p>
        </p:txBody>
      </p:sp>
      <p:sp>
        <p:nvSpPr>
          <p:cNvPr id="7" name="TextBox 6">
            <a:extLst>
              <a:ext uri="{FF2B5EF4-FFF2-40B4-BE49-F238E27FC236}">
                <a16:creationId xmlns:a16="http://schemas.microsoft.com/office/drawing/2014/main" id="{A800E9F6-9163-4634-B29E-B33120AE68D0}"/>
              </a:ext>
            </a:extLst>
          </p:cNvPr>
          <p:cNvSpPr txBox="1"/>
          <p:nvPr/>
        </p:nvSpPr>
        <p:spPr>
          <a:xfrm>
            <a:off x="457200" y="3261673"/>
            <a:ext cx="6537488"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MauiAsset</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"Resources\Raw\index.html"</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1656854905"/>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Gestión de Assets</vt:lpstr>
      <vt:lpstr>Recursos</vt:lpstr>
      <vt:lpstr>Recursos</vt:lpstr>
      <vt:lpstr>Tipos de recursos</vt:lpstr>
      <vt:lpstr>Icono de la aplicación</vt:lpstr>
      <vt:lpstr>SplashScreen</vt:lpstr>
      <vt:lpstr>Imágenes</vt:lpstr>
      <vt:lpstr>Fuentes</vt:lpstr>
      <vt:lpstr>Archivos sin procesar</vt:lpstr>
      <vt:lpstr>CSS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2022-05-15T11:37:52Z</dcterms:modified>
</cp:coreProperties>
</file>