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8"/>
  </p:notesMasterIdLst>
  <p:sldIdLst>
    <p:sldId id="291" r:id="rId3"/>
    <p:sldId id="2147469508" r:id="rId4"/>
    <p:sldId id="2147469507" r:id="rId5"/>
    <p:sldId id="2147469509"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9103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49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4/17/2022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62811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4/17/2022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4/17/2022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Resolución</a:t>
            </a:r>
            <a:r>
              <a:rPr lang="en-US" sz="5400" b="1" dirty="0"/>
              <a:t> de </a:t>
            </a:r>
            <a:r>
              <a:rPr lang="en-US" sz="5400" b="1" dirty="0" err="1"/>
              <a:t>problemas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257641"/>
            <a:ext cx="1165584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El primer error más común es obtener errores de compilación al no encontrar la versión de .NET 6 adecuada.</a:t>
            </a: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Problemas más comunes</a:t>
            </a:r>
            <a:endParaRPr lang="en-US" sz="3600" dirty="0"/>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https://github.com/dotnet/maui/blob/main/.github/DEVELOPMENT.md</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DD93976A-D0E8-48B9-B26A-116403849A17}"/>
              </a:ext>
            </a:extLst>
          </p:cNvPr>
          <p:cNvSpPr txBox="1"/>
          <p:nvPr/>
        </p:nvSpPr>
        <p:spPr>
          <a:xfrm>
            <a:off x="1761461" y="2033992"/>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https://dotnet.microsoft.com/en-us/download/dotnet/6.0</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1FCCD6EA-120C-405C-941A-F369C605E63E}"/>
              </a:ext>
            </a:extLst>
          </p:cNvPr>
          <p:cNvPicPr>
            <a:picLocks noChangeAspect="1"/>
          </p:cNvPicPr>
          <p:nvPr/>
        </p:nvPicPr>
        <p:blipFill>
          <a:blip r:embed="rId3"/>
          <a:stretch>
            <a:fillRect/>
          </a:stretch>
        </p:blipFill>
        <p:spPr>
          <a:xfrm>
            <a:off x="4086589" y="2417906"/>
            <a:ext cx="4018821" cy="3604132"/>
          </a:xfrm>
          <a:prstGeom prst="rect">
            <a:avLst/>
          </a:prstGeom>
        </p:spPr>
      </p:pic>
    </p:spTree>
    <p:extLst>
      <p:ext uri="{BB962C8B-B14F-4D97-AF65-F5344CB8AC3E}">
        <p14:creationId xmlns:p14="http://schemas.microsoft.com/office/powerpoint/2010/main" val="863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42" presetClass="path" presetSubtype="0" decel="100000" fill="hold" grpId="1" nodeType="withEffect">
                                  <p:stCondLst>
                                    <p:cond delay="0"/>
                                  </p:stCondLst>
                                  <p:childTnLst>
                                    <p:animMotion origin="layout" path="M 0 4.44444E-6 L 0 0.03287 " pathEditMode="relative" rAng="0" ptsTypes="AA">
                                      <p:cBhvr>
                                        <p:cTn id="13" dur="500" spd="-100000" fill="hold"/>
                                        <p:tgtEl>
                                          <p:spTgt spid="27"/>
                                        </p:tgtEl>
                                        <p:attrNameLst>
                                          <p:attrName>ppt_x</p:attrName>
                                          <p:attrName>ppt_y</p:attrName>
                                        </p:attrNameLst>
                                      </p:cBhvr>
                                      <p:rCtr x="0" y="1644"/>
                                    </p:animMotion>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0 -1.48148E-6 L 0 0.03287 " pathEditMode="relative" rAng="0" ptsTypes="AA">
                                      <p:cBhvr>
                                        <p:cTn id="19" dur="500" spd="-100000" fill="hold"/>
                                        <p:tgtEl>
                                          <p:spTgt spid="9"/>
                                        </p:tgtEl>
                                        <p:attrNameLst>
                                          <p:attrName>ppt_x</p:attrName>
                                          <p:attrName>ppt_y</p:attrName>
                                        </p:attrNameLst>
                                      </p:cBhvr>
                                      <p:rCtr x="0"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P spid="9" grpId="0"/>
      <p:bldP spid="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257641"/>
            <a:ext cx="11655840"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El problema más común es no tener instalado los </a:t>
            </a:r>
            <a:r>
              <a:rPr lang="es-ES" sz="2000" dirty="0" err="1">
                <a:latin typeface="Open Sans" panose="020B0606030504020204" pitchFamily="34" charset="0"/>
                <a:ea typeface="Open Sans" panose="020B0606030504020204" pitchFamily="34" charset="0"/>
                <a:cs typeface="Open Sans" panose="020B0606030504020204" pitchFamily="34" charset="0"/>
              </a:rPr>
              <a:t>workloads</a:t>
            </a:r>
            <a:r>
              <a:rPr lang="es-ES" sz="2000" dirty="0">
                <a:latin typeface="Open Sans" panose="020B0606030504020204" pitchFamily="34" charset="0"/>
                <a:ea typeface="Open Sans" panose="020B0606030504020204" pitchFamily="34" charset="0"/>
                <a:cs typeface="Open Sans" panose="020B0606030504020204" pitchFamily="34" charset="0"/>
              </a:rPr>
              <a:t> o bien, tener instalados unos </a:t>
            </a:r>
            <a:r>
              <a:rPr lang="es-ES" sz="2000" dirty="0" err="1">
                <a:latin typeface="Open Sans" panose="020B0606030504020204" pitchFamily="34" charset="0"/>
                <a:ea typeface="Open Sans" panose="020B0606030504020204" pitchFamily="34" charset="0"/>
                <a:cs typeface="Open Sans" panose="020B0606030504020204" pitchFamily="34" charset="0"/>
              </a:rPr>
              <a:t>workloads</a:t>
            </a:r>
            <a:r>
              <a:rPr lang="es-ES" sz="2000" dirty="0">
                <a:latin typeface="Open Sans" panose="020B0606030504020204" pitchFamily="34" charset="0"/>
                <a:ea typeface="Open Sans" panose="020B0606030504020204" pitchFamily="34" charset="0"/>
                <a:cs typeface="Open Sans" panose="020B0606030504020204" pitchFamily="34" charset="0"/>
              </a:rPr>
              <a:t> de una versión diferente a .NET o Visual Studio.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2000" dirty="0">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2000" dirty="0">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noProof="0" dirty="0">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rPr>
              <a:t>Para </a:t>
            </a:r>
            <a:r>
              <a:rPr kumimoji="0" lang="en-US" sz="2000" b="0" i="0" u="none" strike="noStrike" kern="1200" cap="none" spc="0" normalizeH="0" baseline="0" dirty="0" err="1">
                <a:ln>
                  <a:noFill/>
                </a:ln>
                <a:effectLst/>
                <a:uLnTx/>
                <a:uFillTx/>
                <a:latin typeface="Open Sans" panose="020B0606030504020204" pitchFamily="34" charset="0"/>
                <a:ea typeface="Open Sans" panose="020B0606030504020204" pitchFamily="34" charset="0"/>
                <a:cs typeface="Open Sans" panose="020B0606030504020204" pitchFamily="34" charset="0"/>
              </a:rPr>
              <a:t>corregir</a:t>
            </a:r>
            <a:r>
              <a:rPr kumimoji="0" lang="en-U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000" b="0" i="0" u="none" strike="noStrike" kern="1200" cap="none" spc="0" normalizeH="0" baseline="0" dirty="0" err="1">
                <a:ln>
                  <a:noFill/>
                </a:ln>
                <a:effectLst/>
                <a:uLnTx/>
                <a:uFillTx/>
                <a:latin typeface="Open Sans" panose="020B0606030504020204" pitchFamily="34" charset="0"/>
                <a:ea typeface="Open Sans" panose="020B0606030504020204" pitchFamily="34" charset="0"/>
                <a:cs typeface="Open Sans" panose="020B0606030504020204" pitchFamily="34" charset="0"/>
              </a:rPr>
              <a:t>este</a:t>
            </a:r>
            <a:r>
              <a:rPr kumimoji="0" lang="en-U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000" b="0" i="0" u="none" strike="noStrike" kern="1200" cap="none" spc="0" normalizeH="0" baseline="0" dirty="0" err="1">
                <a:ln>
                  <a:noFill/>
                </a:ln>
                <a:effectLst/>
                <a:uLnTx/>
                <a:uFillTx/>
                <a:latin typeface="Open Sans" panose="020B0606030504020204" pitchFamily="34" charset="0"/>
                <a:ea typeface="Open Sans" panose="020B0606030504020204" pitchFamily="34" charset="0"/>
                <a:cs typeface="Open Sans" panose="020B0606030504020204" pitchFamily="34" charset="0"/>
              </a:rPr>
              <a:t>problema</a:t>
            </a:r>
            <a:r>
              <a:rPr kumimoji="0" lang="en-U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000" b="0" i="0" u="none" strike="noStrike" kern="1200" cap="none" spc="0" normalizeH="0" baseline="0" dirty="0" err="1">
                <a:ln>
                  <a:noFill/>
                </a:ln>
                <a:effectLst/>
                <a:uLnTx/>
                <a:uFillTx/>
                <a:latin typeface="Open Sans" panose="020B0606030504020204" pitchFamily="34" charset="0"/>
                <a:ea typeface="Open Sans" panose="020B0606030504020204" pitchFamily="34" charset="0"/>
                <a:cs typeface="Open Sans" panose="020B0606030504020204" pitchFamily="34" charset="0"/>
              </a:rPr>
              <a:t>puedes</a:t>
            </a:r>
            <a:r>
              <a:rPr kumimoji="0" lang="en-U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000" b="0" i="0" u="none" strike="noStrike" kern="1200" cap="none" spc="0" normalizeH="0" baseline="0" dirty="0" err="1">
                <a:ln>
                  <a:noFill/>
                </a:ln>
                <a:effectLst/>
                <a:uLnTx/>
                <a:uFillTx/>
                <a:latin typeface="Open Sans" panose="020B0606030504020204" pitchFamily="34" charset="0"/>
                <a:ea typeface="Open Sans" panose="020B0606030504020204" pitchFamily="34" charset="0"/>
                <a:cs typeface="Open Sans" panose="020B0606030504020204" pitchFamily="34" charset="0"/>
              </a:rPr>
              <a:t>utilizar</a:t>
            </a:r>
            <a:r>
              <a:rPr kumimoji="0" lang="en-U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000" b="0" i="0" u="none" strike="noStrike" kern="1200" cap="none" spc="0" normalizeH="0" baseline="0" dirty="0" err="1">
                <a:ln>
                  <a:noFill/>
                </a:ln>
                <a:effectLst/>
                <a:uLnTx/>
                <a:uFillTx/>
                <a:latin typeface="Open Sans" panose="020B0606030504020204" pitchFamily="34" charset="0"/>
                <a:ea typeface="Open Sans" panose="020B0606030504020204" pitchFamily="34" charset="0"/>
                <a:cs typeface="Open Sans" panose="020B0606030504020204" pitchFamily="34" charset="0"/>
              </a:rPr>
              <a:t>el</a:t>
            </a:r>
            <a:r>
              <a:rPr kumimoji="0" lang="en-U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000" b="0" i="0" u="none" strike="noStrike" kern="1200" cap="none" spc="0" normalizeH="0" baseline="0" dirty="0" err="1">
                <a:ln>
                  <a:noFill/>
                </a:ln>
                <a:effectLst/>
                <a:uLnTx/>
                <a:uFillTx/>
                <a:latin typeface="Open Sans" panose="020B0606030504020204" pitchFamily="34" charset="0"/>
                <a:ea typeface="Open Sans" panose="020B0606030504020204" pitchFamily="34" charset="0"/>
                <a:cs typeface="Open Sans" panose="020B0606030504020204" pitchFamily="34" charset="0"/>
              </a:rPr>
              <a:t>siguiente</a:t>
            </a:r>
            <a:r>
              <a:rPr kumimoji="0" lang="en-U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000" b="0" i="0" u="none" strike="noStrike" kern="1200" cap="none" spc="0" normalizeH="0" baseline="0" dirty="0" err="1">
                <a:ln>
                  <a:noFill/>
                </a:ln>
                <a:effectLst/>
                <a:uLnTx/>
                <a:uFillTx/>
                <a:latin typeface="Open Sans" panose="020B0606030504020204" pitchFamily="34" charset="0"/>
                <a:ea typeface="Open Sans" panose="020B0606030504020204" pitchFamily="34" charset="0"/>
                <a:cs typeface="Open Sans" panose="020B0606030504020204" pitchFamily="34" charset="0"/>
              </a:rPr>
              <a:t>comando</a:t>
            </a:r>
            <a:r>
              <a:rPr kumimoji="0" lang="en-U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Problemas más comunes</a:t>
            </a:r>
            <a:endParaRPr lang="en-US" sz="3600" dirty="0"/>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https://github.com/dotnet/maui/blob/main/.github/DEVELOPMENT.md</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4B6A435A-B0B1-46EA-BBF6-69320F07FD73}"/>
              </a:ext>
            </a:extLst>
          </p:cNvPr>
          <p:cNvSpPr txBox="1"/>
          <p:nvPr/>
        </p:nvSpPr>
        <p:spPr>
          <a:xfrm>
            <a:off x="269240" y="2254844"/>
            <a:ext cx="11655840" cy="923330"/>
          </a:xfrm>
          <a:prstGeom prst="rect">
            <a:avLst/>
          </a:prstGeom>
          <a:noFill/>
        </p:spPr>
        <p:txBody>
          <a:bodyPr wrap="square">
            <a:spAutoFit/>
          </a:bodyPr>
          <a:lstStyle/>
          <a:p>
            <a:r>
              <a:rPr lang="en-US" i="0" dirty="0">
                <a:solidFill>
                  <a:srgbClr val="24292F"/>
                </a:solidFill>
                <a:effectLst/>
                <a:latin typeface="Consolas" panose="020B0609020204030204" pitchFamily="49" charset="0"/>
              </a:rPr>
              <a:t>Error NETSDK1147 To build this project, the following workloads must be installed: </a:t>
            </a:r>
            <a:r>
              <a:rPr lang="en-US" i="0" dirty="0" err="1">
                <a:solidFill>
                  <a:srgbClr val="24292F"/>
                </a:solidFill>
                <a:effectLst/>
                <a:latin typeface="Consolas" panose="020B0609020204030204" pitchFamily="49" charset="0"/>
              </a:rPr>
              <a:t>maui</a:t>
            </a:r>
            <a:r>
              <a:rPr lang="en-US" i="0" dirty="0">
                <a:solidFill>
                  <a:srgbClr val="24292F"/>
                </a:solidFill>
                <a:effectLst/>
                <a:latin typeface="Consolas" panose="020B0609020204030204" pitchFamily="49" charset="0"/>
              </a:rPr>
              <a:t>-android</a:t>
            </a:r>
            <a:br>
              <a:rPr lang="en-US" i="0" dirty="0">
                <a:solidFill>
                  <a:srgbClr val="24292F"/>
                </a:solidFill>
                <a:effectLst/>
                <a:latin typeface="Consolas" panose="020B0609020204030204" pitchFamily="49" charset="0"/>
              </a:rPr>
            </a:br>
            <a:r>
              <a:rPr lang="en-US" i="0" dirty="0">
                <a:solidFill>
                  <a:srgbClr val="24292F"/>
                </a:solidFill>
                <a:effectLst/>
                <a:latin typeface="Consolas" panose="020B0609020204030204" pitchFamily="49" charset="0"/>
              </a:rPr>
              <a:t>To install these workloads, run the following command: dotnet workload install </a:t>
            </a:r>
            <a:r>
              <a:rPr lang="en-US" i="0" dirty="0" err="1">
                <a:solidFill>
                  <a:srgbClr val="24292F"/>
                </a:solidFill>
                <a:effectLst/>
                <a:latin typeface="Consolas" panose="020B0609020204030204" pitchFamily="49" charset="0"/>
              </a:rPr>
              <a:t>maui</a:t>
            </a:r>
            <a:r>
              <a:rPr lang="en-US" i="0" dirty="0">
                <a:solidFill>
                  <a:srgbClr val="24292F"/>
                </a:solidFill>
                <a:effectLst/>
                <a:latin typeface="Consolas" panose="020B0609020204030204" pitchFamily="49" charset="0"/>
              </a:rPr>
              <a:t>-android</a:t>
            </a:r>
            <a:endParaRPr lang="en-US" dirty="0">
              <a:latin typeface="Consolas" panose="020B0609020204030204" pitchFamily="49" charset="0"/>
            </a:endParaRPr>
          </a:p>
        </p:txBody>
      </p:sp>
      <p:sp>
        <p:nvSpPr>
          <p:cNvPr id="4" name="Rectangle 2">
            <a:extLst>
              <a:ext uri="{FF2B5EF4-FFF2-40B4-BE49-F238E27FC236}">
                <a16:creationId xmlns:a16="http://schemas.microsoft.com/office/drawing/2014/main" id="{8E77BD80-F3DC-4F2D-900F-F470203B3DE1}"/>
              </a:ext>
            </a:extLst>
          </p:cNvPr>
          <p:cNvSpPr>
            <a:spLocks noChangeArrowheads="1"/>
          </p:cNvSpPr>
          <p:nvPr/>
        </p:nvSpPr>
        <p:spPr bwMode="auto">
          <a:xfrm>
            <a:off x="336136" y="4003616"/>
            <a:ext cx="115197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92F"/>
                </a:solidFill>
                <a:effectLst/>
                <a:latin typeface="Consolas" panose="020B0609020204030204" pitchFamily="49" charset="0"/>
              </a:rPr>
              <a:t>dotnet workload install </a:t>
            </a:r>
            <a:r>
              <a:rPr kumimoji="0" lang="en-US" altLang="en-US" sz="1600" b="0" i="0" u="none" strike="noStrike" cap="none" normalizeH="0" baseline="0" dirty="0" err="1">
                <a:ln>
                  <a:noFill/>
                </a:ln>
                <a:solidFill>
                  <a:srgbClr val="24292F"/>
                </a:solidFill>
                <a:effectLst/>
                <a:latin typeface="Consolas" panose="020B0609020204030204" pitchFamily="49" charset="0"/>
              </a:rPr>
              <a:t>maui</a:t>
            </a:r>
            <a:r>
              <a:rPr kumimoji="0" lang="en-US" altLang="en-US" sz="1600" b="0" i="0" u="none" strike="noStrike" cap="none" normalizeH="0" baseline="0" dirty="0">
                <a:ln>
                  <a:noFill/>
                </a:ln>
                <a:solidFill>
                  <a:srgbClr val="24292F"/>
                </a:solidFill>
                <a:effectLst/>
                <a:latin typeface="Consolas" panose="020B0609020204030204" pitchFamily="49" charset="0"/>
              </a:rPr>
              <a:t>  --from-rollback-file https://aka.ms/dotnet/maui/main.json  --source https://pkgs.dev.azure.com/dnceng/public/_packaging/darc-pub-dotnet-runtime-bd261ea4/nuget/v3/index.json  --source https://pkgs.dev.azure.com/dnceng/public/_packaging/darc-pub-dotnet-emsdk-52e9452f-3/nuget/v3/index.json  --source https://pkgs.dev.azure.com/dnceng/public/_packaging/dotnet6/nuget/v3/index.json  --source https://api.nuget.org/v3/index.json</a:t>
            </a:r>
            <a:r>
              <a:rPr kumimoji="0" lang="en-US" altLang="en-US" sz="1400" b="0" i="0" u="none" strike="noStrike" cap="none" normalizeH="0" baseline="0" dirty="0">
                <a:ln>
                  <a:noFill/>
                </a:ln>
                <a:solidFill>
                  <a:schemeClr val="tx1"/>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1394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6" end="6"/>
                                            </p:txEl>
                                          </p:spTgt>
                                        </p:tgtEl>
                                        <p:attrNameLst>
                                          <p:attrName>style.visibility</p:attrName>
                                        </p:attrNameLst>
                                      </p:cBhvr>
                                      <p:to>
                                        <p:strVal val="visible"/>
                                      </p:to>
                                    </p:set>
                                    <p:animEffect transition="in" filter="fade">
                                      <p:cBhvr>
                                        <p:cTn id="12" dur="500"/>
                                        <p:tgtEl>
                                          <p:spTgt spid="11">
                                            <p:txEl>
                                              <p:pRg st="6" end="6"/>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42" presetClass="path" presetSubtype="0" decel="100000" fill="hold" grpId="1" nodeType="withEffect">
                                  <p:stCondLst>
                                    <p:cond delay="0"/>
                                  </p:stCondLst>
                                  <p:childTnLst>
                                    <p:animMotion origin="layout" path="M 0 4.44444E-6 L 0 0.03287 " pathEditMode="relative" rAng="0" ptsTypes="AA">
                                      <p:cBhvr>
                                        <p:cTn id="18" dur="500" spd="-100000" fill="hold"/>
                                        <p:tgtEl>
                                          <p:spTgt spid="27"/>
                                        </p:tgtEl>
                                        <p:attrNameLst>
                                          <p:attrName>ppt_x</p:attrName>
                                          <p:attrName>ppt_y</p:attrName>
                                        </p:attrNameLst>
                                      </p:cBhvr>
                                      <p:rCtr x="0"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257641"/>
            <a:ext cx="1165584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También es posible usar un script que usamos en el equipo de .NET MAUI que automatiza los pasos anteriores: instala .NET, instala los </a:t>
            </a:r>
            <a:r>
              <a:rPr lang="es-ES" sz="2000" dirty="0" err="1">
                <a:latin typeface="Open Sans" panose="020B0606030504020204" pitchFamily="34" charset="0"/>
                <a:ea typeface="Open Sans" panose="020B0606030504020204" pitchFamily="34" charset="0"/>
                <a:cs typeface="Open Sans" panose="020B0606030504020204" pitchFamily="34" charset="0"/>
              </a:rPr>
              <a:t>workloads</a:t>
            </a:r>
            <a:r>
              <a:rPr lang="es-ES" sz="2000" dirty="0">
                <a:latin typeface="Open Sans" panose="020B0606030504020204" pitchFamily="34" charset="0"/>
                <a:ea typeface="Open Sans" panose="020B0606030504020204" pitchFamily="34" charset="0"/>
                <a:cs typeface="Open Sans" panose="020B0606030504020204" pitchFamily="34" charset="0"/>
              </a:rPr>
              <a:t> adecuados, etc.</a:t>
            </a: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Problemas más comunes</a:t>
            </a:r>
            <a:endParaRPr lang="en-US" sz="3600" dirty="0"/>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https://github.com/dotnet/maui/blob/main/.github/DEVELOPMENT.md</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2">
            <a:extLst>
              <a:ext uri="{FF2B5EF4-FFF2-40B4-BE49-F238E27FC236}">
                <a16:creationId xmlns:a16="http://schemas.microsoft.com/office/drawing/2014/main" id="{8E77BD80-F3DC-4F2D-900F-F470203B3DE1}"/>
              </a:ext>
            </a:extLst>
          </p:cNvPr>
          <p:cNvSpPr>
            <a:spLocks noChangeArrowheads="1"/>
          </p:cNvSpPr>
          <p:nvPr/>
        </p:nvSpPr>
        <p:spPr bwMode="auto">
          <a:xfrm>
            <a:off x="269240" y="2686113"/>
            <a:ext cx="115197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4292F"/>
                </a:solidFill>
                <a:effectLst/>
                <a:latin typeface="Consolas" panose="020B0609020204030204" pitchFamily="49" charset="0"/>
              </a:rPr>
              <a:t>iwr</a:t>
            </a:r>
            <a:r>
              <a:rPr kumimoji="0" lang="en-US" altLang="en-US" sz="1600" b="0" i="0" u="none" strike="noStrike" cap="none" normalizeH="0" baseline="0" dirty="0">
                <a:ln>
                  <a:noFill/>
                </a:ln>
                <a:solidFill>
                  <a:srgbClr val="24292F"/>
                </a:solidFill>
                <a:effectLst/>
                <a:latin typeface="Consolas" panose="020B0609020204030204" pitchFamily="49" charset="0"/>
              </a:rPr>
              <a:t> https://aka.ms/dotnet/maui/maui-install.ps1 -</a:t>
            </a:r>
            <a:r>
              <a:rPr kumimoji="0" lang="en-US" altLang="en-US" sz="1600" b="0" i="0" u="none" strike="noStrike" cap="none" normalizeH="0" baseline="0" dirty="0" err="1">
                <a:ln>
                  <a:noFill/>
                </a:ln>
                <a:solidFill>
                  <a:srgbClr val="24292F"/>
                </a:solidFill>
                <a:effectLst/>
                <a:latin typeface="Consolas" panose="020B0609020204030204" pitchFamily="49" charset="0"/>
              </a:rPr>
              <a:t>OutFile</a:t>
            </a:r>
            <a:r>
              <a:rPr kumimoji="0" lang="en-US" altLang="en-US" sz="1600" b="0" i="0" u="none" strike="noStrike" cap="none" normalizeH="0" baseline="0" dirty="0">
                <a:ln>
                  <a:noFill/>
                </a:ln>
                <a:solidFill>
                  <a:srgbClr val="24292F"/>
                </a:solidFill>
                <a:effectLst/>
                <a:latin typeface="Consolas" panose="020B0609020204030204" pitchFamily="49" charset="0"/>
              </a:rPr>
              <a:t> maui-install.ps1;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92F"/>
                </a:solidFill>
                <a:effectLst/>
                <a:latin typeface="Consolas" panose="020B0609020204030204" pitchFamily="49" charset="0"/>
              </a:rPr>
              <a:t>.\maui-install.ps1 -b 'release/6.0.2xx-preview14' -v '6.0.200-preview'</a:t>
            </a:r>
            <a:endParaRPr kumimoji="0" lang="en-US" altLang="en-US" sz="4000" b="0" i="0" u="none" strike="noStrike" cap="none" normalizeH="0" baseline="0" dirty="0">
              <a:ln>
                <a:noFill/>
              </a:ln>
              <a:solidFill>
                <a:schemeClr val="tx1"/>
              </a:solidFill>
              <a:effectLst/>
              <a:latin typeface="Consolas" panose="020B0609020204030204" pitchFamily="49" charset="0"/>
            </a:endParaRPr>
          </a:p>
        </p:txBody>
      </p:sp>
      <p:sp>
        <p:nvSpPr>
          <p:cNvPr id="8" name="Rectangle 2">
            <a:extLst>
              <a:ext uri="{FF2B5EF4-FFF2-40B4-BE49-F238E27FC236}">
                <a16:creationId xmlns:a16="http://schemas.microsoft.com/office/drawing/2014/main" id="{B6A17D3B-03E9-43E4-996B-549B76B79306}"/>
              </a:ext>
            </a:extLst>
          </p:cNvPr>
          <p:cNvSpPr>
            <a:spLocks noChangeArrowheads="1"/>
          </p:cNvSpPr>
          <p:nvPr/>
        </p:nvSpPr>
        <p:spPr bwMode="auto">
          <a:xfrm>
            <a:off x="269240" y="3789453"/>
            <a:ext cx="115197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92F"/>
                </a:solidFill>
                <a:effectLst/>
                <a:latin typeface="Consolas" panose="020B0609020204030204" pitchFamily="49" charset="0"/>
              </a:rPr>
              <a:t>curl -O -L https://aka.ms/dotnet/maui/maui-install.ps1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4292F"/>
                </a:solidFill>
                <a:effectLst/>
                <a:latin typeface="Consolas" panose="020B0609020204030204" pitchFamily="49" charset="0"/>
              </a:rPr>
              <a:t>sudo</a:t>
            </a:r>
            <a:r>
              <a:rPr kumimoji="0" lang="en-US" altLang="en-US" sz="1600" b="0" i="0" u="none" strike="noStrike" cap="none" normalizeH="0" baseline="0" dirty="0">
                <a:ln>
                  <a:noFill/>
                </a:ln>
                <a:solidFill>
                  <a:srgbClr val="24292F"/>
                </a:solidFill>
                <a:effectLst/>
                <a:latin typeface="Consolas" panose="020B0609020204030204" pitchFamily="49" charset="0"/>
              </a:rPr>
              <a:t> </a:t>
            </a:r>
            <a:r>
              <a:rPr kumimoji="0" lang="en-US" altLang="en-US" sz="1600" b="0" i="0" u="none" strike="noStrike" cap="none" normalizeH="0" baseline="0" dirty="0" err="1">
                <a:ln>
                  <a:noFill/>
                </a:ln>
                <a:solidFill>
                  <a:srgbClr val="24292F"/>
                </a:solidFill>
                <a:effectLst/>
                <a:latin typeface="Consolas" panose="020B0609020204030204" pitchFamily="49" charset="0"/>
              </a:rPr>
              <a:t>pwsh</a:t>
            </a:r>
            <a:r>
              <a:rPr kumimoji="0" lang="en-US" altLang="en-US" sz="1600" b="0" i="0" u="none" strike="noStrike" cap="none" normalizeH="0" baseline="0" dirty="0">
                <a:ln>
                  <a:noFill/>
                </a:ln>
                <a:solidFill>
                  <a:srgbClr val="24292F"/>
                </a:solidFill>
                <a:effectLst/>
                <a:latin typeface="Consolas" panose="020B0609020204030204" pitchFamily="49" charset="0"/>
              </a:rPr>
              <a:t> -File ./maui-install.ps1 -b 'release/6.0.2xx-preview14' -v '6.0.200-preview'</a:t>
            </a:r>
            <a:endParaRPr kumimoji="0" lang="en-US" altLang="en-US" sz="4000" b="0" i="0" u="none" strike="noStrike" cap="none" normalizeH="0" baseline="0" dirty="0">
              <a:ln>
                <a:noFill/>
              </a:ln>
              <a:solidFill>
                <a:schemeClr val="tx1"/>
              </a:solidFill>
              <a:effectLst/>
              <a:latin typeface="Consolas" panose="020B0609020204030204" pitchFamily="49" charset="0"/>
            </a:endParaRPr>
          </a:p>
        </p:txBody>
      </p:sp>
      <p:sp>
        <p:nvSpPr>
          <p:cNvPr id="9" name="TextBox 8">
            <a:extLst>
              <a:ext uri="{FF2B5EF4-FFF2-40B4-BE49-F238E27FC236}">
                <a16:creationId xmlns:a16="http://schemas.microsoft.com/office/drawing/2014/main" id="{29EEFD1A-B0AD-4D94-A6D4-9B2E778ABD29}"/>
              </a:ext>
            </a:extLst>
          </p:cNvPr>
          <p:cNvSpPr txBox="1"/>
          <p:nvPr/>
        </p:nvSpPr>
        <p:spPr>
          <a:xfrm>
            <a:off x="194046" y="3391292"/>
            <a:ext cx="156741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noProof="0" dirty="0">
                <a:latin typeface="Open Sans" panose="020B0606030504020204" pitchFamily="34" charset="0"/>
                <a:ea typeface="Open Sans" panose="020B0606030504020204" pitchFamily="34" charset="0"/>
                <a:cs typeface="Open Sans" panose="020B0606030504020204" pitchFamily="34" charset="0"/>
              </a:rPr>
              <a:t>macOS</a:t>
            </a: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3E695845-D4D9-4CF8-9306-2E19927D9DF7}"/>
              </a:ext>
            </a:extLst>
          </p:cNvPr>
          <p:cNvSpPr txBox="1"/>
          <p:nvPr/>
        </p:nvSpPr>
        <p:spPr>
          <a:xfrm>
            <a:off x="194046" y="2218482"/>
            <a:ext cx="156741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noProof="0" dirty="0">
                <a:latin typeface="Open Sans" panose="020B0606030504020204" pitchFamily="34" charset="0"/>
                <a:ea typeface="Open Sans" panose="020B0606030504020204" pitchFamily="34" charset="0"/>
                <a:cs typeface="Open Sans" panose="020B0606030504020204" pitchFamily="34" charset="0"/>
              </a:rPr>
              <a:t>Windows</a:t>
            </a: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5748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42" presetClass="path" presetSubtype="0" decel="100000" fill="hold" grpId="1" nodeType="withEffect">
                                  <p:stCondLst>
                                    <p:cond delay="0"/>
                                  </p:stCondLst>
                                  <p:childTnLst>
                                    <p:animMotion origin="layout" path="M 0 4.44444E-6 L 0 0.03287 " pathEditMode="relative" rAng="0" ptsTypes="AA">
                                      <p:cBhvr>
                                        <p:cTn id="13" dur="500" spd="-100000" fill="hold"/>
                                        <p:tgtEl>
                                          <p:spTgt spid="27"/>
                                        </p:tgtEl>
                                        <p:attrNameLst>
                                          <p:attrName>ppt_x</p:attrName>
                                          <p:attrName>ppt_y</p:attrName>
                                        </p:attrNameLst>
                                      </p:cBhvr>
                                      <p:rCtr x="0" y="1644"/>
                                    </p:animMotion>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P spid="9" grpId="0" uiExpand="1" build="p"/>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Widescreen</PresentationFormat>
  <Paragraphs>41</Paragraphs>
  <Slides>5</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Avenir LT Pro 45 Book</vt:lpstr>
      <vt:lpstr>Calibri</vt:lpstr>
      <vt:lpstr>Consolas</vt:lpstr>
      <vt:lpstr>Open Sans</vt:lpstr>
      <vt:lpstr>Segoe UI</vt:lpstr>
      <vt:lpstr>Segoe UI Light</vt:lpstr>
      <vt:lpstr>5-30629_Build_Template_WHITE</vt:lpstr>
      <vt:lpstr>5_Office Theme</vt:lpstr>
      <vt:lpstr>Resolución de problemas</vt:lpstr>
      <vt:lpstr>Problemas más comunes</vt:lpstr>
      <vt:lpstr>Problemas más comunes</vt:lpstr>
      <vt:lpstr>Problemas más comunes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2022-04-17T17:12:50Z</dcterms:modified>
</cp:coreProperties>
</file>