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10"/>
  </p:notesMasterIdLst>
  <p:sldIdLst>
    <p:sldId id="291" r:id="rId3"/>
    <p:sldId id="2147469519" r:id="rId4"/>
    <p:sldId id="2147469520" r:id="rId5"/>
    <p:sldId id="2147469525" r:id="rId6"/>
    <p:sldId id="2147469518" r:id="rId7"/>
    <p:sldId id="2147469507" r:id="rId8"/>
    <p:sldId id="28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04" autoAdjust="0"/>
    <p:restoredTop sz="91851"/>
  </p:normalViewPr>
  <p:slideViewPr>
    <p:cSldViewPr snapToGrid="0" snapToObjects="1">
      <p:cViewPr varScale="1">
        <p:scale>
          <a:sx n="102" d="100"/>
          <a:sy n="102" d="100"/>
        </p:scale>
        <p:origin x="1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4273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6082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4E7EBF-8FEE-4079-889B-EEE134D308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8497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4/18/2022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4/18/2022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028338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4/18/2022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4/18/2022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4/18/2022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4/18/2022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4/18/2022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4/18/2022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4/18/2022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4/18/2022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4/18/2022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4/18/2022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4/18/2022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8"/>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 id="2147483809" r:id="rId1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4/18/2022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err="1"/>
              <a:t>Hablemos</a:t>
            </a:r>
            <a:r>
              <a:rPr lang="en-US" sz="5400" b="1" dirty="0"/>
              <a:t> de </a:t>
            </a:r>
            <a:r>
              <a:rPr lang="en-US" sz="5400" b="1" dirty="0" err="1"/>
              <a:t>tener</a:t>
            </a:r>
            <a:r>
              <a:rPr lang="en-US" sz="5400" b="1" dirty="0"/>
              <a:t> un </a:t>
            </a:r>
            <a:r>
              <a:rPr lang="en-US" sz="5400" b="1" dirty="0" err="1"/>
              <a:t>entorno</a:t>
            </a:r>
            <a:r>
              <a:rPr lang="en-US" sz="5400" b="1" dirty="0"/>
              <a:t> de </a:t>
            </a:r>
            <a:r>
              <a:rPr lang="en-US" sz="5400" b="1" dirty="0" err="1"/>
              <a:t>desarrollo</a:t>
            </a:r>
            <a:r>
              <a:rPr lang="en-US" sz="5400" b="1" dirty="0"/>
              <a:t> </a:t>
            </a:r>
            <a:r>
              <a:rPr lang="en-US" sz="5400" b="1" dirty="0" err="1"/>
              <a:t>en</a:t>
            </a:r>
            <a:r>
              <a:rPr lang="en-US" sz="5400" b="1" dirty="0"/>
              <a:t> macOS</a:t>
            </a:r>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2E2BA4-9FC0-4828-A940-3704183398DF}"/>
              </a:ext>
            </a:extLst>
          </p:cNvPr>
          <p:cNvSpPr>
            <a:spLocks noGrp="1"/>
          </p:cNvSpPr>
          <p:nvPr>
            <p:ph type="title"/>
          </p:nvPr>
        </p:nvSpPr>
        <p:spPr/>
        <p:txBody>
          <a:bodyPr/>
          <a:lstStyle/>
          <a:p>
            <a:r>
              <a:rPr lang="es-ES" sz="7200" dirty="0">
                <a:solidFill>
                  <a:schemeClr val="bg1"/>
                </a:solidFill>
              </a:rPr>
              <a:t>Visual Studio macOS</a:t>
            </a:r>
            <a:endParaRPr lang="en-US" sz="7200" dirty="0">
              <a:solidFill>
                <a:schemeClr val="bg1"/>
              </a:solidFill>
            </a:endParaRPr>
          </a:p>
        </p:txBody>
      </p:sp>
    </p:spTree>
    <p:extLst>
      <p:ext uri="{BB962C8B-B14F-4D97-AF65-F5344CB8AC3E}">
        <p14:creationId xmlns:p14="http://schemas.microsoft.com/office/powerpoint/2010/main" val="80607809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0E7814F-772A-488B-9829-94D3C5B349DF}"/>
              </a:ext>
            </a:extLst>
          </p:cNvPr>
          <p:cNvSpPr txBox="1"/>
          <p:nvPr/>
        </p:nvSpPr>
        <p:spPr>
          <a:xfrm>
            <a:off x="7239786" y="1926945"/>
            <a:ext cx="4685294" cy="255454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2000" noProof="0" dirty="0">
                <a:latin typeface="Open Sans" panose="020B0606030504020204" pitchFamily="34" charset="0"/>
                <a:ea typeface="Open Sans" panose="020B0606030504020204" pitchFamily="34" charset="0"/>
                <a:cs typeface="Open Sans" panose="020B0606030504020204" pitchFamily="34" charset="0"/>
              </a:rPr>
              <a:t>De momento, Visual Studio para Mac no esta exactamente al mismo nivel que en Windows a la hora de trabajar con .MET MAUI.</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2000" b="0" i="0" u="none" strike="noStrike" kern="1200" cap="none" spc="0" normalizeH="0" baseline="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2000" noProof="0" dirty="0">
                <a:latin typeface="Open Sans" panose="020B0606030504020204" pitchFamily="34" charset="0"/>
                <a:ea typeface="Open Sans" panose="020B0606030504020204" pitchFamily="34" charset="0"/>
                <a:cs typeface="Open Sans" panose="020B0606030504020204" pitchFamily="34" charset="0"/>
              </a:rPr>
              <a:t>Utilizando la última </a:t>
            </a:r>
            <a:r>
              <a:rPr lang="es-ES" sz="2000" b="1" noProof="0" dirty="0" err="1">
                <a:latin typeface="Open Sans" panose="020B0606030504020204" pitchFamily="34" charset="0"/>
                <a:ea typeface="Open Sans" panose="020B0606030504020204" pitchFamily="34" charset="0"/>
                <a:cs typeface="Open Sans" panose="020B0606030504020204" pitchFamily="34" charset="0"/>
              </a:rPr>
              <a:t>Preview</a:t>
            </a:r>
            <a:r>
              <a:rPr lang="es-ES" sz="2000" b="1" noProof="0" dirty="0">
                <a:latin typeface="Open Sans" panose="020B0606030504020204" pitchFamily="34" charset="0"/>
                <a:ea typeface="Open Sans" panose="020B0606030504020204" pitchFamily="34" charset="0"/>
                <a:cs typeface="Open Sans" panose="020B0606030504020204" pitchFamily="34" charset="0"/>
              </a:rPr>
              <a:t> de Visual Studio 2022 para Mac </a:t>
            </a:r>
            <a:r>
              <a:rPr lang="es-ES" sz="2000" noProof="0" dirty="0">
                <a:latin typeface="Open Sans" panose="020B0606030504020204" pitchFamily="34" charset="0"/>
                <a:ea typeface="Open Sans" panose="020B0606030504020204" pitchFamily="34" charset="0"/>
                <a:cs typeface="Open Sans" panose="020B0606030504020204" pitchFamily="34" charset="0"/>
              </a:rPr>
              <a:t>es posible abrir y compilar aplicaciones.</a:t>
            </a:r>
            <a:endParaRPr kumimoji="0" lang="en-US" sz="2000" b="0"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6" name="Title 5">
            <a:extLst>
              <a:ext uri="{FF2B5EF4-FFF2-40B4-BE49-F238E27FC236}">
                <a16:creationId xmlns:a16="http://schemas.microsoft.com/office/drawing/2014/main" id="{7C376708-27FB-47AF-ABE1-2D622AC8ED83}"/>
              </a:ext>
            </a:extLst>
          </p:cNvPr>
          <p:cNvSpPr>
            <a:spLocks noGrp="1"/>
          </p:cNvSpPr>
          <p:nvPr>
            <p:ph type="title"/>
          </p:nvPr>
        </p:nvSpPr>
        <p:spPr/>
        <p:txBody>
          <a:bodyPr>
            <a:normAutofit/>
          </a:bodyPr>
          <a:lstStyle/>
          <a:p>
            <a:r>
              <a:rPr lang="es-ES" sz="3600" dirty="0"/>
              <a:t>O</a:t>
            </a:r>
            <a:r>
              <a:rPr lang="en-US" sz="3600" dirty="0" err="1"/>
              <a:t>tra</a:t>
            </a:r>
            <a:r>
              <a:rPr lang="en-US" sz="3600" dirty="0"/>
              <a:t> </a:t>
            </a:r>
            <a:r>
              <a:rPr lang="en-US" sz="3600" dirty="0" err="1"/>
              <a:t>opción</a:t>
            </a:r>
            <a:r>
              <a:rPr lang="en-US" sz="3600" dirty="0"/>
              <a:t>, Visual Studio Code</a:t>
            </a:r>
          </a:p>
        </p:txBody>
      </p:sp>
      <p:sp>
        <p:nvSpPr>
          <p:cNvPr id="27" name="TextBox 26">
            <a:extLst>
              <a:ext uri="{FF2B5EF4-FFF2-40B4-BE49-F238E27FC236}">
                <a16:creationId xmlns:a16="http://schemas.microsoft.com/office/drawing/2014/main" id="{E6899861-F3C8-435F-842F-0D4F0330DE36}"/>
              </a:ext>
            </a:extLst>
          </p:cNvPr>
          <p:cNvSpPr txBox="1"/>
          <p:nvPr/>
        </p:nvSpPr>
        <p:spPr>
          <a:xfrm>
            <a:off x="1761461" y="6271276"/>
            <a:ext cx="8669078" cy="221599"/>
          </a:xfrm>
          <a:prstGeom prst="rect">
            <a:avLst/>
          </a:prstGeom>
          <a:noFill/>
        </p:spPr>
        <p:txBody>
          <a:bodyPr wrap="square" lIns="0" tIns="0" rIns="0" bIns="0" rtlCol="0">
            <a:spAutoFit/>
          </a:bodyPr>
          <a:lstStyle/>
          <a:p>
            <a:pPr lvl="0" algn="ctr">
              <a:lnSpc>
                <a:spcPct val="90000"/>
              </a:lnSpc>
              <a:spcAft>
                <a:spcPts val="600"/>
              </a:spcAft>
              <a:tabLst>
                <a:tab pos="5380038" algn="l"/>
              </a:tabLst>
              <a:defRPr/>
            </a:pPr>
            <a:r>
              <a:rPr lang="en-US" sz="1600" b="1" dirty="0">
                <a:solidFill>
                  <a:schemeClr val="accent3">
                    <a:lumMod val="75000"/>
                  </a:schemeClr>
                </a:solidFill>
                <a:latin typeface="Open Sans" panose="020B0606030504020204" pitchFamily="34" charset="0"/>
                <a:ea typeface="Open Sans" panose="020B0606030504020204" pitchFamily="34" charset="0"/>
                <a:cs typeface="Open Sans" panose="020B0606030504020204" pitchFamily="34" charset="0"/>
              </a:rPr>
              <a:t>https://visualstudio.microsoft.com/es/vs/mac/preview/</a:t>
            </a:r>
            <a:endParaRPr kumimoji="0" lang="en-US" sz="1600" b="1" i="0" u="none" strike="noStrike" kern="1200" cap="none" spc="0" normalizeH="0" baseline="0" noProof="0" dirty="0">
              <a:ln>
                <a:noFill/>
              </a:ln>
              <a:solidFill>
                <a:schemeClr val="accent3">
                  <a:lumMod val="75000"/>
                </a:schemeClr>
              </a:solidFill>
              <a:effectLst/>
              <a:highlight>
                <a:srgbClr val="FFFF00"/>
              </a:highligh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323D6844-ED33-4995-A950-D63C32461DE1}"/>
              </a:ext>
            </a:extLst>
          </p:cNvPr>
          <p:cNvPicPr>
            <a:picLocks noChangeAspect="1"/>
          </p:cNvPicPr>
          <p:nvPr/>
        </p:nvPicPr>
        <p:blipFill>
          <a:blip r:embed="rId3"/>
          <a:stretch>
            <a:fillRect/>
          </a:stretch>
        </p:blipFill>
        <p:spPr>
          <a:xfrm>
            <a:off x="269240" y="1926945"/>
            <a:ext cx="6736663" cy="3399561"/>
          </a:xfrm>
          <a:prstGeom prst="rect">
            <a:avLst/>
          </a:prstGeom>
        </p:spPr>
      </p:pic>
    </p:spTree>
    <p:extLst>
      <p:ext uri="{BB962C8B-B14F-4D97-AF65-F5344CB8AC3E}">
        <p14:creationId xmlns:p14="http://schemas.microsoft.com/office/powerpoint/2010/main" val="406284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42" presetClass="path" presetSubtype="0" decel="100000" fill="hold" grpId="1" nodeType="withEffect">
                                  <p:stCondLst>
                                    <p:cond delay="0"/>
                                  </p:stCondLst>
                                  <p:childTnLst>
                                    <p:animMotion origin="layout" path="M 0 4.44444E-6 L 0 0.03287 " pathEditMode="relative" rAng="0" ptsTypes="AA">
                                      <p:cBhvr>
                                        <p:cTn id="18" dur="500" spd="-100000" fill="hold"/>
                                        <p:tgtEl>
                                          <p:spTgt spid="27"/>
                                        </p:tgtEl>
                                        <p:attrNameLst>
                                          <p:attrName>ppt_x</p:attrName>
                                          <p:attrName>ppt_y</p:attrName>
                                        </p:attrNameLst>
                                      </p:cBhvr>
                                      <p:rCtr x="0" y="16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27" grpId="0"/>
      <p:bldP spid="27"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0E7814F-772A-488B-9829-94D3C5B349DF}"/>
              </a:ext>
            </a:extLst>
          </p:cNvPr>
          <p:cNvSpPr txBox="1"/>
          <p:nvPr/>
        </p:nvSpPr>
        <p:spPr>
          <a:xfrm>
            <a:off x="269240" y="1257641"/>
            <a:ext cx="1165584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2000" dirty="0">
                <a:latin typeface="Open Sans" panose="020B0606030504020204" pitchFamily="34" charset="0"/>
                <a:ea typeface="Open Sans" panose="020B0606030504020204" pitchFamily="34" charset="0"/>
                <a:cs typeface="Open Sans" panose="020B0606030504020204" pitchFamily="34" charset="0"/>
              </a:rPr>
              <a:t>Para instalar las plantillas de proyecto de .NET MAUI:</a:t>
            </a:r>
            <a:endParaRPr kumimoji="0" lang="es-ES" sz="2000" b="0"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6" name="Title 5">
            <a:extLst>
              <a:ext uri="{FF2B5EF4-FFF2-40B4-BE49-F238E27FC236}">
                <a16:creationId xmlns:a16="http://schemas.microsoft.com/office/drawing/2014/main" id="{7C376708-27FB-47AF-ABE1-2D622AC8ED83}"/>
              </a:ext>
            </a:extLst>
          </p:cNvPr>
          <p:cNvSpPr>
            <a:spLocks noGrp="1"/>
          </p:cNvSpPr>
          <p:nvPr>
            <p:ph type="title"/>
          </p:nvPr>
        </p:nvSpPr>
        <p:spPr/>
        <p:txBody>
          <a:bodyPr>
            <a:normAutofit/>
          </a:bodyPr>
          <a:lstStyle/>
          <a:p>
            <a:r>
              <a:rPr lang="es-ES" sz="3600" dirty="0"/>
              <a:t>Instalación de las plantillas de proyecto</a:t>
            </a:r>
            <a:endParaRPr lang="en-US" sz="3600" dirty="0"/>
          </a:p>
        </p:txBody>
      </p:sp>
      <p:sp>
        <p:nvSpPr>
          <p:cNvPr id="27" name="TextBox 26">
            <a:extLst>
              <a:ext uri="{FF2B5EF4-FFF2-40B4-BE49-F238E27FC236}">
                <a16:creationId xmlns:a16="http://schemas.microsoft.com/office/drawing/2014/main" id="{E6899861-F3C8-435F-842F-0D4F0330DE36}"/>
              </a:ext>
            </a:extLst>
          </p:cNvPr>
          <p:cNvSpPr txBox="1"/>
          <p:nvPr/>
        </p:nvSpPr>
        <p:spPr>
          <a:xfrm>
            <a:off x="1761461" y="6271276"/>
            <a:ext cx="8669078" cy="221599"/>
          </a:xfrm>
          <a:prstGeom prst="rect">
            <a:avLst/>
          </a:prstGeom>
          <a:noFill/>
        </p:spPr>
        <p:txBody>
          <a:bodyPr wrap="square" lIns="0" tIns="0" rIns="0" bIns="0" rtlCol="0">
            <a:spAutoFit/>
          </a:bodyPr>
          <a:lstStyle/>
          <a:p>
            <a:pPr lvl="0" algn="ctr">
              <a:lnSpc>
                <a:spcPct val="90000"/>
              </a:lnSpc>
              <a:spcAft>
                <a:spcPts val="600"/>
              </a:spcAft>
              <a:tabLst>
                <a:tab pos="5380038" algn="l"/>
              </a:tabLst>
              <a:defRPr/>
            </a:pPr>
            <a:r>
              <a:rPr lang="en-US" sz="1600" b="1" dirty="0">
                <a:solidFill>
                  <a:schemeClr val="accent3">
                    <a:lumMod val="75000"/>
                  </a:schemeClr>
                </a:solidFill>
                <a:latin typeface="Open Sans" panose="020B0606030504020204" pitchFamily="34" charset="0"/>
                <a:ea typeface="Open Sans" panose="020B0606030504020204" pitchFamily="34" charset="0"/>
                <a:cs typeface="Open Sans" panose="020B0606030504020204" pitchFamily="34" charset="0"/>
              </a:rPr>
              <a:t>https://github.com/dotnet/maui/blob/main/.github/DEVELOPMENT.md</a:t>
            </a:r>
            <a:endParaRPr kumimoji="0" lang="en-US" sz="1600" b="1" i="0" u="none" strike="noStrike" kern="1200" cap="none" spc="0" normalizeH="0" baseline="0" noProof="0" dirty="0">
              <a:ln>
                <a:noFill/>
              </a:ln>
              <a:solidFill>
                <a:schemeClr val="accent3">
                  <a:lumMod val="75000"/>
                </a:schemeClr>
              </a:solidFill>
              <a:effectLst/>
              <a:highlight>
                <a:srgbClr val="FFFF00"/>
              </a:highligh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 name="Rectangle 2">
            <a:extLst>
              <a:ext uri="{FF2B5EF4-FFF2-40B4-BE49-F238E27FC236}">
                <a16:creationId xmlns:a16="http://schemas.microsoft.com/office/drawing/2014/main" id="{8E77BD80-F3DC-4F2D-900F-F470203B3DE1}"/>
              </a:ext>
            </a:extLst>
          </p:cNvPr>
          <p:cNvSpPr>
            <a:spLocks noChangeArrowheads="1"/>
          </p:cNvSpPr>
          <p:nvPr/>
        </p:nvSpPr>
        <p:spPr bwMode="auto">
          <a:xfrm>
            <a:off x="336136" y="1985649"/>
            <a:ext cx="1151972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800" b="0" i="0" dirty="0">
                <a:solidFill>
                  <a:srgbClr val="24292F"/>
                </a:solidFill>
                <a:effectLst/>
                <a:latin typeface="ui-monospace"/>
              </a:rPr>
              <a:t>dotnet new --install </a:t>
            </a:r>
            <a:r>
              <a:rPr lang="en-US" sz="2800" b="0" i="0" dirty="0" err="1">
                <a:solidFill>
                  <a:srgbClr val="24292F"/>
                </a:solidFill>
                <a:effectLst/>
                <a:latin typeface="ui-monospace"/>
              </a:rPr>
              <a:t>Microsoft.Maui.Templates</a:t>
            </a:r>
            <a:endParaRPr kumimoji="0" lang="en-US" altLang="en-US" sz="60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776813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par>
                                <p:cTn id="12" presetID="42" presetClass="path" presetSubtype="0" decel="100000" fill="hold" grpId="1" nodeType="withEffect">
                                  <p:stCondLst>
                                    <p:cond delay="0"/>
                                  </p:stCondLst>
                                  <p:childTnLst>
                                    <p:animMotion origin="layout" path="M 0 4.44444E-6 L 0 0.03287 " pathEditMode="relative" rAng="0" ptsTypes="AA">
                                      <p:cBhvr>
                                        <p:cTn id="13" dur="500" spd="-100000" fill="hold"/>
                                        <p:tgtEl>
                                          <p:spTgt spid="27"/>
                                        </p:tgtEl>
                                        <p:attrNameLst>
                                          <p:attrName>ppt_x</p:attrName>
                                          <p:attrName>ppt_y</p:attrName>
                                        </p:attrNameLst>
                                      </p:cBhvr>
                                      <p:rCtr x="0" y="16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27" grpId="0"/>
      <p:bldP spid="27"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2E2BA4-9FC0-4828-A940-3704183398DF}"/>
              </a:ext>
            </a:extLst>
          </p:cNvPr>
          <p:cNvSpPr>
            <a:spLocks noGrp="1"/>
          </p:cNvSpPr>
          <p:nvPr>
            <p:ph type="title"/>
          </p:nvPr>
        </p:nvSpPr>
        <p:spPr/>
        <p:txBody>
          <a:bodyPr/>
          <a:lstStyle/>
          <a:p>
            <a:r>
              <a:rPr lang="es-ES" sz="7200" dirty="0">
                <a:solidFill>
                  <a:schemeClr val="bg1"/>
                </a:solidFill>
              </a:rPr>
              <a:t>Visual Studio </a:t>
            </a:r>
            <a:r>
              <a:rPr lang="es-ES" sz="7200" dirty="0" err="1">
                <a:solidFill>
                  <a:schemeClr val="bg1"/>
                </a:solidFill>
              </a:rPr>
              <a:t>Code</a:t>
            </a:r>
            <a:endParaRPr lang="en-US" sz="7200" dirty="0">
              <a:solidFill>
                <a:schemeClr val="bg1"/>
              </a:solidFill>
            </a:endParaRPr>
          </a:p>
        </p:txBody>
      </p:sp>
    </p:spTree>
    <p:extLst>
      <p:ext uri="{BB962C8B-B14F-4D97-AF65-F5344CB8AC3E}">
        <p14:creationId xmlns:p14="http://schemas.microsoft.com/office/powerpoint/2010/main" val="97083827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0E7814F-772A-488B-9829-94D3C5B349DF}"/>
              </a:ext>
            </a:extLst>
          </p:cNvPr>
          <p:cNvSpPr txBox="1"/>
          <p:nvPr/>
        </p:nvSpPr>
        <p:spPr>
          <a:xfrm>
            <a:off x="6060116" y="1926945"/>
            <a:ext cx="6131884" cy="31700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2000" dirty="0">
                <a:latin typeface="Open Sans" panose="020B0606030504020204" pitchFamily="34" charset="0"/>
                <a:ea typeface="Open Sans" panose="020B0606030504020204" pitchFamily="34" charset="0"/>
                <a:cs typeface="Open Sans" panose="020B0606030504020204" pitchFamily="34" charset="0"/>
              </a:rPr>
              <a:t>La extensión Comet para </a:t>
            </a:r>
            <a:r>
              <a:rPr lang="es-ES" sz="2000" b="1" dirty="0">
                <a:latin typeface="Open Sans" panose="020B0606030504020204" pitchFamily="34" charset="0"/>
                <a:ea typeface="Open Sans" panose="020B0606030504020204" pitchFamily="34" charset="0"/>
                <a:cs typeface="Open Sans" panose="020B0606030504020204" pitchFamily="34" charset="0"/>
              </a:rPr>
              <a:t>Visual Studio </a:t>
            </a:r>
            <a:r>
              <a:rPr lang="es-ES" sz="2000" b="1" dirty="0" err="1">
                <a:latin typeface="Open Sans" panose="020B0606030504020204" pitchFamily="34" charset="0"/>
                <a:ea typeface="Open Sans" panose="020B0606030504020204" pitchFamily="34" charset="0"/>
                <a:cs typeface="Open Sans" panose="020B0606030504020204" pitchFamily="34" charset="0"/>
              </a:rPr>
              <a:t>Code</a:t>
            </a:r>
            <a:r>
              <a:rPr lang="es-ES" sz="2000" dirty="0">
                <a:latin typeface="Open Sans" panose="020B0606030504020204" pitchFamily="34" charset="0"/>
                <a:ea typeface="Open Sans" panose="020B0606030504020204" pitchFamily="34" charset="0"/>
                <a:cs typeface="Open Sans" panose="020B0606030504020204" pitchFamily="34" charset="0"/>
              </a:rPr>
              <a:t>, pensada para permitir depurar Apps Comet, también permite lanzar y depurar Apps .NET MAUI.</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2000" b="0"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2000" dirty="0">
                <a:latin typeface="Open Sans" panose="020B0606030504020204" pitchFamily="34" charset="0"/>
                <a:ea typeface="Open Sans" panose="020B0606030504020204" pitchFamily="34" charset="0"/>
                <a:cs typeface="Open Sans" panose="020B0606030504020204" pitchFamily="34" charset="0"/>
              </a:rPr>
              <a:t>La experiencia de desarrollo permite: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2000" dirty="0">
                <a:latin typeface="Open Sans" panose="020B0606030504020204" pitchFamily="34" charset="0"/>
                <a:ea typeface="Open Sans" panose="020B0606030504020204" pitchFamily="34" charset="0"/>
                <a:cs typeface="Open Sans" panose="020B0606030504020204" pitchFamily="34" charset="0"/>
              </a:rPr>
              <a:t>Compilar y lanzar Apps en emulador o dispositivo.</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2000" dirty="0">
                <a:latin typeface="Open Sans" panose="020B0606030504020204" pitchFamily="34" charset="0"/>
                <a:ea typeface="Open Sans" panose="020B0606030504020204" pitchFamily="34" charset="0"/>
                <a:cs typeface="Open Sans" panose="020B0606030504020204" pitchFamily="34" charset="0"/>
              </a:rPr>
              <a:t>Manejar sesión de depuración: pilas de llamadas, </a:t>
            </a:r>
            <a:r>
              <a:rPr lang="es-ES" sz="2000" dirty="0" err="1">
                <a:latin typeface="Open Sans" panose="020B0606030504020204" pitchFamily="34" charset="0"/>
                <a:ea typeface="Open Sans" panose="020B0606030504020204" pitchFamily="34" charset="0"/>
                <a:cs typeface="Open Sans" panose="020B0606030504020204" pitchFamily="34" charset="0"/>
              </a:rPr>
              <a:t>breakpoints</a:t>
            </a:r>
            <a:r>
              <a:rPr lang="es-ES" sz="2000" dirty="0">
                <a:latin typeface="Open Sans" panose="020B0606030504020204" pitchFamily="34" charset="0"/>
                <a:ea typeface="Open Sans" panose="020B0606030504020204" pitchFamily="34" charset="0"/>
                <a:cs typeface="Open Sans" panose="020B0606030504020204" pitchFamily="34" charset="0"/>
              </a:rPr>
              <a:t>, etc.</a:t>
            </a:r>
            <a:endParaRPr kumimoji="0" lang="en-US" sz="2000" b="0" i="0" u="none" strike="noStrike" kern="1200" cap="none" spc="0" normalizeH="0" baseline="0" noProof="0" dirty="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6" name="Title 5">
            <a:extLst>
              <a:ext uri="{FF2B5EF4-FFF2-40B4-BE49-F238E27FC236}">
                <a16:creationId xmlns:a16="http://schemas.microsoft.com/office/drawing/2014/main" id="{7C376708-27FB-47AF-ABE1-2D622AC8ED83}"/>
              </a:ext>
            </a:extLst>
          </p:cNvPr>
          <p:cNvSpPr>
            <a:spLocks noGrp="1"/>
          </p:cNvSpPr>
          <p:nvPr>
            <p:ph type="title"/>
          </p:nvPr>
        </p:nvSpPr>
        <p:spPr/>
        <p:txBody>
          <a:bodyPr>
            <a:normAutofit/>
          </a:bodyPr>
          <a:lstStyle/>
          <a:p>
            <a:r>
              <a:rPr lang="es-ES" sz="3600" dirty="0"/>
              <a:t>O</a:t>
            </a:r>
            <a:r>
              <a:rPr lang="en-US" sz="3600" dirty="0" err="1"/>
              <a:t>tra</a:t>
            </a:r>
            <a:r>
              <a:rPr lang="en-US" sz="3600" dirty="0"/>
              <a:t> </a:t>
            </a:r>
            <a:r>
              <a:rPr lang="en-US" sz="3600" dirty="0" err="1"/>
              <a:t>opción</a:t>
            </a:r>
            <a:r>
              <a:rPr lang="en-US" sz="3600" dirty="0"/>
              <a:t>, Visual Studio Code</a:t>
            </a:r>
          </a:p>
        </p:txBody>
      </p:sp>
      <p:sp>
        <p:nvSpPr>
          <p:cNvPr id="27" name="TextBox 26">
            <a:extLst>
              <a:ext uri="{FF2B5EF4-FFF2-40B4-BE49-F238E27FC236}">
                <a16:creationId xmlns:a16="http://schemas.microsoft.com/office/drawing/2014/main" id="{E6899861-F3C8-435F-842F-0D4F0330DE36}"/>
              </a:ext>
            </a:extLst>
          </p:cNvPr>
          <p:cNvSpPr txBox="1"/>
          <p:nvPr/>
        </p:nvSpPr>
        <p:spPr>
          <a:xfrm>
            <a:off x="1761461" y="6271276"/>
            <a:ext cx="8669078" cy="221599"/>
          </a:xfrm>
          <a:prstGeom prst="rect">
            <a:avLst/>
          </a:prstGeom>
          <a:noFill/>
        </p:spPr>
        <p:txBody>
          <a:bodyPr wrap="square" lIns="0" tIns="0" rIns="0" bIns="0" rtlCol="0">
            <a:spAutoFit/>
          </a:bodyPr>
          <a:lstStyle/>
          <a:p>
            <a:pPr lvl="0" algn="ctr">
              <a:lnSpc>
                <a:spcPct val="90000"/>
              </a:lnSpc>
              <a:spcAft>
                <a:spcPts val="600"/>
              </a:spcAft>
              <a:tabLst>
                <a:tab pos="5380038" algn="l"/>
              </a:tabLst>
              <a:defRPr/>
            </a:pPr>
            <a:r>
              <a:rPr lang="en-US" sz="1600" b="1" dirty="0">
                <a:solidFill>
                  <a:schemeClr val="accent3">
                    <a:lumMod val="75000"/>
                  </a:schemeClr>
                </a:solidFill>
                <a:latin typeface="Open Sans" panose="020B0606030504020204" pitchFamily="34" charset="0"/>
                <a:ea typeface="Open Sans" panose="020B0606030504020204" pitchFamily="34" charset="0"/>
                <a:cs typeface="Open Sans" panose="020B0606030504020204" pitchFamily="34" charset="0"/>
              </a:rPr>
              <a:t>https://marketplace.visualstudio.com/items?itemName=Clancey.comet-debug</a:t>
            </a:r>
            <a:endParaRPr kumimoji="0" lang="en-US" sz="1600" b="1" i="0" u="none" strike="noStrike" kern="1200" cap="none" spc="0" normalizeH="0" baseline="0" noProof="0" dirty="0">
              <a:ln>
                <a:noFill/>
              </a:ln>
              <a:solidFill>
                <a:schemeClr val="accent3">
                  <a:lumMod val="75000"/>
                </a:schemeClr>
              </a:solidFill>
              <a:effectLst/>
              <a:highlight>
                <a:srgbClr val="FFFF00"/>
              </a:highligh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13" name="Picture 12">
            <a:extLst>
              <a:ext uri="{FF2B5EF4-FFF2-40B4-BE49-F238E27FC236}">
                <a16:creationId xmlns:a16="http://schemas.microsoft.com/office/drawing/2014/main" id="{2AA1F2A7-2B09-4AAB-AB72-1E6573294884}"/>
              </a:ext>
            </a:extLst>
          </p:cNvPr>
          <p:cNvPicPr>
            <a:picLocks noChangeAspect="1"/>
          </p:cNvPicPr>
          <p:nvPr/>
        </p:nvPicPr>
        <p:blipFill>
          <a:blip r:embed="rId3"/>
          <a:stretch>
            <a:fillRect/>
          </a:stretch>
        </p:blipFill>
        <p:spPr>
          <a:xfrm>
            <a:off x="478353" y="1475281"/>
            <a:ext cx="4785437" cy="3907437"/>
          </a:xfrm>
          <a:prstGeom prst="rect">
            <a:avLst/>
          </a:prstGeom>
        </p:spPr>
      </p:pic>
    </p:spTree>
    <p:extLst>
      <p:ext uri="{BB962C8B-B14F-4D97-AF65-F5344CB8AC3E}">
        <p14:creationId xmlns:p14="http://schemas.microsoft.com/office/powerpoint/2010/main" val="111394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fade">
                                      <p:cBhvr>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4" end="4"/>
                                            </p:txEl>
                                          </p:spTgt>
                                        </p:tgtEl>
                                        <p:attrNameLst>
                                          <p:attrName>style.visibility</p:attrName>
                                        </p:attrNameLst>
                                      </p:cBhvr>
                                      <p:to>
                                        <p:strVal val="visible"/>
                                      </p:to>
                                    </p:set>
                                    <p:animEffect transition="in" filter="fade">
                                      <p:cBhvr>
                                        <p:cTn id="22" dur="500"/>
                                        <p:tgtEl>
                                          <p:spTgt spid="11">
                                            <p:txEl>
                                              <p:pRg st="4" end="4"/>
                                            </p:txEl>
                                          </p:spTgt>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par>
                                <p:cTn id="27" presetID="42" presetClass="path" presetSubtype="0" decel="100000" fill="hold" grpId="1" nodeType="withEffect">
                                  <p:stCondLst>
                                    <p:cond delay="0"/>
                                  </p:stCondLst>
                                  <p:childTnLst>
                                    <p:animMotion origin="layout" path="M 0 4.44444E-6 L 0 0.03287 " pathEditMode="relative" rAng="0" ptsTypes="AA">
                                      <p:cBhvr>
                                        <p:cTn id="28" dur="500" spd="-100000" fill="hold"/>
                                        <p:tgtEl>
                                          <p:spTgt spid="27"/>
                                        </p:tgtEl>
                                        <p:attrNameLst>
                                          <p:attrName>ppt_x</p:attrName>
                                          <p:attrName>ppt_y</p:attrName>
                                        </p:attrNameLst>
                                      </p:cBhvr>
                                      <p:rCtr x="0" y="16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27" grpId="0"/>
      <p:bldP spid="27"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359</Words>
  <Application>Microsoft Office PowerPoint</Application>
  <PresentationFormat>Widescreen</PresentationFormat>
  <Paragraphs>35</Paragraphs>
  <Slides>7</Slides>
  <Notes>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vt:i4>
      </vt:variant>
    </vt:vector>
  </HeadingPairs>
  <TitlesOfParts>
    <vt:vector size="17" baseType="lpstr">
      <vt:lpstr>Arial</vt:lpstr>
      <vt:lpstr>Avenir LT Pro 45 Book</vt:lpstr>
      <vt:lpstr>Calibri</vt:lpstr>
      <vt:lpstr>Consolas</vt:lpstr>
      <vt:lpstr>Open Sans</vt:lpstr>
      <vt:lpstr>Segoe UI</vt:lpstr>
      <vt:lpstr>Segoe UI Light</vt:lpstr>
      <vt:lpstr>ui-monospace</vt:lpstr>
      <vt:lpstr>5-30629_Build_Template_WHITE</vt:lpstr>
      <vt:lpstr>5_Office Theme</vt:lpstr>
      <vt:lpstr>Hablemos de tener un entorno de desarrollo en macOS</vt:lpstr>
      <vt:lpstr>Visual Studio macOS</vt:lpstr>
      <vt:lpstr>Otra opción, Visual Studio Code</vt:lpstr>
      <vt:lpstr>Instalación de las plantillas de proyecto</vt:lpstr>
      <vt:lpstr>Visual Studio Code</vt:lpstr>
      <vt:lpstr>Otra opción, Visual Studio Code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2022-04-18T18:35:08Z</dcterms:modified>
</cp:coreProperties>
</file>