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0"/>
  </p:notesMasterIdLst>
  <p:handoutMasterIdLst>
    <p:handoutMasterId r:id="rId16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7" r:id="rId24"/>
    <p:sldId id="288" r:id="rId25"/>
    <p:sldId id="278" r:id="rId26"/>
    <p:sldId id="279" r:id="rId27"/>
    <p:sldId id="280" r:id="rId28"/>
    <p:sldId id="281" r:id="rId29"/>
    <p:sldId id="282" r:id="rId30"/>
    <p:sldId id="289" r:id="rId31"/>
    <p:sldId id="283" r:id="rId32"/>
    <p:sldId id="284" r:id="rId33"/>
    <p:sldId id="285" r:id="rId34"/>
    <p:sldId id="290" r:id="rId35"/>
    <p:sldId id="321" r:id="rId36"/>
    <p:sldId id="320" r:id="rId37"/>
    <p:sldId id="322" r:id="rId38"/>
    <p:sldId id="323" r:id="rId39"/>
    <p:sldId id="325" r:id="rId40"/>
    <p:sldId id="326" r:id="rId41"/>
    <p:sldId id="316" r:id="rId42"/>
    <p:sldId id="291" r:id="rId43"/>
    <p:sldId id="317" r:id="rId44"/>
    <p:sldId id="318" r:id="rId45"/>
    <p:sldId id="292" r:id="rId46"/>
    <p:sldId id="298" r:id="rId47"/>
    <p:sldId id="299" r:id="rId48"/>
    <p:sldId id="300" r:id="rId49"/>
    <p:sldId id="301" r:id="rId50"/>
    <p:sldId id="370" r:id="rId51"/>
    <p:sldId id="302" r:id="rId52"/>
    <p:sldId id="303" r:id="rId53"/>
    <p:sldId id="304" r:id="rId54"/>
    <p:sldId id="307" r:id="rId55"/>
    <p:sldId id="305" r:id="rId56"/>
    <p:sldId id="306" r:id="rId57"/>
    <p:sldId id="340" r:id="rId58"/>
    <p:sldId id="341" r:id="rId59"/>
    <p:sldId id="343" r:id="rId60"/>
    <p:sldId id="344" r:id="rId61"/>
    <p:sldId id="311" r:id="rId62"/>
    <p:sldId id="312" r:id="rId63"/>
    <p:sldId id="313" r:id="rId64"/>
    <p:sldId id="315" r:id="rId65"/>
    <p:sldId id="371" r:id="rId66"/>
    <p:sldId id="297" r:id="rId67"/>
    <p:sldId id="327" r:id="rId68"/>
    <p:sldId id="328" r:id="rId69"/>
    <p:sldId id="345" r:id="rId70"/>
    <p:sldId id="347" r:id="rId71"/>
    <p:sldId id="349" r:id="rId72"/>
    <p:sldId id="348" r:id="rId73"/>
    <p:sldId id="350" r:id="rId74"/>
    <p:sldId id="351" r:id="rId75"/>
    <p:sldId id="346" r:id="rId76"/>
    <p:sldId id="352" r:id="rId77"/>
    <p:sldId id="354" r:id="rId78"/>
    <p:sldId id="355" r:id="rId79"/>
    <p:sldId id="356" r:id="rId80"/>
    <p:sldId id="357" r:id="rId81"/>
    <p:sldId id="358" r:id="rId82"/>
    <p:sldId id="360" r:id="rId83"/>
    <p:sldId id="361" r:id="rId84"/>
    <p:sldId id="362" r:id="rId85"/>
    <p:sldId id="378" r:id="rId86"/>
    <p:sldId id="383" r:id="rId87"/>
    <p:sldId id="381" r:id="rId88"/>
    <p:sldId id="380" r:id="rId89"/>
    <p:sldId id="385" r:id="rId90"/>
    <p:sldId id="379" r:id="rId91"/>
    <p:sldId id="363" r:id="rId92"/>
    <p:sldId id="364" r:id="rId93"/>
    <p:sldId id="365" r:id="rId94"/>
    <p:sldId id="367" r:id="rId95"/>
    <p:sldId id="366" r:id="rId96"/>
    <p:sldId id="368" r:id="rId97"/>
    <p:sldId id="369" r:id="rId98"/>
    <p:sldId id="330" r:id="rId99"/>
    <p:sldId id="386" r:id="rId100"/>
    <p:sldId id="329" r:id="rId101"/>
    <p:sldId id="331" r:id="rId102"/>
    <p:sldId id="332" r:id="rId103"/>
    <p:sldId id="334" r:id="rId104"/>
    <p:sldId id="333" r:id="rId105"/>
    <p:sldId id="374" r:id="rId106"/>
    <p:sldId id="372" r:id="rId107"/>
    <p:sldId id="373" r:id="rId108"/>
    <p:sldId id="375" r:id="rId109"/>
    <p:sldId id="376" r:id="rId110"/>
    <p:sldId id="377" r:id="rId111"/>
    <p:sldId id="387" r:id="rId112"/>
    <p:sldId id="388" r:id="rId113"/>
    <p:sldId id="389" r:id="rId114"/>
    <p:sldId id="390" r:id="rId115"/>
    <p:sldId id="339" r:id="rId116"/>
    <p:sldId id="391" r:id="rId117"/>
    <p:sldId id="392" r:id="rId118"/>
    <p:sldId id="393" r:id="rId119"/>
    <p:sldId id="394" r:id="rId120"/>
    <p:sldId id="395" r:id="rId121"/>
    <p:sldId id="396" r:id="rId122"/>
    <p:sldId id="397" r:id="rId123"/>
    <p:sldId id="398" r:id="rId124"/>
    <p:sldId id="399" r:id="rId125"/>
    <p:sldId id="400" r:id="rId126"/>
    <p:sldId id="432" r:id="rId127"/>
    <p:sldId id="401" r:id="rId128"/>
    <p:sldId id="402" r:id="rId129"/>
    <p:sldId id="403" r:id="rId130"/>
    <p:sldId id="404" r:id="rId131"/>
    <p:sldId id="405" r:id="rId132"/>
    <p:sldId id="406" r:id="rId133"/>
    <p:sldId id="407" r:id="rId134"/>
    <p:sldId id="408" r:id="rId135"/>
    <p:sldId id="409" r:id="rId136"/>
    <p:sldId id="410" r:id="rId137"/>
    <p:sldId id="411" r:id="rId138"/>
    <p:sldId id="412" r:id="rId139"/>
    <p:sldId id="413" r:id="rId140"/>
    <p:sldId id="414" r:id="rId141"/>
    <p:sldId id="415" r:id="rId142"/>
    <p:sldId id="416" r:id="rId143"/>
    <p:sldId id="417" r:id="rId144"/>
    <p:sldId id="418" r:id="rId145"/>
    <p:sldId id="419" r:id="rId146"/>
    <p:sldId id="420" r:id="rId147"/>
    <p:sldId id="421" r:id="rId148"/>
    <p:sldId id="422" r:id="rId149"/>
    <p:sldId id="423" r:id="rId150"/>
    <p:sldId id="424" r:id="rId151"/>
    <p:sldId id="425" r:id="rId152"/>
    <p:sldId id="426" r:id="rId153"/>
    <p:sldId id="427" r:id="rId154"/>
    <p:sldId id="428" r:id="rId155"/>
    <p:sldId id="429" r:id="rId156"/>
    <p:sldId id="430" r:id="rId157"/>
    <p:sldId id="431" r:id="rId158"/>
    <p:sldId id="286" r:id="rId159"/>
  </p:sldIdLst>
  <p:sldSz cx="12192000" cy="6858000"/>
  <p:notesSz cx="7315200" cy="96012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6E28"/>
    <a:srgbClr val="01848C"/>
    <a:srgbClr val="E3AE24"/>
    <a:srgbClr val="61ABB1"/>
    <a:srgbClr val="61ACAF"/>
    <a:srgbClr val="E16F25"/>
    <a:srgbClr val="E5AD22"/>
    <a:srgbClr val="F2D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1" d="100"/>
          <a:sy n="71" d="100"/>
        </p:scale>
        <p:origin x="696" y="60"/>
      </p:cViewPr>
      <p:guideLst/>
    </p:cSldViewPr>
  </p:slideViewPr>
  <p:notesTextViewPr>
    <p:cViewPr>
      <p:scale>
        <a:sx n="3" d="2"/>
        <a:sy n="3" d="2"/>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notesMaster" Target="notesMasters/notesMaster1.xml"/><Relationship Id="rId16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EDC82A51-097F-4864-A4F6-46FECE056A0F}" type="datetimeFigureOut">
              <a:rPr lang="es-MX" smtClean="0"/>
              <a:t>28/06/2018</a:t>
            </a:fld>
            <a:endParaRPr lang="es-MX"/>
          </a:p>
        </p:txBody>
      </p:sp>
      <p:sp>
        <p:nvSpPr>
          <p:cNvPr id="4" name="Marcador de pie de página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5" name="Marcador de número de diapositiva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814C703-BE40-4BDF-A65D-587F03599A1A}" type="slidenum">
              <a:rPr lang="es-MX" smtClean="0"/>
              <a:t>‹Nº›</a:t>
            </a:fld>
            <a:endParaRPr lang="es-MX"/>
          </a:p>
        </p:txBody>
      </p:sp>
    </p:spTree>
    <p:extLst>
      <p:ext uri="{BB962C8B-B14F-4D97-AF65-F5344CB8AC3E}">
        <p14:creationId xmlns:p14="http://schemas.microsoft.com/office/powerpoint/2010/main" val="3291384218"/>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2646" units="cm"/>
          <inkml:channel name="Y" type="integer" max="800" units="cm"/>
          <inkml:channel name="T" type="integer" max="2.14748E9" units="dev"/>
        </inkml:traceFormat>
        <inkml:channelProperties>
          <inkml:channelProperty channel="X" name="resolution" value="85.63107" units="1/cm"/>
          <inkml:channelProperty channel="Y" name="resolution" value="46.24277" units="1/cm"/>
          <inkml:channelProperty channel="T" name="resolution" value="1" units="1/dev"/>
        </inkml:channelProperties>
      </inkml:inkSource>
      <inkml:timestamp xml:id="ts0" timeString="2018-06-20T16:19:57.094"/>
    </inkml:context>
    <inkml:brush xml:id="br0">
      <inkml:brushProperty name="width" value="0.05292" units="cm"/>
      <inkml:brushProperty name="height" value="0.05292" units="cm"/>
      <inkml:brushProperty name="color" value="#FF0000"/>
    </inkml:brush>
  </inkml:definitions>
  <inkml:trace contextRef="#ctx0" brushRef="#br0">10714 2005 0</inkml:trace>
</inkml:ink>
</file>

<file path=ppt/ink/ink2.xml><?xml version="1.0" encoding="utf-8"?>
<inkml:ink xmlns:inkml="http://www.w3.org/2003/InkML">
  <inkml:definitions>
    <inkml:context xml:id="ctx0">
      <inkml:inkSource xml:id="inkSrc0">
        <inkml:traceFormat>
          <inkml:channel name="X" type="integer" max="2646" units="cm"/>
          <inkml:channel name="Y" type="integer" max="800" units="cm"/>
          <inkml:channel name="T" type="integer" max="2.14748E9" units="dev"/>
        </inkml:traceFormat>
        <inkml:channelProperties>
          <inkml:channelProperty channel="X" name="resolution" value="85.63107" units="1/cm"/>
          <inkml:channelProperty channel="Y" name="resolution" value="46.24277" units="1/cm"/>
          <inkml:channelProperty channel="T" name="resolution" value="1" units="1/dev"/>
        </inkml:channelProperties>
      </inkml:inkSource>
      <inkml:timestamp xml:id="ts0" timeString="2018-06-20T16:01:57.511"/>
    </inkml:context>
    <inkml:brush xml:id="br0">
      <inkml:brushProperty name="width" value="0.05292" units="cm"/>
      <inkml:brushProperty name="height" value="0.05292" units="cm"/>
      <inkml:brushProperty name="color" value="#FF0000"/>
    </inkml:brush>
  </inkml:definitions>
  <inkml:trace contextRef="#ctx0" brushRef="#br0">27146 3890 0,'-5953'-27'203,"5741"27"-203,1 27 15,-1-1-15,-52-26 16,-1 0-16,-105 0 16,-54 0-16,-78 0 15,-1 0-15,-79 0 16,0 0-1,79 0-15,0 0 16,53 0-16,27 0 16,26 0-16,53 0 15,27 0-15,-1 0 16,27 0-16,80 0 16,52 0-16,0 0 15,27 0-15,52 0 16,1 0-16,0 0 15,26 0-15,-27 0 16,1 0-16,0 27 16,26-1-16,-27-26 15,27 27-15,0-27 16,-26 0-16,0 26 16,-1 0-16,1-26 15,-27 27-15,-26-1 16,26-26-16,-79 27 15,0-1-15,-1 1 16,1-1-16,-26 1 16,-1-27-16,0 0 15,1 0-15,-1 0 16,0 0-16,27 0 16,53 0-1,-1 0-15,-25 0 16,25 0-16,1 26 15,26-26-15,27 0 16,-27 27-16,27-1 16,-1 0-16,1-26 15,0 0-15,-1 0 16,1 0-16,-1 0 16,-25 0-16,25 0 15,-26 0-15,27 0 16,-27 0-16,27 0 15,26 0-15,-27 0 16,28 0-16,-1 0 16,-53 0-16,0 27 15,27-27 1,-1 26-16,1-26 0,-1 27 16,-25-1-16,-1-26 15,0 0-15,-26 27 16,26-1-16,0 1 15,-26-27-15,26 26 16,0 1-16,-53-27 16,27 0-16,26 0 15,-53 0-15,27 0 16,-27 26-16,1-26 16,-28 27-16,1-1 15,0 0 1,0 1-16,0-1 15,-1-26-15,28 27 16,-1-27-16,53 0 16,27 0-16,-1 0 15,27 0-15,27 0 16,-1 0 78</inkml:trace>
  <inkml:trace contextRef="#ctx0" brushRef="#br0" timeOffset="877.2164">2381 3943 0,'0'0'0,"-79"0"16,-27 105-16,53-105 15,-53 80-15,27-54 16,0 27-16,-1 0 16,1-53-16,26 27 15,0-1-15,0 27 16,-26-53-16,26 0 15,26 26 1,1 1-16,-27-1 16,26 1-16,27-1 15,0 1 1,-26-27-16,26 26 16,0 1-16,0-1 15,0 1 1,0-1-1,0 0-15,0 27 16,26 0-16,27 0 16,0 53-16,53-53 15,-53-27-15,53 54 16,53-1-16,-27-26 16,0 26-16,1 1 15,-81-27-15,28-27 16,-27 27-16,26-26 15,0 25-15,-26-25 16,0 26-16,0-27 16,-26-26-1,-27 27 1,53-27 15,-27-27 79,-26-26-95,0 27-15,0-53 16,53 26-16,-53 26 15,0 1 1,0-1-16</inkml:trace>
  <inkml:trace contextRef="#ctx0" brushRef="#br0" timeOffset="2656.6156">29104 2620 0,'27'79'109,"52"-26"-93,-26 0-16,53 53 16,-80-53-16,54 26 15,-1 53-15,0-26 16,1 0-16,-27 0 15,-27-106-15,1 53 16,-1-53-16,-26 26 16,26-26-16,1 27 15,-1-1 32,1-26-31,-1 27-16,1-27 15,-1 26-15,1 0 16,26 1-16,-53-1 16,26-26-16,1 27 15,-1 26-15,-26-27 16,0 54 0,0-54-16,0 27 15,0 26 1,0-52-16,0 26 15,-26 0 1,-27 0 0,-27 26-16,54-53 15,-27 27 1,-53-26-16,27 52 16,-54-26-16,28-26 15,-28 52-15,54-26 16,-53 26-16,79-79 15,0 53-15,0 0 16,26-27-16,-26 27 16,-52 0-16,78-26 15,-26 26-15,0 0 16,-26 0-16,79-27 16,-53 0-16,53 1 15,-26-1-15,-1-26 16,1 27-1</inkml:trace>
  <inkml:trace contextRef="#ctx0" brushRef="#br0" timeOffset="5704.2206">13520 1958 0,'0'-53'62,"-26"53"-31,-1 0 1,1 0-32,26 27 15,-27 26-15,27-27 16,0 27-16,0-26 15,-26-1 1,26 0 0,26-26-1,1 27 1,-1-1 0,27 27-1,0 0-15,53 0 16,26 26-16,-26 1 15,53-1-15,-106-52 16,53-1-16,52 27 16,1 0-16,-53 0 15,26 26 1,-52-52-16,-1-1 16,-26 1-16,0-1 15,-27 27 32,-26-27-31,0 1-16,0 52 15,0-26-15,0 0 16,-53 27 0,27-80-16,-53 0 15,-1 0-15,27 0 16,0 0-16,0 0 15,0 0-15,27 0 16,0 0-16,-1-27 47,27-26-31,-53-26-16,27 26 15,26-27-15,-27-25 16,1 52-16,26 0 15,0-27 1,-53-25-16,53 52 16,-27-80-16,27 80 15,-26 1 1,26 25-16,0 1 16,0-1-16,0-26 15,0 27 1,0-27-1,0 0-15,26 27 16,1-1-16,-1 1 16,-26-1-16,0 1 15,27-27 1,-1 53 0,-26-27-1,0 1 1</inkml:trace>
  <inkml:trace contextRef="#ctx0" brushRef="#br0" timeOffset="6685.5529">15716 2091 0,'27'0'47,"-27"26"-47,0 53 16,0 1-16,0-1 15,0 0-15,0 27 16,0 0-16,0 26 15,0-52-15,0 52 16,0-26-16,26 0 16,1-53-16,52 53 15,-53-54-15,27 1 16,53 27 0,-26-54-1,-54-26-15,27 27 16,0-27-16,0 0 15,0 0 1,0 0-16,26 0 16,-53 0-1,1-27 1,-1-52-16,1 26 16,-27 0-16,0-26 15,0-27-15,0 26 16,0 1-16,0 26 15,-53-79-15,26 26 16,-52-26-16,53 52 16,-1-52-16,-26 79 15,53 27-15,-53-27 16,53 26-16,-26 1 16,-1 26-16,-25-27 31,25 1 31,1 26-46,-1 0 0,-26 0-16</inkml:trace>
  <inkml:trace contextRef="#ctx0" brushRef="#br0" timeOffset="8983.2821">17489 2143 0,'0'0'0,"-26"53"0,-1-53 16,-26 53-16,53-26 16,-26-1-16,-27 27 15,53 0 1,-27 0-16,27-27 15,0 1-15,0 26 16,0-27-16,0 1 16,0-1-16,0 1 15,0 26-15,0-27 16,0 0-16,0 54 16,27-27-16,26 53 15,-53-80-15,0 27 16,0 26-16,53 1 15,-53 26 1,53-80-16,-53 0 16,26 1-16,-26-1 15,0 1-15,26-1 16,-26 1-16,27-1 16,-1 1-16,27-1 15,-53 1 1,53-27-16,0 52 15,-26-25 1,-1-27-16,27 26 16,0-26-16,0 53 15,53-53-15,-27 0 16,-26 0-16,53 53 16,-53-53-1,-27 0-15,27 0 16,-27 0-16,1 0 15,-1 0-15,1 0 16,26-79-16,0 26 16,-53 0-1,0 27-15,0-1 16,53-52-16,-53 26 16,0 0-16,0 0 15,0-53-15,0 27 16,0-27-16,0 53 15,0-26-15,0-27 16,0 53-16,0 0 16,-27-26-16,1-1 15,-1 27 1,27 27 15,-26-1-31,-1 1 16,1-27-16,-1 27 31,1-1-15,-1 1 15,1 26 0,0-27 0,-1 1-31,1 26 16,-1 0-16,27-27 16,-26 27-16,-1 0 15,1 0-15,-1 0 16,1 0 0,-1 0-16,1 0 15,0-26-15,-1 26 31,-26 0 1,0 0-17,0 0-15,27 0 16,-1 0 0,1 0-16,-1 0 15,1 0-15,0-27 16,-1 27 15</inkml:trace>
  <inkml:trace contextRef="#ctx0" brushRef="#br0" timeOffset="17453.0534">11218 6827 0,'0'-53'125,"27"26"-109,-27 1-16,26-1 15,-26-26 1,53 27-1,-53-27-15,53 27 16,-53-1 0,27 27-1,-1 0 1,-26-26 0,26-1-16,27 27 15,-26 0 1,-1 0-1,1 0 1,-1 0 0,1 0 15,-1 0-31,27 0 31,-26 27-31,-1-27 16,27 53-16,0-27 15,-27 0 1,1-26-16,-27 53 16,53-26-16,-53-1 15,0 27 1,53 27-16,-27-28 16,-26-25-16,0-1 15,0 27-15,26-26 16,-26-1-1,0 54 1,0-54-16,0 1 0,0-1 16,0 53-16,0-26 31,0 0-31,0 0 16,-26 0-16,0 0 15,-27 26-15,53-52 16,-53 26-16,53 0 15,-53 0-15,26-27 16,1 27-16,-1-53 16,27 26-16,-26 27 15,0-53-15,26 53 16,-53-26 0,26-27 30,27 26-14,-26-26-17,79-26 95,26-1-110,80 1 15,-27 26-15,-26 0 16,0 0-16,-27 0 16,0 0-16,1 0 15,-27 0 1,0 0-16,0 0 15,-27 0-15,27 0 16,-27 0-16,1 0 16,-1 0-16,27 0 15,0 0-15,0 0 16,0 0-16,-27 0 16,54 0-16,-27 0 15,0 0 1,0 0-16,-27 0 62,0 0-46</inkml:trace>
  <inkml:trace contextRef="#ctx0" brushRef="#br0" timeOffset="20086.0174">14102 6403 0,'-26'0'63,"-1"0"-47,1 0-1,-27 0 1,0 0-1,0 0 1,0 0 0,0 0-16,-26 0 15,26 0-15,0 0 16,0 0-16,27 0 16,-54 0-16,54 0 31,-1 0-31,1 0 15,0 0-15,-27 0 16,26 0-16,-79 0 16,80 0-1,-1 0-15,-25 0 16,-1 0 0,26 0 30,1 0-46,26 27 172,0 52-172,0 27 16,79-53-16,-79-27 16,53 54-16,-27-27 15,1 26-15,-1 0 16,-26-52-16,0-1 15,27 27-15,-1-26 16,1-1 0,26-26 93,-53-26-109,26-1 16,1 1-16,-1-1 15,0 1 1,27-27-16,-26 26 0,-27 1 16,26 26-16,1-27 15,-27 1-15,53 0 16,0-1-1,-27 27 1,1 0 0,-1 0 15,27 0-31,-27 0 16,1 0-1,-1 0 1,1 0-1,-1 0 1,1 27-16,-1-27 16,-26 26-16,27-26 15,-1 53-15,0 0 16,1 0 0,-1 26-16,27-26 15,-53 0-15,53 0 16,-53 0-1,0-27-15,53 27 16,-53-26-16,0-1 16,0 1-16,0 25 15,0 1 1,0-26 0,0-1-1,0 1 1,0-1-16,0 27 15,-26-53-15,-54 80 16,54-54 0,-1-26-1,1 0 17,-1 0-17,1 0 1,0 0-1,-1 0 1,1 0-16,-27 0 16,26 0 46,1 0-46,-1 0 15,1 0-15,-1-53-1,27 27 17,0-1-17</inkml:trace>
  <inkml:trace contextRef="#ctx0" brushRef="#br0" timeOffset="22091.597">14684 6244 0,'0'27'62,"0"26"-46,27 26-1,-27-52-15,53-1 16,-53 1-16,26 52 16,27 0-1,-53-26 1,0-26-16,53 26 15,-53-27-15,0 1 16,27 25 0,-1-52-16,-26 53 31,53-53-15,-27 53-1,1-53 1,52 0-1,-52 0-15,26 0 16,26 0-16,27 0 16,0 53-16,-27-53 15,-26 0-15,26 0 16,1-26-16,-1 26 16,-26-27-16,0 1 15,-27-1-15,1 27 16,26-26-16,-27-1 15,1 27-15,-1-26 16,1 0 0,-1 26-1,-26-27 17,0 1 14,0-1-30,0 1 0,0-1-16,0 1 15,0-27-15,0 0 16,0 0 0,-26 27-1,26-1-15,-27 27 16,1-26-16,-1-27 15,27 26 1,-26 27-16,-1-26 16,27-1-16,-26 27 15,26-26 1,0-27 0,-53 27-16,53-1 15,0 1 32,0 131 78,0-25-109,0 52-16,26 27 15,27-53-15,-26 26 16,-1-53-16,-26 1 16,0-27-16,27 53 15,-27-54-15,26 28 16,-26-27-16,0 53 15,0-27-15,53 0 0,-27-26 16,27 53-16,-26-27 0,-27-26 16,26 53-16,1-79 31,-27-1-15,26 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E63B3BB3-357B-4FB6-ADE2-74838EC5FF5B}" type="datetimeFigureOut">
              <a:rPr lang="es-MX" smtClean="0"/>
              <a:t>28/06/2018</a:t>
            </a:fld>
            <a:endParaRPr lang="es-MX"/>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s-MX"/>
          </a:p>
        </p:txBody>
      </p:sp>
      <p:sp>
        <p:nvSpPr>
          <p:cNvPr id="5" name="Marcador de notas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7" name="Marcador de número de diapositiva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72A3F62-EC41-4ACF-AD22-09153CB05314}" type="slidenum">
              <a:rPr lang="es-MX" smtClean="0"/>
              <a:t>‹Nº›</a:t>
            </a:fld>
            <a:endParaRPr lang="es-MX"/>
          </a:p>
        </p:txBody>
      </p:sp>
    </p:spTree>
    <p:extLst>
      <p:ext uri="{BB962C8B-B14F-4D97-AF65-F5344CB8AC3E}">
        <p14:creationId xmlns:p14="http://schemas.microsoft.com/office/powerpoint/2010/main" val="284781302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7BC9520C-F21B-4BF0-B963-BDBE71215ACF}" type="slidenum">
              <a:rPr lang="es-ES_tradnl" altLang="es-MX"/>
              <a:pPr/>
              <a:t>45</a:t>
            </a:fld>
            <a:endParaRPr lang="es-ES_tradnl" altLang="es-MX"/>
          </a:p>
        </p:txBody>
      </p:sp>
      <p:sp>
        <p:nvSpPr>
          <p:cNvPr id="307202" name="Rectangle 2"/>
          <p:cNvSpPr>
            <a:spLocks noGrp="1" noRot="1" noChangeAspect="1" noChangeArrowheads="1" noTextEdit="1"/>
          </p:cNvSpPr>
          <p:nvPr>
            <p:ph type="sldImg"/>
          </p:nvPr>
        </p:nvSpPr>
        <p:spPr>
          <a:xfrm>
            <a:off x="869950" y="762000"/>
            <a:ext cx="5040313" cy="2836863"/>
          </a:xfrm>
          <a:ln/>
        </p:spPr>
      </p:sp>
      <p:sp>
        <p:nvSpPr>
          <p:cNvPr id="307203"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3866493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24327-3647-416C-9CBE-ABE7E9730821}" type="slidenum">
              <a:rPr lang="es-ES" altLang="es-MX"/>
              <a:pPr/>
              <a:t>54</a:t>
            </a:fld>
            <a:endParaRPr lang="es-ES" altLang="es-MX"/>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020115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25340-C791-4550-8212-F2339B9DEB0C}" type="slidenum">
              <a:rPr lang="es-ES" altLang="es-MX"/>
              <a:pPr/>
              <a:t>55</a:t>
            </a:fld>
            <a:endParaRPr lang="es-ES" altLang="es-MX"/>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870839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56</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1224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57</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9502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58</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746232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59</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20148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60</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299011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3E65A-A2D9-4EE6-83A3-17C771FEBDA8}" type="slidenum">
              <a:rPr lang="es-ES" altLang="es-MX"/>
              <a:pPr/>
              <a:t>61</a:t>
            </a:fld>
            <a:endParaRPr lang="es-ES" altLang="es-MX"/>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90081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3BC66-D296-43FC-9298-1E6EE5473523}" type="slidenum">
              <a:rPr lang="es-ES" altLang="es-MX"/>
              <a:pPr/>
              <a:t>62</a:t>
            </a:fld>
            <a:endParaRPr lang="es-ES" altLang="es-MX"/>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18548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E91152-416B-48FB-9A45-55B3702C8740}" type="slidenum">
              <a:rPr lang="es-ES" altLang="es-MX"/>
              <a:pPr/>
              <a:t>63</a:t>
            </a:fld>
            <a:endParaRPr lang="es-ES" altLang="es-MX"/>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36270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03CC3-F89E-4A52-9291-EE1157C953D1}" type="slidenum">
              <a:rPr lang="es-ES" altLang="es-MX"/>
              <a:pPr/>
              <a:t>46</a:t>
            </a:fld>
            <a:endParaRPr lang="es-ES" altLang="es-MX"/>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6455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17BC7-E311-4C52-B66C-05997E2533BC}" type="slidenum">
              <a:rPr lang="es-ES" altLang="es-MX"/>
              <a:pPr/>
              <a:t>64</a:t>
            </a:fld>
            <a:endParaRPr lang="es-ES" altLang="es-MX"/>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31482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6AF2F58B-B526-475D-9819-0BCF1945A8F6}" type="slidenum">
              <a:rPr lang="es-ES_tradnl" altLang="es-MX"/>
              <a:pPr/>
              <a:t>66</a:t>
            </a:fld>
            <a:endParaRPr lang="es-ES_tradnl" altLang="es-MX"/>
          </a:p>
        </p:txBody>
      </p:sp>
      <p:sp>
        <p:nvSpPr>
          <p:cNvPr id="321538" name="Rectangle 2"/>
          <p:cNvSpPr>
            <a:spLocks noGrp="1" noRot="1" noChangeAspect="1" noChangeArrowheads="1" noTextEdit="1"/>
          </p:cNvSpPr>
          <p:nvPr>
            <p:ph type="sldImg"/>
          </p:nvPr>
        </p:nvSpPr>
        <p:spPr>
          <a:xfrm>
            <a:off x="869950" y="762000"/>
            <a:ext cx="5040313" cy="2836863"/>
          </a:xfrm>
          <a:ln/>
        </p:spPr>
      </p:sp>
      <p:sp>
        <p:nvSpPr>
          <p:cNvPr id="321539"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1277305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710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C585A3-1023-46B9-9C42-41FA2CBEA8AE}" type="slidenum">
              <a:rPr lang="es-ES" altLang="es-MX">
                <a:latin typeface="Calibri" panose="020F0502020204030204" pitchFamily="34" charset="0"/>
              </a:rPr>
              <a:pPr eaLnBrk="1" hangingPunct="1"/>
              <a:t>67</a:t>
            </a:fld>
            <a:endParaRPr lang="es-ES" altLang="es-MX">
              <a:latin typeface="Calibri" panose="020F0502020204030204" pitchFamily="34" charset="0"/>
            </a:endParaRPr>
          </a:p>
        </p:txBody>
      </p:sp>
    </p:spTree>
    <p:extLst>
      <p:ext uri="{BB962C8B-B14F-4D97-AF65-F5344CB8AC3E}">
        <p14:creationId xmlns:p14="http://schemas.microsoft.com/office/powerpoint/2010/main" val="708386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8132"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C922FD-E3A5-49C2-9193-D2308EE9463A}" type="slidenum">
              <a:rPr lang="es-ES" altLang="es-MX">
                <a:latin typeface="Calibri" panose="020F0502020204030204" pitchFamily="34" charset="0"/>
              </a:rPr>
              <a:pPr eaLnBrk="1" hangingPunct="1"/>
              <a:t>68</a:t>
            </a:fld>
            <a:endParaRPr lang="es-ES" altLang="es-MX">
              <a:latin typeface="Calibri" panose="020F0502020204030204" pitchFamily="34" charset="0"/>
            </a:endParaRPr>
          </a:p>
        </p:txBody>
      </p:sp>
    </p:spTree>
    <p:extLst>
      <p:ext uri="{BB962C8B-B14F-4D97-AF65-F5344CB8AC3E}">
        <p14:creationId xmlns:p14="http://schemas.microsoft.com/office/powerpoint/2010/main" val="4125941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Se debe utilizar al menos dos veces con los nodos habituales: en primer lugar se añade el nodo Text como hijo del nodo </a:t>
            </a:r>
            <a:r>
              <a:rPr lang="es-MX" dirty="0" err="1" smtClean="0"/>
              <a:t>Element</a:t>
            </a:r>
            <a:r>
              <a:rPr lang="es-MX" dirty="0" smtClean="0"/>
              <a:t> y a continuación se añade el nodo </a:t>
            </a:r>
            <a:r>
              <a:rPr lang="es-MX" dirty="0" err="1" smtClean="0"/>
              <a:t>Element</a:t>
            </a:r>
            <a:r>
              <a:rPr lang="es-MX" dirty="0" smtClean="0"/>
              <a:t> como hijo de algún nodo de la página.</a:t>
            </a:r>
          </a:p>
        </p:txBody>
      </p:sp>
    </p:spTree>
    <p:extLst>
      <p:ext uri="{BB962C8B-B14F-4D97-AF65-F5344CB8AC3E}">
        <p14:creationId xmlns:p14="http://schemas.microsoft.com/office/powerpoint/2010/main" val="3448912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98</a:t>
            </a:fld>
            <a:endParaRPr lang="es-ES" altLang="es-MX">
              <a:latin typeface="Calibri" panose="020F0502020204030204" pitchFamily="34" charset="0"/>
            </a:endParaRPr>
          </a:p>
        </p:txBody>
      </p:sp>
    </p:spTree>
    <p:extLst>
      <p:ext uri="{BB962C8B-B14F-4D97-AF65-F5344CB8AC3E}">
        <p14:creationId xmlns:p14="http://schemas.microsoft.com/office/powerpoint/2010/main" val="1937272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99</a:t>
            </a:fld>
            <a:endParaRPr lang="es-ES" altLang="es-MX">
              <a:latin typeface="Calibri" panose="020F0502020204030204" pitchFamily="34" charset="0"/>
            </a:endParaRPr>
          </a:p>
        </p:txBody>
      </p:sp>
    </p:spTree>
    <p:extLst>
      <p:ext uri="{BB962C8B-B14F-4D97-AF65-F5344CB8AC3E}">
        <p14:creationId xmlns:p14="http://schemas.microsoft.com/office/powerpoint/2010/main" val="3224725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F26215-9A40-4E97-A615-DA9E30D41C96}" type="slidenum">
              <a:rPr lang="es-ES" altLang="es-MX">
                <a:latin typeface="Calibri" panose="020F0502020204030204" pitchFamily="34" charset="0"/>
              </a:rPr>
              <a:pPr eaLnBrk="1" hangingPunct="1"/>
              <a:t>100</a:t>
            </a:fld>
            <a:endParaRPr lang="es-ES" altLang="es-MX">
              <a:latin typeface="Calibri" panose="020F0502020204030204" pitchFamily="34" charset="0"/>
            </a:endParaRPr>
          </a:p>
        </p:txBody>
      </p:sp>
    </p:spTree>
    <p:extLst>
      <p:ext uri="{BB962C8B-B14F-4D97-AF65-F5344CB8AC3E}">
        <p14:creationId xmlns:p14="http://schemas.microsoft.com/office/powerpoint/2010/main" val="3564442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9156"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EAEE89-FF36-487E-8932-511261EFEC68}" type="slidenum">
              <a:rPr lang="es-ES" altLang="es-MX">
                <a:latin typeface="Calibri" panose="020F0502020204030204" pitchFamily="34" charset="0"/>
              </a:rPr>
              <a:pPr eaLnBrk="1" hangingPunct="1"/>
              <a:t>101</a:t>
            </a:fld>
            <a:endParaRPr lang="es-ES" altLang="es-MX">
              <a:latin typeface="Calibri" panose="020F0502020204030204" pitchFamily="34" charset="0"/>
            </a:endParaRPr>
          </a:p>
        </p:txBody>
      </p:sp>
    </p:spTree>
    <p:extLst>
      <p:ext uri="{BB962C8B-B14F-4D97-AF65-F5344CB8AC3E}">
        <p14:creationId xmlns:p14="http://schemas.microsoft.com/office/powerpoint/2010/main" val="366625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0180"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1EC237-9778-40BB-B605-9EC5DFB5D4C2}" type="slidenum">
              <a:rPr lang="es-ES" altLang="es-MX">
                <a:latin typeface="Calibri" panose="020F0502020204030204" pitchFamily="34" charset="0"/>
              </a:rPr>
              <a:pPr eaLnBrk="1" hangingPunct="1"/>
              <a:t>102</a:t>
            </a:fld>
            <a:endParaRPr lang="es-ES" altLang="es-MX">
              <a:latin typeface="Calibri" panose="020F0502020204030204" pitchFamily="34" charset="0"/>
            </a:endParaRPr>
          </a:p>
        </p:txBody>
      </p:sp>
    </p:spTree>
    <p:extLst>
      <p:ext uri="{BB962C8B-B14F-4D97-AF65-F5344CB8AC3E}">
        <p14:creationId xmlns:p14="http://schemas.microsoft.com/office/powerpoint/2010/main" val="496652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F58E6-D966-4AB2-B2F4-1A15057B9B1D}" type="slidenum">
              <a:rPr lang="es-ES" altLang="es-MX"/>
              <a:pPr/>
              <a:t>47</a:t>
            </a:fld>
            <a:endParaRPr lang="es-ES" altLang="es-MX"/>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05231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222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75AD88-E61C-4413-B345-AF24F9C818A0}" type="slidenum">
              <a:rPr lang="es-ES" altLang="es-MX">
                <a:latin typeface="Calibri" panose="020F0502020204030204" pitchFamily="34" charset="0"/>
              </a:rPr>
              <a:pPr eaLnBrk="1" hangingPunct="1"/>
              <a:t>103</a:t>
            </a:fld>
            <a:endParaRPr lang="es-ES" altLang="es-MX">
              <a:latin typeface="Calibri" panose="020F0502020204030204" pitchFamily="34" charset="0"/>
            </a:endParaRPr>
          </a:p>
        </p:txBody>
      </p:sp>
    </p:spTree>
    <p:extLst>
      <p:ext uri="{BB962C8B-B14F-4D97-AF65-F5344CB8AC3E}">
        <p14:creationId xmlns:p14="http://schemas.microsoft.com/office/powerpoint/2010/main" val="823421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104</a:t>
            </a:fld>
            <a:endParaRPr lang="es-ES" altLang="es-MX">
              <a:latin typeface="Calibri" panose="020F0502020204030204" pitchFamily="34" charset="0"/>
            </a:endParaRPr>
          </a:p>
        </p:txBody>
      </p:sp>
    </p:spTree>
    <p:extLst>
      <p:ext uri="{BB962C8B-B14F-4D97-AF65-F5344CB8AC3E}">
        <p14:creationId xmlns:p14="http://schemas.microsoft.com/office/powerpoint/2010/main" val="680853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105</a:t>
            </a:fld>
            <a:endParaRPr lang="es-ES" altLang="es-MX">
              <a:latin typeface="Calibri" panose="020F0502020204030204" pitchFamily="34" charset="0"/>
            </a:endParaRPr>
          </a:p>
        </p:txBody>
      </p:sp>
    </p:spTree>
    <p:extLst>
      <p:ext uri="{BB962C8B-B14F-4D97-AF65-F5344CB8AC3E}">
        <p14:creationId xmlns:p14="http://schemas.microsoft.com/office/powerpoint/2010/main" val="2512068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106</a:t>
            </a:fld>
            <a:endParaRPr lang="es-ES" altLang="es-MX">
              <a:latin typeface="Calibri" panose="020F0502020204030204" pitchFamily="34" charset="0"/>
            </a:endParaRPr>
          </a:p>
        </p:txBody>
      </p:sp>
    </p:spTree>
    <p:extLst>
      <p:ext uri="{BB962C8B-B14F-4D97-AF65-F5344CB8AC3E}">
        <p14:creationId xmlns:p14="http://schemas.microsoft.com/office/powerpoint/2010/main" val="3548404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107</a:t>
            </a:fld>
            <a:endParaRPr lang="es-ES" altLang="es-MX">
              <a:latin typeface="Calibri" panose="020F0502020204030204" pitchFamily="34" charset="0"/>
            </a:endParaRPr>
          </a:p>
        </p:txBody>
      </p:sp>
    </p:spTree>
    <p:extLst>
      <p:ext uri="{BB962C8B-B14F-4D97-AF65-F5344CB8AC3E}">
        <p14:creationId xmlns:p14="http://schemas.microsoft.com/office/powerpoint/2010/main" val="29569810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108</a:t>
            </a:fld>
            <a:endParaRPr lang="es-ES" altLang="es-MX">
              <a:latin typeface="Calibri" panose="020F0502020204030204" pitchFamily="34" charset="0"/>
            </a:endParaRPr>
          </a:p>
        </p:txBody>
      </p:sp>
    </p:spTree>
    <p:extLst>
      <p:ext uri="{BB962C8B-B14F-4D97-AF65-F5344CB8AC3E}">
        <p14:creationId xmlns:p14="http://schemas.microsoft.com/office/powerpoint/2010/main" val="223938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D5414-C25B-4B14-B200-1A747DEAECB4}" type="slidenum">
              <a:rPr lang="es-ES" altLang="es-MX"/>
              <a:pPr/>
              <a:t>48</a:t>
            </a:fld>
            <a:endParaRPr lang="es-ES" altLang="es-MX"/>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48344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6ED063-8685-4404-A0F7-09E524628C98}" type="slidenum">
              <a:rPr lang="es-ES" altLang="es-MX"/>
              <a:pPr/>
              <a:t>49</a:t>
            </a:fld>
            <a:endParaRPr lang="es-ES" altLang="es-MX"/>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14655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50</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47876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51</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8214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2CE04-6C1F-4C95-B320-B9F1E2530B23}" type="slidenum">
              <a:rPr lang="es-ES" altLang="es-MX"/>
              <a:pPr/>
              <a:t>52</a:t>
            </a:fld>
            <a:endParaRPr lang="es-ES" altLang="es-MX"/>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4111784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572A43-21EC-478F-8BB3-223ACEDEC176}" type="slidenum">
              <a:rPr lang="es-ES" altLang="es-MX"/>
              <a:pPr/>
              <a:t>53</a:t>
            </a:fld>
            <a:endParaRPr lang="es-ES" altLang="es-MX"/>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388043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pic>
        <p:nvPicPr>
          <p:cNvPr id="14" name="Imagen 13"/>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5" name="Imagen 14"/>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pic>
        <p:nvPicPr>
          <p:cNvPr id="9" name="Imagen 8"/>
          <p:cNvPicPr>
            <a:picLocks noChangeAspect="1"/>
          </p:cNvPicPr>
          <p:nvPr userDrawn="1"/>
        </p:nvPicPr>
        <p:blipFill rotWithShape="1">
          <a:blip r:embed="rId3">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2" name="Imagen 11"/>
          <p:cNvPicPr>
            <a:picLocks noChangeAspect="1"/>
          </p:cNvPicPr>
          <p:nvPr userDrawn="1"/>
        </p:nvPicPr>
        <p:blipFill>
          <a:blip r:embed="rId2"/>
          <a:stretch>
            <a:fillRect/>
          </a:stretch>
        </p:blipFill>
        <p:spPr>
          <a:xfrm rot="5400000">
            <a:off x="-1698286" y="1744026"/>
            <a:ext cx="6792845" cy="3387932"/>
          </a:xfrm>
          <a:prstGeom prst="rect">
            <a:avLst/>
          </a:prstGeom>
        </p:spPr>
      </p:pic>
      <p:sp>
        <p:nvSpPr>
          <p:cNvPr id="2" name="Título 1"/>
          <p:cNvSpPr>
            <a:spLocks noGrp="1"/>
          </p:cNvSpPr>
          <p:nvPr userDrawn="1">
            <p:ph type="ctrTitle" hasCustomPrompt="1"/>
          </p:nvPr>
        </p:nvSpPr>
        <p:spPr>
          <a:xfrm>
            <a:off x="6991066" y="1422613"/>
            <a:ext cx="4362734" cy="2387600"/>
          </a:xfrm>
        </p:spPr>
        <p:txBody>
          <a:bodyPr anchor="ctr">
            <a:normAutofit/>
          </a:bodyPr>
          <a:lstStyle>
            <a:lvl1pPr algn="ctr">
              <a:defRPr sz="4000">
                <a:latin typeface="Bahnschrift" panose="020B0502040204020203" pitchFamily="34" charset="0"/>
              </a:defRPr>
            </a:lvl1pPr>
          </a:lstStyle>
          <a:p>
            <a:r>
              <a:rPr lang="es-ES" dirty="0" smtClean="0"/>
              <a:t>HAGA CLIC PARA MODIFICAR EL ESTILO DE TÍTULO DEL PATRÓN</a:t>
            </a:r>
            <a:endParaRPr lang="es-MX" dirty="0"/>
          </a:p>
        </p:txBody>
      </p:sp>
      <p:sp>
        <p:nvSpPr>
          <p:cNvPr id="3" name="Subtítulo 2"/>
          <p:cNvSpPr>
            <a:spLocks noGrp="1"/>
          </p:cNvSpPr>
          <p:nvPr userDrawn="1">
            <p:ph type="subTitle" idx="1"/>
          </p:nvPr>
        </p:nvSpPr>
        <p:spPr>
          <a:xfrm>
            <a:off x="2209800" y="4420904"/>
            <a:ext cx="9144000" cy="1655762"/>
          </a:xfrm>
          <a:solidFill>
            <a:schemeClr val="bg2">
              <a:lumMod val="75000"/>
            </a:schemeClr>
          </a:solidFill>
        </p:spPr>
        <p:txBody>
          <a:bodyPr anchor="ctr"/>
          <a:lstStyle>
            <a:lvl1pPr marL="0" indent="0" algn="ctr">
              <a:buNone/>
              <a:defRPr sz="2400">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editar el estilo de subtítulo del patrón</a:t>
            </a:r>
            <a:endParaRPr lang="es-MX" dirty="0"/>
          </a:p>
        </p:txBody>
      </p:sp>
      <p:sp>
        <p:nvSpPr>
          <p:cNvPr id="4" name="Marcador de fecha 3"/>
          <p:cNvSpPr>
            <a:spLocks noGrp="1"/>
          </p:cNvSpPr>
          <p:nvPr userDrawn="1">
            <p:ph type="dt" sz="half" idx="10"/>
          </p:nvPr>
        </p:nvSpPr>
        <p:spPr/>
        <p:txBody>
          <a:bodyPr/>
          <a:lstStyle/>
          <a:p>
            <a:fld id="{78BB2372-2761-44A5-AED3-734D90A1B253}" type="datetime1">
              <a:rPr lang="es-MX" smtClean="0"/>
              <a:t>28/06/2018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p:txBody>
          <a:bodyPr/>
          <a:lstStyle/>
          <a:p>
            <a:fld id="{5F17F3B2-7F3B-4706-85D1-F846B986ED50}" type="slidenum">
              <a:rPr lang="es-MX" smtClean="0"/>
              <a:t>‹Nº›</a:t>
            </a:fld>
            <a:endParaRPr lang="es-MX"/>
          </a:p>
        </p:txBody>
      </p:sp>
      <p:sp>
        <p:nvSpPr>
          <p:cNvPr id="11" name="Rectángulo 10"/>
          <p:cNvSpPr/>
          <p:nvPr userDrawn="1"/>
        </p:nvSpPr>
        <p:spPr>
          <a:xfrm>
            <a:off x="491320" y="274705"/>
            <a:ext cx="5745708" cy="9808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10" name="Imagen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pic>
        <p:nvPicPr>
          <p:cNvPr id="1026"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2488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1825625"/>
            <a:ext cx="10515600" cy="418481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B9B91C8B-79E6-4FAB-AAA7-803997839D51}" type="datetime1">
              <a:rPr lang="es-MX" smtClean="0"/>
              <a:t>28/06/2018</a:t>
            </a:fld>
            <a:endParaRPr lang="es-MX"/>
          </a:p>
        </p:txBody>
      </p:sp>
      <p:sp>
        <p:nvSpPr>
          <p:cNvPr id="5" name="Marcador de pie de página 4"/>
          <p:cNvSpPr>
            <a:spLocks noGrp="1"/>
          </p:cNvSpPr>
          <p:nvPr>
            <p:ph type="ftr" sz="quarter" idx="11"/>
          </p:nvPr>
        </p:nvSpPr>
        <p:spPr/>
        <p:txBody>
          <a:bodyPr/>
          <a:lstStyle/>
          <a:p>
            <a:endParaRPr lang="es-MX"/>
          </a:p>
        </p:txBody>
      </p:sp>
      <p:sp>
        <p:nvSpPr>
          <p:cNvPr id="22"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33" name="Grupo 32"/>
          <p:cNvGrpSpPr/>
          <p:nvPr userDrawn="1"/>
        </p:nvGrpSpPr>
        <p:grpSpPr>
          <a:xfrm>
            <a:off x="8016067" y="6113462"/>
            <a:ext cx="4175933" cy="744538"/>
            <a:chOff x="8016067" y="6113462"/>
            <a:chExt cx="4175933" cy="744538"/>
          </a:xfrm>
        </p:grpSpPr>
        <p:grpSp>
          <p:nvGrpSpPr>
            <p:cNvPr id="34" name="Grupo 33"/>
            <p:cNvGrpSpPr/>
            <p:nvPr userDrawn="1"/>
          </p:nvGrpSpPr>
          <p:grpSpPr>
            <a:xfrm>
              <a:off x="8730040" y="6113462"/>
              <a:ext cx="3461960" cy="744538"/>
              <a:chOff x="4786231" y="2524636"/>
              <a:chExt cx="5957969" cy="1281336"/>
            </a:xfrm>
          </p:grpSpPr>
          <p:sp>
            <p:nvSpPr>
              <p:cNvPr id="36" name="Rectángulo 35"/>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7" name="Imagen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35"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Imagen 16"/>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8302792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25A6663-3E4E-4BE2-B7C2-3A277D8C1141}" type="datetime1">
              <a:rPr lang="es-MX" smtClean="0"/>
              <a:t>28/06/2018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pic>
        <p:nvPicPr>
          <p:cNvPr id="17" name="Imagen 16"/>
          <p:cNvPicPr>
            <a:picLocks noChangeAspect="1"/>
          </p:cNvPicPr>
          <p:nvPr userDrawn="1"/>
        </p:nvPicPr>
        <p:blipFill rotWithShape="1">
          <a:blip r:embed="rId2"/>
          <a:srcRect t="67034" b="1"/>
          <a:stretch/>
        </p:blipFill>
        <p:spPr>
          <a:xfrm rot="16200000" flipH="1">
            <a:off x="-2851255" y="2903161"/>
            <a:ext cx="6792845" cy="1116839"/>
          </a:xfrm>
          <a:prstGeom prst="rect">
            <a:avLst/>
          </a:prstGeom>
        </p:spPr>
      </p:pic>
    </p:spTree>
    <p:extLst>
      <p:ext uri="{BB962C8B-B14F-4D97-AF65-F5344CB8AC3E}">
        <p14:creationId xmlns:p14="http://schemas.microsoft.com/office/powerpoint/2010/main" val="28964412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3251200" y="228600"/>
            <a:ext cx="8534400" cy="1219200"/>
          </a:xfrm>
        </p:spPr>
        <p:txBody>
          <a:bodyPr/>
          <a:lstStyle/>
          <a:p>
            <a:r>
              <a:rPr lang="es-ES" smtClean="0"/>
              <a:t>Haga clic para modificar el estilo de título del patrón</a:t>
            </a:r>
            <a:endParaRPr lang="es-MX"/>
          </a:p>
        </p:txBody>
      </p:sp>
      <p:sp>
        <p:nvSpPr>
          <p:cNvPr id="3" name="Marcador de texto 2"/>
          <p:cNvSpPr>
            <a:spLocks noGrp="1"/>
          </p:cNvSpPr>
          <p:nvPr>
            <p:ph type="body" sz="half" idx="1"/>
          </p:nvPr>
        </p:nvSpPr>
        <p:spPr>
          <a:xfrm>
            <a:off x="32512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76200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a:xfrm>
            <a:off x="203201" y="6248400"/>
            <a:ext cx="2535767" cy="457200"/>
          </a:xfrm>
        </p:spPr>
        <p:txBody>
          <a:bodyPr/>
          <a:lstStyle>
            <a:lvl1pPr>
              <a:defRPr/>
            </a:lvl1pPr>
          </a:lstStyle>
          <a:p>
            <a:endParaRPr lang="es-ES" altLang="es-MX"/>
          </a:p>
        </p:txBody>
      </p:sp>
      <p:sp>
        <p:nvSpPr>
          <p:cNvPr id="6" name="Marcador de pie de página 5"/>
          <p:cNvSpPr>
            <a:spLocks noGrp="1"/>
          </p:cNvSpPr>
          <p:nvPr>
            <p:ph type="ftr" sz="quarter" idx="11"/>
          </p:nvPr>
        </p:nvSpPr>
        <p:spPr>
          <a:xfrm>
            <a:off x="4165600" y="6248400"/>
            <a:ext cx="3860800" cy="457200"/>
          </a:xfrm>
        </p:spPr>
        <p:txBody>
          <a:bodyPr/>
          <a:lstStyle>
            <a:lvl1pPr>
              <a:defRPr/>
            </a:lvl1pPr>
          </a:lstStyle>
          <a:p>
            <a:endParaRPr lang="es-ES" altLang="es-MX"/>
          </a:p>
        </p:txBody>
      </p:sp>
      <p:sp>
        <p:nvSpPr>
          <p:cNvPr id="7" name="Marcador de número de diapositiva 6"/>
          <p:cNvSpPr>
            <a:spLocks noGrp="1"/>
          </p:cNvSpPr>
          <p:nvPr>
            <p:ph type="sldNum" sz="quarter" idx="12"/>
          </p:nvPr>
        </p:nvSpPr>
        <p:spPr>
          <a:xfrm>
            <a:off x="9245600" y="6248400"/>
            <a:ext cx="2540000" cy="457200"/>
          </a:xfrm>
        </p:spPr>
        <p:txBody>
          <a:bodyPr/>
          <a:lstStyle>
            <a:lvl1pPr>
              <a:defRPr/>
            </a:lvl1pPr>
          </a:lstStyle>
          <a:p>
            <a:fld id="{1831BF86-2E76-45FF-8532-532B1EFBDD20}" type="slidenum">
              <a:rPr lang="es-ES" altLang="es-MX"/>
              <a:pPr/>
              <a:t>‹Nº›</a:t>
            </a:fld>
            <a:endParaRPr lang="es-ES" altLang="es-MX"/>
          </a:p>
        </p:txBody>
      </p:sp>
    </p:spTree>
    <p:extLst>
      <p:ext uri="{BB962C8B-B14F-4D97-AF65-F5344CB8AC3E}">
        <p14:creationId xmlns:p14="http://schemas.microsoft.com/office/powerpoint/2010/main" val="58731719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3" name="Imagen 12"/>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userDrawn="1">
            <p:ph type="title"/>
          </p:nvPr>
        </p:nvSpPr>
        <p:spPr>
          <a:xfrm>
            <a:off x="1854200" y="365125"/>
            <a:ext cx="9499600" cy="1325563"/>
          </a:xfrm>
        </p:spPr>
        <p:txBody>
          <a:bodyPr/>
          <a:lstStyle/>
          <a:p>
            <a:r>
              <a:rPr lang="es-ES" dirty="0" smtClean="0"/>
              <a:t>Haga clic para modificar el estilo de título del patrón</a:t>
            </a:r>
            <a:endParaRPr lang="es-MX" dirty="0"/>
          </a:p>
        </p:txBody>
      </p:sp>
      <p:sp>
        <p:nvSpPr>
          <p:cNvPr id="3" name="Marcador de contenido 2"/>
          <p:cNvSpPr>
            <a:spLocks noGrp="1"/>
          </p:cNvSpPr>
          <p:nvPr userDrawn="1">
            <p:ph idx="1"/>
          </p:nvPr>
        </p:nvSpPr>
        <p:spPr>
          <a:xfrm>
            <a:off x="2387722" y="1825625"/>
            <a:ext cx="8966078" cy="4016375"/>
          </a:xfrm>
        </p:spPr>
        <p:txBody>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4" name="Marcador de fecha 3"/>
          <p:cNvSpPr>
            <a:spLocks noGrp="1"/>
          </p:cNvSpPr>
          <p:nvPr userDrawn="1">
            <p:ph type="dt" sz="half" idx="10"/>
          </p:nvPr>
        </p:nvSpPr>
        <p:spPr/>
        <p:txBody>
          <a:bodyPr/>
          <a:lstStyle/>
          <a:p>
            <a:fld id="{20C663D8-7129-46BF-8062-AF5F0D6B0C91}" type="datetime1">
              <a:rPr lang="es-MX" smtClean="0"/>
              <a:t>28/06/2018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a:xfrm>
            <a:off x="11353800" y="5659437"/>
            <a:ext cx="723900" cy="365125"/>
          </a:xfrm>
        </p:spPr>
        <p:txBody>
          <a:bodyPr/>
          <a:lstStyle/>
          <a:p>
            <a:fld id="{5F17F3B2-7F3B-4706-85D1-F846B986ED50}" type="slidenum">
              <a:rPr lang="es-MX" smtClean="0"/>
              <a:t>‹Nº›</a:t>
            </a:fld>
            <a:endParaRPr lang="es-MX"/>
          </a:p>
        </p:txBody>
      </p:sp>
      <p:pic>
        <p:nvPicPr>
          <p:cNvPr id="16" name="Imagen 15"/>
          <p:cNvPicPr>
            <a:picLocks noChangeAspect="1"/>
          </p:cNvPicPr>
          <p:nvPr userDrawn="1"/>
        </p:nvPicPr>
        <p:blipFill rotWithShape="1">
          <a:blip r:embed="rId2"/>
          <a:srcRect t="46385"/>
          <a:stretch/>
        </p:blipFill>
        <p:spPr>
          <a:xfrm rot="16200000" flipH="1">
            <a:off x="-2488200" y="2553357"/>
            <a:ext cx="6792845" cy="1816441"/>
          </a:xfrm>
          <a:prstGeom prst="rect">
            <a:avLst/>
          </a:prstGeom>
        </p:spPr>
      </p:pic>
      <p:grpSp>
        <p:nvGrpSpPr>
          <p:cNvPr id="7" name="Grupo 6"/>
          <p:cNvGrpSpPr/>
          <p:nvPr userDrawn="1"/>
        </p:nvGrpSpPr>
        <p:grpSpPr>
          <a:xfrm>
            <a:off x="8016067" y="6113462"/>
            <a:ext cx="4175933" cy="744538"/>
            <a:chOff x="8016067" y="6113462"/>
            <a:chExt cx="4175933" cy="744538"/>
          </a:xfrm>
        </p:grpSpPr>
        <p:grpSp>
          <p:nvGrpSpPr>
            <p:cNvPr id="14" name="Grupo 13"/>
            <p:cNvGrpSpPr/>
            <p:nvPr userDrawn="1"/>
          </p:nvGrpSpPr>
          <p:grpSpPr>
            <a:xfrm>
              <a:off x="8730040" y="6113462"/>
              <a:ext cx="3461960" cy="744538"/>
              <a:chOff x="4786231" y="2524636"/>
              <a:chExt cx="5957969" cy="1281336"/>
            </a:xfrm>
          </p:grpSpPr>
          <p:sp>
            <p:nvSpPr>
              <p:cNvPr id="12" name="Rectángulo 11"/>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17"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0185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17" name="Imagen 16"/>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8" name="Imagen 17"/>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831850" y="1709738"/>
            <a:ext cx="7321550" cy="2852737"/>
          </a:xfrm>
        </p:spPr>
        <p:txBody>
          <a:bodyPr anchor="b"/>
          <a:lstStyle>
            <a:lvl1pPr>
              <a:defRPr sz="6000"/>
            </a:lvl1p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1850" y="4589463"/>
            <a:ext cx="73215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59B6387-BD91-404A-94B0-4B385FB9C007}" type="datetime1">
              <a:rPr lang="es-MX" smtClean="0"/>
              <a:t>28/06/2018</a:t>
            </a:fld>
            <a:endParaRPr lang="es-MX"/>
          </a:p>
        </p:txBody>
      </p:sp>
      <p:sp>
        <p:nvSpPr>
          <p:cNvPr id="5" name="Marcador de pie de página 4"/>
          <p:cNvSpPr>
            <a:spLocks noGrp="1"/>
          </p:cNvSpPr>
          <p:nvPr>
            <p:ph type="ftr" sz="quarter" idx="11"/>
          </p:nvPr>
        </p:nvSpPr>
        <p:spPr/>
        <p:txBody>
          <a:bodyPr/>
          <a:lstStyle/>
          <a:p>
            <a:endParaRPr lang="es-MX"/>
          </a:p>
        </p:txBody>
      </p:sp>
      <p:pic>
        <p:nvPicPr>
          <p:cNvPr id="19" name="Imagen 18"/>
          <p:cNvPicPr>
            <a:picLocks noChangeAspect="1"/>
          </p:cNvPicPr>
          <p:nvPr userDrawn="1"/>
        </p:nvPicPr>
        <p:blipFill rotWithShape="1">
          <a:blip r:embed="rId2"/>
          <a:srcRect t="24318"/>
          <a:stretch/>
        </p:blipFill>
        <p:spPr>
          <a:xfrm rot="5400000">
            <a:off x="7513542" y="2170017"/>
            <a:ext cx="6792845" cy="2564071"/>
          </a:xfrm>
          <a:prstGeom prst="rect">
            <a:avLst/>
          </a:prstGeom>
        </p:spPr>
      </p:pic>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grpSp>
        <p:nvGrpSpPr>
          <p:cNvPr id="16" name="Grupo 15"/>
          <p:cNvGrpSpPr/>
          <p:nvPr userDrawn="1"/>
        </p:nvGrpSpPr>
        <p:grpSpPr>
          <a:xfrm>
            <a:off x="812801" y="280757"/>
            <a:ext cx="7879044" cy="1401992"/>
            <a:chOff x="812801" y="280757"/>
            <a:chExt cx="7879044" cy="1401992"/>
          </a:xfrm>
        </p:grpSpPr>
        <p:sp>
          <p:nvSpPr>
            <p:cNvPr id="10" name="Rectángulo 9"/>
            <p:cNvSpPr/>
            <p:nvPr userDrawn="1"/>
          </p:nvSpPr>
          <p:spPr>
            <a:xfrm>
              <a:off x="2298342" y="307746"/>
              <a:ext cx="6393503" cy="137500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Imagen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16767" y="623965"/>
              <a:ext cx="5685249" cy="722394"/>
            </a:xfrm>
            <a:prstGeom prst="rect">
              <a:avLst/>
            </a:prstGeom>
          </p:spPr>
        </p:pic>
        <p:pic>
          <p:nvPicPr>
            <p:cNvPr id="15" name="Picture 2" descr="https://www.extremetech.com/wp-content/uploads/2017/07/485120-learn-to-code-640x360.jpg"/>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0265" t="8573" r="9506" b="24572"/>
            <a:stretch/>
          </p:blipFill>
          <p:spPr bwMode="auto">
            <a:xfrm>
              <a:off x="812801" y="280757"/>
              <a:ext cx="1485542" cy="1388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919328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Haga clic para modificar el estilo de título del patrón</a:t>
            </a:r>
            <a:endParaRPr lang="es-MX" dirty="0"/>
          </a:p>
        </p:txBody>
      </p:sp>
      <p:sp>
        <p:nvSpPr>
          <p:cNvPr id="3" name="Marcador de contenido 2"/>
          <p:cNvSpPr>
            <a:spLocks noGrp="1"/>
          </p:cNvSpPr>
          <p:nvPr>
            <p:ph sz="half" idx="1"/>
          </p:nvPr>
        </p:nvSpPr>
        <p:spPr>
          <a:xfrm>
            <a:off x="838200" y="1825625"/>
            <a:ext cx="5181600" cy="392203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392203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423DBE62-F9C6-4A5A-BC68-93E95FD9505D}" type="datetime1">
              <a:rPr lang="es-MX" smtClean="0"/>
              <a:t>28/06/2018</a:t>
            </a:fld>
            <a:endParaRPr lang="es-MX"/>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0" name="Grupo 19"/>
          <p:cNvGrpSpPr/>
          <p:nvPr userDrawn="1"/>
        </p:nvGrpSpPr>
        <p:grpSpPr>
          <a:xfrm>
            <a:off x="8016067" y="6113462"/>
            <a:ext cx="4175933" cy="744538"/>
            <a:chOff x="8016067" y="6113462"/>
            <a:chExt cx="4175933" cy="744538"/>
          </a:xfrm>
        </p:grpSpPr>
        <p:grpSp>
          <p:nvGrpSpPr>
            <p:cNvPr id="21" name="Grupo 20"/>
            <p:cNvGrpSpPr/>
            <p:nvPr userDrawn="1"/>
          </p:nvGrpSpPr>
          <p:grpSpPr>
            <a:xfrm>
              <a:off x="8730040" y="6113462"/>
              <a:ext cx="3461960" cy="744538"/>
              <a:chOff x="4786231" y="2524636"/>
              <a:chExt cx="5957969" cy="1281336"/>
            </a:xfrm>
          </p:grpSpPr>
          <p:sp>
            <p:nvSpPr>
              <p:cNvPr id="23" name="Rectángulo 22"/>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Imagen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2"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Imagen 25"/>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27421049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1" name="Imagen 20"/>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1598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4"/>
            <a:ext cx="5183188" cy="315988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A602A375-89B7-4F9D-A448-9546AA8105B1}" type="datetime1">
              <a:rPr lang="es-MX" smtClean="0"/>
              <a:t>28/06/2018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a:xfrm>
            <a:off x="11530013" y="5664956"/>
            <a:ext cx="661987" cy="437585"/>
          </a:xfrm>
        </p:spPr>
        <p:txBody>
          <a:bodyPr/>
          <a:lstStyle/>
          <a:p>
            <a:fld id="{5F17F3B2-7F3B-4706-85D1-F846B986ED50}" type="slidenum">
              <a:rPr lang="es-MX" smtClean="0"/>
              <a:t>‹Nº›</a:t>
            </a:fld>
            <a:endParaRPr lang="es-MX" dirty="0"/>
          </a:p>
        </p:txBody>
      </p:sp>
      <p:grpSp>
        <p:nvGrpSpPr>
          <p:cNvPr id="22" name="Grupo 21"/>
          <p:cNvGrpSpPr/>
          <p:nvPr userDrawn="1"/>
        </p:nvGrpSpPr>
        <p:grpSpPr>
          <a:xfrm>
            <a:off x="8016067" y="6113462"/>
            <a:ext cx="4175933" cy="744538"/>
            <a:chOff x="8016067" y="6113462"/>
            <a:chExt cx="4175933" cy="744538"/>
          </a:xfrm>
        </p:grpSpPr>
        <p:grpSp>
          <p:nvGrpSpPr>
            <p:cNvPr id="23" name="Grupo 22"/>
            <p:cNvGrpSpPr/>
            <p:nvPr userDrawn="1"/>
          </p:nvGrpSpPr>
          <p:grpSpPr>
            <a:xfrm>
              <a:off x="8730040" y="6113462"/>
              <a:ext cx="3461960" cy="744538"/>
              <a:chOff x="4786231" y="2524636"/>
              <a:chExt cx="5957969" cy="1281336"/>
            </a:xfrm>
          </p:grpSpPr>
          <p:sp>
            <p:nvSpPr>
              <p:cNvPr id="25" name="Rectángulo 24"/>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6" name="Imagen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4"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Imagen 19"/>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9425891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3" name="Imagen 12"/>
          <p:cNvPicPr>
            <a:picLocks noChangeAspect="1"/>
          </p:cNvPicPr>
          <p:nvPr userDrawn="1"/>
        </p:nvPicPr>
        <p:blipFill>
          <a:blip r:embed="rId3"/>
          <a:stretch>
            <a:fillRect/>
          </a:stretch>
        </p:blipFill>
        <p:spPr>
          <a:xfrm rot="16200000" flipV="1">
            <a:off x="-1702456" y="1713289"/>
            <a:ext cx="6792845" cy="3387932"/>
          </a:xfrm>
          <a:prstGeom prst="rect">
            <a:avLst/>
          </a:prstGeom>
        </p:spPr>
      </p:pic>
      <p:pic>
        <p:nvPicPr>
          <p:cNvPr id="10" name="Imagen 9"/>
          <p:cNvPicPr>
            <a:picLocks noChangeAspect="1"/>
          </p:cNvPicPr>
          <p:nvPr userDrawn="1"/>
        </p:nvPicPr>
        <p:blipFill>
          <a:blip r:embed="rId3">
            <a:lum bright="70000" contrast="-70000"/>
          </a:blip>
          <a:stretch>
            <a:fillRect/>
          </a:stretch>
        </p:blipFill>
        <p:spPr>
          <a:xfrm rot="5400000">
            <a:off x="3916704" y="1672625"/>
            <a:ext cx="6872134" cy="3526887"/>
          </a:xfrm>
          <a:prstGeom prst="rect">
            <a:avLst/>
          </a:prstGeom>
        </p:spPr>
      </p:pic>
      <p:pic>
        <p:nvPicPr>
          <p:cNvPr id="11" name="Imagen 10"/>
          <p:cNvPicPr>
            <a:picLocks noChangeAspect="1"/>
          </p:cNvPicPr>
          <p:nvPr userDrawn="1"/>
        </p:nvPicPr>
        <p:blipFill>
          <a:blip r:embed="rId3">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6836228" y="1669143"/>
            <a:ext cx="4371995" cy="2490453"/>
          </a:xfrm>
        </p:spPr>
        <p:txBody>
          <a:bodyPr/>
          <a:lstStyle/>
          <a:p>
            <a:r>
              <a:rPr lang="es-ES" dirty="0" smtClean="0"/>
              <a:t>Haga clic para modificar el estilo de título del patrón</a:t>
            </a:r>
            <a:endParaRPr lang="es-MX" dirty="0"/>
          </a:p>
        </p:txBody>
      </p:sp>
      <p:sp>
        <p:nvSpPr>
          <p:cNvPr id="3" name="Marcador de fecha 2"/>
          <p:cNvSpPr>
            <a:spLocks noGrp="1"/>
          </p:cNvSpPr>
          <p:nvPr>
            <p:ph type="dt" sz="half" idx="10"/>
          </p:nvPr>
        </p:nvSpPr>
        <p:spPr/>
        <p:txBody>
          <a:bodyPr/>
          <a:lstStyle/>
          <a:p>
            <a:fld id="{5B8F175C-BFB3-412A-AB80-C4D6AE6272F7}" type="datetime1">
              <a:rPr lang="es-MX" smtClean="0"/>
              <a:t>28/06/2018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5F17F3B2-7F3B-4706-85D1-F846B986ED50}" type="slidenum">
              <a:rPr lang="es-MX" smtClean="0"/>
              <a:t>‹Nº›</a:t>
            </a:fld>
            <a:endParaRPr lang="es-MX"/>
          </a:p>
        </p:txBody>
      </p:sp>
      <p:sp>
        <p:nvSpPr>
          <p:cNvPr id="8" name="Rectángulo 7"/>
          <p:cNvSpPr/>
          <p:nvPr userDrawn="1"/>
        </p:nvSpPr>
        <p:spPr>
          <a:xfrm>
            <a:off x="491320" y="274705"/>
            <a:ext cx="5745708" cy="980890"/>
          </a:xfrm>
          <a:prstGeom prst="rect">
            <a:avLst/>
          </a:prstGeom>
          <a:solidFill>
            <a:schemeClr val="bg2">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sp>
        <p:nvSpPr>
          <p:cNvPr id="14" name="Marcador de fecha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Bahnschrift"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BB2372-2761-44A5-AED3-734D90A1B253}" type="datetime1">
              <a:rPr lang="es-MX" smtClean="0"/>
              <a:pPr/>
              <a:t>28/06/2018</a:t>
            </a:fld>
            <a:endParaRPr lang="es-MX"/>
          </a:p>
        </p:txBody>
      </p:sp>
      <p:pic>
        <p:nvPicPr>
          <p:cNvPr id="15"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3461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16" name="Imagen 15"/>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Marcador de fecha 1"/>
          <p:cNvSpPr>
            <a:spLocks noGrp="1"/>
          </p:cNvSpPr>
          <p:nvPr>
            <p:ph type="dt" sz="half" idx="10"/>
          </p:nvPr>
        </p:nvSpPr>
        <p:spPr/>
        <p:txBody>
          <a:bodyPr/>
          <a:lstStyle/>
          <a:p>
            <a:fld id="{4E6F4C02-A620-45D8-940B-97B1E5288140}" type="datetime1">
              <a:rPr lang="es-MX" smtClean="0"/>
              <a:t>28/06/2018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5F17F3B2-7F3B-4706-85D1-F846B986ED50}" type="slidenum">
              <a:rPr lang="es-MX" smtClean="0"/>
              <a:t>‹Nº›</a:t>
            </a:fld>
            <a:endParaRPr lang="es-MX"/>
          </a:p>
        </p:txBody>
      </p:sp>
      <p:pic>
        <p:nvPicPr>
          <p:cNvPr id="15" name="Imagen 14"/>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7675380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9" name="Imagen 18"/>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6"/>
            <a:ext cx="6172200" cy="4760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1D4A01E-58B7-4E95-B611-CCD75B026A5D}" type="datetime1">
              <a:rPr lang="es-MX" smtClean="0"/>
              <a:t>28/06/2018</a:t>
            </a:fld>
            <a:endParaRPr lang="es-MX"/>
          </a:p>
        </p:txBody>
      </p:sp>
      <p:sp>
        <p:nvSpPr>
          <p:cNvPr id="6" name="Marcador de pie de página 5"/>
          <p:cNvSpPr>
            <a:spLocks noGrp="1"/>
          </p:cNvSpPr>
          <p:nvPr>
            <p:ph type="ftr" sz="quarter" idx="11"/>
          </p:nvPr>
        </p:nvSpPr>
        <p:spPr/>
        <p:txBody>
          <a:bodyPr/>
          <a:lstStyle/>
          <a:p>
            <a:endParaRPr lang="es-MX"/>
          </a:p>
        </p:txBody>
      </p:sp>
      <p:sp>
        <p:nvSpPr>
          <p:cNvPr id="20"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36902991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F1087C9-DB44-44FD-9E1D-7A9C2507E50D}" type="datetime1">
              <a:rPr lang="es-MX" smtClean="0"/>
              <a:t>28/06/2018</a:t>
            </a:fld>
            <a:endParaRPr lang="es-MX"/>
          </a:p>
        </p:txBody>
      </p:sp>
      <p:sp>
        <p:nvSpPr>
          <p:cNvPr id="6" name="Marcador de pie de página 5"/>
          <p:cNvSpPr>
            <a:spLocks noGrp="1"/>
          </p:cNvSpPr>
          <p:nvPr>
            <p:ph type="ftr" sz="quarter" idx="11"/>
          </p:nvPr>
        </p:nvSpPr>
        <p:spPr/>
        <p:txBody>
          <a:bodyPr/>
          <a:lstStyle/>
          <a:p>
            <a:endParaRPr lang="es-MX"/>
          </a:p>
        </p:txBody>
      </p:sp>
      <p:sp>
        <p:nvSpPr>
          <p:cNvPr id="15"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9653036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Bahnschrift" panose="020B0502040204020203" pitchFamily="34" charset="0"/>
              </a:defRPr>
            </a:lvl1pPr>
          </a:lstStyle>
          <a:p>
            <a:fld id="{86C499C8-E619-40EE-A327-D03ADBE772E0}" type="datetime1">
              <a:rPr lang="es-MX" smtClean="0"/>
              <a:t>28/06/2018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Bahnschrift" panose="020B0502040204020203" pitchFamily="34" charset="0"/>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Bahnschrift" panose="020B0502040204020203" pitchFamily="34" charset="0"/>
              </a:defRPr>
            </a:lvl1pPr>
          </a:lstStyle>
          <a:p>
            <a:fld id="{5F17F3B2-7F3B-4706-85D1-F846B986ED50}" type="slidenum">
              <a:rPr lang="es-MX" smtClean="0"/>
              <a:pPr/>
              <a:t>‹Nº›</a:t>
            </a:fld>
            <a:endParaRPr lang="es-MX"/>
          </a:p>
        </p:txBody>
      </p:sp>
    </p:spTree>
    <p:extLst>
      <p:ext uri="{BB962C8B-B14F-4D97-AF65-F5344CB8AC3E}">
        <p14:creationId xmlns:p14="http://schemas.microsoft.com/office/powerpoint/2010/main" val="325116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3" Type="http://schemas.openxmlformats.org/officeDocument/2006/relationships/hyperlink" Target="http://www.php-hispano.net/" TargetMode="External"/><Relationship Id="rId2" Type="http://schemas.openxmlformats.org/officeDocument/2006/relationships/hyperlink" Target="http://www.elguruprogramador.com.ar/" TargetMode="External"/><Relationship Id="rId1" Type="http://schemas.openxmlformats.org/officeDocument/2006/relationships/slideLayout" Target="../slideLayouts/slideLayout1.xml"/><Relationship Id="rId5" Type="http://schemas.openxmlformats.org/officeDocument/2006/relationships/hyperlink" Target="http://www.htmlpoint.com/php/guida/php_01.htm" TargetMode="External"/><Relationship Id="rId4" Type="http://schemas.openxmlformats.org/officeDocument/2006/relationships/hyperlink" Target="http://www.php.net/" TargetMode="External"/></Relationships>
</file>

<file path=ppt/slides/_rels/slide158.xml.rels><?xml version="1.0" encoding="UTF-8" standalone="yes"?>
<Relationships xmlns="http://schemas.openxmlformats.org/package/2006/relationships"><Relationship Id="rId2" Type="http://schemas.openxmlformats.org/officeDocument/2006/relationships/hyperlink" Target="http://librosweb.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www.codexexempla.org/curso/curso_4_2_f.ph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9.emf"/><Relationship Id="rId4" Type="http://schemas.openxmlformats.org/officeDocument/2006/relationships/customXml" Target="../ink/ink2.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https://www.w3schools.com/jsref/dom_obj_style.as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https://www.w3schools.com/jsref/dom_obj_style.asp"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2.gif"/><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72.gif"/><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w3schools.com/jsref/dom_obj_style.as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digitalocean.com/community/tutorials/how-to-make-changes-to-the-dom#removing-nodes-from-the-dom" TargetMode="External"/><Relationship Id="rId5" Type="http://schemas.openxmlformats.org/officeDocument/2006/relationships/image" Target="../media/image80.png"/><Relationship Id="rId4" Type="http://schemas.openxmlformats.org/officeDocument/2006/relationships/image" Target="../media/image79.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CO" dirty="0" smtClean="0"/>
              <a:t>Desarrollo de Aplicaciones Web</a:t>
            </a:r>
            <a:endParaRPr lang="es-CO" sz="4400" dirty="0"/>
          </a:p>
        </p:txBody>
      </p:sp>
      <p:sp>
        <p:nvSpPr>
          <p:cNvPr id="3" name="Subtítulo 2"/>
          <p:cNvSpPr>
            <a:spLocks noGrp="1"/>
          </p:cNvSpPr>
          <p:nvPr>
            <p:ph type="subTitle" idx="1"/>
          </p:nvPr>
        </p:nvSpPr>
        <p:spPr/>
        <p:txBody>
          <a:bodyPr/>
          <a:lstStyle/>
          <a:p>
            <a:r>
              <a:rPr lang="es-CO" dirty="0" smtClean="0"/>
              <a:t>Api de Google </a:t>
            </a:r>
            <a:r>
              <a:rPr lang="es-CO" dirty="0" err="1" smtClean="0"/>
              <a:t>Maps</a:t>
            </a:r>
            <a:r>
              <a:rPr lang="es-CO" dirty="0" smtClean="0"/>
              <a:t> en </a:t>
            </a:r>
            <a:r>
              <a:rPr lang="es-CO" smtClean="0"/>
              <a:t>Javascript</a:t>
            </a:r>
            <a:endParaRPr lang="es-CO" dirty="0"/>
          </a:p>
        </p:txBody>
      </p:sp>
    </p:spTree>
    <p:extLst>
      <p:ext uri="{BB962C8B-B14F-4D97-AF65-F5344CB8AC3E}">
        <p14:creationId xmlns:p14="http://schemas.microsoft.com/office/powerpoint/2010/main" val="1525953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Tipo de dato</a:t>
            </a:r>
            <a:endParaRPr lang="es-CO" dirty="0"/>
          </a:p>
        </p:txBody>
      </p:sp>
      <p:sp>
        <p:nvSpPr>
          <p:cNvPr id="3" name="Marcador de contenido 2"/>
          <p:cNvSpPr>
            <a:spLocks noGrp="1"/>
          </p:cNvSpPr>
          <p:nvPr>
            <p:ph idx="1"/>
          </p:nvPr>
        </p:nvSpPr>
        <p:spPr/>
        <p:txBody>
          <a:bodyPr>
            <a:normAutofit lnSpcReduction="10000"/>
          </a:bodyPr>
          <a:lstStyle/>
          <a:p>
            <a:pPr marL="0" indent="0">
              <a:buNone/>
            </a:pPr>
            <a:r>
              <a:rPr lang="es-CO" dirty="0" smtClean="0"/>
              <a:t>El tipo de dato de la variable depende del valor que almacena.</a:t>
            </a:r>
          </a:p>
          <a:p>
            <a:pPr lvl="1"/>
            <a:r>
              <a:rPr lang="es-CO" dirty="0" smtClean="0"/>
              <a:t>Numérico: </a:t>
            </a:r>
          </a:p>
          <a:p>
            <a:pPr lvl="2"/>
            <a:r>
              <a:rPr lang="es-CO" dirty="0" err="1" smtClean="0">
                <a:solidFill>
                  <a:schemeClr val="accent5"/>
                </a:solidFill>
              </a:rPr>
              <a:t>var</a:t>
            </a:r>
            <a:r>
              <a:rPr lang="es-CO" dirty="0" smtClean="0"/>
              <a:t> </a:t>
            </a:r>
            <a:r>
              <a:rPr lang="es-CO" dirty="0" err="1" smtClean="0"/>
              <a:t>iva</a:t>
            </a:r>
            <a:r>
              <a:rPr lang="es-CO" dirty="0" smtClean="0"/>
              <a:t> = 16 	// valor de tipo entero</a:t>
            </a:r>
          </a:p>
          <a:p>
            <a:pPr lvl="2"/>
            <a:r>
              <a:rPr lang="es-CO" dirty="0" err="1" smtClean="0">
                <a:solidFill>
                  <a:schemeClr val="accent5"/>
                </a:solidFill>
              </a:rPr>
              <a:t>var</a:t>
            </a:r>
            <a:r>
              <a:rPr lang="es-CO" dirty="0" smtClean="0"/>
              <a:t> total = 567.32	 // variable de tipo decimal</a:t>
            </a:r>
          </a:p>
          <a:p>
            <a:pPr lvl="1"/>
            <a:r>
              <a:rPr lang="es-CO" dirty="0" smtClean="0"/>
              <a:t>Cadena de texto</a:t>
            </a:r>
          </a:p>
          <a:p>
            <a:pPr lvl="2"/>
            <a:r>
              <a:rPr lang="es-CO" dirty="0" err="1">
                <a:solidFill>
                  <a:schemeClr val="accent5"/>
                </a:solidFill>
              </a:rPr>
              <a:t>v</a:t>
            </a:r>
            <a:r>
              <a:rPr lang="es-CO" dirty="0" err="1" smtClean="0">
                <a:solidFill>
                  <a:schemeClr val="accent5"/>
                </a:solidFill>
              </a:rPr>
              <a:t>ar</a:t>
            </a:r>
            <a:r>
              <a:rPr lang="es-CO" dirty="0" smtClean="0"/>
              <a:t> mensaje = “Mensaje”</a:t>
            </a:r>
          </a:p>
          <a:p>
            <a:pPr lvl="2"/>
            <a:r>
              <a:rPr lang="es-CO" dirty="0" err="1" smtClean="0">
                <a:solidFill>
                  <a:schemeClr val="accent5"/>
                </a:solidFill>
              </a:rPr>
              <a:t>var</a:t>
            </a:r>
            <a:r>
              <a:rPr lang="es-CO" dirty="0" smtClean="0"/>
              <a:t> producto = ‘Portátil’</a:t>
            </a:r>
          </a:p>
          <a:p>
            <a:pPr lvl="2"/>
            <a:endParaRPr lang="es-CO" dirty="0"/>
          </a:p>
          <a:p>
            <a:pPr lvl="2"/>
            <a:endParaRPr lang="es-CO" dirty="0" smtClean="0"/>
          </a:p>
          <a:p>
            <a:pPr lvl="1"/>
            <a:r>
              <a:rPr lang="es-CO" dirty="0" smtClean="0"/>
              <a:t>Booleano</a:t>
            </a:r>
          </a:p>
          <a:p>
            <a:pPr lvl="1"/>
            <a:endParaRPr lang="es-CO" dirty="0" smtClean="0"/>
          </a:p>
        </p:txBody>
      </p:sp>
      <p:pic>
        <p:nvPicPr>
          <p:cNvPr id="4" name="Imagen 3"/>
          <p:cNvPicPr>
            <a:picLocks noChangeAspect="1"/>
          </p:cNvPicPr>
          <p:nvPr/>
        </p:nvPicPr>
        <p:blipFill>
          <a:blip r:embed="rId2"/>
          <a:stretch>
            <a:fillRect/>
          </a:stretch>
        </p:blipFill>
        <p:spPr>
          <a:xfrm>
            <a:off x="6362698" y="3658674"/>
            <a:ext cx="5829301" cy="772218"/>
          </a:xfrm>
          <a:prstGeom prst="rect">
            <a:avLst/>
          </a:prstGeom>
        </p:spPr>
      </p:pic>
      <p:pic>
        <p:nvPicPr>
          <p:cNvPr id="5" name="Imagen 4"/>
          <p:cNvPicPr>
            <a:picLocks noChangeAspect="1"/>
          </p:cNvPicPr>
          <p:nvPr/>
        </p:nvPicPr>
        <p:blipFill>
          <a:blip r:embed="rId3"/>
          <a:stretch>
            <a:fillRect/>
          </a:stretch>
        </p:blipFill>
        <p:spPr>
          <a:xfrm>
            <a:off x="6362699" y="4804410"/>
            <a:ext cx="5829299" cy="781634"/>
          </a:xfrm>
          <a:prstGeom prst="rect">
            <a:avLst/>
          </a:prstGeom>
        </p:spPr>
      </p:pic>
      <p:pic>
        <p:nvPicPr>
          <p:cNvPr id="6" name="Imagen 5"/>
          <p:cNvPicPr>
            <a:picLocks noChangeAspect="1"/>
          </p:cNvPicPr>
          <p:nvPr/>
        </p:nvPicPr>
        <p:blipFill>
          <a:blip r:embed="rId4"/>
          <a:stretch>
            <a:fillRect/>
          </a:stretch>
        </p:blipFill>
        <p:spPr>
          <a:xfrm>
            <a:off x="3233650" y="5842000"/>
            <a:ext cx="2023210" cy="453478"/>
          </a:xfrm>
          <a:prstGeom prst="rect">
            <a:avLst/>
          </a:prstGeom>
        </p:spPr>
      </p:pic>
    </p:spTree>
    <p:extLst>
      <p:ext uri="{BB962C8B-B14F-4D97-AF65-F5344CB8AC3E}">
        <p14:creationId xmlns:p14="http://schemas.microsoft.com/office/powerpoint/2010/main" val="97066543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r>
              <a:rPr lang="es-ES" altLang="es-MX" smtClean="0"/>
              <a:t>Ejemplo de árbol DOM</a:t>
            </a:r>
          </a:p>
        </p:txBody>
      </p:sp>
      <p:pic>
        <p:nvPicPr>
          <p:cNvPr id="21507" name="Picture 2" descr="DOM node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1643063"/>
            <a:ext cx="821531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12235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smtClean="0"/>
              <a:t>Windows vs </a:t>
            </a:r>
            <a:r>
              <a:rPr lang="es-ES" dirty="0" err="1" smtClean="0"/>
              <a:t>Document</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743169109"/>
              </p:ext>
            </p:extLst>
          </p:nvPr>
        </p:nvGraphicFramePr>
        <p:xfrm>
          <a:off x="2072640" y="1965959"/>
          <a:ext cx="8351520" cy="4058843"/>
        </p:xfrm>
        <a:graphic>
          <a:graphicData uri="http://schemas.openxmlformats.org/drawingml/2006/table">
            <a:tbl>
              <a:tblPr firstRow="1" bandRow="1">
                <a:tableStyleId>{073A0DAA-6AF3-43AB-8588-CEC1D06C72B9}</a:tableStyleId>
              </a:tblPr>
              <a:tblGrid>
                <a:gridCol w="4175760">
                  <a:extLst>
                    <a:ext uri="{9D8B030D-6E8A-4147-A177-3AD203B41FA5}">
                      <a16:colId xmlns:a16="http://schemas.microsoft.com/office/drawing/2014/main" val="1596070528"/>
                    </a:ext>
                  </a:extLst>
                </a:gridCol>
                <a:gridCol w="4175760">
                  <a:extLst>
                    <a:ext uri="{9D8B030D-6E8A-4147-A177-3AD203B41FA5}">
                      <a16:colId xmlns:a16="http://schemas.microsoft.com/office/drawing/2014/main" val="2641734424"/>
                    </a:ext>
                  </a:extLst>
                </a:gridCol>
              </a:tblGrid>
              <a:tr h="468834">
                <a:tc>
                  <a:txBody>
                    <a:bodyPr/>
                    <a:lstStyle/>
                    <a:p>
                      <a:pPr algn="ctr"/>
                      <a:r>
                        <a:rPr lang="es-MX" dirty="0" err="1" smtClean="0"/>
                        <a:t>Window</a:t>
                      </a:r>
                      <a:endParaRPr lang="es-MX" dirty="0"/>
                    </a:p>
                  </a:txBody>
                  <a:tcPr anchor="ctr"/>
                </a:tc>
                <a:tc>
                  <a:txBody>
                    <a:bodyPr/>
                    <a:lstStyle/>
                    <a:p>
                      <a:pPr algn="ctr"/>
                      <a:r>
                        <a:rPr lang="es-MX" dirty="0" err="1" smtClean="0"/>
                        <a:t>Document</a:t>
                      </a:r>
                      <a:endParaRPr lang="es-MX" dirty="0"/>
                    </a:p>
                  </a:txBody>
                  <a:tcPr anchor="ctr"/>
                </a:tc>
                <a:extLst>
                  <a:ext uri="{0D108BD9-81ED-4DB2-BD59-A6C34878D82A}">
                    <a16:rowId xmlns:a16="http://schemas.microsoft.com/office/drawing/2014/main" val="3965714803"/>
                  </a:ext>
                </a:extLst>
              </a:tr>
              <a:tr h="973425">
                <a:tc>
                  <a:txBody>
                    <a:bodyPr/>
                    <a:lstStyle/>
                    <a:p>
                      <a:pPr>
                        <a:defRPr/>
                      </a:pPr>
                      <a:r>
                        <a:rPr lang="es-ES" dirty="0" err="1" smtClean="0"/>
                        <a:t>window</a:t>
                      </a:r>
                      <a:r>
                        <a:rPr lang="es-ES" dirty="0" smtClean="0"/>
                        <a:t> representa la ventana</a:t>
                      </a:r>
                      <a:endParaRPr lang="es-MX" dirty="0"/>
                    </a:p>
                  </a:txBody>
                  <a:tcPr/>
                </a:tc>
                <a:tc>
                  <a:txBody>
                    <a:bodyPr/>
                    <a:lstStyle/>
                    <a:p>
                      <a:pPr>
                        <a:defRPr/>
                      </a:pPr>
                      <a:r>
                        <a:rPr lang="es-ES" dirty="0" err="1" smtClean="0"/>
                        <a:t>document</a:t>
                      </a:r>
                      <a:r>
                        <a:rPr lang="es-ES" dirty="0" smtClean="0"/>
                        <a:t> representa el documento</a:t>
                      </a:r>
                      <a:endParaRPr lang="es-MX" dirty="0"/>
                    </a:p>
                  </a:txBody>
                  <a:tcPr/>
                </a:tc>
                <a:extLst>
                  <a:ext uri="{0D108BD9-81ED-4DB2-BD59-A6C34878D82A}">
                    <a16:rowId xmlns:a16="http://schemas.microsoft.com/office/drawing/2014/main" val="3608420769"/>
                  </a:ext>
                </a:extLst>
              </a:tr>
              <a:tr h="1460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window</a:t>
                      </a:r>
                      <a:r>
                        <a:rPr lang="es-ES" dirty="0" smtClean="0"/>
                        <a:t> están su ancho y alto (interiores y exteriores)</a:t>
                      </a:r>
                    </a:p>
                    <a:p>
                      <a:endParaRPr lang="es-MX"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document</a:t>
                      </a:r>
                      <a:r>
                        <a:rPr lang="es-ES" dirty="0" smtClean="0"/>
                        <a:t> están su cookie y URL</a:t>
                      </a:r>
                    </a:p>
                    <a:p>
                      <a:endParaRPr lang="es-MX" dirty="0"/>
                    </a:p>
                  </a:txBody>
                  <a:tcPr/>
                </a:tc>
                <a:extLst>
                  <a:ext uri="{0D108BD9-81ED-4DB2-BD59-A6C34878D82A}">
                    <a16:rowId xmlns:a16="http://schemas.microsoft.com/office/drawing/2014/main" val="1604709653"/>
                  </a:ext>
                </a:extLst>
              </a:tr>
              <a:tr h="1156029">
                <a:tc>
                  <a:txBody>
                    <a:bodyPr/>
                    <a:lstStyle/>
                    <a:p>
                      <a:endParaRPr lang="es-MX" dirty="0"/>
                    </a:p>
                  </a:txBody>
                  <a:tcPr/>
                </a:tc>
                <a:tc>
                  <a:txBody>
                    <a:bodyPr/>
                    <a:lstStyle/>
                    <a:p>
                      <a:endParaRPr lang="es-MX" dirty="0"/>
                    </a:p>
                  </a:txBody>
                  <a:tcPr/>
                </a:tc>
                <a:extLst>
                  <a:ext uri="{0D108BD9-81ED-4DB2-BD59-A6C34878D82A}">
                    <a16:rowId xmlns:a16="http://schemas.microsoft.com/office/drawing/2014/main" val="3862893529"/>
                  </a:ext>
                </a:extLst>
              </a:tr>
            </a:tbl>
          </a:graphicData>
        </a:graphic>
      </p:graphicFrame>
    </p:spTree>
    <p:extLst>
      <p:ext uri="{BB962C8B-B14F-4D97-AF65-F5344CB8AC3E}">
        <p14:creationId xmlns:p14="http://schemas.microsoft.com/office/powerpoint/2010/main" val="24904503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p:txBody>
          <a:bodyPr/>
          <a:lstStyle/>
          <a:p>
            <a:r>
              <a:rPr lang="es-ES" altLang="es-MX" smtClean="0"/>
              <a:t>DOM: Eventos</a:t>
            </a:r>
          </a:p>
        </p:txBody>
      </p:sp>
      <p:sp>
        <p:nvSpPr>
          <p:cNvPr id="3" name="2 Marcador de contenido"/>
          <p:cNvSpPr>
            <a:spLocks noGrp="1"/>
          </p:cNvSpPr>
          <p:nvPr>
            <p:ph idx="1"/>
          </p:nvPr>
        </p:nvSpPr>
        <p:spPr/>
        <p:txBody>
          <a:bodyPr>
            <a:normAutofit/>
          </a:bodyPr>
          <a:lstStyle/>
          <a:p>
            <a:pPr marL="0" indent="0">
              <a:buNone/>
              <a:defRPr/>
            </a:pPr>
            <a:r>
              <a:rPr lang="es-ES" dirty="0" smtClean="0"/>
              <a:t>DOM prevé el envío de eventos cuando se accede a documentos HTML o XML. </a:t>
            </a:r>
          </a:p>
          <a:p>
            <a:pPr marL="0" indent="0">
              <a:buNone/>
            </a:pPr>
            <a:r>
              <a:rPr lang="es-ES" altLang="es-MX" dirty="0" smtClean="0"/>
              <a:t>Cada objeto tiene asociado una serie de eventos posibles de ejecutar (</a:t>
            </a:r>
            <a:r>
              <a:rPr lang="es-ES" altLang="es-MX" b="1" dirty="0" smtClean="0"/>
              <a:t>HANDLER</a:t>
            </a:r>
            <a:r>
              <a:rPr lang="es-ES" altLang="es-MX" dirty="0" smtClean="0"/>
              <a:t>), pero estos solo pueden ejecutar una  instrucción asociada al mismo.</a:t>
            </a:r>
          </a:p>
          <a:p>
            <a:pPr marL="0" indent="0">
              <a:buNone/>
            </a:pPr>
            <a:r>
              <a:rPr lang="es-ES" altLang="es-MX" dirty="0" smtClean="0"/>
              <a:t>Por </a:t>
            </a:r>
            <a:r>
              <a:rPr lang="es-ES" altLang="es-MX" dirty="0"/>
              <a:t>ejemplo, el evento de pulsar un botón del ratón sobre un elemento tiene asociado el método o instrucciones correspondientes al atributo </a:t>
            </a:r>
            <a:r>
              <a:rPr lang="es-ES" altLang="es-MX" i="1" dirty="0" err="1"/>
              <a:t>onclick</a:t>
            </a:r>
            <a:r>
              <a:rPr lang="es-ES" altLang="es-MX" i="1" dirty="0"/>
              <a:t> </a:t>
            </a:r>
            <a:r>
              <a:rPr lang="es-ES" altLang="es-MX" dirty="0"/>
              <a:t>de su etiqueta.</a:t>
            </a:r>
          </a:p>
          <a:p>
            <a:pPr>
              <a:defRPr/>
            </a:pPr>
            <a:endParaRPr lang="es-ES" dirty="0"/>
          </a:p>
        </p:txBody>
      </p:sp>
    </p:spTree>
    <p:extLst>
      <p:ext uri="{BB962C8B-B14F-4D97-AF65-F5344CB8AC3E}">
        <p14:creationId xmlns:p14="http://schemas.microsoft.com/office/powerpoint/2010/main" val="323495777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smtClean="0"/>
              <a:t>DOM: Eventos. </a:t>
            </a:r>
            <a:br>
              <a:rPr lang="es-ES" dirty="0" smtClean="0"/>
            </a:br>
            <a:r>
              <a:rPr lang="es-ES" sz="2400" dirty="0" smtClean="0"/>
              <a:t>Atributos HTML que indican los métodos asociados</a:t>
            </a:r>
            <a:endParaRPr lang="es-ES" dirty="0"/>
          </a:p>
        </p:txBody>
      </p:sp>
      <p:sp>
        <p:nvSpPr>
          <p:cNvPr id="3" name="2 Marcador de contenido"/>
          <p:cNvSpPr>
            <a:spLocks noGrp="1"/>
          </p:cNvSpPr>
          <p:nvPr>
            <p:ph idx="1"/>
          </p:nvPr>
        </p:nvSpPr>
        <p:spPr/>
        <p:txBody>
          <a:bodyPr>
            <a:normAutofit lnSpcReduction="10000"/>
          </a:bodyPr>
          <a:lstStyle/>
          <a:p>
            <a:pPr>
              <a:defRPr/>
            </a:pPr>
            <a:r>
              <a:rPr lang="es-ES" dirty="0" smtClean="0"/>
              <a:t>Finalización de la carga de una página o de una imagen: </a:t>
            </a:r>
            <a:r>
              <a:rPr lang="es-ES" b="1" dirty="0" err="1" smtClean="0"/>
              <a:t>onLoad</a:t>
            </a:r>
            <a:endParaRPr lang="es-ES" b="1" dirty="0" smtClean="0"/>
          </a:p>
          <a:p>
            <a:pPr>
              <a:defRPr/>
            </a:pPr>
            <a:r>
              <a:rPr lang="es-ES" dirty="0" smtClean="0"/>
              <a:t>Pulsar un botón del ratón: </a:t>
            </a:r>
            <a:r>
              <a:rPr lang="es-ES" b="1" dirty="0" err="1" smtClean="0"/>
              <a:t>onclick</a:t>
            </a:r>
            <a:endParaRPr lang="es-ES" b="1" dirty="0" smtClean="0"/>
          </a:p>
          <a:p>
            <a:pPr>
              <a:defRPr/>
            </a:pPr>
            <a:r>
              <a:rPr lang="es-ES" dirty="0" smtClean="0"/>
              <a:t>Entrar con el cursor del ratón sobre un elemento: </a:t>
            </a:r>
            <a:r>
              <a:rPr lang="es-ES" b="1" dirty="0" err="1" smtClean="0"/>
              <a:t>onMouseOver</a:t>
            </a:r>
            <a:r>
              <a:rPr lang="es-ES" dirty="0" smtClean="0"/>
              <a:t>, </a:t>
            </a:r>
            <a:r>
              <a:rPr lang="es-ES" b="1" dirty="0" err="1" smtClean="0"/>
              <a:t>onMouseOut</a:t>
            </a:r>
            <a:endParaRPr lang="es-ES" b="1" dirty="0" smtClean="0"/>
          </a:p>
          <a:p>
            <a:pPr>
              <a:defRPr/>
            </a:pPr>
            <a:r>
              <a:rPr lang="es-ES" dirty="0" smtClean="0"/>
              <a:t>Seleccionar un campo en un formulario: </a:t>
            </a:r>
            <a:r>
              <a:rPr lang="es-ES" b="1" dirty="0" err="1" smtClean="0"/>
              <a:t>onFocus</a:t>
            </a:r>
            <a:endParaRPr lang="es-ES" b="1" dirty="0" smtClean="0"/>
          </a:p>
          <a:p>
            <a:pPr>
              <a:defRPr/>
            </a:pPr>
            <a:r>
              <a:rPr lang="es-ES" dirty="0" smtClean="0"/>
              <a:t>Enviar el contenido de un formulario mediante </a:t>
            </a:r>
            <a:r>
              <a:rPr lang="es-ES" b="1" dirty="0" smtClean="0"/>
              <a:t>HTTP</a:t>
            </a:r>
            <a:r>
              <a:rPr lang="es-ES" dirty="0" smtClean="0"/>
              <a:t>: </a:t>
            </a:r>
            <a:r>
              <a:rPr lang="es-ES" b="1" dirty="0" err="1" smtClean="0"/>
              <a:t>onSubmit</a:t>
            </a:r>
            <a:endParaRPr lang="es-ES" b="1" dirty="0" smtClean="0"/>
          </a:p>
          <a:p>
            <a:pPr>
              <a:defRPr/>
            </a:pPr>
            <a:r>
              <a:rPr lang="es-ES" dirty="0" smtClean="0"/>
              <a:t>Pulsar sobre una tecla: </a:t>
            </a:r>
            <a:r>
              <a:rPr lang="es-ES" b="1" dirty="0" err="1" smtClean="0"/>
              <a:t>onkeydown</a:t>
            </a:r>
            <a:endParaRPr lang="es-ES" b="1" dirty="0" smtClean="0"/>
          </a:p>
        </p:txBody>
      </p:sp>
    </p:spTree>
    <p:extLst>
      <p:ext uri="{BB962C8B-B14F-4D97-AF65-F5344CB8AC3E}">
        <p14:creationId xmlns:p14="http://schemas.microsoft.com/office/powerpoint/2010/main" val="108933821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smtClean="0"/>
              <a:t>Se </a:t>
            </a:r>
            <a:r>
              <a:rPr lang="es-MX" altLang="es-MX" dirty="0"/>
              <a:t>puede utilizar la palabra reservada </a:t>
            </a:r>
            <a:r>
              <a:rPr lang="es-MX" altLang="es-MX" b="1" dirty="0" smtClean="0"/>
              <a:t>THIS</a:t>
            </a:r>
            <a:r>
              <a:rPr lang="es-MX" altLang="es-MX" dirty="0" smtClean="0"/>
              <a:t> </a:t>
            </a:r>
            <a:r>
              <a:rPr lang="es-MX" altLang="es-MX" dirty="0"/>
              <a:t>para referirse al elemento XHTML sobre el que se está ejecutando el evento. </a:t>
            </a:r>
            <a:endParaRPr lang="es-MX" altLang="es-MX" dirty="0" smtClean="0"/>
          </a:p>
          <a:p>
            <a:pPr marL="0" indent="0">
              <a:buNone/>
            </a:pPr>
            <a:endParaRPr lang="es-MX" altLang="es-MX" dirty="0" smtClean="0"/>
          </a:p>
          <a:p>
            <a:pPr marL="0" indent="0">
              <a:buNone/>
            </a:pPr>
            <a:r>
              <a:rPr lang="es-MX" altLang="es-MX" dirty="0" smtClean="0"/>
              <a:t>Esto es útil cuando necesitamos interactuar con el objeto que invoco al método.</a:t>
            </a:r>
            <a:endParaRPr lang="es-ES" altLang="es-MX" dirty="0" smtClean="0"/>
          </a:p>
        </p:txBody>
      </p:sp>
    </p:spTree>
    <p:extLst>
      <p:ext uri="{BB962C8B-B14F-4D97-AF65-F5344CB8AC3E}">
        <p14:creationId xmlns:p14="http://schemas.microsoft.com/office/powerpoint/2010/main" val="198650408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a:t>La definición de manejadores de eventos en los atributos XHTML es un método sencillo pero poco aconsejable para tratar con los eventos en JavaScript. </a:t>
            </a:r>
            <a:endParaRPr lang="es-MX" altLang="es-MX" dirty="0" smtClean="0"/>
          </a:p>
          <a:p>
            <a:pPr marL="0" indent="0">
              <a:buNone/>
            </a:pPr>
            <a:endParaRPr lang="es-MX" altLang="es-MX" dirty="0"/>
          </a:p>
          <a:p>
            <a:pPr marL="0" indent="0">
              <a:buNone/>
            </a:pPr>
            <a:r>
              <a:rPr lang="es-MX" altLang="es-MX" dirty="0" smtClean="0"/>
              <a:t>El </a:t>
            </a:r>
            <a:r>
              <a:rPr lang="es-MX" altLang="es-MX" dirty="0"/>
              <a:t>principal inconveniente </a:t>
            </a:r>
            <a:r>
              <a:rPr lang="es-MX" altLang="es-MX" dirty="0" smtClean="0"/>
              <a:t>es que si vas a colocar operaciones más </a:t>
            </a:r>
            <a:r>
              <a:rPr lang="es-MX" altLang="es-MX" dirty="0" err="1" smtClean="0"/>
              <a:t>complejas,va</a:t>
            </a:r>
            <a:r>
              <a:rPr lang="es-MX" altLang="es-MX" dirty="0" smtClean="0"/>
              <a:t> a incrementar el grado de complejidad al momento de actualizar o editar el comportamiento de la misma.</a:t>
            </a:r>
            <a:endParaRPr lang="es-ES" altLang="es-MX" dirty="0" smtClean="0"/>
          </a:p>
        </p:txBody>
      </p:sp>
    </p:spTree>
    <p:extLst>
      <p:ext uri="{BB962C8B-B14F-4D97-AF65-F5344CB8AC3E}">
        <p14:creationId xmlns:p14="http://schemas.microsoft.com/office/powerpoint/2010/main" val="185823610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a:t>
            </a:r>
            <a:r>
              <a:rPr lang="es-ES" altLang="es-MX" dirty="0" err="1" smtClean="0"/>
              <a:t>This</a:t>
            </a:r>
            <a:endParaRPr lang="es-ES" altLang="es-MX" dirty="0" smtClean="0"/>
          </a:p>
        </p:txBody>
      </p:sp>
      <p:sp>
        <p:nvSpPr>
          <p:cNvPr id="25603" name="2 Marcador de contenido"/>
          <p:cNvSpPr>
            <a:spLocks noGrp="1"/>
          </p:cNvSpPr>
          <p:nvPr>
            <p:ph idx="1"/>
          </p:nvPr>
        </p:nvSpPr>
        <p:spPr/>
        <p:txBody>
          <a:bodyPr>
            <a:normAutofit lnSpcReduction="10000"/>
          </a:bodyPr>
          <a:lstStyle/>
          <a:p>
            <a:pPr marL="0" indent="0">
              <a:buNone/>
            </a:pPr>
            <a:r>
              <a:rPr lang="es-MX" altLang="es-MX" sz="3000" dirty="0" smtClean="0"/>
              <a:t>Sin </a:t>
            </a:r>
            <a:r>
              <a:rPr lang="es-MX" altLang="es-MX" sz="3000" u="sng" dirty="0" err="1" smtClean="0"/>
              <a:t>this</a:t>
            </a:r>
            <a:r>
              <a:rPr lang="es-MX" altLang="es-MX" sz="3000" dirty="0" smtClean="0"/>
              <a:t>:</a:t>
            </a:r>
          </a:p>
          <a:p>
            <a:pPr marL="0" indent="0">
              <a:buNone/>
            </a:pPr>
            <a:r>
              <a:rPr lang="es-ES" altLang="es-MX" sz="1800" dirty="0"/>
              <a:t>&lt;div id="elemento" </a:t>
            </a:r>
            <a:r>
              <a:rPr lang="es-ES" altLang="es-MX" sz="1800" dirty="0" err="1"/>
              <a:t>style</a:t>
            </a:r>
            <a:r>
              <a:rPr lang="es-ES" altLang="es-MX" sz="1800" dirty="0" smtClean="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r>
            <a:br>
              <a:rPr lang="es-ES" altLang="es-MX" sz="1800" dirty="0" smtClean="0"/>
            </a:br>
            <a:r>
              <a:rPr lang="es-ES" altLang="es-MX" sz="1800" dirty="0" err="1" smtClean="0"/>
              <a:t>onmouseover</a:t>
            </a:r>
            <a:r>
              <a:rPr lang="es-ES" altLang="es-MX" sz="1800" dirty="0" smtClean="0"/>
              <a:t> </a:t>
            </a:r>
            <a:r>
              <a:rPr lang="es-ES" altLang="es-MX" sz="1800" dirty="0"/>
              <a:t>= "</a:t>
            </a:r>
            <a:r>
              <a:rPr lang="es-ES" altLang="es-MX" sz="1800" dirty="0" err="1"/>
              <a:t>document.getElementById</a:t>
            </a:r>
            <a:r>
              <a:rPr lang="es-ES" altLang="es-MX" sz="1800" dirty="0"/>
              <a:t>('elemento').</a:t>
            </a:r>
            <a:r>
              <a:rPr lang="es-ES" altLang="es-MX" sz="1800" dirty="0" err="1"/>
              <a:t>style.borderColor</a:t>
            </a:r>
            <a:r>
              <a:rPr lang="es-ES" altLang="es-MX" sz="1800" dirty="0"/>
              <a:t> = '</a:t>
            </a:r>
            <a:r>
              <a:rPr lang="es-ES" altLang="es-MX" sz="1800" dirty="0" err="1"/>
              <a:t>black</a:t>
            </a: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p>
          <a:p>
            <a:pPr marL="0" indent="0">
              <a:buNone/>
            </a:pPr>
            <a:r>
              <a:rPr lang="es-ES" altLang="es-MX" sz="3000" dirty="0" smtClean="0"/>
              <a:t>Con </a:t>
            </a:r>
            <a:r>
              <a:rPr lang="es-ES" altLang="es-MX" sz="3000" dirty="0" err="1" smtClean="0"/>
              <a:t>this</a:t>
            </a:r>
            <a:r>
              <a:rPr lang="es-ES" altLang="es-MX" sz="3000" dirty="0" smtClean="0"/>
              <a:t>:</a:t>
            </a:r>
          </a:p>
          <a:p>
            <a:pPr marL="0" indent="0">
              <a:buNone/>
            </a:pPr>
            <a:r>
              <a:rPr lang="es-ES" altLang="es-MX" sz="1800" dirty="0" smtClean="0"/>
              <a:t>&lt;</a:t>
            </a:r>
            <a:r>
              <a:rPr lang="es-ES" altLang="es-MX" sz="1800" dirty="0"/>
              <a:t>div id="elemento" </a:t>
            </a:r>
            <a:r>
              <a:rPr lang="es-ES" altLang="es-MX" sz="1800" dirty="0" err="1"/>
              <a:t>style</a:t>
            </a:r>
            <a:r>
              <a:rPr lang="es-ES" altLang="es-MX" sz="1800" dirty="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t>
            </a:r>
            <a:r>
              <a:rPr lang="es-ES" altLang="es-MX" sz="1800" dirty="0" err="1" smtClean="0"/>
              <a:t>onmouseover</a:t>
            </a:r>
            <a:r>
              <a:rPr lang="es-ES" altLang="es-MX" sz="1800" dirty="0" smtClean="0"/>
              <a:t> </a:t>
            </a:r>
            <a:r>
              <a:rPr lang="es-ES" altLang="es-MX" sz="1800" dirty="0"/>
              <a:t>= </a:t>
            </a:r>
            <a:r>
              <a:rPr lang="es-ES" altLang="es-MX" sz="1800" dirty="0" smtClean="0"/>
              <a:t>“</a:t>
            </a:r>
            <a:r>
              <a:rPr lang="es-ES" altLang="es-MX" sz="1800" u="sng" dirty="0" err="1" smtClean="0"/>
              <a:t>this.style.borderColor</a:t>
            </a:r>
            <a:r>
              <a:rPr lang="es-ES" altLang="es-MX" sz="1800" dirty="0" smtClean="0"/>
              <a:t> </a:t>
            </a:r>
            <a:r>
              <a:rPr lang="es-ES" altLang="es-MX" sz="1800" dirty="0"/>
              <a:t>= '</a:t>
            </a:r>
            <a:r>
              <a:rPr lang="es-ES" altLang="es-MX" sz="1800" dirty="0" err="1"/>
              <a:t>black</a:t>
            </a:r>
            <a:r>
              <a:rPr lang="es-ES" altLang="es-MX" sz="1800" dirty="0" smtClean="0"/>
              <a:t>'" </a:t>
            </a:r>
            <a:br>
              <a:rPr lang="es-ES" altLang="es-MX" sz="1800" dirty="0" smtClean="0"/>
            </a:b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endParaRPr lang="es-ES" altLang="es-MX" sz="1800" dirty="0"/>
          </a:p>
        </p:txBody>
      </p:sp>
    </p:spTree>
    <p:extLst>
      <p:ext uri="{BB962C8B-B14F-4D97-AF65-F5344CB8AC3E}">
        <p14:creationId xmlns:p14="http://schemas.microsoft.com/office/powerpoint/2010/main" val="252875296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smtClean="0"/>
              <a:t>DOM: Manejadores de eventos como funciones externas</a:t>
            </a:r>
            <a:endParaRPr lang="es-ES" altLang="es-MX" dirty="0" smtClean="0"/>
          </a:p>
        </p:txBody>
      </p:sp>
      <p:sp>
        <p:nvSpPr>
          <p:cNvPr id="25603" name="2 Marcador de contenido"/>
          <p:cNvSpPr>
            <a:spLocks noGrp="1"/>
          </p:cNvSpPr>
          <p:nvPr>
            <p:ph idx="1"/>
          </p:nvPr>
        </p:nvSpPr>
        <p:spPr/>
        <p:txBody>
          <a:bodyPr>
            <a:normAutofit lnSpcReduction="10000"/>
          </a:bodyPr>
          <a:lstStyle/>
          <a:p>
            <a:pPr marL="0" indent="0">
              <a:buNone/>
            </a:pPr>
            <a:r>
              <a:rPr lang="es-MX" altLang="es-MX" dirty="0"/>
              <a:t>De esta forma, el siguiente ejemplo:</a:t>
            </a:r>
          </a:p>
          <a:p>
            <a:pPr marL="457200" lvl="1" indent="0">
              <a:buNone/>
            </a:pPr>
            <a:r>
              <a:rPr lang="es-MX" altLang="es-MX" dirty="0"/>
              <a:t>&lt;input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alert</a:t>
            </a:r>
            <a:r>
              <a:rPr lang="es-MX" altLang="es-MX" dirty="0"/>
              <a:t>('Gracias por pinchar');" </a:t>
            </a:r>
            <a:r>
              <a:rPr lang="es-MX" altLang="es-MX" dirty="0" smtClean="0"/>
              <a:t>/&gt;</a:t>
            </a:r>
          </a:p>
          <a:p>
            <a:pPr marL="0" indent="0">
              <a:buNone/>
            </a:pPr>
            <a:endParaRPr lang="es-MX" altLang="es-MX" dirty="0"/>
          </a:p>
          <a:p>
            <a:pPr marL="0" indent="0">
              <a:buNone/>
            </a:pPr>
            <a:r>
              <a:rPr lang="es-MX" altLang="es-MX" dirty="0" smtClean="0"/>
              <a:t>Se </a:t>
            </a:r>
            <a:r>
              <a:rPr lang="es-MX" altLang="es-MX" dirty="0"/>
              <a:t>puede transformar en:</a:t>
            </a:r>
          </a:p>
          <a:p>
            <a:pPr marL="457200" lvl="1" indent="0">
              <a:buNone/>
            </a:pPr>
            <a:r>
              <a:rPr lang="es-MX" altLang="es-MX" dirty="0" err="1"/>
              <a:t>function</a:t>
            </a:r>
            <a:r>
              <a:rPr lang="es-MX" altLang="es-MX" dirty="0"/>
              <a:t> </a:t>
            </a:r>
            <a:r>
              <a:rPr lang="es-MX" altLang="es-MX" dirty="0" err="1"/>
              <a:t>muestraMensaje</a:t>
            </a:r>
            <a:r>
              <a:rPr lang="es-MX" altLang="es-MX" dirty="0"/>
              <a:t>() {</a:t>
            </a:r>
          </a:p>
          <a:p>
            <a:pPr marL="457200" lvl="1" indent="0">
              <a:buNone/>
            </a:pPr>
            <a:r>
              <a:rPr lang="es-MX" altLang="es-MX" dirty="0"/>
              <a:t>  </a:t>
            </a:r>
            <a:r>
              <a:rPr lang="es-MX" altLang="es-MX" dirty="0" err="1"/>
              <a:t>alert</a:t>
            </a:r>
            <a:r>
              <a:rPr lang="es-MX" altLang="es-MX" dirty="0"/>
              <a:t>('Gracias por pinchar');</a:t>
            </a:r>
          </a:p>
          <a:p>
            <a:pPr marL="457200" lvl="1" indent="0">
              <a:buNone/>
            </a:pPr>
            <a:r>
              <a:rPr lang="es-MX" altLang="es-MX" dirty="0"/>
              <a:t>}</a:t>
            </a:r>
          </a:p>
          <a:p>
            <a:pPr marL="457200" lvl="1" indent="0">
              <a:buNone/>
            </a:pPr>
            <a:r>
              <a:rPr lang="es-MX" altLang="es-MX" dirty="0"/>
              <a:t> &lt;input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muestraMensaje</a:t>
            </a:r>
            <a:r>
              <a:rPr lang="es-MX" altLang="es-MX" dirty="0"/>
              <a:t>()" /&gt;</a:t>
            </a:r>
            <a:endParaRPr lang="es-ES" altLang="es-MX" dirty="0"/>
          </a:p>
        </p:txBody>
      </p:sp>
    </p:spTree>
    <p:extLst>
      <p:ext uri="{BB962C8B-B14F-4D97-AF65-F5344CB8AC3E}">
        <p14:creationId xmlns:p14="http://schemas.microsoft.com/office/powerpoint/2010/main" val="190307604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Manejadores semánticos</a:t>
            </a:r>
          </a:p>
        </p:txBody>
      </p:sp>
      <p:sp>
        <p:nvSpPr>
          <p:cNvPr id="25603" name="2 Marcador de contenido"/>
          <p:cNvSpPr>
            <a:spLocks noGrp="1"/>
          </p:cNvSpPr>
          <p:nvPr>
            <p:ph idx="1"/>
          </p:nvPr>
        </p:nvSpPr>
        <p:spPr/>
        <p:txBody>
          <a:bodyPr>
            <a:normAutofit/>
          </a:bodyPr>
          <a:lstStyle/>
          <a:p>
            <a:pPr marL="0" indent="0">
              <a:buNone/>
            </a:pPr>
            <a:r>
              <a:rPr lang="es-MX" altLang="es-MX" dirty="0" smtClean="0"/>
              <a:t>Las formas anteriores de manejar eventos tienen inconvenientes, puesto que nos obliga a colocar código ajeno a la etiqueta y esta queda visible para el usuario.</a:t>
            </a:r>
          </a:p>
          <a:p>
            <a:pPr marL="0" indent="0">
              <a:buNone/>
            </a:pPr>
            <a:endParaRPr lang="es-MX" altLang="es-MX" dirty="0"/>
          </a:p>
          <a:p>
            <a:pPr marL="0" indent="0">
              <a:buNone/>
            </a:pPr>
            <a:r>
              <a:rPr lang="es-ES" altLang="es-MX" dirty="0" smtClean="0"/>
              <a:t>Para ocultar esta información al usuario, </a:t>
            </a:r>
            <a:r>
              <a:rPr lang="es-ES" altLang="es-MX" dirty="0"/>
              <a:t>emplearemos </a:t>
            </a:r>
            <a:r>
              <a:rPr lang="es-ES" altLang="es-MX" dirty="0" smtClean="0"/>
              <a:t>: </a:t>
            </a:r>
            <a:r>
              <a:rPr lang="es-ES" altLang="es-MX" dirty="0" err="1" smtClean="0"/>
              <a:t>addEventListener</a:t>
            </a:r>
            <a:r>
              <a:rPr lang="es-ES" altLang="es-MX" dirty="0" smtClean="0"/>
              <a:t> y </a:t>
            </a:r>
            <a:r>
              <a:rPr lang="es-ES" altLang="es-MX" dirty="0" err="1" smtClean="0"/>
              <a:t>removeEventListener</a:t>
            </a:r>
            <a:endParaRPr lang="es-MX" altLang="es-MX" dirty="0" smtClean="0"/>
          </a:p>
        </p:txBody>
      </p:sp>
    </p:spTree>
    <p:extLst>
      <p:ext uri="{BB962C8B-B14F-4D97-AF65-F5344CB8AC3E}">
        <p14:creationId xmlns:p14="http://schemas.microsoft.com/office/powerpoint/2010/main" val="38302056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err="1" smtClean="0"/>
              <a:t>addEventListener</a:t>
            </a:r>
            <a:endParaRPr lang="es-MX" dirty="0" smtClean="0"/>
          </a:p>
          <a:p>
            <a:pPr marL="0" indent="0">
              <a:buNone/>
            </a:pPr>
            <a:endParaRPr lang="es-MX" dirty="0" smtClean="0"/>
          </a:p>
          <a:p>
            <a:pPr marL="0" indent="0">
              <a:buNone/>
            </a:pPr>
            <a:r>
              <a:rPr lang="es-MX" dirty="0" err="1" smtClean="0"/>
              <a:t>function</a:t>
            </a:r>
            <a:r>
              <a:rPr lang="es-MX" dirty="0" smtClean="0"/>
              <a:t> </a:t>
            </a:r>
            <a:r>
              <a:rPr lang="es-MX" dirty="0" err="1" smtClean="0"/>
              <a:t>muestraMensaje</a:t>
            </a:r>
            <a:r>
              <a:rPr lang="es-MX" dirty="0" smtClean="0"/>
              <a:t>() {</a:t>
            </a:r>
          </a:p>
          <a:p>
            <a:pPr marL="0" indent="0">
              <a:buNone/>
            </a:pPr>
            <a:r>
              <a:rPr lang="es-MX" dirty="0" smtClean="0"/>
              <a:t>  </a:t>
            </a:r>
            <a:r>
              <a:rPr lang="es-MX" dirty="0" err="1" smtClean="0"/>
              <a:t>alert</a:t>
            </a:r>
            <a:r>
              <a:rPr lang="es-MX" dirty="0" smtClean="0"/>
              <a:t>("Has pulsado el ratón");</a:t>
            </a:r>
          </a:p>
          <a:p>
            <a:pPr marL="0" indent="0">
              <a:buNone/>
            </a:pPr>
            <a:r>
              <a:rPr lang="es-MX" dirty="0" smtClean="0"/>
              <a:t>}</a:t>
            </a:r>
          </a:p>
          <a:p>
            <a:pPr marL="0" indent="0">
              <a:buNone/>
            </a:pPr>
            <a:r>
              <a:rPr lang="es-MX" dirty="0" err="1" smtClean="0"/>
              <a:t>var</a:t>
            </a:r>
            <a:r>
              <a:rPr lang="es-MX" dirty="0" smtClean="0"/>
              <a:t> </a:t>
            </a:r>
            <a:r>
              <a:rPr lang="es-MX" dirty="0" err="1" smtClean="0"/>
              <a:t>elDiv</a:t>
            </a:r>
            <a:r>
              <a:rPr lang="es-MX" dirty="0" smtClean="0"/>
              <a:t> = </a:t>
            </a:r>
            <a:r>
              <a:rPr lang="es-MX" dirty="0" err="1" smtClean="0"/>
              <a:t>document.getElementById</a:t>
            </a:r>
            <a:r>
              <a:rPr lang="es-MX" dirty="0" smtClean="0"/>
              <a:t>("</a:t>
            </a:r>
            <a:r>
              <a:rPr lang="es-MX" dirty="0" err="1" smtClean="0"/>
              <a:t>div_principal</a:t>
            </a:r>
            <a:r>
              <a:rPr lang="es-MX" dirty="0" smtClean="0"/>
              <a:t>");</a:t>
            </a:r>
          </a:p>
          <a:p>
            <a:pPr marL="0" indent="0">
              <a:buNone/>
            </a:pPr>
            <a:r>
              <a:rPr lang="es-MX" dirty="0" err="1" smtClean="0"/>
              <a:t>elDiv.addEventListener</a:t>
            </a:r>
            <a:r>
              <a:rPr lang="es-MX" dirty="0" smtClean="0"/>
              <a:t>("</a:t>
            </a:r>
            <a:r>
              <a:rPr lang="es-MX" dirty="0" err="1" smtClean="0"/>
              <a:t>click</a:t>
            </a:r>
            <a:r>
              <a:rPr lang="es-MX" dirty="0" smtClean="0"/>
              <a:t>", </a:t>
            </a:r>
            <a:r>
              <a:rPr lang="es-MX" dirty="0" err="1" smtClean="0"/>
              <a:t>muestraMensaje</a:t>
            </a:r>
            <a:r>
              <a:rPr lang="es-MX" dirty="0" smtClean="0"/>
              <a:t>, false);</a:t>
            </a:r>
          </a:p>
          <a:p>
            <a:pPr marL="0" indent="0">
              <a:buNone/>
            </a:pPr>
            <a:r>
              <a:rPr lang="es-MX" dirty="0" smtClean="0"/>
              <a:t> </a:t>
            </a:r>
          </a:p>
          <a:p>
            <a:pPr marL="0" indent="0">
              <a:buNone/>
            </a:pPr>
            <a:r>
              <a:rPr lang="es-MX" dirty="0" smtClean="0"/>
              <a:t>// Más adelante se decide desasociar la función al evento</a:t>
            </a:r>
          </a:p>
          <a:p>
            <a:pPr marL="0" indent="0">
              <a:buNone/>
            </a:pPr>
            <a:r>
              <a:rPr lang="es-MX" dirty="0" err="1" smtClean="0"/>
              <a:t>elDiv.removeEventListener</a:t>
            </a:r>
            <a:r>
              <a:rPr lang="es-MX" dirty="0" smtClean="0"/>
              <a:t>("</a:t>
            </a:r>
            <a:r>
              <a:rPr lang="es-MX" dirty="0" err="1" smtClean="0"/>
              <a:t>click</a:t>
            </a:r>
            <a:r>
              <a:rPr lang="es-MX" dirty="0" smtClean="0"/>
              <a:t>", </a:t>
            </a:r>
            <a:r>
              <a:rPr lang="es-MX" dirty="0" err="1" smtClean="0"/>
              <a:t>muestraMensaje</a:t>
            </a:r>
            <a:r>
              <a:rPr lang="es-MX" dirty="0" smtClean="0"/>
              <a:t>, false);</a:t>
            </a:r>
            <a:endParaRPr lang="es-MX" dirty="0"/>
          </a:p>
        </p:txBody>
      </p:sp>
    </p:spTree>
    <p:extLst>
      <p:ext uri="{BB962C8B-B14F-4D97-AF65-F5344CB8AC3E}">
        <p14:creationId xmlns:p14="http://schemas.microsoft.com/office/powerpoint/2010/main" val="3518499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Arrays</a:t>
            </a:r>
            <a:endParaRPr lang="es-CO" dirty="0"/>
          </a:p>
        </p:txBody>
      </p:sp>
      <p:sp>
        <p:nvSpPr>
          <p:cNvPr id="3" name="Marcador de contenido 2"/>
          <p:cNvSpPr>
            <a:spLocks noGrp="1"/>
          </p:cNvSpPr>
          <p:nvPr>
            <p:ph idx="1"/>
          </p:nvPr>
        </p:nvSpPr>
        <p:spPr/>
        <p:txBody>
          <a:bodyPr/>
          <a:lstStyle/>
          <a:p>
            <a:pPr marL="0" indent="0">
              <a:buNone/>
            </a:pPr>
            <a:r>
              <a:rPr lang="es-ES" dirty="0"/>
              <a:t>Un </a:t>
            </a:r>
            <a:r>
              <a:rPr lang="es-ES" dirty="0" err="1"/>
              <a:t>array</a:t>
            </a:r>
            <a:r>
              <a:rPr lang="es-ES" dirty="0"/>
              <a:t> es una colección de variables, que pueden ser todas del mismo tipo o cada una de un tipo </a:t>
            </a:r>
            <a:r>
              <a:rPr lang="es-ES" dirty="0" smtClean="0"/>
              <a:t>diferente.</a:t>
            </a:r>
          </a:p>
          <a:p>
            <a:endParaRPr lang="es-ES" dirty="0"/>
          </a:p>
          <a:p>
            <a:endParaRPr lang="es-ES" dirty="0" smtClean="0"/>
          </a:p>
          <a:p>
            <a:endParaRPr lang="es-ES" dirty="0"/>
          </a:p>
          <a:p>
            <a:endParaRPr lang="es-ES" dirty="0" smtClean="0"/>
          </a:p>
        </p:txBody>
      </p:sp>
      <p:pic>
        <p:nvPicPr>
          <p:cNvPr id="4" name="Imagen 3"/>
          <p:cNvPicPr>
            <a:picLocks noChangeAspect="1"/>
          </p:cNvPicPr>
          <p:nvPr/>
        </p:nvPicPr>
        <p:blipFill>
          <a:blip r:embed="rId2"/>
          <a:stretch>
            <a:fillRect/>
          </a:stretch>
        </p:blipFill>
        <p:spPr>
          <a:xfrm>
            <a:off x="8786102" y="2672107"/>
            <a:ext cx="1938668" cy="864092"/>
          </a:xfrm>
          <a:prstGeom prst="rect">
            <a:avLst/>
          </a:prstGeom>
        </p:spPr>
      </p:pic>
      <p:pic>
        <p:nvPicPr>
          <p:cNvPr id="5" name="Imagen 4"/>
          <p:cNvPicPr>
            <a:picLocks noChangeAspect="1"/>
          </p:cNvPicPr>
          <p:nvPr/>
        </p:nvPicPr>
        <p:blipFill>
          <a:blip r:embed="rId3"/>
          <a:stretch>
            <a:fillRect/>
          </a:stretch>
        </p:blipFill>
        <p:spPr>
          <a:xfrm>
            <a:off x="2080255" y="3752133"/>
            <a:ext cx="9393815" cy="296148"/>
          </a:xfrm>
          <a:prstGeom prst="rect">
            <a:avLst/>
          </a:prstGeom>
        </p:spPr>
      </p:pic>
      <p:pic>
        <p:nvPicPr>
          <p:cNvPr id="6" name="Imagen 5"/>
          <p:cNvPicPr>
            <a:picLocks noChangeAspect="1"/>
          </p:cNvPicPr>
          <p:nvPr/>
        </p:nvPicPr>
        <p:blipFill>
          <a:blip r:embed="rId4"/>
          <a:stretch>
            <a:fillRect/>
          </a:stretch>
        </p:blipFill>
        <p:spPr>
          <a:xfrm>
            <a:off x="2080255" y="4264215"/>
            <a:ext cx="1437125" cy="277514"/>
          </a:xfrm>
          <a:prstGeom prst="rect">
            <a:avLst/>
          </a:prstGeom>
        </p:spPr>
      </p:pic>
      <p:sp>
        <p:nvSpPr>
          <p:cNvPr id="7" name="Rectangle 1"/>
          <p:cNvSpPr>
            <a:spLocks noChangeArrowheads="1"/>
          </p:cNvSpPr>
          <p:nvPr/>
        </p:nvSpPr>
        <p:spPr bwMode="auto">
          <a:xfrm>
            <a:off x="2080255" y="4626528"/>
            <a:ext cx="836511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rgbClr val="222222"/>
                </a:solidFill>
                <a:effectLst/>
                <a:latin typeface="Helvetica Neue"/>
              </a:rPr>
              <a:t>Ejercicio</a:t>
            </a:r>
            <a:endParaRPr kumimoji="0" lang="es-CO" altLang="es-CO"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rgbClr val="222222"/>
                </a:solidFill>
                <a:effectLst/>
                <a:latin typeface="Helvetica Neue"/>
              </a:rPr>
              <a:t>Crear un </a:t>
            </a:r>
            <a:r>
              <a:rPr kumimoji="0" lang="es-CO" altLang="es-CO" sz="2000" b="0" i="0" u="none" strike="noStrike" cap="none" normalizeH="0" baseline="0" dirty="0" err="1" smtClean="0">
                <a:ln>
                  <a:noFill/>
                </a:ln>
                <a:solidFill>
                  <a:srgbClr val="222222"/>
                </a:solidFill>
                <a:effectLst/>
                <a:latin typeface="Helvetica Neue"/>
              </a:rPr>
              <a:t>array</a:t>
            </a:r>
            <a:r>
              <a:rPr kumimoji="0" lang="es-CO" altLang="es-CO" sz="2000" b="0" i="0" u="none" strike="noStrike" cap="none" normalizeH="0" baseline="0" dirty="0" smtClean="0">
                <a:ln>
                  <a:noFill/>
                </a:ln>
                <a:solidFill>
                  <a:srgbClr val="222222"/>
                </a:solidFill>
                <a:effectLst/>
                <a:latin typeface="Helvetica Neue"/>
              </a:rPr>
              <a:t> llamado </a:t>
            </a:r>
            <a:r>
              <a:rPr kumimoji="0" lang="es-CO" altLang="es-CO" sz="20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meses</a:t>
            </a:r>
            <a:r>
              <a:rPr kumimoji="0" lang="es-CO" altLang="es-CO" sz="2000" b="0" i="0" u="none" strike="noStrike" cap="none" normalizeH="0" baseline="0" dirty="0" smtClean="0">
                <a:ln>
                  <a:noFill/>
                </a:ln>
                <a:solidFill>
                  <a:srgbClr val="222222"/>
                </a:solidFill>
                <a:effectLst/>
                <a:latin typeface="Helvetica Neue"/>
              </a:rPr>
              <a:t> y que almacene el nombre de los doce meses del año. Mostrar por pantalla los doce nombres utilizando la función </a:t>
            </a:r>
            <a:r>
              <a:rPr kumimoji="0" lang="es-CO" altLang="es-CO" sz="20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console.log()</a:t>
            </a:r>
            <a:r>
              <a:rPr kumimoji="0" lang="es-CO" altLang="es-CO" sz="2000" b="0" i="0" u="none" strike="noStrike" cap="none" normalizeH="0" baseline="0" dirty="0" smtClean="0">
                <a:ln>
                  <a:noFill/>
                </a:ln>
                <a:solidFill>
                  <a:srgbClr val="222222"/>
                </a:solidFill>
                <a:effectLst/>
                <a:latin typeface="Helvetica Neue"/>
              </a:rPr>
              <a:t>.</a:t>
            </a:r>
            <a:endParaRPr kumimoji="0" lang="es-CO" altLang="es-CO"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85912438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err="1"/>
              <a:t>removeEventListener</a:t>
            </a:r>
            <a:endParaRPr lang="es-MX" dirty="0" smtClean="0"/>
          </a:p>
          <a:p>
            <a:pPr marL="0" indent="0">
              <a:buNone/>
            </a:pPr>
            <a:r>
              <a:rPr lang="es-MX" dirty="0" err="1"/>
              <a:t>function</a:t>
            </a:r>
            <a:r>
              <a:rPr lang="es-MX" dirty="0"/>
              <a:t> </a:t>
            </a:r>
            <a:r>
              <a:rPr lang="es-MX" dirty="0" err="1"/>
              <a:t>muestraMensaje</a:t>
            </a:r>
            <a:r>
              <a:rPr lang="es-MX" dirty="0"/>
              <a:t>() {</a:t>
            </a:r>
          </a:p>
          <a:p>
            <a:pPr marL="0" indent="0">
              <a:buNone/>
            </a:pPr>
            <a:r>
              <a:rPr lang="es-MX" dirty="0"/>
              <a:t>  </a:t>
            </a:r>
            <a:r>
              <a:rPr lang="es-MX" dirty="0" err="1"/>
              <a:t>alert</a:t>
            </a:r>
            <a:r>
              <a:rPr lang="es-MX" dirty="0"/>
              <a:t>("Has pulsado el ratón");</a:t>
            </a:r>
          </a:p>
          <a:p>
            <a:pPr marL="0" indent="0">
              <a:buNone/>
            </a:pPr>
            <a:r>
              <a:rPr lang="es-MX" dirty="0"/>
              <a:t>}</a:t>
            </a:r>
          </a:p>
          <a:p>
            <a:pPr marL="0" indent="0">
              <a:buNone/>
            </a:pPr>
            <a:r>
              <a:rPr lang="es-MX" dirty="0" err="1"/>
              <a:t>var</a:t>
            </a:r>
            <a:r>
              <a:rPr lang="es-MX" dirty="0"/>
              <a:t> </a:t>
            </a:r>
            <a:r>
              <a:rPr lang="es-MX" dirty="0" err="1"/>
              <a:t>elDiv</a:t>
            </a:r>
            <a:r>
              <a:rPr lang="es-MX" dirty="0"/>
              <a:t> = </a:t>
            </a:r>
            <a:r>
              <a:rPr lang="es-MX" dirty="0" err="1"/>
              <a:t>document.getElementById</a:t>
            </a:r>
            <a:r>
              <a:rPr lang="es-MX" dirty="0"/>
              <a:t>("</a:t>
            </a:r>
            <a:r>
              <a:rPr lang="es-MX" dirty="0" err="1"/>
              <a:t>div_principal</a:t>
            </a:r>
            <a:r>
              <a:rPr lang="es-MX" dirty="0"/>
              <a:t>");</a:t>
            </a:r>
          </a:p>
          <a:p>
            <a:pPr marL="0" indent="0">
              <a:buNone/>
            </a:pPr>
            <a:r>
              <a:rPr lang="es-MX" dirty="0" err="1"/>
              <a:t>elDiv.addEventListener</a:t>
            </a:r>
            <a:r>
              <a:rPr lang="es-MX" dirty="0"/>
              <a:t>("</a:t>
            </a:r>
            <a:r>
              <a:rPr lang="es-MX" dirty="0" err="1"/>
              <a:t>click</a:t>
            </a:r>
            <a:r>
              <a:rPr lang="es-MX" dirty="0"/>
              <a:t>", </a:t>
            </a:r>
            <a:r>
              <a:rPr lang="es-MX" dirty="0" err="1"/>
              <a:t>muestraMensaje</a:t>
            </a:r>
            <a:r>
              <a:rPr lang="es-MX" dirty="0"/>
              <a:t>, false);</a:t>
            </a:r>
          </a:p>
          <a:p>
            <a:pPr marL="0" indent="0">
              <a:buNone/>
            </a:pPr>
            <a:r>
              <a:rPr lang="es-MX" dirty="0"/>
              <a:t> </a:t>
            </a:r>
          </a:p>
          <a:p>
            <a:pPr marL="0" indent="0">
              <a:buNone/>
            </a:pPr>
            <a:r>
              <a:rPr lang="es-MX" dirty="0"/>
              <a:t>// Más adelante se decide desasociar la función al evento</a:t>
            </a:r>
          </a:p>
          <a:p>
            <a:pPr marL="0" indent="0">
              <a:buNone/>
            </a:pPr>
            <a:r>
              <a:rPr lang="es-MX" dirty="0" err="1"/>
              <a:t>elDiv.removeEventListener</a:t>
            </a:r>
            <a:r>
              <a:rPr lang="es-MX" dirty="0"/>
              <a:t>("</a:t>
            </a:r>
            <a:r>
              <a:rPr lang="es-MX" dirty="0" err="1"/>
              <a:t>click</a:t>
            </a:r>
            <a:r>
              <a:rPr lang="es-MX" dirty="0"/>
              <a:t>", </a:t>
            </a:r>
            <a:r>
              <a:rPr lang="es-MX" dirty="0" err="1"/>
              <a:t>muestraMensaje</a:t>
            </a:r>
            <a:r>
              <a:rPr lang="es-MX" dirty="0"/>
              <a:t>, true);</a:t>
            </a:r>
            <a:endParaRPr lang="es-MX" dirty="0" smtClean="0"/>
          </a:p>
        </p:txBody>
      </p:sp>
    </p:spTree>
    <p:extLst>
      <p:ext uri="{BB962C8B-B14F-4D97-AF65-F5344CB8AC3E}">
        <p14:creationId xmlns:p14="http://schemas.microsoft.com/office/powerpoint/2010/main" val="180284617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setTimeout</a:t>
            </a:r>
            <a:r>
              <a:rPr lang="es-MX" dirty="0"/>
              <a:t>()</a:t>
            </a:r>
          </a:p>
        </p:txBody>
      </p:sp>
      <p:sp>
        <p:nvSpPr>
          <p:cNvPr id="3" name="Marcador de contenido 2"/>
          <p:cNvSpPr>
            <a:spLocks noGrp="1"/>
          </p:cNvSpPr>
          <p:nvPr>
            <p:ph idx="1"/>
          </p:nvPr>
        </p:nvSpPr>
        <p:spPr/>
        <p:txBody>
          <a:bodyPr>
            <a:normAutofit/>
          </a:bodyPr>
          <a:lstStyle/>
          <a:p>
            <a:pPr marL="0" indent="0">
              <a:buNone/>
            </a:pPr>
            <a:r>
              <a:rPr lang="es-MX" dirty="0" err="1"/>
              <a:t>window.setTimeout</a:t>
            </a:r>
            <a:r>
              <a:rPr lang="es-MX" dirty="0"/>
              <a:t>(</a:t>
            </a:r>
            <a:r>
              <a:rPr lang="es-MX" i="1" dirty="0" err="1"/>
              <a:t>function</a:t>
            </a:r>
            <a:r>
              <a:rPr lang="es-MX" dirty="0"/>
              <a:t>,</a:t>
            </a:r>
            <a:r>
              <a:rPr lang="es-MX" i="1" dirty="0"/>
              <a:t> </a:t>
            </a:r>
            <a:r>
              <a:rPr lang="es-MX" i="1" dirty="0" err="1"/>
              <a:t>milliseconds</a:t>
            </a:r>
            <a:r>
              <a:rPr lang="es-MX" dirty="0" smtClean="0"/>
              <a:t>);</a:t>
            </a:r>
          </a:p>
          <a:p>
            <a:pPr marL="0" indent="0">
              <a:buNone/>
            </a:pPr>
            <a:endParaRPr lang="es-MX" dirty="0" smtClean="0"/>
          </a:p>
          <a:p>
            <a:pPr marL="0" indent="0">
              <a:buNone/>
            </a:pPr>
            <a:r>
              <a:rPr lang="en-US" dirty="0"/>
              <a:t>&lt;button </a:t>
            </a:r>
            <a:r>
              <a:rPr lang="en-US" dirty="0" err="1"/>
              <a:t>onclick</a:t>
            </a:r>
            <a:r>
              <a:rPr lang="en-US" dirty="0" smtClean="0"/>
              <a:t>=“</a:t>
            </a:r>
            <a:r>
              <a:rPr lang="en-US" dirty="0" err="1" smtClean="0"/>
              <a:t>retardoHola</a:t>
            </a:r>
            <a:r>
              <a:rPr lang="en-US" dirty="0" smtClean="0"/>
              <a:t>()"&gt;</a:t>
            </a:r>
            <a:r>
              <a:rPr lang="en-US" dirty="0"/>
              <a:t>Try it&lt;/button&gt;</a:t>
            </a:r>
            <a:br>
              <a:rPr lang="en-US" dirty="0"/>
            </a:br>
            <a:r>
              <a:rPr lang="en-US" dirty="0"/>
              <a:t/>
            </a:r>
            <a:br>
              <a:rPr lang="en-US" dirty="0"/>
            </a:br>
            <a:r>
              <a:rPr lang="en-US" dirty="0"/>
              <a:t>&lt;script&gt;</a:t>
            </a:r>
            <a:br>
              <a:rPr lang="en-US" dirty="0"/>
            </a:br>
            <a:r>
              <a:rPr lang="en-US" dirty="0"/>
              <a:t>function </a:t>
            </a:r>
            <a:r>
              <a:rPr lang="en-US" dirty="0" err="1" smtClean="0"/>
              <a:t>retardoHola</a:t>
            </a:r>
            <a:r>
              <a:rPr lang="en-US" dirty="0" smtClean="0"/>
              <a:t>() </a:t>
            </a:r>
            <a:r>
              <a:rPr lang="en-US" dirty="0"/>
              <a:t>{</a:t>
            </a:r>
            <a:br>
              <a:rPr lang="en-US" dirty="0"/>
            </a:br>
            <a:r>
              <a:rPr lang="en-US" dirty="0"/>
              <a:t>    </a:t>
            </a:r>
            <a:r>
              <a:rPr lang="en-US" dirty="0" err="1" smtClean="0"/>
              <a:t>setTimeout</a:t>
            </a:r>
            <a:r>
              <a:rPr lang="en-US" dirty="0" smtClean="0"/>
              <a:t>(alert(‘HOLA’), </a:t>
            </a:r>
            <a:r>
              <a:rPr lang="en-US" dirty="0"/>
              <a:t>3000</a:t>
            </a:r>
            <a:r>
              <a:rPr lang="en-US" dirty="0" smtClean="0"/>
              <a:t>);</a:t>
            </a:r>
            <a:r>
              <a:rPr lang="en-US" dirty="0"/>
              <a:t/>
            </a:r>
            <a:br>
              <a:rPr lang="en-US" dirty="0"/>
            </a:br>
            <a:r>
              <a:rPr lang="en-US" dirty="0"/>
              <a:t>}</a:t>
            </a:r>
            <a:br>
              <a:rPr lang="en-US" dirty="0"/>
            </a:br>
            <a:r>
              <a:rPr lang="en-US" dirty="0"/>
              <a:t>&lt;/script&gt;</a:t>
            </a:r>
            <a:endParaRPr lang="es-MX" dirty="0" smtClean="0"/>
          </a:p>
          <a:p>
            <a:pPr marL="0" indent="0">
              <a:buNone/>
            </a:pPr>
            <a:endParaRPr lang="es-MX" dirty="0" smtClean="0"/>
          </a:p>
        </p:txBody>
      </p:sp>
    </p:spTree>
    <p:extLst>
      <p:ext uri="{BB962C8B-B14F-4D97-AF65-F5344CB8AC3E}">
        <p14:creationId xmlns:p14="http://schemas.microsoft.com/office/powerpoint/2010/main" val="300213866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clearTimeout</a:t>
            </a:r>
            <a:r>
              <a:rPr lang="es-MX" dirty="0"/>
              <a:t>()</a:t>
            </a:r>
          </a:p>
        </p:txBody>
      </p:sp>
      <p:sp>
        <p:nvSpPr>
          <p:cNvPr id="3" name="Marcador de contenido 2"/>
          <p:cNvSpPr>
            <a:spLocks noGrp="1"/>
          </p:cNvSpPr>
          <p:nvPr>
            <p:ph idx="1"/>
          </p:nvPr>
        </p:nvSpPr>
        <p:spPr/>
        <p:txBody>
          <a:bodyPr>
            <a:normAutofit fontScale="92500" lnSpcReduction="10000"/>
          </a:bodyPr>
          <a:lstStyle/>
          <a:p>
            <a:pPr marL="0" indent="0">
              <a:buNone/>
            </a:pPr>
            <a:r>
              <a:rPr lang="es-MX" dirty="0" err="1"/>
              <a:t>window.clearTimeout</a:t>
            </a:r>
            <a:r>
              <a:rPr lang="es-MX" dirty="0"/>
              <a:t>(</a:t>
            </a:r>
            <a:r>
              <a:rPr lang="es-MX" i="1" dirty="0" err="1"/>
              <a:t>timeoutVariable</a:t>
            </a:r>
            <a:r>
              <a:rPr lang="es-MX" dirty="0" smtClean="0"/>
              <a:t>);</a:t>
            </a:r>
          </a:p>
          <a:p>
            <a:pPr marL="0" indent="0">
              <a:buNone/>
            </a:pPr>
            <a:endParaRPr lang="es-MX" dirty="0" smtClean="0"/>
          </a:p>
          <a:p>
            <a:pPr marL="0" indent="0">
              <a:buNone/>
            </a:pPr>
            <a:r>
              <a:rPr lang="en-US" dirty="0"/>
              <a:t>&lt;button </a:t>
            </a:r>
            <a:r>
              <a:rPr lang="en-US" dirty="0" err="1"/>
              <a:t>onclick</a:t>
            </a:r>
            <a:r>
              <a:rPr lang="en-US" dirty="0" smtClean="0"/>
              <a:t>=“</a:t>
            </a:r>
            <a:r>
              <a:rPr lang="en-US" dirty="0" err="1" smtClean="0"/>
              <a:t>retardoHola</a:t>
            </a:r>
            <a:r>
              <a:rPr lang="en-US" dirty="0" smtClean="0"/>
              <a:t>()"&gt;</a:t>
            </a:r>
            <a:r>
              <a:rPr lang="en-US" dirty="0"/>
              <a:t>Try it&lt;/button&gt;</a:t>
            </a:r>
            <a:br>
              <a:rPr lang="en-US" dirty="0"/>
            </a:br>
            <a:r>
              <a:rPr lang="en-US" dirty="0"/>
              <a:t/>
            </a:r>
            <a:br>
              <a:rPr lang="en-US" dirty="0"/>
            </a:br>
            <a:r>
              <a:rPr lang="en-US" dirty="0"/>
              <a:t>&lt;script&gt;</a:t>
            </a:r>
            <a:br>
              <a:rPr lang="en-US" dirty="0"/>
            </a:br>
            <a:r>
              <a:rPr lang="en-US" dirty="0"/>
              <a:t>function </a:t>
            </a:r>
            <a:r>
              <a:rPr lang="en-US" dirty="0" err="1" smtClean="0"/>
              <a:t>retardoHola</a:t>
            </a:r>
            <a:r>
              <a:rPr lang="en-US" dirty="0" smtClean="0"/>
              <a:t>() </a:t>
            </a:r>
            <a:r>
              <a:rPr lang="en-US" dirty="0"/>
              <a:t>{</a:t>
            </a:r>
            <a:br>
              <a:rPr lang="en-US" dirty="0"/>
            </a:br>
            <a:r>
              <a:rPr lang="en-US" dirty="0"/>
              <a:t>    </a:t>
            </a:r>
            <a:r>
              <a:rPr lang="en-US" dirty="0" err="1" smtClean="0"/>
              <a:t>setTimeout</a:t>
            </a:r>
            <a:r>
              <a:rPr lang="en-US" dirty="0" smtClean="0"/>
              <a:t>(alert(‘HOLA’), </a:t>
            </a:r>
            <a:r>
              <a:rPr lang="en-US" dirty="0"/>
              <a:t>3000</a:t>
            </a:r>
            <a:r>
              <a:rPr lang="en-US" dirty="0" smtClean="0"/>
              <a:t>);</a:t>
            </a:r>
            <a:r>
              <a:rPr lang="en-US" dirty="0"/>
              <a:t/>
            </a:r>
            <a:br>
              <a:rPr lang="en-US" dirty="0"/>
            </a:br>
            <a:r>
              <a:rPr lang="en-US" dirty="0" smtClean="0"/>
              <a:t>}</a:t>
            </a:r>
          </a:p>
          <a:p>
            <a:pPr marL="0" indent="0">
              <a:buNone/>
            </a:pPr>
            <a:r>
              <a:rPr lang="en-US" dirty="0"/>
              <a:t>&lt;button </a:t>
            </a:r>
            <a:r>
              <a:rPr lang="en-US" dirty="0" err="1"/>
              <a:t>onclick</a:t>
            </a:r>
            <a:r>
              <a:rPr lang="en-US" dirty="0"/>
              <a:t>="</a:t>
            </a:r>
            <a:r>
              <a:rPr lang="en-US" dirty="0" err="1" smtClean="0"/>
              <a:t>clearTimeout</a:t>
            </a:r>
            <a:r>
              <a:rPr lang="en-US" dirty="0" smtClean="0"/>
              <a:t>(</a:t>
            </a:r>
            <a:r>
              <a:rPr lang="en-US" dirty="0" err="1"/>
              <a:t>retardoHola</a:t>
            </a:r>
            <a:r>
              <a:rPr lang="en-US" dirty="0" smtClean="0"/>
              <a:t>)"&gt;</a:t>
            </a:r>
            <a:r>
              <a:rPr lang="en-US" dirty="0" err="1" smtClean="0"/>
              <a:t>Detener</a:t>
            </a:r>
            <a:r>
              <a:rPr lang="en-US" dirty="0" smtClean="0"/>
              <a:t/>
            </a:r>
            <a:br>
              <a:rPr lang="en-US" dirty="0" smtClean="0"/>
            </a:br>
            <a:r>
              <a:rPr lang="en-US" dirty="0" smtClean="0"/>
              <a:t>&lt;/</a:t>
            </a:r>
            <a:r>
              <a:rPr lang="en-US" dirty="0"/>
              <a:t>button&gt;</a:t>
            </a:r>
            <a:br>
              <a:rPr lang="en-US" dirty="0"/>
            </a:br>
            <a:r>
              <a:rPr lang="en-US" dirty="0"/>
              <a:t>&lt;/script&gt;</a:t>
            </a:r>
            <a:endParaRPr lang="es-MX" dirty="0" smtClean="0"/>
          </a:p>
          <a:p>
            <a:pPr marL="0" indent="0">
              <a:buNone/>
            </a:pPr>
            <a:endParaRPr lang="es-MX" dirty="0" smtClean="0"/>
          </a:p>
        </p:txBody>
      </p:sp>
    </p:spTree>
    <p:extLst>
      <p:ext uri="{BB962C8B-B14F-4D97-AF65-F5344CB8AC3E}">
        <p14:creationId xmlns:p14="http://schemas.microsoft.com/office/powerpoint/2010/main" val="23497310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setInterval</a:t>
            </a:r>
            <a:r>
              <a:rPr lang="es-MX" dirty="0" smtClean="0"/>
              <a:t>()</a:t>
            </a:r>
            <a:endParaRPr lang="es-MX" dirty="0"/>
          </a:p>
        </p:txBody>
      </p:sp>
      <p:sp>
        <p:nvSpPr>
          <p:cNvPr id="3" name="Marcador de contenido 2"/>
          <p:cNvSpPr>
            <a:spLocks noGrp="1"/>
          </p:cNvSpPr>
          <p:nvPr>
            <p:ph idx="1"/>
          </p:nvPr>
        </p:nvSpPr>
        <p:spPr/>
        <p:txBody>
          <a:bodyPr>
            <a:normAutofit/>
          </a:bodyPr>
          <a:lstStyle/>
          <a:p>
            <a:pPr marL="0" indent="0">
              <a:buNone/>
            </a:pPr>
            <a:r>
              <a:rPr lang="es-MX" dirty="0" err="1"/>
              <a:t>window.setInterval</a:t>
            </a:r>
            <a:r>
              <a:rPr lang="es-MX" dirty="0"/>
              <a:t>(</a:t>
            </a:r>
            <a:r>
              <a:rPr lang="es-MX" i="1" dirty="0" err="1"/>
              <a:t>function</a:t>
            </a:r>
            <a:r>
              <a:rPr lang="es-MX" dirty="0"/>
              <a:t>,</a:t>
            </a:r>
            <a:r>
              <a:rPr lang="es-MX" i="1" dirty="0"/>
              <a:t> </a:t>
            </a:r>
            <a:r>
              <a:rPr lang="es-MX" i="1" dirty="0" err="1"/>
              <a:t>milliseconds</a:t>
            </a:r>
            <a:r>
              <a:rPr lang="es-MX" dirty="0"/>
              <a:t>);</a:t>
            </a:r>
            <a:endParaRPr lang="es-MX" dirty="0" smtClean="0"/>
          </a:p>
          <a:p>
            <a:pPr marL="0" indent="0">
              <a:buNone/>
            </a:pPr>
            <a:endParaRPr lang="es-MX" dirty="0" smtClean="0"/>
          </a:p>
          <a:p>
            <a:pPr marL="0" indent="0">
              <a:buNone/>
            </a:pPr>
            <a:r>
              <a:rPr lang="es-MX" dirty="0" err="1"/>
              <a:t>var</a:t>
            </a:r>
            <a:r>
              <a:rPr lang="es-MX" dirty="0"/>
              <a:t> </a:t>
            </a:r>
            <a:r>
              <a:rPr lang="es-MX" dirty="0" err="1"/>
              <a:t>myVar</a:t>
            </a:r>
            <a:r>
              <a:rPr lang="es-MX" dirty="0"/>
              <a:t> = </a:t>
            </a:r>
            <a:r>
              <a:rPr lang="es-MX" dirty="0" err="1"/>
              <a:t>setInterval</a:t>
            </a:r>
            <a:r>
              <a:rPr lang="es-MX" dirty="0"/>
              <a:t>(</a:t>
            </a:r>
            <a:r>
              <a:rPr lang="es-MX" dirty="0" err="1"/>
              <a:t>myTimer</a:t>
            </a:r>
            <a:r>
              <a:rPr lang="es-MX" dirty="0"/>
              <a:t>, 1000);</a:t>
            </a:r>
            <a:br>
              <a:rPr lang="es-MX" dirty="0"/>
            </a:br>
            <a:r>
              <a:rPr lang="es-MX" dirty="0"/>
              <a:t/>
            </a:r>
            <a:br>
              <a:rPr lang="es-MX" dirty="0"/>
            </a:br>
            <a:r>
              <a:rPr lang="es-MX" dirty="0" err="1"/>
              <a:t>function</a:t>
            </a:r>
            <a:r>
              <a:rPr lang="es-MX" dirty="0"/>
              <a:t> </a:t>
            </a:r>
            <a:r>
              <a:rPr lang="es-MX" dirty="0" err="1"/>
              <a:t>myTimer</a:t>
            </a:r>
            <a:r>
              <a:rPr lang="es-MX" dirty="0"/>
              <a:t>() {</a:t>
            </a:r>
            <a:br>
              <a:rPr lang="es-MX" dirty="0"/>
            </a:br>
            <a:r>
              <a:rPr lang="es-MX" dirty="0"/>
              <a:t>    </a:t>
            </a:r>
            <a:r>
              <a:rPr lang="es-MX" dirty="0" err="1"/>
              <a:t>var</a:t>
            </a:r>
            <a:r>
              <a:rPr lang="es-MX" dirty="0"/>
              <a:t> d = new Date();</a:t>
            </a:r>
            <a:br>
              <a:rPr lang="es-MX" dirty="0"/>
            </a:br>
            <a:r>
              <a:rPr lang="es-MX" dirty="0"/>
              <a:t>    </a:t>
            </a:r>
            <a:r>
              <a:rPr lang="es-MX" dirty="0" err="1"/>
              <a:t>document.getElementById</a:t>
            </a:r>
            <a:r>
              <a:rPr lang="es-MX" dirty="0"/>
              <a:t>("demo").</a:t>
            </a:r>
            <a:r>
              <a:rPr lang="es-MX" dirty="0" err="1"/>
              <a:t>innerHTML</a:t>
            </a:r>
            <a:r>
              <a:rPr lang="es-MX" dirty="0"/>
              <a:t> = </a:t>
            </a:r>
            <a:r>
              <a:rPr lang="es-MX" dirty="0" err="1"/>
              <a:t>d.toLocaleTimeString</a:t>
            </a:r>
            <a:r>
              <a:rPr lang="es-MX" dirty="0"/>
              <a:t>();</a:t>
            </a:r>
            <a:br>
              <a:rPr lang="es-MX" dirty="0"/>
            </a:br>
            <a:r>
              <a:rPr lang="es-MX" dirty="0"/>
              <a:t>}</a:t>
            </a:r>
            <a:endParaRPr lang="es-MX" dirty="0" smtClean="0"/>
          </a:p>
        </p:txBody>
      </p:sp>
    </p:spTree>
    <p:extLst>
      <p:ext uri="{BB962C8B-B14F-4D97-AF65-F5344CB8AC3E}">
        <p14:creationId xmlns:p14="http://schemas.microsoft.com/office/powerpoint/2010/main" val="168883401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clearInterval</a:t>
            </a:r>
            <a:r>
              <a:rPr lang="es-MX" dirty="0" smtClean="0"/>
              <a:t>()</a:t>
            </a:r>
            <a:endParaRPr lang="es-MX" dirty="0"/>
          </a:p>
        </p:txBody>
      </p:sp>
      <p:sp>
        <p:nvSpPr>
          <p:cNvPr id="3" name="Marcador de contenido 2"/>
          <p:cNvSpPr>
            <a:spLocks noGrp="1"/>
          </p:cNvSpPr>
          <p:nvPr>
            <p:ph idx="1"/>
          </p:nvPr>
        </p:nvSpPr>
        <p:spPr/>
        <p:txBody>
          <a:bodyPr>
            <a:normAutofit fontScale="77500" lnSpcReduction="20000"/>
          </a:bodyPr>
          <a:lstStyle/>
          <a:p>
            <a:pPr marL="0" indent="0">
              <a:buNone/>
            </a:pPr>
            <a:r>
              <a:rPr lang="es-MX" dirty="0" err="1"/>
              <a:t>window</a:t>
            </a:r>
            <a:r>
              <a:rPr lang="es-MX" dirty="0" smtClean="0"/>
              <a:t>.</a:t>
            </a:r>
            <a:r>
              <a:rPr lang="es-MX" dirty="0"/>
              <a:t> </a:t>
            </a:r>
            <a:r>
              <a:rPr lang="es-MX" dirty="0" err="1" smtClean="0"/>
              <a:t>clearInterval</a:t>
            </a:r>
            <a:r>
              <a:rPr lang="es-MX" dirty="0" smtClean="0"/>
              <a:t>(</a:t>
            </a:r>
            <a:r>
              <a:rPr lang="es-MX" dirty="0" err="1" smtClean="0"/>
              <a:t>function</a:t>
            </a:r>
            <a:r>
              <a:rPr lang="es-MX" dirty="0" smtClean="0"/>
              <a:t>);</a:t>
            </a:r>
          </a:p>
          <a:p>
            <a:pPr marL="0" indent="0">
              <a:buNone/>
            </a:pPr>
            <a:endParaRPr lang="es-MX" dirty="0" smtClean="0"/>
          </a:p>
          <a:p>
            <a:pPr marL="0" indent="0">
              <a:buNone/>
            </a:pPr>
            <a:r>
              <a:rPr lang="es-MX" dirty="0"/>
              <a:t>&lt;p id="demo"&gt;&lt;/p&gt;</a:t>
            </a:r>
            <a:br>
              <a:rPr lang="es-MX" dirty="0"/>
            </a:br>
            <a:r>
              <a:rPr lang="es-MX" dirty="0"/>
              <a:t/>
            </a:r>
            <a:br>
              <a:rPr lang="es-MX" dirty="0"/>
            </a:br>
            <a:r>
              <a:rPr lang="es-MX" dirty="0"/>
              <a:t>&lt;</a:t>
            </a:r>
            <a:r>
              <a:rPr lang="es-MX" dirty="0" err="1"/>
              <a:t>button</a:t>
            </a:r>
            <a:r>
              <a:rPr lang="es-MX" dirty="0"/>
              <a:t> </a:t>
            </a:r>
            <a:r>
              <a:rPr lang="es-MX" dirty="0" err="1"/>
              <a:t>onclick</a:t>
            </a:r>
            <a:r>
              <a:rPr lang="es-MX" dirty="0"/>
              <a:t>="</a:t>
            </a:r>
            <a:r>
              <a:rPr lang="es-MX" dirty="0" err="1" smtClean="0"/>
              <a:t>clearInterval</a:t>
            </a:r>
            <a:r>
              <a:rPr lang="es-MX" dirty="0" smtClean="0"/>
              <a:t>(</a:t>
            </a:r>
            <a:r>
              <a:rPr lang="es-MX" dirty="0" err="1"/>
              <a:t>miHora</a:t>
            </a:r>
            <a:r>
              <a:rPr lang="es-MX" dirty="0" smtClean="0"/>
              <a:t>)"&gt;</a:t>
            </a:r>
            <a:r>
              <a:rPr lang="es-MX" dirty="0"/>
              <a:t>Stop time&lt;/</a:t>
            </a:r>
            <a:r>
              <a:rPr lang="es-MX" dirty="0" err="1"/>
              <a:t>button</a:t>
            </a:r>
            <a:r>
              <a:rPr lang="es-MX" dirty="0"/>
              <a:t>&gt;</a:t>
            </a:r>
            <a:br>
              <a:rPr lang="es-MX" dirty="0"/>
            </a:br>
            <a:r>
              <a:rPr lang="es-MX" dirty="0"/>
              <a:t/>
            </a:r>
            <a:br>
              <a:rPr lang="es-MX" dirty="0"/>
            </a:br>
            <a:r>
              <a:rPr lang="es-MX" dirty="0"/>
              <a:t>&lt;script&gt;</a:t>
            </a:r>
            <a:br>
              <a:rPr lang="es-MX" dirty="0"/>
            </a:br>
            <a:r>
              <a:rPr lang="es-MX" dirty="0" err="1"/>
              <a:t>var</a:t>
            </a:r>
            <a:r>
              <a:rPr lang="es-MX" dirty="0"/>
              <a:t> </a:t>
            </a:r>
            <a:r>
              <a:rPr lang="es-MX" dirty="0" err="1" smtClean="0"/>
              <a:t>miHora</a:t>
            </a:r>
            <a:r>
              <a:rPr lang="es-MX" dirty="0" smtClean="0"/>
              <a:t> </a:t>
            </a:r>
            <a:r>
              <a:rPr lang="es-MX" dirty="0"/>
              <a:t>= </a:t>
            </a:r>
            <a:r>
              <a:rPr lang="es-MX" dirty="0" err="1"/>
              <a:t>setInterval</a:t>
            </a:r>
            <a:r>
              <a:rPr lang="es-MX" dirty="0"/>
              <a:t>(</a:t>
            </a:r>
            <a:r>
              <a:rPr lang="es-MX" dirty="0" err="1"/>
              <a:t>myTimer</a:t>
            </a:r>
            <a:r>
              <a:rPr lang="es-MX" dirty="0"/>
              <a:t>, 1000</a:t>
            </a:r>
            <a:r>
              <a:rPr lang="es-MX" dirty="0" smtClean="0"/>
              <a:t>);</a:t>
            </a:r>
          </a:p>
          <a:p>
            <a:pPr marL="0" indent="0">
              <a:buNone/>
            </a:pPr>
            <a:r>
              <a:rPr lang="es-MX" dirty="0"/>
              <a:t/>
            </a:r>
            <a:br>
              <a:rPr lang="es-MX" dirty="0"/>
            </a:br>
            <a:r>
              <a:rPr lang="es-MX" dirty="0" err="1"/>
              <a:t>function</a:t>
            </a:r>
            <a:r>
              <a:rPr lang="es-MX" dirty="0"/>
              <a:t> </a:t>
            </a:r>
            <a:r>
              <a:rPr lang="es-MX" dirty="0" err="1"/>
              <a:t>myTimer</a:t>
            </a:r>
            <a:r>
              <a:rPr lang="es-MX" dirty="0"/>
              <a:t>() {</a:t>
            </a:r>
            <a:br>
              <a:rPr lang="es-MX" dirty="0"/>
            </a:br>
            <a:r>
              <a:rPr lang="es-MX" dirty="0"/>
              <a:t>    </a:t>
            </a:r>
            <a:r>
              <a:rPr lang="es-MX" dirty="0" err="1"/>
              <a:t>var</a:t>
            </a:r>
            <a:r>
              <a:rPr lang="es-MX" dirty="0"/>
              <a:t> d = new Date();</a:t>
            </a:r>
            <a:br>
              <a:rPr lang="es-MX" dirty="0"/>
            </a:br>
            <a:r>
              <a:rPr lang="es-MX" dirty="0"/>
              <a:t>    </a:t>
            </a:r>
            <a:r>
              <a:rPr lang="es-MX" dirty="0" err="1"/>
              <a:t>document.getElementById</a:t>
            </a:r>
            <a:r>
              <a:rPr lang="es-MX" dirty="0"/>
              <a:t>("demo").</a:t>
            </a:r>
            <a:r>
              <a:rPr lang="es-MX" dirty="0" err="1"/>
              <a:t>innerHTML</a:t>
            </a:r>
            <a:r>
              <a:rPr lang="es-MX" dirty="0"/>
              <a:t> = </a:t>
            </a:r>
            <a:r>
              <a:rPr lang="es-MX" dirty="0" err="1"/>
              <a:t>d.toLocaleTimeString</a:t>
            </a:r>
            <a:r>
              <a:rPr lang="es-MX" dirty="0"/>
              <a:t>();</a:t>
            </a:r>
            <a:br>
              <a:rPr lang="es-MX" dirty="0"/>
            </a:br>
            <a:r>
              <a:rPr lang="es-MX" dirty="0"/>
              <a:t>}</a:t>
            </a:r>
            <a:br>
              <a:rPr lang="es-MX" dirty="0"/>
            </a:br>
            <a:r>
              <a:rPr lang="es-MX" dirty="0"/>
              <a:t>&lt;/script&gt;</a:t>
            </a:r>
            <a:endParaRPr lang="es-MX" dirty="0" smtClean="0"/>
          </a:p>
        </p:txBody>
      </p:sp>
    </p:spTree>
    <p:extLst>
      <p:ext uri="{BB962C8B-B14F-4D97-AF65-F5344CB8AC3E}">
        <p14:creationId xmlns:p14="http://schemas.microsoft.com/office/powerpoint/2010/main" val="12740016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clase</a:t>
            </a:r>
            <a:endParaRPr lang="es-MX" dirty="0"/>
          </a:p>
        </p:txBody>
      </p:sp>
      <p:pic>
        <p:nvPicPr>
          <p:cNvPr id="5" name="Marcador de contenido 4"/>
          <p:cNvPicPr>
            <a:picLocks noGrp="1" noChangeAspect="1"/>
          </p:cNvPicPr>
          <p:nvPr>
            <p:ph idx="1"/>
          </p:nvPr>
        </p:nvPicPr>
        <p:blipFill rotWithShape="1">
          <a:blip r:embed="rId2"/>
          <a:srcRect l="2782"/>
          <a:stretch/>
        </p:blipFill>
        <p:spPr>
          <a:xfrm>
            <a:off x="1933303" y="1449977"/>
            <a:ext cx="9321526" cy="4392023"/>
          </a:xfrm>
          <a:prstGeom prst="rect">
            <a:avLst/>
          </a:prstGeom>
        </p:spPr>
      </p:pic>
    </p:spTree>
    <p:extLst>
      <p:ext uri="{BB962C8B-B14F-4D97-AF65-F5344CB8AC3E}">
        <p14:creationId xmlns:p14="http://schemas.microsoft.com/office/powerpoint/2010/main" val="348920307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343150" y="2422526"/>
            <a:ext cx="7340600" cy="974725"/>
          </a:xfrm>
        </p:spPr>
        <p:txBody>
          <a:bodyPr>
            <a:normAutofit fontScale="90000"/>
          </a:bodyPr>
          <a:lstStyle/>
          <a:p>
            <a:r>
              <a:rPr lang="es-ES_tradnl" altLang="es-MX" sz="4800"/>
              <a:t>Introducción al</a:t>
            </a:r>
            <a:br>
              <a:rPr lang="es-ES_tradnl" altLang="es-MX" sz="4800"/>
            </a:br>
            <a:r>
              <a:rPr lang="es-ES_tradnl" altLang="es-MX" sz="4800"/>
              <a:t> PHP</a:t>
            </a:r>
          </a:p>
        </p:txBody>
      </p:sp>
      <p:sp>
        <p:nvSpPr>
          <p:cNvPr id="3075" name="Rectangle 3"/>
          <p:cNvSpPr>
            <a:spLocks noGrp="1" noChangeArrowheads="1"/>
          </p:cNvSpPr>
          <p:nvPr>
            <p:ph type="subTitle" idx="1"/>
          </p:nvPr>
        </p:nvSpPr>
        <p:spPr>
          <a:xfrm>
            <a:off x="3648076" y="5084763"/>
            <a:ext cx="6892925" cy="1427162"/>
          </a:xfrm>
        </p:spPr>
        <p:txBody>
          <a:bodyPr/>
          <a:lstStyle/>
          <a:p>
            <a:r>
              <a:rPr lang="es-ES_tradnl" altLang="es-MX" sz="3600" dirty="0" smtClean="0"/>
              <a:t>Iteración con el servidor</a:t>
            </a:r>
            <a:endParaRPr lang="es-ES_tradnl" altLang="es-MX" dirty="0"/>
          </a:p>
        </p:txBody>
      </p:sp>
    </p:spTree>
    <p:extLst>
      <p:ext uri="{BB962C8B-B14F-4D97-AF65-F5344CB8AC3E}">
        <p14:creationId xmlns:p14="http://schemas.microsoft.com/office/powerpoint/2010/main" val="61236103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p:txBody>
          <a:bodyPr/>
          <a:lstStyle/>
          <a:p>
            <a:pPr>
              <a:buFontTx/>
              <a:buNone/>
            </a:pPr>
            <a:r>
              <a:rPr lang="es-ES" altLang="es-MX"/>
              <a:t>1.Introducción al PHP</a:t>
            </a:r>
          </a:p>
          <a:p>
            <a:pPr>
              <a:buFontTx/>
              <a:buNone/>
            </a:pPr>
            <a:r>
              <a:rPr lang="es-ES" altLang="es-MX"/>
              <a:t>2.Lenguaje PHP básico</a:t>
            </a:r>
          </a:p>
          <a:p>
            <a:pPr>
              <a:buFontTx/>
              <a:buNone/>
            </a:pPr>
            <a:r>
              <a:rPr lang="es-ES" altLang="es-MX"/>
              <a:t>3.Formularios</a:t>
            </a:r>
          </a:p>
          <a:p>
            <a:pPr>
              <a:buFontTx/>
              <a:buNone/>
            </a:pPr>
            <a:r>
              <a:rPr lang="es-ES_tradnl" altLang="es-MX"/>
              <a:t>4.Acceso a bases de datos MySQL en PHP</a:t>
            </a:r>
            <a:endParaRPr lang="es-ES" altLang="es-MX"/>
          </a:p>
          <a:p>
            <a:pPr>
              <a:buFontTx/>
              <a:buNone/>
            </a:pPr>
            <a:r>
              <a:rPr lang="es-ES" altLang="es-MX"/>
              <a:t>4.Ventajas</a:t>
            </a:r>
          </a:p>
        </p:txBody>
      </p:sp>
    </p:spTree>
    <p:extLst>
      <p:ext uri="{BB962C8B-B14F-4D97-AF65-F5344CB8AC3E}">
        <p14:creationId xmlns:p14="http://schemas.microsoft.com/office/powerpoint/2010/main" val="148493633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_tradnl" altLang="es-MX" smtClean="0"/>
              <a:t>1.Introducción a PHP</a:t>
            </a:r>
            <a:endParaRPr lang="es-ES_tradnl" altLang="es-MX"/>
          </a:p>
        </p:txBody>
      </p:sp>
      <p:pic>
        <p:nvPicPr>
          <p:cNvPr id="17418" name="Picture 10" descr="estructura web"/>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706351"/>
            <a:ext cx="5181600" cy="2161260"/>
          </a:xfrm>
        </p:spPr>
      </p:pic>
      <p:sp>
        <p:nvSpPr>
          <p:cNvPr id="17411" name="Rectangle 3"/>
          <p:cNvSpPr>
            <a:spLocks noGrp="1" noChangeArrowheads="1"/>
          </p:cNvSpPr>
          <p:nvPr>
            <p:ph sz="half" idx="2"/>
          </p:nvPr>
        </p:nvSpPr>
        <p:spPr/>
        <p:txBody>
          <a:bodyPr>
            <a:normAutofit fontScale="92500" lnSpcReduction="10000"/>
          </a:bodyPr>
          <a:lstStyle/>
          <a:p>
            <a:r>
              <a:rPr lang="es-ES_tradnl" altLang="es-MX" smtClean="0"/>
              <a:t>Lenguajes de script</a:t>
            </a:r>
          </a:p>
          <a:p>
            <a:pPr lvl="1"/>
            <a:r>
              <a:rPr lang="es-ES_tradnl" altLang="es-MX" smtClean="0"/>
              <a:t>PHP es un lenguaje de script del lado del servidor. Otros lenguajes similares son ASP, JSP o ColdFusion</a:t>
            </a:r>
          </a:p>
          <a:p>
            <a:pPr lvl="1"/>
            <a:r>
              <a:rPr lang="es-ES_tradnl" altLang="es-MX" smtClean="0"/>
              <a:t>Los scripts PHP están incrustados en los documentos HTML y el servidor los interpreta y ejecuta antes de servir las páginas al cliente</a:t>
            </a:r>
          </a:p>
          <a:p>
            <a:pPr lvl="1"/>
            <a:r>
              <a:rPr lang="es-ES_tradnl" altLang="es-MX" smtClean="0"/>
              <a:t>El cliente no ve el código PHP sino los resultados que produce</a:t>
            </a:r>
            <a:endParaRPr lang="es-ES_tradnl" altLang="es-MX"/>
          </a:p>
        </p:txBody>
      </p:sp>
    </p:spTree>
    <p:extLst>
      <p:ext uri="{BB962C8B-B14F-4D97-AF65-F5344CB8AC3E}">
        <p14:creationId xmlns:p14="http://schemas.microsoft.com/office/powerpoint/2010/main" val="220539266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s-ES_tradnl" altLang="es-MX" smtClean="0"/>
              <a:t>1.Introducción a PHP</a:t>
            </a:r>
            <a:endParaRPr lang="es-ES_tradnl" altLang="es-MX"/>
          </a:p>
        </p:txBody>
      </p:sp>
      <p:sp>
        <p:nvSpPr>
          <p:cNvPr id="25603" name="Rectangle 3"/>
          <p:cNvSpPr>
            <a:spLocks noGrp="1" noChangeArrowheads="1"/>
          </p:cNvSpPr>
          <p:nvPr>
            <p:ph idx="1"/>
          </p:nvPr>
        </p:nvSpPr>
        <p:spPr/>
        <p:txBody>
          <a:bodyPr>
            <a:normAutofit fontScale="92500" lnSpcReduction="10000"/>
          </a:bodyPr>
          <a:lstStyle/>
          <a:p>
            <a:r>
              <a:rPr lang="es-ES_tradnl" altLang="es-MX" smtClean="0"/>
              <a:t>Breve historia de PHP</a:t>
            </a:r>
          </a:p>
          <a:p>
            <a:pPr lvl="1"/>
            <a:r>
              <a:rPr lang="es-ES_tradnl" altLang="es-MX" smtClean="0"/>
              <a:t>Creado por Rasmus Lerdorf para uso personal en 1994</a:t>
            </a:r>
          </a:p>
          <a:p>
            <a:pPr lvl="1"/>
            <a:r>
              <a:rPr lang="es-ES_tradnl" altLang="es-MX" smtClean="0"/>
              <a:t>PHP = Personal Hypertext Processor</a:t>
            </a:r>
          </a:p>
          <a:p>
            <a:pPr lvl="1"/>
            <a:r>
              <a:rPr lang="es-ES_tradnl" altLang="es-MX" smtClean="0"/>
              <a:t>Versión actual: PHP 5</a:t>
            </a:r>
          </a:p>
          <a:p>
            <a:pPr lvl="1"/>
            <a:r>
              <a:rPr lang="es-ES_tradnl" altLang="es-MX" smtClean="0"/>
              <a:t>Es un módulo que se añade al servidor web y fue concebido inicialmente para Apache</a:t>
            </a:r>
          </a:p>
          <a:p>
            <a:r>
              <a:rPr lang="es-ES_tradnl" altLang="es-MX" smtClean="0"/>
              <a:t>¿Por qué PHP?</a:t>
            </a:r>
          </a:p>
          <a:p>
            <a:pPr lvl="1"/>
            <a:r>
              <a:rPr lang="es-ES_tradnl" altLang="es-MX" smtClean="0"/>
              <a:t>Por sus ventajas: es potente, fácil de aprender, de libre distribución, permite el acceso a bases de datos y otras funcionalidades orientadas a la red</a:t>
            </a:r>
          </a:p>
          <a:p>
            <a:pPr lvl="1"/>
            <a:r>
              <a:rPr lang="es-ES_tradnl" altLang="es-MX" smtClean="0"/>
              <a:t>Dispone de abundante soporte en la Web</a:t>
            </a:r>
            <a:endParaRPr lang="es-ES_tradnl" altLang="es-MX"/>
          </a:p>
        </p:txBody>
      </p:sp>
    </p:spTree>
    <p:extLst>
      <p:ext uri="{BB962C8B-B14F-4D97-AF65-F5344CB8AC3E}">
        <p14:creationId xmlns:p14="http://schemas.microsoft.com/office/powerpoint/2010/main" val="175492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a:t>
            </a:r>
            <a:endParaRPr lang="es-CO" dirty="0"/>
          </a:p>
        </p:txBody>
      </p:sp>
      <p:sp>
        <p:nvSpPr>
          <p:cNvPr id="3" name="Marcador de contenido 2"/>
          <p:cNvSpPr>
            <a:spLocks noGrp="1"/>
          </p:cNvSpPr>
          <p:nvPr>
            <p:ph idx="1"/>
          </p:nvPr>
        </p:nvSpPr>
        <p:spPr/>
        <p:txBody>
          <a:bodyPr/>
          <a:lstStyle/>
          <a:p>
            <a:pPr marL="0" indent="0">
              <a:buNone/>
            </a:pPr>
            <a:r>
              <a:rPr lang="es-CO" dirty="0" smtClean="0"/>
              <a:t>Asignación	=	</a:t>
            </a:r>
            <a:r>
              <a:rPr lang="es-CO" dirty="0" err="1" smtClean="0"/>
              <a:t>var</a:t>
            </a:r>
            <a:r>
              <a:rPr lang="es-CO" dirty="0" smtClean="0"/>
              <a:t> numero = 23;</a:t>
            </a:r>
          </a:p>
          <a:p>
            <a:pPr marL="0" indent="0">
              <a:buNone/>
            </a:pPr>
            <a:r>
              <a:rPr lang="es-CO" dirty="0" smtClean="0"/>
              <a:t>Incremento y decremento de numero	++  --	 </a:t>
            </a:r>
            <a:br>
              <a:rPr lang="es-CO" dirty="0" smtClean="0"/>
            </a:br>
            <a:r>
              <a:rPr lang="es-CO" dirty="0" smtClean="0"/>
              <a:t>Prefijo  Sufijo</a:t>
            </a:r>
          </a:p>
          <a:p>
            <a:endParaRPr lang="es-CO" dirty="0"/>
          </a:p>
          <a:p>
            <a:endParaRPr lang="es-CO" dirty="0" smtClean="0"/>
          </a:p>
          <a:p>
            <a:endParaRPr lang="es-CO" dirty="0"/>
          </a:p>
          <a:p>
            <a:endParaRPr lang="es-CO" dirty="0" smtClean="0"/>
          </a:p>
          <a:p>
            <a:endParaRPr lang="es-CO" dirty="0"/>
          </a:p>
          <a:p>
            <a:pPr marL="0" indent="0">
              <a:buNone/>
            </a:pPr>
            <a:endParaRPr lang="es-CO" dirty="0" smtClean="0"/>
          </a:p>
          <a:p>
            <a:endParaRPr lang="es-CO" dirty="0" smtClean="0"/>
          </a:p>
        </p:txBody>
      </p:sp>
      <p:pic>
        <p:nvPicPr>
          <p:cNvPr id="4" name="Imagen 3"/>
          <p:cNvPicPr>
            <a:picLocks noChangeAspect="1"/>
          </p:cNvPicPr>
          <p:nvPr/>
        </p:nvPicPr>
        <p:blipFill>
          <a:blip r:embed="rId2"/>
          <a:stretch>
            <a:fillRect/>
          </a:stretch>
        </p:blipFill>
        <p:spPr>
          <a:xfrm>
            <a:off x="2463144" y="3339618"/>
            <a:ext cx="3585966" cy="904025"/>
          </a:xfrm>
          <a:prstGeom prst="rect">
            <a:avLst/>
          </a:prstGeom>
        </p:spPr>
      </p:pic>
      <p:pic>
        <p:nvPicPr>
          <p:cNvPr id="5" name="Imagen 4"/>
          <p:cNvPicPr>
            <a:picLocks noChangeAspect="1"/>
          </p:cNvPicPr>
          <p:nvPr/>
        </p:nvPicPr>
        <p:blipFill>
          <a:blip r:embed="rId3"/>
          <a:stretch>
            <a:fillRect/>
          </a:stretch>
        </p:blipFill>
        <p:spPr>
          <a:xfrm>
            <a:off x="2446889" y="5344588"/>
            <a:ext cx="3540764" cy="919092"/>
          </a:xfrm>
          <a:prstGeom prst="rect">
            <a:avLst/>
          </a:prstGeom>
        </p:spPr>
      </p:pic>
      <p:pic>
        <p:nvPicPr>
          <p:cNvPr id="6" name="Imagen 5"/>
          <p:cNvPicPr>
            <a:picLocks noChangeAspect="1"/>
          </p:cNvPicPr>
          <p:nvPr/>
        </p:nvPicPr>
        <p:blipFill>
          <a:blip r:embed="rId4"/>
          <a:stretch>
            <a:fillRect/>
          </a:stretch>
        </p:blipFill>
        <p:spPr>
          <a:xfrm>
            <a:off x="2463144" y="4357170"/>
            <a:ext cx="3480498" cy="873891"/>
          </a:xfrm>
          <a:prstGeom prst="rect">
            <a:avLst/>
          </a:prstGeom>
        </p:spPr>
      </p:pic>
      <p:pic>
        <p:nvPicPr>
          <p:cNvPr id="7" name="Imagen 6"/>
          <p:cNvPicPr>
            <a:picLocks noChangeAspect="1"/>
          </p:cNvPicPr>
          <p:nvPr/>
        </p:nvPicPr>
        <p:blipFill>
          <a:blip r:embed="rId5"/>
          <a:stretch>
            <a:fillRect/>
          </a:stretch>
        </p:blipFill>
        <p:spPr>
          <a:xfrm>
            <a:off x="6567926" y="2885719"/>
            <a:ext cx="3480499" cy="949227"/>
          </a:xfrm>
          <a:prstGeom prst="rect">
            <a:avLst/>
          </a:prstGeom>
        </p:spPr>
      </p:pic>
      <p:pic>
        <p:nvPicPr>
          <p:cNvPr id="8" name="Imagen 7"/>
          <p:cNvPicPr>
            <a:picLocks noChangeAspect="1"/>
          </p:cNvPicPr>
          <p:nvPr/>
        </p:nvPicPr>
        <p:blipFill>
          <a:blip r:embed="rId6"/>
          <a:stretch>
            <a:fillRect/>
          </a:stretch>
        </p:blipFill>
        <p:spPr>
          <a:xfrm>
            <a:off x="6567926" y="3833812"/>
            <a:ext cx="3555832" cy="1190300"/>
          </a:xfrm>
          <a:prstGeom prst="rect">
            <a:avLst/>
          </a:prstGeom>
        </p:spPr>
      </p:pic>
      <p:pic>
        <p:nvPicPr>
          <p:cNvPr id="9" name="Imagen 8"/>
          <p:cNvPicPr>
            <a:picLocks noChangeAspect="1"/>
          </p:cNvPicPr>
          <p:nvPr/>
        </p:nvPicPr>
        <p:blipFill>
          <a:blip r:embed="rId7"/>
          <a:stretch>
            <a:fillRect/>
          </a:stretch>
        </p:blipFill>
        <p:spPr>
          <a:xfrm>
            <a:off x="6583320" y="5058314"/>
            <a:ext cx="3525697" cy="1205366"/>
          </a:xfrm>
          <a:prstGeom prst="rect">
            <a:avLst/>
          </a:prstGeom>
        </p:spPr>
      </p:pic>
    </p:spTree>
    <p:extLst>
      <p:ext uri="{BB962C8B-B14F-4D97-AF65-F5344CB8AC3E}">
        <p14:creationId xmlns:p14="http://schemas.microsoft.com/office/powerpoint/2010/main" val="230522780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s-ES_tradnl" altLang="es-MX" smtClean="0"/>
              <a:t>1.Introducción a PHP</a:t>
            </a:r>
            <a:endParaRPr lang="es-ES" altLang="es-MX"/>
          </a:p>
        </p:txBody>
      </p:sp>
      <p:sp>
        <p:nvSpPr>
          <p:cNvPr id="271363" name="Rectangle 3"/>
          <p:cNvSpPr>
            <a:spLocks noGrp="1" noChangeArrowheads="1"/>
          </p:cNvSpPr>
          <p:nvPr>
            <p:ph idx="1"/>
          </p:nvPr>
        </p:nvSpPr>
        <p:spPr/>
        <p:txBody>
          <a:bodyPr>
            <a:normAutofit/>
          </a:bodyPr>
          <a:lstStyle/>
          <a:p>
            <a:r>
              <a:rPr lang="es-ES" altLang="es-MX" dirty="0" smtClean="0"/>
              <a:t>Principales usos del PHP:</a:t>
            </a:r>
          </a:p>
          <a:p>
            <a:pPr lvl="1"/>
            <a:r>
              <a:rPr lang="es-ES" altLang="es-MX" dirty="0" smtClean="0"/>
              <a:t>Programación de páginas web dinámicas, habitualmente en combinación con el motor de base datos </a:t>
            </a:r>
            <a:r>
              <a:rPr lang="es-ES" altLang="es-MX" dirty="0" err="1" smtClean="0"/>
              <a:t>MySQL</a:t>
            </a:r>
            <a:r>
              <a:rPr lang="es-ES" altLang="es-MX" dirty="0" smtClean="0"/>
              <a:t>.</a:t>
            </a:r>
          </a:p>
          <a:p>
            <a:pPr lvl="1"/>
            <a:r>
              <a:rPr lang="es-ES" altLang="es-MX" dirty="0" smtClean="0"/>
              <a:t>Programación en consola, al estilo de Perl, en Linux, Windows y Macintosh.</a:t>
            </a:r>
          </a:p>
          <a:p>
            <a:pPr lvl="1"/>
            <a:r>
              <a:rPr lang="es-ES" altLang="es-MX" dirty="0" smtClean="0"/>
              <a:t>Creación de aplicaciones gráficas independientes del navegador, por medio de la combinación de PHP y GTK (GIMP </a:t>
            </a:r>
            <a:r>
              <a:rPr lang="es-ES" altLang="es-MX" dirty="0" err="1" smtClean="0"/>
              <a:t>Tool</a:t>
            </a:r>
            <a:r>
              <a:rPr lang="es-ES" altLang="es-MX" dirty="0" smtClean="0"/>
              <a:t> Kit), que permite desarrollar aplicaciones de escritorio tanto para los sistemas operativos basados en Unix, como para Windows y Mac OS X.</a:t>
            </a:r>
            <a:endParaRPr lang="es-ES" altLang="es-MX" dirty="0"/>
          </a:p>
        </p:txBody>
      </p:sp>
    </p:spTree>
    <p:extLst>
      <p:ext uri="{BB962C8B-B14F-4D97-AF65-F5344CB8AC3E}">
        <p14:creationId xmlns:p14="http://schemas.microsoft.com/office/powerpoint/2010/main" val="145452378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s-ES_tradnl" altLang="es-MX" sz="4000"/>
              <a:t>2. Lenguaje PHP básico</a:t>
            </a:r>
          </a:p>
        </p:txBody>
      </p:sp>
      <p:sp>
        <p:nvSpPr>
          <p:cNvPr id="74755" name="Rectangle 3"/>
          <p:cNvSpPr>
            <a:spLocks noGrp="1" noChangeArrowheads="1"/>
          </p:cNvSpPr>
          <p:nvPr>
            <p:ph type="body" idx="1"/>
          </p:nvPr>
        </p:nvSpPr>
        <p:spPr>
          <a:xfrm>
            <a:off x="1981200" y="1905001"/>
            <a:ext cx="8229600" cy="3679825"/>
          </a:xfrm>
        </p:spPr>
        <p:txBody>
          <a:bodyPr/>
          <a:lstStyle/>
          <a:p>
            <a:pPr marL="609600" indent="-609600">
              <a:buFont typeface="Monotype Sorts" pitchFamily="2" charset="2"/>
              <a:buAutoNum type="arabicPeriod"/>
            </a:pPr>
            <a:r>
              <a:rPr lang="es-ES" altLang="es-MX" sz="2400" dirty="0"/>
              <a:t>Sintaxis básica</a:t>
            </a:r>
          </a:p>
          <a:p>
            <a:pPr marL="609600" indent="-609600">
              <a:buFont typeface="Monotype Sorts" pitchFamily="2" charset="2"/>
              <a:buAutoNum type="arabicPeriod"/>
            </a:pPr>
            <a:r>
              <a:rPr lang="es-ES" altLang="es-MX" sz="2400" dirty="0"/>
              <a:t>Variables</a:t>
            </a:r>
          </a:p>
          <a:p>
            <a:pPr marL="609600" indent="-609600">
              <a:buFont typeface="Monotype Sorts" pitchFamily="2" charset="2"/>
              <a:buAutoNum type="arabicPeriod" startAt="3"/>
            </a:pPr>
            <a:r>
              <a:rPr lang="es-ES" altLang="es-MX" sz="2400" dirty="0"/>
              <a:t>Constantes</a:t>
            </a:r>
          </a:p>
          <a:p>
            <a:pPr marL="609600" indent="-609600">
              <a:buFont typeface="Monotype Sorts" pitchFamily="2" charset="2"/>
              <a:buAutoNum type="arabicPeriod" startAt="3"/>
            </a:pPr>
            <a:r>
              <a:rPr lang="es-ES" altLang="es-MX" sz="2400" dirty="0"/>
              <a:t>Estructuras de control</a:t>
            </a:r>
          </a:p>
          <a:p>
            <a:pPr marL="609600" indent="-609600">
              <a:buFont typeface="Monotype Sorts" pitchFamily="2" charset="2"/>
              <a:buAutoNum type="arabicPeriod" startAt="3"/>
            </a:pPr>
            <a:r>
              <a:rPr lang="es-ES" altLang="es-MX" sz="2400" dirty="0"/>
              <a:t>Funciones</a:t>
            </a:r>
          </a:p>
          <a:p>
            <a:pPr marL="609600" indent="-609600">
              <a:buFont typeface="Monotype Sorts" pitchFamily="2" charset="2"/>
              <a:buAutoNum type="arabicPeriod" startAt="3"/>
            </a:pPr>
            <a:r>
              <a:rPr lang="es-ES" altLang="es-MX" sz="2400" dirty="0" smtClean="0"/>
              <a:t>Arreglos</a:t>
            </a:r>
            <a:endParaRPr lang="es-ES_tradnl" altLang="es-MX" sz="2400" dirty="0">
              <a:solidFill>
                <a:srgbClr val="FF3300"/>
              </a:solidFill>
            </a:endParaRPr>
          </a:p>
        </p:txBody>
      </p:sp>
    </p:spTree>
    <p:extLst>
      <p:ext uri="{BB962C8B-B14F-4D97-AF65-F5344CB8AC3E}">
        <p14:creationId xmlns:p14="http://schemas.microsoft.com/office/powerpoint/2010/main" val="20959482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s-ES" altLang="es-MX" smtClean="0"/>
              <a:t>2.1.Sintaxis básica</a:t>
            </a:r>
            <a:endParaRPr lang="es-ES" altLang="es-MX"/>
          </a:p>
        </p:txBody>
      </p:sp>
      <p:sp>
        <p:nvSpPr>
          <p:cNvPr id="75779" name="Rectangle 3"/>
          <p:cNvSpPr>
            <a:spLocks noGrp="1" noChangeArrowheads="1"/>
          </p:cNvSpPr>
          <p:nvPr>
            <p:ph type="body" idx="1"/>
          </p:nvPr>
        </p:nvSpPr>
        <p:spPr/>
        <p:txBody>
          <a:bodyPr/>
          <a:lstStyle/>
          <a:p>
            <a:r>
              <a:rPr lang="es-ES_tradnl" altLang="es-MX" dirty="0" smtClean="0"/>
              <a:t>PHP es sensible a las mayúsculas</a:t>
            </a:r>
          </a:p>
          <a:p>
            <a:r>
              <a:rPr lang="es-ES_tradnl" altLang="es-MX" dirty="0" smtClean="0"/>
              <a:t>¿Cómo se incrusta en la página web?</a:t>
            </a:r>
          </a:p>
          <a:p>
            <a:pPr marL="457200" lvl="1" indent="0">
              <a:buNone/>
            </a:pPr>
            <a:r>
              <a:rPr lang="es-ES_tradnl" altLang="es-MX" dirty="0" smtClean="0"/>
              <a:t>	&lt;?PHP ... ?&gt;</a:t>
            </a:r>
          </a:p>
          <a:p>
            <a:pPr marL="457200" lvl="1" indent="0">
              <a:buNone/>
            </a:pPr>
            <a:r>
              <a:rPr lang="es-ES_tradnl" altLang="es-MX" dirty="0" smtClean="0"/>
              <a:t>		recomendado, siempre disponible</a:t>
            </a:r>
          </a:p>
          <a:p>
            <a:pPr marL="457200" lvl="1" indent="0">
              <a:buNone/>
            </a:pPr>
            <a:r>
              <a:rPr lang="es-ES_tradnl" altLang="es-MX" dirty="0" smtClean="0"/>
              <a:t>	&lt;?= expresión ?&gt;</a:t>
            </a:r>
          </a:p>
          <a:p>
            <a:pPr marL="457200" lvl="1" indent="0">
              <a:buNone/>
            </a:pPr>
            <a:r>
              <a:rPr lang="es-ES_tradnl" altLang="es-MX" dirty="0" smtClean="0"/>
              <a:t>		equivale a &lt;? echo expresión ?&gt;</a:t>
            </a:r>
          </a:p>
          <a:p>
            <a:r>
              <a:rPr lang="es-ES_tradnl" altLang="es-MX" dirty="0" smtClean="0"/>
              <a:t>Las instrucciones se separan con un ; como en C. La marca final ?&gt; implica un ;</a:t>
            </a:r>
          </a:p>
          <a:p>
            <a:r>
              <a:rPr lang="es-ES_tradnl" altLang="es-MX" dirty="0" smtClean="0"/>
              <a:t>Comentarios: como en C, /* … */ y //</a:t>
            </a:r>
            <a:endParaRPr lang="es-ES" altLang="es-MX" dirty="0"/>
          </a:p>
        </p:txBody>
      </p:sp>
    </p:spTree>
    <p:extLst>
      <p:ext uri="{BB962C8B-B14F-4D97-AF65-F5344CB8AC3E}">
        <p14:creationId xmlns:p14="http://schemas.microsoft.com/office/powerpoint/2010/main" val="79528846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s-ES" altLang="es-MX" smtClean="0"/>
              <a:t>2.1.Sintaxis básica</a:t>
            </a:r>
            <a:endParaRPr lang="es-ES" altLang="es-MX"/>
          </a:p>
        </p:txBody>
      </p:sp>
      <p:sp>
        <p:nvSpPr>
          <p:cNvPr id="76803" name="Rectangle 3"/>
          <p:cNvSpPr>
            <a:spLocks noGrp="1" noChangeArrowheads="1"/>
          </p:cNvSpPr>
          <p:nvPr>
            <p:ph type="body" idx="1"/>
          </p:nvPr>
        </p:nvSpPr>
        <p:spPr/>
        <p:txBody>
          <a:bodyPr>
            <a:normAutofit fontScale="92500" lnSpcReduction="20000"/>
          </a:bodyPr>
          <a:lstStyle/>
          <a:p>
            <a:r>
              <a:rPr lang="es-ES_tradnl" altLang="es-MX" dirty="0" smtClean="0"/>
              <a:t>Para imprimir: echo y </a:t>
            </a:r>
            <a:r>
              <a:rPr lang="es-ES_tradnl" altLang="es-MX" dirty="0" err="1" smtClean="0"/>
              <a:t>print</a:t>
            </a:r>
            <a:r>
              <a:rPr lang="es-ES_tradnl" altLang="es-MX" dirty="0" smtClean="0"/>
              <a:t/>
            </a:r>
            <a:br>
              <a:rPr lang="es-ES_tradnl" altLang="es-MX" dirty="0" smtClean="0"/>
            </a:br>
            <a:endParaRPr lang="es-ES_tradnl" altLang="es-MX" dirty="0" smtClean="0"/>
          </a:p>
          <a:p>
            <a:pPr marL="457200" lvl="1" indent="0">
              <a:buNone/>
            </a:pPr>
            <a:r>
              <a:rPr lang="es-ES_tradnl" altLang="es-MX" dirty="0" smtClean="0"/>
              <a:t>echo: muestra una o más cadenas</a:t>
            </a:r>
          </a:p>
          <a:p>
            <a:pPr marL="457200" lvl="1" indent="0">
              <a:buNone/>
            </a:pPr>
            <a:r>
              <a:rPr lang="es-ES_tradnl" altLang="es-MX" dirty="0" smtClean="0"/>
              <a:t>echo cadena1 [, cadena2…]; // no es una función</a:t>
            </a:r>
            <a:br>
              <a:rPr lang="es-ES_tradnl" altLang="es-MX" dirty="0" smtClean="0"/>
            </a:br>
            <a:endParaRPr lang="es-ES_tradnl" altLang="es-MX" dirty="0" smtClean="0"/>
          </a:p>
          <a:p>
            <a:pPr marL="457200" lvl="1" indent="0">
              <a:buNone/>
            </a:pPr>
            <a:r>
              <a:rPr lang="es-ES_tradnl" altLang="es-MX" dirty="0" smtClean="0"/>
              <a:t>echo “Hola mundo”;</a:t>
            </a:r>
          </a:p>
          <a:p>
            <a:pPr marL="457200" lvl="1" indent="0">
              <a:buNone/>
            </a:pPr>
            <a:r>
              <a:rPr lang="es-ES_tradnl" altLang="es-MX" dirty="0" smtClean="0"/>
              <a:t>echo “Hola “, “mundo”;</a:t>
            </a:r>
            <a:br>
              <a:rPr lang="es-ES_tradnl" altLang="es-MX" dirty="0" smtClean="0"/>
            </a:br>
            <a:endParaRPr lang="es-ES_tradnl" altLang="es-MX" dirty="0" smtClean="0"/>
          </a:p>
          <a:p>
            <a:pPr marL="457200" lvl="1" indent="0">
              <a:buNone/>
            </a:pPr>
            <a:r>
              <a:rPr lang="es-ES_tradnl" altLang="es-MX" dirty="0" err="1" smtClean="0"/>
              <a:t>print</a:t>
            </a:r>
            <a:r>
              <a:rPr lang="es-ES_tradnl" altLang="es-MX" dirty="0" smtClean="0"/>
              <a:t>: muestra una cadena</a:t>
            </a:r>
          </a:p>
          <a:p>
            <a:pPr marL="457200" lvl="1" indent="0">
              <a:buNone/>
            </a:pPr>
            <a:r>
              <a:rPr lang="es-ES_tradnl" altLang="es-MX" dirty="0" err="1" smtClean="0"/>
              <a:t>print</a:t>
            </a:r>
            <a:r>
              <a:rPr lang="es-ES_tradnl" altLang="es-MX" dirty="0" smtClean="0"/>
              <a:t> cadena; // no es una función</a:t>
            </a:r>
            <a:br>
              <a:rPr lang="es-ES_tradnl" altLang="es-MX" dirty="0" smtClean="0"/>
            </a:br>
            <a:endParaRPr lang="es-ES_tradnl" altLang="es-MX" dirty="0" smtClean="0"/>
          </a:p>
          <a:p>
            <a:pPr marL="457200" lvl="1" indent="0">
              <a:buNone/>
            </a:pPr>
            <a:r>
              <a:rPr lang="es-ES_tradnl" altLang="es-MX" dirty="0" err="1" smtClean="0"/>
              <a:t>print</a:t>
            </a:r>
            <a:r>
              <a:rPr lang="es-ES_tradnl" altLang="es-MX" dirty="0" smtClean="0"/>
              <a:t> “Hola mundo”;</a:t>
            </a:r>
          </a:p>
          <a:p>
            <a:pPr marL="457200" lvl="1" indent="0">
              <a:buNone/>
            </a:pPr>
            <a:r>
              <a:rPr lang="es-ES" altLang="es-MX" dirty="0" err="1" smtClean="0"/>
              <a:t>print</a:t>
            </a:r>
            <a:r>
              <a:rPr lang="es-ES" altLang="es-MX" dirty="0" smtClean="0"/>
              <a:t>  “Hola “ . “mundo”;</a:t>
            </a:r>
            <a:endParaRPr lang="es-ES" altLang="es-MX" dirty="0"/>
          </a:p>
        </p:txBody>
      </p:sp>
    </p:spTree>
    <p:extLst>
      <p:ext uri="{BB962C8B-B14F-4D97-AF65-F5344CB8AC3E}">
        <p14:creationId xmlns:p14="http://schemas.microsoft.com/office/powerpoint/2010/main" val="239324281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ES" altLang="es-MX" smtClean="0"/>
              <a:t>2.1.Sintaxis básica</a:t>
            </a:r>
            <a:endParaRPr lang="es-ES" altLang="es-MX"/>
          </a:p>
        </p:txBody>
      </p:sp>
      <p:sp>
        <p:nvSpPr>
          <p:cNvPr id="77827" name="Rectangle 3"/>
          <p:cNvSpPr>
            <a:spLocks noGrp="1" noChangeArrowheads="1"/>
          </p:cNvSpPr>
          <p:nvPr>
            <p:ph type="body" idx="1"/>
          </p:nvPr>
        </p:nvSpPr>
        <p:spPr/>
        <p:txBody>
          <a:bodyPr>
            <a:normAutofit fontScale="85000" lnSpcReduction="20000"/>
          </a:bodyPr>
          <a:lstStyle/>
          <a:p>
            <a:r>
              <a:rPr lang="es-ES_tradnl" altLang="es-MX" dirty="0" smtClean="0"/>
              <a:t>Ejemplo:</a:t>
            </a:r>
          </a:p>
          <a:p>
            <a:pPr marL="457200" lvl="1" indent="0">
              <a:buNone/>
            </a:pPr>
            <a:r>
              <a:rPr lang="es-ES_tradnl" altLang="es-MX" dirty="0" smtClean="0"/>
              <a:t>&lt;HTML&gt;</a:t>
            </a:r>
          </a:p>
          <a:p>
            <a:pPr marL="457200" lvl="1" indent="0">
              <a:buNone/>
            </a:pPr>
            <a:r>
              <a:rPr lang="es-ES_tradnl" altLang="es-MX" dirty="0" smtClean="0"/>
              <a:t>&lt;HEAD&gt;</a:t>
            </a:r>
          </a:p>
          <a:p>
            <a:pPr marL="457200" lvl="1" indent="0">
              <a:buNone/>
            </a:pPr>
            <a:r>
              <a:rPr lang="es-ES_tradnl" altLang="es-MX" dirty="0" smtClean="0"/>
              <a:t>&lt;TITLE&gt;Mi primer programa en PHP&lt;/TITLE&gt;</a:t>
            </a:r>
          </a:p>
          <a:p>
            <a:pPr marL="457200" lvl="1" indent="0">
              <a:buNone/>
            </a:pPr>
            <a:r>
              <a:rPr lang="es-ES_tradnl" altLang="es-MX" dirty="0" smtClean="0"/>
              <a:t>&lt;/HEAD&gt;</a:t>
            </a:r>
          </a:p>
          <a:p>
            <a:pPr marL="457200" lvl="1" indent="0">
              <a:buNone/>
            </a:pPr>
            <a:endParaRPr lang="es-ES_tradnl" altLang="es-MX" dirty="0" smtClean="0"/>
          </a:p>
          <a:p>
            <a:pPr marL="457200" lvl="1" indent="0">
              <a:buNone/>
            </a:pPr>
            <a:r>
              <a:rPr lang="es-ES_tradnl" altLang="es-MX" dirty="0" smtClean="0"/>
              <a:t>&lt;BODY&gt;</a:t>
            </a:r>
          </a:p>
          <a:p>
            <a:pPr marL="457200" lvl="1" indent="0">
              <a:buNone/>
            </a:pPr>
            <a:endParaRPr lang="es-ES_tradnl" altLang="es-MX" dirty="0" smtClean="0"/>
          </a:p>
          <a:p>
            <a:pPr marL="457200" lvl="1" indent="0">
              <a:buNone/>
            </a:pPr>
            <a:r>
              <a:rPr lang="es-ES_tradnl" altLang="es-MX" dirty="0" smtClean="0"/>
              <a:t>&lt;?PHP</a:t>
            </a:r>
          </a:p>
          <a:p>
            <a:pPr marL="457200" lvl="1" indent="0">
              <a:buNone/>
            </a:pPr>
            <a:r>
              <a:rPr lang="es-ES_tradnl" altLang="es-MX" dirty="0" smtClean="0"/>
              <a:t>   </a:t>
            </a:r>
            <a:r>
              <a:rPr lang="es-ES_tradnl" altLang="es-MX" dirty="0" err="1" smtClean="0"/>
              <a:t>print</a:t>
            </a:r>
            <a:r>
              <a:rPr lang="es-ES_tradnl" altLang="es-MX" dirty="0" smtClean="0"/>
              <a:t> (“Hola mundo”);</a:t>
            </a:r>
          </a:p>
          <a:p>
            <a:pPr marL="457200" lvl="1" indent="0">
              <a:buNone/>
            </a:pPr>
            <a:r>
              <a:rPr lang="es-ES_tradnl" altLang="es-MX" dirty="0" smtClean="0"/>
              <a:t>?&gt;</a:t>
            </a:r>
          </a:p>
          <a:p>
            <a:pPr marL="457200" lvl="1" indent="0">
              <a:buNone/>
            </a:pPr>
            <a:endParaRPr lang="es-ES_tradnl" altLang="es-MX" dirty="0" smtClean="0"/>
          </a:p>
          <a:p>
            <a:pPr marL="457200" lvl="1" indent="0">
              <a:buNone/>
            </a:pPr>
            <a:r>
              <a:rPr lang="es-ES_tradnl" altLang="es-MX" dirty="0" smtClean="0"/>
              <a:t>&lt;/BODY&gt;</a:t>
            </a:r>
          </a:p>
          <a:p>
            <a:pPr marL="457200" lvl="1" indent="0">
              <a:buNone/>
            </a:pPr>
            <a:r>
              <a:rPr lang="es-ES_tradnl" altLang="es-MX" dirty="0" smtClean="0"/>
              <a:t>&lt;/HTML&gt;</a:t>
            </a:r>
            <a:endParaRPr lang="es-ES" altLang="es-MX" dirty="0"/>
          </a:p>
        </p:txBody>
      </p:sp>
    </p:spTree>
    <p:extLst>
      <p:ext uri="{BB962C8B-B14F-4D97-AF65-F5344CB8AC3E}">
        <p14:creationId xmlns:p14="http://schemas.microsoft.com/office/powerpoint/2010/main" val="156273775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s-ES" altLang="es-MX" smtClean="0"/>
              <a:t>2.1.Sintaxis básica</a:t>
            </a:r>
            <a:endParaRPr lang="es-ES" altLang="es-MX"/>
          </a:p>
        </p:txBody>
      </p:sp>
      <p:sp>
        <p:nvSpPr>
          <p:cNvPr id="80899" name="Rectangle 3"/>
          <p:cNvSpPr>
            <a:spLocks noGrp="1" noChangeArrowheads="1"/>
          </p:cNvSpPr>
          <p:nvPr>
            <p:ph type="body" idx="1"/>
          </p:nvPr>
        </p:nvSpPr>
        <p:spPr/>
        <p:txBody>
          <a:bodyPr/>
          <a:lstStyle/>
          <a:p>
            <a:r>
              <a:rPr lang="es-ES_tradnl" altLang="es-MX" dirty="0" smtClean="0"/>
              <a:t>Inclusión de ficheros externos:</a:t>
            </a:r>
          </a:p>
          <a:p>
            <a:pPr marL="457200" lvl="1" indent="0">
              <a:buNone/>
            </a:pPr>
            <a:r>
              <a:rPr lang="es-ES_tradnl" altLang="es-MX" dirty="0" err="1" smtClean="0"/>
              <a:t>include</a:t>
            </a:r>
            <a:r>
              <a:rPr lang="es-ES_tradnl" altLang="es-MX" dirty="0" smtClean="0"/>
              <a:t>()</a:t>
            </a:r>
          </a:p>
          <a:p>
            <a:pPr marL="457200" lvl="1" indent="0">
              <a:buNone/>
            </a:pPr>
            <a:r>
              <a:rPr lang="es-ES_tradnl" altLang="es-MX" dirty="0" err="1" smtClean="0"/>
              <a:t>require</a:t>
            </a:r>
            <a:r>
              <a:rPr lang="es-ES_tradnl" altLang="es-MX" dirty="0" smtClean="0"/>
              <a:t>()</a:t>
            </a:r>
          </a:p>
          <a:p>
            <a:r>
              <a:rPr lang="es-ES_tradnl" altLang="es-MX" dirty="0" smtClean="0"/>
              <a:t>Ambos incluyen y evalúan el fichero especificado</a:t>
            </a:r>
          </a:p>
          <a:p>
            <a:r>
              <a:rPr lang="es-ES_tradnl" altLang="es-MX" dirty="0" smtClean="0"/>
              <a:t>Diferencia: en caso de error </a:t>
            </a:r>
            <a:r>
              <a:rPr lang="es-ES_tradnl" altLang="es-MX" dirty="0" err="1" smtClean="0"/>
              <a:t>include</a:t>
            </a:r>
            <a:r>
              <a:rPr lang="es-ES_tradnl" altLang="es-MX" dirty="0" smtClean="0"/>
              <a:t>() produce un </a:t>
            </a:r>
            <a:r>
              <a:rPr lang="es-ES_tradnl" altLang="es-MX" dirty="0" err="1" smtClean="0"/>
              <a:t>warning</a:t>
            </a:r>
            <a:r>
              <a:rPr lang="es-ES_tradnl" altLang="es-MX" dirty="0" smtClean="0"/>
              <a:t> y </a:t>
            </a:r>
            <a:r>
              <a:rPr lang="es-ES_tradnl" altLang="es-MX" dirty="0" err="1" smtClean="0"/>
              <a:t>require</a:t>
            </a:r>
            <a:r>
              <a:rPr lang="es-ES_tradnl" altLang="es-MX" dirty="0" smtClean="0"/>
              <a:t>() un error fatal</a:t>
            </a:r>
          </a:p>
          <a:p>
            <a:r>
              <a:rPr lang="es-ES_tradnl" altLang="es-MX" dirty="0" smtClean="0"/>
              <a:t>Se usará </a:t>
            </a:r>
            <a:r>
              <a:rPr lang="es-ES_tradnl" altLang="es-MX" dirty="0" err="1" smtClean="0"/>
              <a:t>require</a:t>
            </a:r>
            <a:r>
              <a:rPr lang="es-ES_tradnl" altLang="es-MX" dirty="0" smtClean="0"/>
              <a:t>() si al producirse un error debe interrumpirse la carga de la página</a:t>
            </a:r>
            <a:endParaRPr lang="es-ES_tradnl" altLang="es-MX" dirty="0"/>
          </a:p>
        </p:txBody>
      </p:sp>
    </p:spTree>
    <p:extLst>
      <p:ext uri="{BB962C8B-B14F-4D97-AF65-F5344CB8AC3E}">
        <p14:creationId xmlns:p14="http://schemas.microsoft.com/office/powerpoint/2010/main" val="370723643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s-ES" altLang="es-MX" smtClean="0"/>
              <a:t>2.1.Sintaxis básica</a:t>
            </a:r>
            <a:endParaRPr lang="es-ES" altLang="es-MX"/>
          </a:p>
        </p:txBody>
      </p:sp>
      <p:sp>
        <p:nvSpPr>
          <p:cNvPr id="80899" name="Rectangle 3"/>
          <p:cNvSpPr>
            <a:spLocks noGrp="1" noChangeArrowheads="1"/>
          </p:cNvSpPr>
          <p:nvPr>
            <p:ph type="body" idx="1"/>
          </p:nvPr>
        </p:nvSpPr>
        <p:spPr/>
        <p:txBody>
          <a:bodyPr/>
          <a:lstStyle/>
          <a:p>
            <a:r>
              <a:rPr lang="es-ES_tradnl" altLang="es-MX" dirty="0" smtClean="0"/>
              <a:t>Existe una variante:</a:t>
            </a:r>
          </a:p>
          <a:p>
            <a:pPr marL="457200" lvl="1" indent="0">
              <a:buNone/>
            </a:pPr>
            <a:r>
              <a:rPr lang="es-ES_tradnl" altLang="es-MX" dirty="0" err="1" smtClean="0"/>
              <a:t>Include_once</a:t>
            </a:r>
            <a:r>
              <a:rPr lang="es-ES_tradnl" altLang="es-MX" dirty="0" smtClean="0"/>
              <a:t>()</a:t>
            </a:r>
          </a:p>
          <a:p>
            <a:pPr marL="457200" lvl="1" indent="0">
              <a:buNone/>
            </a:pPr>
            <a:r>
              <a:rPr lang="es-ES_tradnl" altLang="es-MX" dirty="0" err="1" smtClean="0"/>
              <a:t>Require_once</a:t>
            </a:r>
            <a:r>
              <a:rPr lang="es-ES_tradnl" altLang="es-MX" dirty="0" smtClean="0"/>
              <a:t>()</a:t>
            </a:r>
          </a:p>
          <a:p>
            <a:r>
              <a:rPr lang="es-ES_tradnl" altLang="es-MX" dirty="0" smtClean="0"/>
              <a:t>Ambos incluyen y evalúan el fichero especificado y si el fichero ya ha sido incluido en otra parte del código, no se vuelve a incluir.</a:t>
            </a:r>
            <a:endParaRPr lang="es-ES_tradnl" altLang="es-MX" dirty="0"/>
          </a:p>
        </p:txBody>
      </p:sp>
    </p:spTree>
    <p:extLst>
      <p:ext uri="{BB962C8B-B14F-4D97-AF65-F5344CB8AC3E}">
        <p14:creationId xmlns:p14="http://schemas.microsoft.com/office/powerpoint/2010/main" val="242897279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s-ES" altLang="es-MX" sz="4000"/>
              <a:t>2.1.Sintaxis básica</a:t>
            </a:r>
            <a:endParaRPr lang="es-ES" altLang="es-MX" sz="4000">
              <a:solidFill>
                <a:srgbClr val="FF3300"/>
              </a:solidFill>
            </a:endParaRPr>
          </a:p>
        </p:txBody>
      </p:sp>
      <p:sp>
        <p:nvSpPr>
          <p:cNvPr id="81923" name="Rectangle 3"/>
          <p:cNvSpPr>
            <a:spLocks noGrp="1" noChangeArrowheads="1"/>
          </p:cNvSpPr>
          <p:nvPr>
            <p:ph type="body" idx="1"/>
          </p:nvPr>
        </p:nvSpPr>
        <p:spPr>
          <a:xfrm>
            <a:off x="3143251" y="1557338"/>
            <a:ext cx="6119813" cy="4508500"/>
          </a:xfrm>
        </p:spPr>
        <p:txBody>
          <a:bodyPr>
            <a:normAutofit fontScale="92500" lnSpcReduction="20000"/>
          </a:bodyPr>
          <a:lstStyle/>
          <a:p>
            <a:pPr marL="1101725" lvl="1" indent="-385763">
              <a:lnSpc>
                <a:spcPct val="80000"/>
              </a:lnSpc>
              <a:buNone/>
            </a:pPr>
            <a:r>
              <a:rPr lang="es-ES" altLang="es-MX" sz="1800" dirty="0">
                <a:latin typeface="Courier New" panose="02070309020205020404" pitchFamily="49" charset="0"/>
              </a:rPr>
              <a:t>Ejemplo:</a:t>
            </a:r>
          </a:p>
          <a:p>
            <a:pPr marL="1101725" lvl="1" indent="-385763">
              <a:lnSpc>
                <a:spcPct val="80000"/>
              </a:lnSpc>
              <a:buNone/>
            </a:pPr>
            <a:r>
              <a:rPr lang="es-ES" altLang="es-MX" sz="1400" dirty="0">
                <a:latin typeface="Courier New" panose="02070309020205020404" pitchFamily="49" charset="0"/>
              </a:rPr>
              <a:t>&lt;HTML&gt;</a:t>
            </a:r>
          </a:p>
          <a:p>
            <a:pPr marL="1101725" lvl="1" indent="-385763">
              <a:lnSpc>
                <a:spcPct val="80000"/>
              </a:lnSpc>
              <a:buNone/>
            </a:pPr>
            <a:r>
              <a:rPr lang="es-ES" altLang="es-MX" sz="1400" dirty="0">
                <a:latin typeface="Courier New" panose="02070309020205020404" pitchFamily="49" charset="0"/>
              </a:rPr>
              <a:t>&lt;HEAD&gt;</a:t>
            </a:r>
          </a:p>
          <a:p>
            <a:pPr marL="1101725" lvl="1" indent="-385763">
              <a:lnSpc>
                <a:spcPct val="80000"/>
              </a:lnSpc>
              <a:buNone/>
            </a:pPr>
            <a:r>
              <a:rPr lang="es-ES" altLang="es-MX" sz="1400" dirty="0">
                <a:latin typeface="Courier New" panose="02070309020205020404" pitchFamily="49" charset="0"/>
              </a:rPr>
              <a:t>   &lt;TITLE&gt;Título&lt;/TITLE&gt;</a:t>
            </a:r>
          </a:p>
          <a:p>
            <a:pPr marL="1101725" lvl="1" indent="-385763">
              <a:lnSpc>
                <a:spcPct val="80000"/>
              </a:lnSpc>
              <a:buNone/>
            </a:pPr>
            <a:r>
              <a:rPr lang="es-ES" altLang="es-MX" sz="1400" dirty="0">
                <a:latin typeface="Courier New" panose="02070309020205020404" pitchFamily="49" charset="0"/>
              </a:rPr>
              <a:t>&lt;?PHP</a:t>
            </a:r>
          </a:p>
          <a:p>
            <a:pPr marL="1101725" lvl="1" indent="-385763">
              <a:lnSpc>
                <a:spcPct val="80000"/>
              </a:lnSpc>
              <a:buNone/>
            </a:pPr>
            <a:r>
              <a:rPr lang="es-ES" altLang="es-MX" sz="1400" dirty="0">
                <a:latin typeface="Courier New" panose="02070309020205020404" pitchFamily="49" charset="0"/>
              </a:rPr>
              <a:t>// Incluir bibliotecas de funciones</a:t>
            </a:r>
          </a:p>
          <a:p>
            <a:pPr marL="1101725" lvl="1" indent="-385763">
              <a:lnSpc>
                <a:spcPct val="80000"/>
              </a:lnSpc>
              <a:buNone/>
            </a:pPr>
            <a:r>
              <a:rPr lang="es-ES" altLang="es-MX" sz="1400" dirty="0">
                <a:latin typeface="Courier New" panose="02070309020205020404" pitchFamily="49" charset="0"/>
              </a:rPr>
              <a:t>   </a:t>
            </a:r>
            <a:r>
              <a:rPr lang="es-ES" altLang="es-MX" sz="1400" dirty="0" err="1">
                <a:latin typeface="Courier New" panose="02070309020205020404" pitchFamily="49" charset="0"/>
              </a:rPr>
              <a:t>require</a:t>
            </a:r>
            <a:r>
              <a:rPr lang="es-ES" altLang="es-MX" sz="1400" dirty="0">
                <a:latin typeface="Courier New" panose="02070309020205020404" pitchFamily="49" charset="0"/>
              </a:rPr>
              <a:t> ("$</a:t>
            </a:r>
            <a:r>
              <a:rPr lang="es-ES" altLang="es-MX" sz="1400" dirty="0" err="1">
                <a:latin typeface="Courier New" panose="02070309020205020404" pitchFamily="49" charset="0"/>
              </a:rPr>
              <a:t>libdir</a:t>
            </a:r>
            <a:r>
              <a:rPr lang="es-ES" altLang="es-MX" sz="1400" dirty="0">
                <a:latin typeface="Courier New" panose="02070309020205020404" pitchFamily="49" charset="0"/>
              </a:rPr>
              <a:t>/</a:t>
            </a:r>
            <a:r>
              <a:rPr lang="es-ES" altLang="es-MX" sz="1400" dirty="0" err="1">
                <a:latin typeface="Courier New" panose="02070309020205020404" pitchFamily="49" charset="0"/>
              </a:rPr>
              <a:t>conecta.php</a:t>
            </a:r>
            <a:r>
              <a:rPr lang="es-ES" altLang="es-MX" sz="1400" dirty="0">
                <a:latin typeface="Courier New" panose="02070309020205020404" pitchFamily="49" charset="0"/>
              </a:rPr>
              <a:t>");</a:t>
            </a:r>
          </a:p>
          <a:p>
            <a:pPr marL="1101725" lvl="1" indent="-385763">
              <a:lnSpc>
                <a:spcPct val="80000"/>
              </a:lnSpc>
              <a:buNone/>
            </a:pPr>
            <a:r>
              <a:rPr lang="es-ES" altLang="es-MX" sz="1400" dirty="0">
                <a:latin typeface="Courier New" panose="02070309020205020404" pitchFamily="49" charset="0"/>
              </a:rPr>
              <a:t>   </a:t>
            </a:r>
            <a:r>
              <a:rPr lang="es-ES" altLang="es-MX" sz="1400" dirty="0" err="1">
                <a:latin typeface="Courier New" panose="02070309020205020404" pitchFamily="49" charset="0"/>
              </a:rPr>
              <a:t>require</a:t>
            </a:r>
            <a:r>
              <a:rPr lang="es-ES" altLang="es-MX" sz="1400" dirty="0">
                <a:latin typeface="Courier New" panose="02070309020205020404" pitchFamily="49" charset="0"/>
              </a:rPr>
              <a:t> ("$</a:t>
            </a:r>
            <a:r>
              <a:rPr lang="es-ES" altLang="es-MX" sz="1400" dirty="0" err="1">
                <a:latin typeface="Courier New" panose="02070309020205020404" pitchFamily="49" charset="0"/>
              </a:rPr>
              <a:t>libdir</a:t>
            </a:r>
            <a:r>
              <a:rPr lang="es-ES" altLang="es-MX" sz="1400" dirty="0">
                <a:latin typeface="Courier New" panose="02070309020205020404" pitchFamily="49" charset="0"/>
              </a:rPr>
              <a:t>/</a:t>
            </a:r>
            <a:r>
              <a:rPr lang="es-ES" altLang="es-MX" sz="1400" dirty="0" err="1">
                <a:latin typeface="Courier New" panose="02070309020205020404" pitchFamily="49" charset="0"/>
              </a:rPr>
              <a:t>fecha.php</a:t>
            </a:r>
            <a:r>
              <a:rPr lang="es-ES" altLang="es-MX" sz="1400" dirty="0">
                <a:latin typeface="Courier New" panose="02070309020205020404" pitchFamily="49" charset="0"/>
              </a:rPr>
              <a:t>");</a:t>
            </a:r>
          </a:p>
          <a:p>
            <a:pPr marL="1101725" lvl="1" indent="-385763">
              <a:lnSpc>
                <a:spcPct val="80000"/>
              </a:lnSpc>
              <a:buNone/>
            </a:pPr>
            <a:r>
              <a:rPr lang="es-ES" altLang="es-MX" sz="1400" dirty="0">
                <a:latin typeface="Courier New" panose="02070309020205020404" pitchFamily="49" charset="0"/>
              </a:rPr>
              <a:t>   </a:t>
            </a:r>
            <a:r>
              <a:rPr lang="es-ES" altLang="es-MX" sz="1400" dirty="0" err="1">
                <a:latin typeface="Courier New" panose="02070309020205020404" pitchFamily="49" charset="0"/>
              </a:rPr>
              <a:t>require</a:t>
            </a:r>
            <a:r>
              <a:rPr lang="es-ES" altLang="es-MX" sz="1400" dirty="0">
                <a:latin typeface="Courier New" panose="02070309020205020404" pitchFamily="49" charset="0"/>
              </a:rPr>
              <a:t> ("$</a:t>
            </a:r>
            <a:r>
              <a:rPr lang="es-ES" altLang="es-MX" sz="1400" dirty="0" err="1">
                <a:latin typeface="Courier New" panose="02070309020205020404" pitchFamily="49" charset="0"/>
              </a:rPr>
              <a:t>libdir</a:t>
            </a:r>
            <a:r>
              <a:rPr lang="es-ES" altLang="es-MX" sz="1400" dirty="0">
                <a:latin typeface="Courier New" panose="02070309020205020404" pitchFamily="49" charset="0"/>
              </a:rPr>
              <a:t>/</a:t>
            </a:r>
            <a:r>
              <a:rPr lang="es-ES" altLang="es-MX" sz="1400" dirty="0" err="1">
                <a:latin typeface="Courier New" panose="02070309020205020404" pitchFamily="49" charset="0"/>
              </a:rPr>
              <a:t>cadena.php</a:t>
            </a:r>
            <a:r>
              <a:rPr lang="es-ES" altLang="es-MX" sz="1400" dirty="0">
                <a:latin typeface="Courier New" panose="02070309020205020404" pitchFamily="49" charset="0"/>
              </a:rPr>
              <a:t>");</a:t>
            </a:r>
          </a:p>
          <a:p>
            <a:pPr marL="1101725" lvl="1" indent="-385763">
              <a:lnSpc>
                <a:spcPct val="80000"/>
              </a:lnSpc>
              <a:buNone/>
            </a:pPr>
            <a:r>
              <a:rPr lang="es-ES" altLang="es-MX" sz="1400" dirty="0">
                <a:latin typeface="Courier New" panose="02070309020205020404" pitchFamily="49" charset="0"/>
              </a:rPr>
              <a:t>   </a:t>
            </a:r>
            <a:r>
              <a:rPr lang="es-ES" altLang="es-MX" sz="1400" dirty="0" err="1">
                <a:latin typeface="Courier New" panose="02070309020205020404" pitchFamily="49" charset="0"/>
              </a:rPr>
              <a:t>require</a:t>
            </a:r>
            <a:r>
              <a:rPr lang="es-ES" altLang="es-MX" sz="1400" dirty="0">
                <a:latin typeface="Courier New" panose="02070309020205020404" pitchFamily="49" charset="0"/>
              </a:rPr>
              <a:t> ("$</a:t>
            </a:r>
            <a:r>
              <a:rPr lang="es-ES" altLang="es-MX" sz="1400" dirty="0" err="1">
                <a:latin typeface="Courier New" panose="02070309020205020404" pitchFamily="49" charset="0"/>
              </a:rPr>
              <a:t>libdir</a:t>
            </a:r>
            <a:r>
              <a:rPr lang="es-ES" altLang="es-MX" sz="1400" dirty="0">
                <a:latin typeface="Courier New" panose="02070309020205020404" pitchFamily="49" charset="0"/>
              </a:rPr>
              <a:t>/</a:t>
            </a:r>
            <a:r>
              <a:rPr lang="es-ES" altLang="es-MX" sz="1400" dirty="0" err="1">
                <a:latin typeface="Courier New" panose="02070309020205020404" pitchFamily="49" charset="0"/>
              </a:rPr>
              <a:t>globals.php</a:t>
            </a:r>
            <a:r>
              <a:rPr lang="es-ES" altLang="es-MX" sz="1400" dirty="0">
                <a:latin typeface="Courier New" panose="02070309020205020404" pitchFamily="49" charset="0"/>
              </a:rPr>
              <a:t>");</a:t>
            </a:r>
          </a:p>
          <a:p>
            <a:pPr marL="1101725" lvl="1" indent="-385763">
              <a:lnSpc>
                <a:spcPct val="80000"/>
              </a:lnSpc>
              <a:buNone/>
            </a:pPr>
            <a:r>
              <a:rPr lang="es-ES" altLang="es-MX" sz="1400" dirty="0">
                <a:latin typeface="Courier New" panose="02070309020205020404" pitchFamily="49" charset="0"/>
              </a:rPr>
              <a:t>?&gt;</a:t>
            </a:r>
          </a:p>
          <a:p>
            <a:pPr marL="1101725" lvl="1" indent="-385763">
              <a:lnSpc>
                <a:spcPct val="80000"/>
              </a:lnSpc>
              <a:buNone/>
            </a:pPr>
            <a:r>
              <a:rPr lang="es-ES" altLang="es-MX" sz="1400" dirty="0">
                <a:latin typeface="Courier New" panose="02070309020205020404" pitchFamily="49" charset="0"/>
              </a:rPr>
              <a:t>&lt;/HEAD&gt;</a:t>
            </a:r>
          </a:p>
          <a:p>
            <a:pPr marL="1101725" lvl="1" indent="-385763">
              <a:lnSpc>
                <a:spcPct val="80000"/>
              </a:lnSpc>
              <a:buNone/>
            </a:pPr>
            <a:r>
              <a:rPr lang="es-ES" altLang="es-MX" sz="1400" dirty="0">
                <a:latin typeface="Courier New" panose="02070309020205020404" pitchFamily="49" charset="0"/>
              </a:rPr>
              <a:t>&lt;BODY&gt;</a:t>
            </a:r>
          </a:p>
          <a:p>
            <a:pPr marL="1101725" lvl="1" indent="-385763">
              <a:lnSpc>
                <a:spcPct val="80000"/>
              </a:lnSpc>
              <a:buNone/>
            </a:pPr>
            <a:r>
              <a:rPr lang="es-ES" altLang="es-MX" sz="1400" dirty="0">
                <a:latin typeface="Courier New" panose="02070309020205020404" pitchFamily="49" charset="0"/>
              </a:rPr>
              <a:t>&lt;?PHP</a:t>
            </a:r>
          </a:p>
          <a:p>
            <a:pPr marL="1101725" lvl="1" indent="-385763">
              <a:lnSpc>
                <a:spcPct val="80000"/>
              </a:lnSpc>
              <a:buNone/>
            </a:pPr>
            <a:r>
              <a:rPr lang="es-ES" altLang="es-MX" sz="1400" dirty="0">
                <a:latin typeface="Courier New" panose="02070309020205020404" pitchFamily="49" charset="0"/>
              </a:rPr>
              <a:t>   </a:t>
            </a:r>
            <a:r>
              <a:rPr lang="es-ES" altLang="es-MX" sz="1400" dirty="0" err="1">
                <a:latin typeface="Courier New" panose="02070309020205020404" pitchFamily="49" charset="0"/>
              </a:rPr>
              <a:t>include</a:t>
            </a:r>
            <a:r>
              <a:rPr lang="es-ES" altLang="es-MX" sz="1400" dirty="0">
                <a:latin typeface="Courier New" panose="02070309020205020404" pitchFamily="49" charset="0"/>
              </a:rPr>
              <a:t> ("cabecera.html");</a:t>
            </a:r>
          </a:p>
          <a:p>
            <a:pPr marL="1101725" lvl="1" indent="-385763">
              <a:lnSpc>
                <a:spcPct val="80000"/>
              </a:lnSpc>
              <a:buNone/>
            </a:pPr>
            <a:r>
              <a:rPr lang="es-ES" altLang="es-MX" sz="1400" dirty="0">
                <a:latin typeface="Courier New" panose="02070309020205020404" pitchFamily="49" charset="0"/>
              </a:rPr>
              <a:t>?&gt;</a:t>
            </a:r>
          </a:p>
          <a:p>
            <a:pPr marL="1101725" lvl="1" indent="-385763">
              <a:lnSpc>
                <a:spcPct val="80000"/>
              </a:lnSpc>
              <a:buNone/>
            </a:pPr>
            <a:r>
              <a:rPr lang="es-ES" altLang="es-MX" sz="1400" dirty="0">
                <a:latin typeface="Courier New" panose="02070309020205020404" pitchFamily="49" charset="0"/>
              </a:rPr>
              <a:t>// Código HTML + PHP</a:t>
            </a:r>
          </a:p>
          <a:p>
            <a:pPr marL="1101725" lvl="1" indent="-385763">
              <a:lnSpc>
                <a:spcPct val="80000"/>
              </a:lnSpc>
              <a:buNone/>
            </a:pPr>
            <a:r>
              <a:rPr lang="es-ES" altLang="es-MX" sz="1400" dirty="0">
                <a:latin typeface="Courier New" panose="02070309020205020404" pitchFamily="49" charset="0"/>
              </a:rPr>
              <a:t>. . .</a:t>
            </a:r>
          </a:p>
          <a:p>
            <a:pPr marL="1101725" lvl="1" indent="-385763">
              <a:lnSpc>
                <a:spcPct val="80000"/>
              </a:lnSpc>
              <a:buNone/>
            </a:pPr>
            <a:r>
              <a:rPr lang="es-ES" altLang="es-MX" sz="1400" dirty="0">
                <a:latin typeface="Courier New" panose="02070309020205020404" pitchFamily="49" charset="0"/>
              </a:rPr>
              <a:t>&lt;?PHP</a:t>
            </a:r>
          </a:p>
          <a:p>
            <a:pPr marL="1101725" lvl="1" indent="-385763">
              <a:lnSpc>
                <a:spcPct val="80000"/>
              </a:lnSpc>
              <a:buNone/>
            </a:pPr>
            <a:r>
              <a:rPr lang="es-ES" altLang="es-MX" sz="1400" dirty="0">
                <a:latin typeface="Courier New" panose="02070309020205020404" pitchFamily="49" charset="0"/>
              </a:rPr>
              <a:t>   </a:t>
            </a:r>
            <a:r>
              <a:rPr lang="es-ES" altLang="es-MX" sz="1400" dirty="0" err="1">
                <a:latin typeface="Courier New" panose="02070309020205020404" pitchFamily="49" charset="0"/>
              </a:rPr>
              <a:t>include</a:t>
            </a:r>
            <a:r>
              <a:rPr lang="es-ES" altLang="es-MX" sz="1400" dirty="0">
                <a:latin typeface="Courier New" panose="02070309020205020404" pitchFamily="49" charset="0"/>
              </a:rPr>
              <a:t> ("pie.html");</a:t>
            </a:r>
          </a:p>
          <a:p>
            <a:pPr marL="1101725" lvl="1" indent="-385763">
              <a:lnSpc>
                <a:spcPct val="80000"/>
              </a:lnSpc>
              <a:buNone/>
            </a:pPr>
            <a:r>
              <a:rPr lang="es-ES" altLang="es-MX" sz="1400" dirty="0">
                <a:latin typeface="Courier New" panose="02070309020205020404" pitchFamily="49" charset="0"/>
              </a:rPr>
              <a:t>?&gt;</a:t>
            </a:r>
          </a:p>
          <a:p>
            <a:pPr marL="1101725" lvl="1" indent="-385763">
              <a:lnSpc>
                <a:spcPct val="80000"/>
              </a:lnSpc>
              <a:buNone/>
            </a:pPr>
            <a:r>
              <a:rPr lang="es-ES" altLang="es-MX" sz="1400" dirty="0">
                <a:latin typeface="Courier New" panose="02070309020205020404" pitchFamily="49" charset="0"/>
              </a:rPr>
              <a:t>&lt;/BODY&gt;</a:t>
            </a:r>
          </a:p>
          <a:p>
            <a:pPr marL="1101725" lvl="1" indent="-385763">
              <a:lnSpc>
                <a:spcPct val="80000"/>
              </a:lnSpc>
              <a:buNone/>
            </a:pPr>
            <a:r>
              <a:rPr lang="es-ES" altLang="es-MX" sz="1400" dirty="0">
                <a:latin typeface="Courier New" panose="02070309020205020404" pitchFamily="49" charset="0"/>
              </a:rPr>
              <a:t>&lt;/HTML&gt;</a:t>
            </a:r>
          </a:p>
        </p:txBody>
      </p:sp>
    </p:spTree>
    <p:extLst>
      <p:ext uri="{BB962C8B-B14F-4D97-AF65-F5344CB8AC3E}">
        <p14:creationId xmlns:p14="http://schemas.microsoft.com/office/powerpoint/2010/main" val="411526810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mtClean="0"/>
              <a:t>2.2.Variables</a:t>
            </a:r>
            <a:endParaRPr lang="es-ES" altLang="es-MX"/>
          </a:p>
        </p:txBody>
      </p:sp>
      <p:sp>
        <p:nvSpPr>
          <p:cNvPr id="83971" name="Rectangle 3"/>
          <p:cNvSpPr>
            <a:spLocks noGrp="1" noChangeArrowheads="1"/>
          </p:cNvSpPr>
          <p:nvPr>
            <p:ph type="body" idx="1"/>
          </p:nvPr>
        </p:nvSpPr>
        <p:spPr/>
        <p:txBody>
          <a:bodyPr>
            <a:normAutofit fontScale="70000" lnSpcReduction="20000"/>
          </a:bodyPr>
          <a:lstStyle/>
          <a:p>
            <a:pPr marL="0" indent="0">
              <a:buNone/>
            </a:pPr>
            <a:r>
              <a:rPr lang="es-ES_tradnl" altLang="es-MX" dirty="0" smtClean="0"/>
              <a:t>Las variables siempre van precedidas de un $</a:t>
            </a:r>
          </a:p>
          <a:p>
            <a:pPr marL="0" indent="0">
              <a:buNone/>
            </a:pPr>
            <a:r>
              <a:rPr lang="es-ES_tradnl" altLang="es-MX" dirty="0" smtClean="0"/>
              <a:t>El nombre es sensible a las mayúsculas</a:t>
            </a:r>
          </a:p>
          <a:p>
            <a:pPr marL="0" indent="0">
              <a:buNone/>
            </a:pPr>
            <a:r>
              <a:rPr lang="es-ES_tradnl" altLang="es-MX" dirty="0" smtClean="0"/>
              <a:t>Comienzan por letra o subrayado, seguido de letras, números o subrayado</a:t>
            </a:r>
          </a:p>
          <a:p>
            <a:pPr marL="0" indent="0">
              <a:buNone/>
            </a:pPr>
            <a:r>
              <a:rPr lang="es-ES_tradnl" altLang="es-MX" dirty="0" smtClean="0"/>
              <a:t>Variables predefinidas:</a:t>
            </a:r>
          </a:p>
          <a:p>
            <a:pPr marL="457200" lvl="1" indent="0">
              <a:buNone/>
            </a:pPr>
            <a:r>
              <a:rPr lang="es-ES_tradnl" altLang="es-MX" dirty="0" smtClean="0"/>
              <a:t>$GLOBALS, $_SERVER, $_GET, $_POST, $_COOKIES, $_FILES,</a:t>
            </a:r>
          </a:p>
          <a:p>
            <a:pPr marL="457200" lvl="1" indent="0">
              <a:buNone/>
            </a:pPr>
            <a:r>
              <a:rPr lang="es-ES_tradnl" altLang="es-MX" dirty="0" smtClean="0"/>
              <a:t>$_ENV, $_REQUEST, $_SESSION</a:t>
            </a:r>
          </a:p>
          <a:p>
            <a:pPr marL="0" indent="0">
              <a:buNone/>
            </a:pPr>
            <a:r>
              <a:rPr lang="es-ES_tradnl" altLang="es-MX" dirty="0" smtClean="0"/>
              <a:t>Ámbito: globales al fichero (excepto funciones) o locales a una función</a:t>
            </a:r>
          </a:p>
          <a:p>
            <a:pPr marL="0" indent="0">
              <a:buNone/>
            </a:pPr>
            <a:r>
              <a:rPr lang="es-ES_tradnl" altLang="es-MX" dirty="0" smtClean="0"/>
              <a:t>Ejemplo:</a:t>
            </a:r>
          </a:p>
          <a:p>
            <a:pPr marL="457200" lvl="1" indent="0">
              <a:buNone/>
            </a:pPr>
            <a:r>
              <a:rPr lang="es-ES_tradnl" altLang="es-MX" dirty="0" smtClean="0"/>
              <a:t>$valor = 5;</a:t>
            </a:r>
          </a:p>
          <a:p>
            <a:pPr marL="457200" lvl="1" indent="0">
              <a:buNone/>
            </a:pPr>
            <a:r>
              <a:rPr lang="es-ES" altLang="es-MX" dirty="0" err="1" smtClean="0"/>
              <a:t>print</a:t>
            </a:r>
            <a:r>
              <a:rPr lang="es-ES" altLang="es-MX" dirty="0" smtClean="0"/>
              <a:t> “El valor es: “ . $valor . “\n”;</a:t>
            </a:r>
          </a:p>
          <a:p>
            <a:pPr marL="457200" lvl="1" indent="0">
              <a:buNone/>
            </a:pPr>
            <a:r>
              <a:rPr lang="es-ES" altLang="es-MX" dirty="0" err="1" smtClean="0"/>
              <a:t>print</a:t>
            </a:r>
            <a:r>
              <a:rPr lang="es-ES" altLang="es-MX" dirty="0" smtClean="0"/>
              <a:t> “El valor es: $valor\n”; // ojo: comillas dobles</a:t>
            </a:r>
          </a:p>
          <a:p>
            <a:pPr marL="457200" lvl="1" indent="0">
              <a:buNone/>
            </a:pPr>
            <a:endParaRPr lang="es-ES" altLang="es-MX" dirty="0" smtClean="0"/>
          </a:p>
          <a:p>
            <a:pPr marL="457200" lvl="1" indent="0">
              <a:buNone/>
            </a:pPr>
            <a:r>
              <a:rPr lang="es-ES" altLang="es-MX" dirty="0" smtClean="0"/>
              <a:t>Resultado:</a:t>
            </a:r>
          </a:p>
          <a:p>
            <a:pPr marL="457200" lvl="1" indent="0">
              <a:buNone/>
            </a:pPr>
            <a:r>
              <a:rPr lang="es-ES" altLang="es-MX" dirty="0" smtClean="0"/>
              <a:t>	El valor es: 5</a:t>
            </a:r>
            <a:endParaRPr lang="es-ES" altLang="es-MX" dirty="0"/>
          </a:p>
        </p:txBody>
      </p:sp>
    </p:spTree>
    <p:extLst>
      <p:ext uri="{BB962C8B-B14F-4D97-AF65-F5344CB8AC3E}">
        <p14:creationId xmlns:p14="http://schemas.microsoft.com/office/powerpoint/2010/main" val="174800599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s-ES" altLang="es-MX" smtClean="0"/>
              <a:t>2.3.Constantes</a:t>
            </a:r>
            <a:endParaRPr lang="es-ES" altLang="es-MX"/>
          </a:p>
        </p:txBody>
      </p:sp>
      <p:sp>
        <p:nvSpPr>
          <p:cNvPr id="84995" name="Rectangle 3"/>
          <p:cNvSpPr>
            <a:spLocks noGrp="1" noChangeArrowheads="1"/>
          </p:cNvSpPr>
          <p:nvPr>
            <p:ph type="body" idx="1"/>
          </p:nvPr>
        </p:nvSpPr>
        <p:spPr/>
        <p:txBody>
          <a:bodyPr/>
          <a:lstStyle/>
          <a:p>
            <a:pPr marL="0" indent="0">
              <a:buNone/>
            </a:pPr>
            <a:r>
              <a:rPr lang="es-ES_tradnl" altLang="es-MX" dirty="0" smtClean="0"/>
              <a:t>Definición de constantes:</a:t>
            </a:r>
          </a:p>
          <a:p>
            <a:pPr marL="457200" lvl="1" indent="0">
              <a:buNone/>
            </a:pPr>
            <a:r>
              <a:rPr lang="es-ES_tradnl" altLang="es-MX" dirty="0" smtClean="0"/>
              <a:t>define (“CONSTANTE”, “hola”);</a:t>
            </a:r>
          </a:p>
          <a:p>
            <a:pPr marL="457200" lvl="1" indent="0">
              <a:buNone/>
            </a:pPr>
            <a:r>
              <a:rPr lang="es-ES_tradnl" altLang="es-MX" dirty="0" err="1" smtClean="0"/>
              <a:t>print</a:t>
            </a:r>
            <a:r>
              <a:rPr lang="es-ES_tradnl" altLang="es-MX" dirty="0" smtClean="0"/>
              <a:t> CONSTANTE;</a:t>
            </a:r>
          </a:p>
          <a:p>
            <a:pPr marL="0" indent="0">
              <a:buNone/>
            </a:pPr>
            <a:r>
              <a:rPr lang="es-ES_tradnl" altLang="es-MX" dirty="0" smtClean="0"/>
              <a:t>No llevan $ delante</a:t>
            </a:r>
          </a:p>
          <a:p>
            <a:pPr marL="0" indent="0">
              <a:buNone/>
            </a:pPr>
            <a:r>
              <a:rPr lang="es-ES_tradnl" altLang="es-MX" dirty="0" smtClean="0"/>
              <a:t>Sólo se pueden definir constantes de los tipos escalares (</a:t>
            </a:r>
            <a:r>
              <a:rPr lang="es-ES_tradnl" altLang="es-MX" dirty="0" err="1" smtClean="0"/>
              <a:t>boolean</a:t>
            </a:r>
            <a:r>
              <a:rPr lang="es-ES_tradnl" altLang="es-MX" dirty="0" smtClean="0"/>
              <a:t>, </a:t>
            </a:r>
            <a:r>
              <a:rPr lang="es-ES_tradnl" altLang="es-MX" dirty="0" err="1" smtClean="0"/>
              <a:t>integer</a:t>
            </a:r>
            <a:r>
              <a:rPr lang="es-ES_tradnl" altLang="es-MX" dirty="0" smtClean="0"/>
              <a:t>, </a:t>
            </a:r>
            <a:r>
              <a:rPr lang="es-ES_tradnl" altLang="es-MX" dirty="0" err="1" smtClean="0"/>
              <a:t>double</a:t>
            </a:r>
            <a:r>
              <a:rPr lang="es-ES_tradnl" altLang="es-MX" dirty="0" smtClean="0"/>
              <a:t>, </a:t>
            </a:r>
            <a:r>
              <a:rPr lang="es-ES_tradnl" altLang="es-MX" dirty="0" err="1" smtClean="0"/>
              <a:t>string</a:t>
            </a:r>
            <a:r>
              <a:rPr lang="es-ES_tradnl" altLang="es-MX" dirty="0" smtClean="0"/>
              <a:t>)</a:t>
            </a:r>
            <a:endParaRPr lang="es-ES" altLang="es-MX" dirty="0"/>
          </a:p>
        </p:txBody>
      </p:sp>
    </p:spTree>
    <p:extLst>
      <p:ext uri="{BB962C8B-B14F-4D97-AF65-F5344CB8AC3E}">
        <p14:creationId xmlns:p14="http://schemas.microsoft.com/office/powerpoint/2010/main" val="1622807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lógicos</a:t>
            </a:r>
            <a:endParaRPr lang="es-CO" dirty="0"/>
          </a:p>
        </p:txBody>
      </p:sp>
      <p:sp>
        <p:nvSpPr>
          <p:cNvPr id="3" name="Marcador de contenido 2"/>
          <p:cNvSpPr>
            <a:spLocks noGrp="1"/>
          </p:cNvSpPr>
          <p:nvPr>
            <p:ph idx="1"/>
          </p:nvPr>
        </p:nvSpPr>
        <p:spPr/>
        <p:txBody>
          <a:bodyPr/>
          <a:lstStyle/>
          <a:p>
            <a:r>
              <a:rPr lang="es-CO" dirty="0" smtClean="0"/>
              <a:t>Negación </a:t>
            </a:r>
          </a:p>
          <a:p>
            <a:r>
              <a:rPr lang="es-CO" dirty="0" smtClean="0"/>
              <a:t>AND</a:t>
            </a:r>
          </a:p>
          <a:p>
            <a:r>
              <a:rPr lang="es-CO" dirty="0" smtClean="0"/>
              <a:t>OR</a:t>
            </a:r>
          </a:p>
          <a:p>
            <a:r>
              <a:rPr lang="es-CO" dirty="0" smtClean="0"/>
              <a:t>Matemáticos</a:t>
            </a:r>
          </a:p>
          <a:p>
            <a:r>
              <a:rPr lang="es-CO" dirty="0" smtClean="0"/>
              <a:t>Relacionales</a:t>
            </a:r>
          </a:p>
          <a:p>
            <a:endParaRPr lang="es-CO" dirty="0" smtClean="0"/>
          </a:p>
        </p:txBody>
      </p:sp>
    </p:spTree>
    <p:extLst>
      <p:ext uri="{BB962C8B-B14F-4D97-AF65-F5344CB8AC3E}">
        <p14:creationId xmlns:p14="http://schemas.microsoft.com/office/powerpoint/2010/main" val="186648171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s-ES" altLang="es-MX" smtClean="0"/>
              <a:t>2.4.Estructuras de control</a:t>
            </a:r>
            <a:endParaRPr lang="es-ES" altLang="es-MX"/>
          </a:p>
        </p:txBody>
      </p:sp>
      <p:sp>
        <p:nvSpPr>
          <p:cNvPr id="86019" name="Rectangle 3"/>
          <p:cNvSpPr>
            <a:spLocks noGrp="1" noChangeArrowheads="1"/>
          </p:cNvSpPr>
          <p:nvPr>
            <p:ph type="body" idx="1"/>
          </p:nvPr>
        </p:nvSpPr>
        <p:spPr/>
        <p:txBody>
          <a:bodyPr>
            <a:normAutofit lnSpcReduction="10000"/>
          </a:bodyPr>
          <a:lstStyle/>
          <a:p>
            <a:r>
              <a:rPr lang="es-ES_tradnl" altLang="es-MX" dirty="0" err="1" smtClean="0"/>
              <a:t>if-else</a:t>
            </a:r>
            <a:endParaRPr lang="es-ES_tradnl" altLang="es-MX" dirty="0" smtClean="0"/>
          </a:p>
          <a:p>
            <a:r>
              <a:rPr lang="es-ES_tradnl" altLang="es-MX" dirty="0" err="1" smtClean="0"/>
              <a:t>while</a:t>
            </a:r>
            <a:endParaRPr lang="es-ES_tradnl" altLang="es-MX" dirty="0" smtClean="0"/>
          </a:p>
          <a:p>
            <a:r>
              <a:rPr lang="es-ES_tradnl" altLang="es-MX" dirty="0" smtClean="0"/>
              <a:t>do .. </a:t>
            </a:r>
            <a:r>
              <a:rPr lang="es-ES_tradnl" altLang="es-MX" dirty="0" err="1" smtClean="0"/>
              <a:t>while</a:t>
            </a:r>
            <a:endParaRPr lang="es-ES_tradnl" altLang="es-MX" dirty="0" smtClean="0"/>
          </a:p>
          <a:p>
            <a:r>
              <a:rPr lang="es-ES_tradnl" altLang="es-MX" dirty="0" err="1" smtClean="0"/>
              <a:t>for</a:t>
            </a:r>
            <a:endParaRPr lang="es-ES_tradnl" altLang="es-MX" dirty="0" smtClean="0"/>
          </a:p>
          <a:p>
            <a:r>
              <a:rPr lang="es-ES_tradnl" altLang="es-MX" dirty="0" err="1" smtClean="0"/>
              <a:t>foreach</a:t>
            </a:r>
            <a:endParaRPr lang="es-ES_tradnl" altLang="es-MX" dirty="0" smtClean="0"/>
          </a:p>
          <a:p>
            <a:r>
              <a:rPr lang="es-ES_tradnl" altLang="es-MX" dirty="0" err="1" smtClean="0"/>
              <a:t>Switch</a:t>
            </a:r>
            <a:endParaRPr lang="es-ES_tradnl" altLang="es-MX" dirty="0"/>
          </a:p>
          <a:p>
            <a:endParaRPr lang="es-ES_tradnl" altLang="es-MX" dirty="0" smtClean="0"/>
          </a:p>
          <a:p>
            <a:r>
              <a:rPr lang="es-ES_tradnl" altLang="es-MX" dirty="0" smtClean="0"/>
              <a:t>Mismo comportamiento que en C y Java</a:t>
            </a:r>
          </a:p>
          <a:p>
            <a:endParaRPr lang="es-ES_tradnl" altLang="es-MX" dirty="0"/>
          </a:p>
        </p:txBody>
      </p:sp>
    </p:spTree>
    <p:extLst>
      <p:ext uri="{BB962C8B-B14F-4D97-AF65-F5344CB8AC3E}">
        <p14:creationId xmlns:p14="http://schemas.microsoft.com/office/powerpoint/2010/main" val="169347953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s-ES" altLang="es-MX" smtClean="0"/>
              <a:t>2.5.Funciones</a:t>
            </a:r>
            <a:endParaRPr lang="es-ES" altLang="es-MX"/>
          </a:p>
        </p:txBody>
      </p:sp>
      <p:sp>
        <p:nvSpPr>
          <p:cNvPr id="91139" name="Rectangle 3"/>
          <p:cNvSpPr>
            <a:spLocks noGrp="1" noChangeArrowheads="1"/>
          </p:cNvSpPr>
          <p:nvPr>
            <p:ph type="body" idx="1"/>
          </p:nvPr>
        </p:nvSpPr>
        <p:spPr/>
        <p:txBody>
          <a:bodyPr>
            <a:normAutofit lnSpcReduction="10000"/>
          </a:bodyPr>
          <a:lstStyle/>
          <a:p>
            <a:r>
              <a:rPr lang="es-ES_tradnl" altLang="es-MX" dirty="0" smtClean="0"/>
              <a:t>Ejemplo:</a:t>
            </a:r>
          </a:p>
          <a:p>
            <a:pPr marL="457200" lvl="1" indent="0">
              <a:buNone/>
            </a:pPr>
            <a:r>
              <a:rPr lang="es-ES_tradnl" altLang="es-MX" dirty="0" err="1" smtClean="0"/>
              <a:t>function</a:t>
            </a:r>
            <a:r>
              <a:rPr lang="es-ES_tradnl" altLang="es-MX" dirty="0" smtClean="0"/>
              <a:t> suma ($x, $y)</a:t>
            </a:r>
          </a:p>
          <a:p>
            <a:pPr marL="457200" lvl="1" indent="0">
              <a:buNone/>
            </a:pPr>
            <a:r>
              <a:rPr lang="es-ES_tradnl" altLang="es-MX" dirty="0" smtClean="0"/>
              <a:t>{</a:t>
            </a:r>
          </a:p>
          <a:p>
            <a:pPr marL="457200" lvl="1" indent="0">
              <a:buNone/>
            </a:pPr>
            <a:r>
              <a:rPr lang="es-ES_tradnl" altLang="es-MX" dirty="0" smtClean="0"/>
              <a:t>  	$s = $x + $y;</a:t>
            </a:r>
          </a:p>
          <a:p>
            <a:pPr marL="457200" lvl="1" indent="0">
              <a:buNone/>
            </a:pPr>
            <a:r>
              <a:rPr lang="es-ES_tradnl" altLang="es-MX" dirty="0" smtClean="0"/>
              <a:t>  	</a:t>
            </a:r>
            <a:r>
              <a:rPr lang="es-ES_tradnl" altLang="es-MX" dirty="0" err="1" smtClean="0"/>
              <a:t>return</a:t>
            </a:r>
            <a:r>
              <a:rPr lang="es-ES_tradnl" altLang="es-MX" dirty="0" smtClean="0"/>
              <a:t> s;</a:t>
            </a:r>
          </a:p>
          <a:p>
            <a:pPr marL="457200" lvl="1" indent="0">
              <a:buNone/>
            </a:pPr>
            <a:r>
              <a:rPr lang="es-ES_tradnl" altLang="es-MX" dirty="0" smtClean="0"/>
              <a:t>}</a:t>
            </a:r>
          </a:p>
          <a:p>
            <a:pPr marL="457200" lvl="1" indent="0">
              <a:buNone/>
            </a:pPr>
            <a:endParaRPr lang="es-ES_tradnl" altLang="es-MX" dirty="0" smtClean="0"/>
          </a:p>
          <a:p>
            <a:pPr marL="457200" lvl="1" indent="0">
              <a:buNone/>
            </a:pPr>
            <a:r>
              <a:rPr lang="es-ES_tradnl" altLang="es-MX" dirty="0" smtClean="0"/>
              <a:t>$a=1;</a:t>
            </a:r>
          </a:p>
          <a:p>
            <a:pPr marL="457200" lvl="1" indent="0">
              <a:buNone/>
            </a:pPr>
            <a:r>
              <a:rPr lang="es-ES_tradnl" altLang="es-MX" dirty="0" smtClean="0"/>
              <a:t>$b=2;</a:t>
            </a:r>
          </a:p>
          <a:p>
            <a:pPr marL="457200" lvl="1" indent="0">
              <a:buNone/>
            </a:pPr>
            <a:r>
              <a:rPr lang="es-ES_tradnl" altLang="es-MX" dirty="0" smtClean="0"/>
              <a:t>$c=suma ($a, $b);</a:t>
            </a:r>
          </a:p>
          <a:p>
            <a:pPr marL="457200" lvl="1" indent="0">
              <a:buNone/>
            </a:pPr>
            <a:r>
              <a:rPr lang="es-ES_tradnl" altLang="es-MX" dirty="0" err="1" smtClean="0"/>
              <a:t>print</a:t>
            </a:r>
            <a:r>
              <a:rPr lang="es-ES_tradnl" altLang="es-MX" dirty="0" smtClean="0"/>
              <a:t> $c;</a:t>
            </a:r>
            <a:endParaRPr lang="es-ES" altLang="es-MX" dirty="0"/>
          </a:p>
        </p:txBody>
      </p:sp>
    </p:spTree>
    <p:extLst>
      <p:ext uri="{BB962C8B-B14F-4D97-AF65-F5344CB8AC3E}">
        <p14:creationId xmlns:p14="http://schemas.microsoft.com/office/powerpoint/2010/main" val="355146041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s-ES" altLang="es-MX" sz="4000"/>
              <a:t>2.5.Funciones</a:t>
            </a:r>
            <a:endParaRPr lang="es-ES" altLang="es-MX" sz="4000">
              <a:solidFill>
                <a:srgbClr val="FF3300"/>
              </a:solidFill>
            </a:endParaRPr>
          </a:p>
        </p:txBody>
      </p:sp>
      <p:sp>
        <p:nvSpPr>
          <p:cNvPr id="92163" name="Rectangle 3"/>
          <p:cNvSpPr>
            <a:spLocks noGrp="1" noChangeArrowheads="1"/>
          </p:cNvSpPr>
          <p:nvPr>
            <p:ph type="body" idx="1"/>
          </p:nvPr>
        </p:nvSpPr>
        <p:spPr>
          <a:xfrm>
            <a:off x="1981200" y="1905001"/>
            <a:ext cx="8229600" cy="2887663"/>
          </a:xfrm>
        </p:spPr>
        <p:txBody>
          <a:bodyPr>
            <a:normAutofit lnSpcReduction="10000"/>
          </a:bodyPr>
          <a:lstStyle/>
          <a:p>
            <a:pPr>
              <a:lnSpc>
                <a:spcPct val="80000"/>
              </a:lnSpc>
            </a:pPr>
            <a:r>
              <a:rPr lang="es-ES_tradnl" altLang="es-MX" sz="2400"/>
              <a:t>Por defecto los parámetros se pasan por valor</a:t>
            </a:r>
          </a:p>
          <a:p>
            <a:pPr>
              <a:lnSpc>
                <a:spcPct val="80000"/>
              </a:lnSpc>
            </a:pPr>
            <a:r>
              <a:rPr lang="es-ES_tradnl" altLang="es-MX" sz="2400"/>
              <a:t>Paso por referencia:</a:t>
            </a:r>
          </a:p>
          <a:p>
            <a:pPr marL="1073150" lvl="1" indent="-357188">
              <a:lnSpc>
                <a:spcPct val="80000"/>
              </a:lnSpc>
              <a:buNone/>
            </a:pPr>
            <a:r>
              <a:rPr lang="es-ES_tradnl" altLang="es-MX" sz="1800">
                <a:latin typeface="Courier New" panose="02070309020205020404" pitchFamily="49" charset="0"/>
              </a:rPr>
              <a:t>function incrementa (&amp;$a)</a:t>
            </a:r>
          </a:p>
          <a:p>
            <a:pPr marL="1073150" lvl="1" indent="-357188">
              <a:lnSpc>
                <a:spcPct val="80000"/>
              </a:lnSpc>
              <a:buNone/>
            </a:pPr>
            <a:r>
              <a:rPr lang="es-ES_tradnl" altLang="es-MX" sz="1800">
                <a:latin typeface="Courier New" panose="02070309020205020404" pitchFamily="49" charset="0"/>
              </a:rPr>
              <a:t>{</a:t>
            </a:r>
          </a:p>
          <a:p>
            <a:pPr marL="1073150" lvl="1" indent="-357188">
              <a:lnSpc>
                <a:spcPct val="80000"/>
              </a:lnSpc>
              <a:buNone/>
            </a:pPr>
            <a:r>
              <a:rPr lang="es-ES_tradnl" altLang="es-MX" sz="1800">
                <a:latin typeface="Courier New" panose="02070309020205020404" pitchFamily="49" charset="0"/>
              </a:rPr>
              <a:t>   $a = $a + 1;</a:t>
            </a:r>
          </a:p>
          <a:p>
            <a:pPr marL="1073150" lvl="1" indent="-357188">
              <a:lnSpc>
                <a:spcPct val="80000"/>
              </a:lnSpc>
              <a:buNone/>
            </a:pPr>
            <a:r>
              <a:rPr lang="es-ES_tradnl" altLang="es-MX" sz="1800">
                <a:latin typeface="Courier New" panose="02070309020205020404" pitchFamily="49" charset="0"/>
              </a:rPr>
              <a:t>}</a:t>
            </a:r>
          </a:p>
          <a:p>
            <a:pPr marL="1073150" lvl="1" indent="-357188">
              <a:lnSpc>
                <a:spcPct val="80000"/>
              </a:lnSpc>
              <a:buNone/>
            </a:pPr>
            <a:endParaRPr lang="es-ES_tradnl" altLang="es-MX" sz="1800">
              <a:latin typeface="Courier New" panose="02070309020205020404" pitchFamily="49" charset="0"/>
            </a:endParaRPr>
          </a:p>
          <a:p>
            <a:pPr marL="1073150" lvl="1" indent="-357188">
              <a:lnSpc>
                <a:spcPct val="80000"/>
              </a:lnSpc>
              <a:buNone/>
            </a:pPr>
            <a:r>
              <a:rPr lang="es-ES_tradnl" altLang="es-MX" sz="1800">
                <a:latin typeface="Courier New" panose="02070309020205020404" pitchFamily="49" charset="0"/>
              </a:rPr>
              <a:t>$a=1;</a:t>
            </a:r>
          </a:p>
          <a:p>
            <a:pPr marL="1073150" lvl="1" indent="-357188">
              <a:lnSpc>
                <a:spcPct val="80000"/>
              </a:lnSpc>
              <a:buNone/>
            </a:pPr>
            <a:r>
              <a:rPr lang="es-ES_tradnl" altLang="es-MX" sz="1800">
                <a:latin typeface="Courier New" panose="02070309020205020404" pitchFamily="49" charset="0"/>
              </a:rPr>
              <a:t>incrementa ($a);</a:t>
            </a:r>
          </a:p>
          <a:p>
            <a:pPr marL="1073150" lvl="1" indent="-357188">
              <a:lnSpc>
                <a:spcPct val="80000"/>
              </a:lnSpc>
              <a:buNone/>
            </a:pPr>
            <a:r>
              <a:rPr lang="es-ES_tradnl" altLang="es-MX" sz="1800">
                <a:latin typeface="Courier New" panose="02070309020205020404" pitchFamily="49" charset="0"/>
              </a:rPr>
              <a:t>print $a; // Muestra un 2</a:t>
            </a:r>
            <a:endParaRPr lang="es-ES" altLang="es-MX" sz="1800">
              <a:latin typeface="Courier New" panose="02070309020205020404" pitchFamily="49" charset="0"/>
            </a:endParaRPr>
          </a:p>
        </p:txBody>
      </p:sp>
    </p:spTree>
    <p:extLst>
      <p:ext uri="{BB962C8B-B14F-4D97-AF65-F5344CB8AC3E}">
        <p14:creationId xmlns:p14="http://schemas.microsoft.com/office/powerpoint/2010/main" val="14109813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s-ES" altLang="es-MX" sz="4000"/>
              <a:t>2.5.Funciones</a:t>
            </a:r>
            <a:endParaRPr lang="es-ES" altLang="es-MX" sz="4000">
              <a:solidFill>
                <a:srgbClr val="FF3300"/>
              </a:solidFill>
            </a:endParaRPr>
          </a:p>
        </p:txBody>
      </p:sp>
      <p:sp>
        <p:nvSpPr>
          <p:cNvPr id="93187" name="Rectangle 3"/>
          <p:cNvSpPr>
            <a:spLocks noGrp="1" noChangeArrowheads="1"/>
          </p:cNvSpPr>
          <p:nvPr>
            <p:ph type="body" idx="1"/>
          </p:nvPr>
        </p:nvSpPr>
        <p:spPr>
          <a:xfrm>
            <a:off x="1981200" y="1905001"/>
            <a:ext cx="8229600" cy="2887663"/>
          </a:xfrm>
        </p:spPr>
        <p:txBody>
          <a:bodyPr>
            <a:normAutofit lnSpcReduction="10000"/>
          </a:bodyPr>
          <a:lstStyle/>
          <a:p>
            <a:pPr>
              <a:lnSpc>
                <a:spcPct val="80000"/>
              </a:lnSpc>
            </a:pPr>
            <a:r>
              <a:rPr lang="es-ES_tradnl" altLang="es-MX" sz="2400"/>
              <a:t>Argumentos por defecto</a:t>
            </a:r>
          </a:p>
          <a:p>
            <a:pPr marL="1073150" lvl="1" indent="-357188">
              <a:lnSpc>
                <a:spcPct val="80000"/>
              </a:lnSpc>
              <a:buNone/>
            </a:pPr>
            <a:r>
              <a:rPr lang="es-ES" altLang="es-MX" sz="1800">
                <a:latin typeface="Courier New" panose="02070309020205020404" pitchFamily="49" charset="0"/>
              </a:rPr>
              <a:t>function muestranombre ($titulo = "Sr.")</a:t>
            </a:r>
          </a:p>
          <a:p>
            <a:pPr marL="1073150" lvl="1" indent="-357188">
              <a:lnSpc>
                <a:spcPct val="80000"/>
              </a:lnSpc>
              <a:buNone/>
            </a:pPr>
            <a:r>
              <a:rPr lang="es-ES" altLang="es-MX" sz="1800">
                <a:latin typeface="Courier New" panose="02070309020205020404" pitchFamily="49" charset="0"/>
              </a:rPr>
              <a:t>{</a:t>
            </a:r>
          </a:p>
          <a:p>
            <a:pPr marL="1073150" lvl="1" indent="-357188">
              <a:lnSpc>
                <a:spcPct val="80000"/>
              </a:lnSpc>
              <a:buNone/>
            </a:pPr>
            <a:r>
              <a:rPr lang="es-ES" altLang="es-MX" sz="1800">
                <a:latin typeface="Courier New" panose="02070309020205020404" pitchFamily="49" charset="0"/>
              </a:rPr>
              <a:t>    print "Estimado $titulo:\n";</a:t>
            </a:r>
          </a:p>
          <a:p>
            <a:pPr marL="1073150" lvl="1" indent="-357188">
              <a:lnSpc>
                <a:spcPct val="80000"/>
              </a:lnSpc>
              <a:buNone/>
            </a:pPr>
            <a:r>
              <a:rPr lang="es-ES" altLang="es-MX" sz="1800">
                <a:latin typeface="Courier New" panose="02070309020205020404" pitchFamily="49" charset="0"/>
              </a:rPr>
              <a:t>}</a:t>
            </a:r>
          </a:p>
          <a:p>
            <a:pPr marL="1073150" lvl="1" indent="-357188">
              <a:lnSpc>
                <a:spcPct val="80000"/>
              </a:lnSpc>
              <a:buNone/>
            </a:pPr>
            <a:r>
              <a:rPr lang="es-ES" altLang="es-MX" sz="1800">
                <a:latin typeface="Courier New" panose="02070309020205020404" pitchFamily="49" charset="0"/>
              </a:rPr>
              <a:t>muestranombre ();</a:t>
            </a:r>
          </a:p>
          <a:p>
            <a:pPr marL="1073150" lvl="1" indent="-357188">
              <a:lnSpc>
                <a:spcPct val="80000"/>
              </a:lnSpc>
              <a:buNone/>
            </a:pPr>
            <a:r>
              <a:rPr lang="es-ES" altLang="es-MX" sz="1800">
                <a:latin typeface="Courier New" panose="02070309020205020404" pitchFamily="49" charset="0"/>
              </a:rPr>
              <a:t>muestranombre ("Prof.");</a:t>
            </a:r>
          </a:p>
          <a:p>
            <a:pPr>
              <a:lnSpc>
                <a:spcPct val="80000"/>
              </a:lnSpc>
            </a:pPr>
            <a:r>
              <a:rPr lang="es-ES_tradnl" altLang="es-MX" sz="2400"/>
              <a:t>Salida:</a:t>
            </a:r>
          </a:p>
          <a:p>
            <a:pPr marL="1073150" lvl="1" indent="-357188">
              <a:lnSpc>
                <a:spcPct val="80000"/>
              </a:lnSpc>
              <a:buNone/>
            </a:pPr>
            <a:r>
              <a:rPr lang="es-ES_tradnl" altLang="es-MX" sz="1800">
                <a:latin typeface="Courier New" panose="02070309020205020404" pitchFamily="49" charset="0"/>
              </a:rPr>
              <a:t>Estimado Sr.:</a:t>
            </a:r>
          </a:p>
          <a:p>
            <a:pPr marL="1073150" lvl="1" indent="-357188">
              <a:lnSpc>
                <a:spcPct val="80000"/>
              </a:lnSpc>
              <a:buNone/>
            </a:pPr>
            <a:r>
              <a:rPr lang="es-ES_tradnl" altLang="es-MX" sz="1800">
                <a:latin typeface="Courier New" panose="02070309020205020404" pitchFamily="49" charset="0"/>
              </a:rPr>
              <a:t>Estimado Prof.:</a:t>
            </a:r>
            <a:endParaRPr lang="es-ES" altLang="es-MX" sz="1800">
              <a:latin typeface="Courier New" panose="02070309020205020404" pitchFamily="49" charset="0"/>
            </a:endParaRPr>
          </a:p>
        </p:txBody>
      </p:sp>
    </p:spTree>
    <p:extLst>
      <p:ext uri="{BB962C8B-B14F-4D97-AF65-F5344CB8AC3E}">
        <p14:creationId xmlns:p14="http://schemas.microsoft.com/office/powerpoint/2010/main" val="80322613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2.5.Funciones</a:t>
            </a:r>
            <a:endParaRPr lang="es-ES" altLang="es-MX"/>
          </a:p>
        </p:txBody>
      </p:sp>
      <p:sp>
        <p:nvSpPr>
          <p:cNvPr id="94211" name="Rectangle 3"/>
          <p:cNvSpPr>
            <a:spLocks noGrp="1" noChangeArrowheads="1"/>
          </p:cNvSpPr>
          <p:nvPr>
            <p:ph type="body" idx="1"/>
          </p:nvPr>
        </p:nvSpPr>
        <p:spPr/>
        <p:txBody>
          <a:bodyPr>
            <a:normAutofit fontScale="92500" lnSpcReduction="10000"/>
          </a:bodyPr>
          <a:lstStyle/>
          <a:p>
            <a:r>
              <a:rPr lang="es-ES_tradnl" altLang="es-MX" dirty="0" smtClean="0"/>
              <a:t>Los argumentos con valores por defecto deben ser siempre los últimos:</a:t>
            </a:r>
          </a:p>
          <a:p>
            <a:pPr marL="457200" lvl="1" indent="0">
              <a:buNone/>
            </a:pPr>
            <a:r>
              <a:rPr lang="es-ES" altLang="es-MX" dirty="0" err="1" smtClean="0"/>
              <a:t>function</a:t>
            </a:r>
            <a:r>
              <a:rPr lang="es-ES" altLang="es-MX" dirty="0" smtClean="0"/>
              <a:t> </a:t>
            </a:r>
            <a:r>
              <a:rPr lang="es-ES" altLang="es-MX" dirty="0" err="1" smtClean="0"/>
              <a:t>muestranombre</a:t>
            </a:r>
            <a:r>
              <a:rPr lang="es-ES" altLang="es-MX" dirty="0" smtClean="0"/>
              <a:t> ($nombre, $titulo= "Sr.")</a:t>
            </a:r>
          </a:p>
          <a:p>
            <a:pPr marL="457200" lvl="1" indent="0">
              <a:buNone/>
            </a:pPr>
            <a:r>
              <a:rPr lang="es-ES" altLang="es-MX" dirty="0" smtClean="0"/>
              <a:t>{</a:t>
            </a:r>
          </a:p>
          <a:p>
            <a:pPr marL="457200" lvl="1" indent="0">
              <a:buNone/>
            </a:pPr>
            <a:r>
              <a:rPr lang="es-ES" altLang="es-MX" dirty="0" smtClean="0"/>
              <a:t>    </a:t>
            </a:r>
            <a:r>
              <a:rPr lang="es-ES" altLang="es-MX" dirty="0" err="1" smtClean="0"/>
              <a:t>print</a:t>
            </a:r>
            <a:r>
              <a:rPr lang="es-ES" altLang="es-MX" dirty="0" smtClean="0"/>
              <a:t> "Estimado $titulo $nombre:\n";</a:t>
            </a:r>
          </a:p>
          <a:p>
            <a:pPr marL="457200" lvl="1" indent="0">
              <a:buNone/>
            </a:pPr>
            <a:r>
              <a:rPr lang="es-ES" altLang="es-MX" dirty="0" smtClean="0"/>
              <a:t>}</a:t>
            </a:r>
          </a:p>
          <a:p>
            <a:pPr marL="457200" lvl="1" indent="0">
              <a:buNone/>
            </a:pPr>
            <a:r>
              <a:rPr lang="es-ES" altLang="es-MX" dirty="0" err="1" smtClean="0"/>
              <a:t>muestranombre</a:t>
            </a:r>
            <a:r>
              <a:rPr lang="es-ES" altLang="es-MX" dirty="0" smtClean="0"/>
              <a:t> (“Fernández”);</a:t>
            </a:r>
          </a:p>
          <a:p>
            <a:pPr marL="457200" lvl="1" indent="0">
              <a:buNone/>
            </a:pPr>
            <a:r>
              <a:rPr lang="es-ES" altLang="es-MX" dirty="0" err="1" smtClean="0"/>
              <a:t>muestranombre</a:t>
            </a:r>
            <a:r>
              <a:rPr lang="es-ES" altLang="es-MX" dirty="0" smtClean="0"/>
              <a:t> (“Fernández”, "Prof.");</a:t>
            </a:r>
          </a:p>
          <a:p>
            <a:r>
              <a:rPr lang="es-ES_tradnl" altLang="es-MX" dirty="0" smtClean="0"/>
              <a:t>Salida:</a:t>
            </a:r>
          </a:p>
          <a:p>
            <a:pPr marL="457200" lvl="1" indent="0">
              <a:buNone/>
            </a:pPr>
            <a:r>
              <a:rPr lang="es-ES_tradnl" altLang="es-MX" dirty="0" smtClean="0"/>
              <a:t>Estimado Sr. Fernández:</a:t>
            </a:r>
          </a:p>
          <a:p>
            <a:pPr marL="457200" lvl="1" indent="0">
              <a:buNone/>
            </a:pPr>
            <a:r>
              <a:rPr lang="es-ES_tradnl" altLang="es-MX" dirty="0" smtClean="0"/>
              <a:t>Estimado Prof. Fernández:</a:t>
            </a:r>
            <a:endParaRPr lang="es-ES" altLang="es-MX" dirty="0"/>
          </a:p>
        </p:txBody>
      </p:sp>
    </p:spTree>
    <p:extLst>
      <p:ext uri="{BB962C8B-B14F-4D97-AF65-F5344CB8AC3E}">
        <p14:creationId xmlns:p14="http://schemas.microsoft.com/office/powerpoint/2010/main" val="78990861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s-ES" altLang="es-MX" smtClean="0"/>
              <a:t>2.6.Arreglos</a:t>
            </a:r>
            <a:endParaRPr lang="es-ES" altLang="es-MX" dirty="0"/>
          </a:p>
        </p:txBody>
      </p:sp>
      <p:sp>
        <p:nvSpPr>
          <p:cNvPr id="95235" name="Rectangle 3"/>
          <p:cNvSpPr>
            <a:spLocks noGrp="1" noChangeArrowheads="1"/>
          </p:cNvSpPr>
          <p:nvPr>
            <p:ph type="body" idx="1"/>
          </p:nvPr>
        </p:nvSpPr>
        <p:spPr/>
        <p:txBody>
          <a:bodyPr>
            <a:normAutofit fontScale="85000" lnSpcReduction="10000"/>
          </a:bodyPr>
          <a:lstStyle/>
          <a:p>
            <a:r>
              <a:rPr lang="es-ES_tradnl" altLang="es-MX" dirty="0" smtClean="0"/>
              <a:t>Sintaxis:</a:t>
            </a:r>
          </a:p>
          <a:p>
            <a:pPr marL="457200" lvl="1" indent="0">
              <a:buNone/>
            </a:pPr>
            <a:r>
              <a:rPr lang="es-ES_tradnl" altLang="es-MX" dirty="0" err="1" smtClean="0"/>
              <a:t>array</a:t>
            </a:r>
            <a:r>
              <a:rPr lang="es-ES_tradnl" altLang="es-MX" dirty="0" smtClean="0"/>
              <a:t> ([clave =&gt;] valor, ...)</a:t>
            </a:r>
          </a:p>
          <a:p>
            <a:r>
              <a:rPr lang="es-ES_tradnl" altLang="es-MX" dirty="0" smtClean="0"/>
              <a:t>La clave es una cadena o un entero no negativo. El valor puede ser de cualquier tipo válido en PHP, incluyendo otro </a:t>
            </a:r>
            <a:r>
              <a:rPr lang="es-ES_tradnl" altLang="es-MX" dirty="0" err="1" smtClean="0"/>
              <a:t>array</a:t>
            </a:r>
            <a:endParaRPr lang="es-ES_tradnl" altLang="es-MX" dirty="0" smtClean="0"/>
          </a:p>
          <a:p>
            <a:r>
              <a:rPr lang="es-ES_tradnl" altLang="es-MX" dirty="0" smtClean="0"/>
              <a:t>Ejemplos:</a:t>
            </a:r>
          </a:p>
          <a:p>
            <a:pPr marL="457200" lvl="1" indent="0">
              <a:buNone/>
            </a:pPr>
            <a:r>
              <a:rPr lang="es-ES_tradnl" altLang="es-MX" dirty="0" smtClean="0"/>
              <a:t>$color = </a:t>
            </a:r>
            <a:r>
              <a:rPr lang="es-ES_tradnl" altLang="es-MX" dirty="0" err="1" smtClean="0"/>
              <a:t>array</a:t>
            </a:r>
            <a:r>
              <a:rPr lang="es-ES_tradnl" altLang="es-MX" dirty="0" smtClean="0"/>
              <a:t> (‘rojo’=&gt;101, ‘verde’=&gt;51, ‘azul’=&gt;255);</a:t>
            </a:r>
          </a:p>
          <a:p>
            <a:pPr marL="457200" lvl="1" indent="0">
              <a:buNone/>
            </a:pPr>
            <a:r>
              <a:rPr lang="es-ES_tradnl" altLang="es-MX" dirty="0" smtClean="0"/>
              <a:t>$medidas = </a:t>
            </a:r>
            <a:r>
              <a:rPr lang="es-ES_tradnl" altLang="es-MX" dirty="0" err="1" smtClean="0"/>
              <a:t>array</a:t>
            </a:r>
            <a:r>
              <a:rPr lang="es-ES_tradnl" altLang="es-MX" dirty="0" smtClean="0"/>
              <a:t> (10, 25, 15);</a:t>
            </a:r>
          </a:p>
          <a:p>
            <a:r>
              <a:rPr lang="es-ES_tradnl" altLang="es-MX" dirty="0" smtClean="0"/>
              <a:t>Acceso:</a:t>
            </a:r>
          </a:p>
          <a:p>
            <a:pPr marL="457200" lvl="1" indent="0">
              <a:buNone/>
            </a:pPr>
            <a:r>
              <a:rPr lang="es-ES_tradnl" altLang="es-MX" dirty="0" smtClean="0"/>
              <a:t>$color[‘rojo’] // No olvidar las comillas</a:t>
            </a:r>
          </a:p>
          <a:p>
            <a:pPr marL="457200" lvl="1" indent="0">
              <a:buNone/>
            </a:pPr>
            <a:r>
              <a:rPr lang="es-ES_tradnl" altLang="es-MX" dirty="0" smtClean="0"/>
              <a:t>$medidas[0]</a:t>
            </a:r>
          </a:p>
          <a:p>
            <a:r>
              <a:rPr lang="es-ES_tradnl" altLang="es-MX" dirty="0" smtClean="0"/>
              <a:t>El primer elemento es el 0</a:t>
            </a:r>
            <a:endParaRPr lang="es-ES" altLang="es-MX" dirty="0"/>
          </a:p>
        </p:txBody>
      </p:sp>
    </p:spTree>
    <p:extLst>
      <p:ext uri="{BB962C8B-B14F-4D97-AF65-F5344CB8AC3E}">
        <p14:creationId xmlns:p14="http://schemas.microsoft.com/office/powerpoint/2010/main" val="406695587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s-ES_tradnl" altLang="es-MX" smtClean="0"/>
              <a:t>3. Formularios</a:t>
            </a:r>
            <a:endParaRPr lang="es-ES_tradnl" altLang="es-MX"/>
          </a:p>
        </p:txBody>
      </p:sp>
      <p:sp>
        <p:nvSpPr>
          <p:cNvPr id="98307" name="Rectangle 3"/>
          <p:cNvSpPr>
            <a:spLocks noGrp="1" noChangeArrowheads="1"/>
          </p:cNvSpPr>
          <p:nvPr>
            <p:ph type="body" idx="1"/>
          </p:nvPr>
        </p:nvSpPr>
        <p:spPr/>
        <p:txBody>
          <a:bodyPr/>
          <a:lstStyle/>
          <a:p>
            <a:r>
              <a:rPr lang="es-ES_tradnl" altLang="es-MX" smtClean="0"/>
              <a:t>Acceso a formularios HTML desde PHP</a:t>
            </a:r>
          </a:p>
          <a:p>
            <a:r>
              <a:rPr lang="es-ES" altLang="es-MX" smtClean="0"/>
              <a:t>El formulario de PHP</a:t>
            </a:r>
          </a:p>
          <a:p>
            <a:r>
              <a:rPr lang="es-ES" altLang="es-MX" smtClean="0"/>
              <a:t>Campos dinámicos con JavaScript </a:t>
            </a:r>
          </a:p>
          <a:p>
            <a:r>
              <a:rPr lang="es-ES" altLang="es-MX" smtClean="0"/>
              <a:t>Validación de los datos de un formulario</a:t>
            </a:r>
            <a:endParaRPr lang="es-ES" altLang="es-MX"/>
          </a:p>
        </p:txBody>
      </p:sp>
    </p:spTree>
    <p:extLst>
      <p:ext uri="{BB962C8B-B14F-4D97-AF65-F5344CB8AC3E}">
        <p14:creationId xmlns:p14="http://schemas.microsoft.com/office/powerpoint/2010/main" val="308862944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a:bodyPr>
          <a:lstStyle/>
          <a:p>
            <a:r>
              <a:rPr lang="es-ES_tradnl" altLang="es-MX" smtClean="0"/>
              <a:t>3.1.Acceso a formularios desde PHP</a:t>
            </a:r>
            <a:endParaRPr lang="es-ES_tradnl" altLang="es-MX"/>
          </a:p>
        </p:txBody>
      </p:sp>
      <p:sp>
        <p:nvSpPr>
          <p:cNvPr id="99331" name="Rectangle 3"/>
          <p:cNvSpPr>
            <a:spLocks noGrp="1" noChangeArrowheads="1"/>
          </p:cNvSpPr>
          <p:nvPr>
            <p:ph idx="1"/>
          </p:nvPr>
        </p:nvSpPr>
        <p:spPr/>
        <p:txBody>
          <a:bodyPr/>
          <a:lstStyle/>
          <a:p>
            <a:endParaRPr lang="es-ES_tradnl" altLang="es-MX" smtClean="0"/>
          </a:p>
          <a:p>
            <a:r>
              <a:rPr lang="es-ES_tradnl" altLang="es-MX" smtClean="0"/>
              <a:t>Desde PHP se puede acceder fácilmente a los datos introducidos desde un formulario HTML</a:t>
            </a:r>
          </a:p>
          <a:p>
            <a:endParaRPr lang="es-ES_tradnl" altLang="es-MX" smtClean="0"/>
          </a:p>
          <a:p>
            <a:endParaRPr lang="es-ES_tradnl" altLang="es-MX" smtClean="0"/>
          </a:p>
          <a:p>
            <a:r>
              <a:rPr lang="es-ES_tradnl" altLang="es-MX" smtClean="0"/>
              <a:t>Veámoslo con un ejemplo simple</a:t>
            </a:r>
            <a:endParaRPr lang="es-ES_tradnl" altLang="es-MX"/>
          </a:p>
        </p:txBody>
      </p:sp>
    </p:spTree>
    <p:extLst>
      <p:ext uri="{BB962C8B-B14F-4D97-AF65-F5344CB8AC3E}">
        <p14:creationId xmlns:p14="http://schemas.microsoft.com/office/powerpoint/2010/main" val="271030346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a:bodyPr>
          <a:lstStyle/>
          <a:p>
            <a:r>
              <a:rPr lang="es-ES_tradnl" altLang="es-MX" smtClean="0"/>
              <a:t>3.1.Acceso a formularios desde PHP</a:t>
            </a:r>
            <a:endParaRPr lang="es-ES_tradnl" altLang="es-MX"/>
          </a:p>
        </p:txBody>
      </p:sp>
      <p:sp>
        <p:nvSpPr>
          <p:cNvPr id="100355" name="Rectangle 3"/>
          <p:cNvSpPr>
            <a:spLocks noGrp="1" noChangeArrowheads="1"/>
          </p:cNvSpPr>
          <p:nvPr>
            <p:ph sz="half" idx="1"/>
          </p:nvPr>
        </p:nvSpPr>
        <p:spPr/>
        <p:txBody>
          <a:bodyPr>
            <a:normAutofit fontScale="92500" lnSpcReduction="10000"/>
          </a:bodyPr>
          <a:lstStyle/>
          <a:p>
            <a:r>
              <a:rPr lang="es-ES_tradnl" altLang="es-MX" dirty="0" smtClean="0"/>
              <a:t>Fichero </a:t>
            </a:r>
            <a:r>
              <a:rPr lang="es-ES_tradnl" altLang="es-MX" dirty="0" err="1" smtClean="0"/>
              <a:t>uno.php</a:t>
            </a:r>
            <a:endParaRPr lang="es-ES_tradnl" altLang="es-MX" dirty="0" smtClean="0"/>
          </a:p>
          <a:p>
            <a:pPr lvl="1"/>
            <a:r>
              <a:rPr lang="es-ES_tradnl" altLang="es-MX" dirty="0" smtClean="0"/>
              <a:t>&lt;HTML&gt;</a:t>
            </a:r>
          </a:p>
          <a:p>
            <a:pPr lvl="1"/>
            <a:r>
              <a:rPr lang="es-ES_tradnl" altLang="es-MX" dirty="0" smtClean="0"/>
              <a:t>&lt;BODY&gt;</a:t>
            </a:r>
          </a:p>
          <a:p>
            <a:pPr lvl="1"/>
            <a:r>
              <a:rPr lang="es-ES_tradnl" altLang="es-MX" dirty="0" smtClean="0"/>
              <a:t>&lt;FORM ACTION=”</a:t>
            </a:r>
            <a:r>
              <a:rPr lang="es-ES_tradnl" altLang="es-MX" dirty="0" err="1" smtClean="0"/>
              <a:t>dos.php</a:t>
            </a:r>
            <a:r>
              <a:rPr lang="es-ES_tradnl" altLang="es-MX" dirty="0" smtClean="0"/>
              <a:t>” METHOD=”POST”&gt;</a:t>
            </a:r>
          </a:p>
          <a:p>
            <a:pPr lvl="1"/>
            <a:r>
              <a:rPr lang="es-ES_tradnl" altLang="es-MX" dirty="0" smtClean="0"/>
              <a:t>   Edad: &lt;INPUT TYPE=”</a:t>
            </a:r>
            <a:r>
              <a:rPr lang="es-ES_tradnl" altLang="es-MX" dirty="0" err="1" smtClean="0"/>
              <a:t>text</a:t>
            </a:r>
            <a:r>
              <a:rPr lang="es-ES_tradnl" altLang="es-MX" dirty="0" smtClean="0"/>
              <a:t>” NAME=”edad”&gt;</a:t>
            </a:r>
          </a:p>
          <a:p>
            <a:pPr lvl="1"/>
            <a:r>
              <a:rPr lang="es-ES_tradnl" altLang="es-MX" dirty="0" smtClean="0"/>
              <a:t>   &lt;INPUT TYPE=”</a:t>
            </a:r>
            <a:r>
              <a:rPr lang="es-ES_tradnl" altLang="es-MX" dirty="0" err="1" smtClean="0"/>
              <a:t>submit</a:t>
            </a:r>
            <a:r>
              <a:rPr lang="es-ES_tradnl" altLang="es-MX" dirty="0" smtClean="0"/>
              <a:t>” VALUE=”aceptar”&gt;</a:t>
            </a:r>
          </a:p>
          <a:p>
            <a:pPr lvl="1"/>
            <a:r>
              <a:rPr lang="es-ES_tradnl" altLang="es-MX" dirty="0" smtClean="0"/>
              <a:t>&lt;/FORM&gt;</a:t>
            </a:r>
          </a:p>
          <a:p>
            <a:pPr lvl="1"/>
            <a:r>
              <a:rPr lang="es-ES_tradnl" altLang="es-MX" dirty="0" smtClean="0"/>
              <a:t>&lt;/BODY&gt;</a:t>
            </a:r>
          </a:p>
          <a:p>
            <a:pPr lvl="1"/>
            <a:r>
              <a:rPr lang="es-ES_tradnl" altLang="es-MX" dirty="0" smtClean="0"/>
              <a:t>&lt;/HTML&gt;</a:t>
            </a:r>
          </a:p>
          <a:p>
            <a:endParaRPr lang="es-ES_tradnl" altLang="es-MX" dirty="0" smtClean="0"/>
          </a:p>
        </p:txBody>
      </p:sp>
      <p:sp>
        <p:nvSpPr>
          <p:cNvPr id="5" name="Marcador de contenido 4"/>
          <p:cNvSpPr>
            <a:spLocks noGrp="1"/>
          </p:cNvSpPr>
          <p:nvPr>
            <p:ph sz="half" idx="2"/>
          </p:nvPr>
        </p:nvSpPr>
        <p:spPr/>
        <p:txBody>
          <a:bodyPr>
            <a:normAutofit fontScale="92500" lnSpcReduction="10000"/>
          </a:bodyPr>
          <a:lstStyle/>
          <a:p>
            <a:r>
              <a:rPr lang="es-ES_tradnl" altLang="es-MX" dirty="0"/>
              <a:t>Fichero </a:t>
            </a:r>
            <a:r>
              <a:rPr lang="es-ES_tradnl" altLang="es-MX" dirty="0" err="1"/>
              <a:t>dos.php</a:t>
            </a:r>
            <a:endParaRPr lang="es-ES_tradnl" altLang="es-MX" dirty="0"/>
          </a:p>
          <a:p>
            <a:pPr lvl="1"/>
            <a:r>
              <a:rPr lang="es-ES_tradnl" altLang="es-MX" dirty="0"/>
              <a:t>&lt;HTML&gt;</a:t>
            </a:r>
          </a:p>
          <a:p>
            <a:pPr lvl="1"/>
            <a:r>
              <a:rPr lang="es-ES_tradnl" altLang="es-MX" dirty="0"/>
              <a:t>&lt;BODY&gt;</a:t>
            </a:r>
          </a:p>
          <a:p>
            <a:pPr lvl="1"/>
            <a:r>
              <a:rPr lang="es-ES_tradnl" altLang="es-MX" dirty="0"/>
              <a:t>&lt;?PHP</a:t>
            </a:r>
          </a:p>
          <a:p>
            <a:pPr lvl="1"/>
            <a:r>
              <a:rPr lang="es-ES_tradnl" altLang="es-MX" dirty="0"/>
              <a:t>   </a:t>
            </a:r>
            <a:r>
              <a:rPr lang="es-ES_tradnl" altLang="es-MX" dirty="0" err="1"/>
              <a:t>print</a:t>
            </a:r>
            <a:r>
              <a:rPr lang="es-ES_tradnl" altLang="es-MX" dirty="0"/>
              <a:t> (“La edad es: $edad”);</a:t>
            </a:r>
          </a:p>
          <a:p>
            <a:pPr lvl="1"/>
            <a:r>
              <a:rPr lang="es-ES_tradnl" altLang="es-MX" dirty="0"/>
              <a:t>?&gt;</a:t>
            </a:r>
          </a:p>
          <a:p>
            <a:pPr lvl="1"/>
            <a:r>
              <a:rPr lang="es-ES_tradnl" altLang="es-MX" dirty="0"/>
              <a:t>&lt;/BODY&gt;</a:t>
            </a:r>
          </a:p>
          <a:p>
            <a:pPr lvl="1"/>
            <a:r>
              <a:rPr lang="es-ES_tradnl" altLang="es-MX" dirty="0"/>
              <a:t>&lt;/HTML&gt;</a:t>
            </a:r>
          </a:p>
          <a:p>
            <a:endParaRPr lang="es-MX" dirty="0"/>
          </a:p>
        </p:txBody>
      </p:sp>
    </p:spTree>
    <p:extLst>
      <p:ext uri="{BB962C8B-B14F-4D97-AF65-F5344CB8AC3E}">
        <p14:creationId xmlns:p14="http://schemas.microsoft.com/office/powerpoint/2010/main" val="60732542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s-ES_tradnl" altLang="es-MX" smtClean="0"/>
              <a:t>3.1.Acceso a formularios desde PHP</a:t>
            </a:r>
            <a:endParaRPr lang="es-ES_tradnl" altLang="es-MX"/>
          </a:p>
        </p:txBody>
      </p:sp>
      <p:pic>
        <p:nvPicPr>
          <p:cNvPr id="101380"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481381" y="2558410"/>
            <a:ext cx="3895238" cy="2457143"/>
          </a:xfrm>
        </p:spPr>
      </p:pic>
      <p:pic>
        <p:nvPicPr>
          <p:cNvPr id="10137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815381" y="2558410"/>
            <a:ext cx="3895238" cy="2457143"/>
          </a:xfrm>
        </p:spPr>
      </p:pic>
    </p:spTree>
    <p:extLst>
      <p:ext uri="{BB962C8B-B14F-4D97-AF65-F5344CB8AC3E}">
        <p14:creationId xmlns:p14="http://schemas.microsoft.com/office/powerpoint/2010/main" val="4063506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Negación símbolo !</a:t>
            </a:r>
            <a:endParaRPr lang="es-CO" dirty="0"/>
          </a:p>
        </p:txBody>
      </p:sp>
      <p:sp>
        <p:nvSpPr>
          <p:cNvPr id="3" name="Marcador de contenido 2"/>
          <p:cNvSpPr>
            <a:spLocks noGrp="1"/>
          </p:cNvSpPr>
          <p:nvPr>
            <p:ph idx="1"/>
          </p:nvPr>
        </p:nvSpPr>
        <p:spPr/>
        <p:txBody>
          <a:bodyPr/>
          <a:lstStyle/>
          <a:p>
            <a:r>
              <a:rPr lang="es-ES" dirty="0"/>
              <a:t>Se utiliza para obtener el valor contrario al valor de la variable</a:t>
            </a:r>
            <a:endParaRPr lang="es-CO" dirty="0"/>
          </a:p>
          <a:p>
            <a:endParaRPr lang="es-CO" dirty="0"/>
          </a:p>
        </p:txBody>
      </p:sp>
      <p:pic>
        <p:nvPicPr>
          <p:cNvPr id="4" name="Imagen 3"/>
          <p:cNvPicPr>
            <a:picLocks noChangeAspect="1"/>
          </p:cNvPicPr>
          <p:nvPr/>
        </p:nvPicPr>
        <p:blipFill>
          <a:blip r:embed="rId2"/>
          <a:stretch>
            <a:fillRect/>
          </a:stretch>
        </p:blipFill>
        <p:spPr>
          <a:xfrm>
            <a:off x="4995406" y="2589684"/>
            <a:ext cx="6003961" cy="544512"/>
          </a:xfrm>
          <a:prstGeom prst="rect">
            <a:avLst/>
          </a:prstGeom>
        </p:spPr>
      </p:pic>
      <p:graphicFrame>
        <p:nvGraphicFramePr>
          <p:cNvPr id="5" name="Tabla 4"/>
          <p:cNvGraphicFramePr>
            <a:graphicFrameLocks noGrp="1"/>
          </p:cNvGraphicFramePr>
          <p:nvPr>
            <p:extLst>
              <p:ext uri="{D42A27DB-BD31-4B8C-83A1-F6EECF244321}">
                <p14:modId xmlns:p14="http://schemas.microsoft.com/office/powerpoint/2010/main" val="287266902"/>
              </p:ext>
            </p:extLst>
          </p:nvPr>
        </p:nvGraphicFramePr>
        <p:xfrm>
          <a:off x="1417750" y="3288630"/>
          <a:ext cx="2587582" cy="1437006"/>
        </p:xfrm>
        <a:graphic>
          <a:graphicData uri="http://schemas.openxmlformats.org/drawingml/2006/table">
            <a:tbl>
              <a:tblPr firstRow="1" bandRow="1">
                <a:tableStyleId>{D03447BB-5D67-496B-8E87-E561075AD55C}</a:tableStyleId>
              </a:tblPr>
              <a:tblGrid>
                <a:gridCol w="1293791">
                  <a:extLst>
                    <a:ext uri="{9D8B030D-6E8A-4147-A177-3AD203B41FA5}">
                      <a16:colId xmlns:a16="http://schemas.microsoft.com/office/drawing/2014/main" val="20000"/>
                    </a:ext>
                  </a:extLst>
                </a:gridCol>
                <a:gridCol w="1293791">
                  <a:extLst>
                    <a:ext uri="{9D8B030D-6E8A-4147-A177-3AD203B41FA5}">
                      <a16:colId xmlns:a16="http://schemas.microsoft.com/office/drawing/2014/main" val="20001"/>
                    </a:ext>
                  </a:extLst>
                </a:gridCol>
              </a:tblGrid>
              <a:tr h="479002">
                <a:tc>
                  <a:txBody>
                    <a:bodyPr/>
                    <a:lstStyle/>
                    <a:p>
                      <a:pPr algn="l"/>
                      <a:r>
                        <a:rPr lang="es-CO" dirty="0">
                          <a:effectLst/>
                        </a:rPr>
                        <a:t>variable</a:t>
                      </a:r>
                    </a:p>
                  </a:txBody>
                  <a:tcPr anchor="ctr"/>
                </a:tc>
                <a:tc>
                  <a:txBody>
                    <a:bodyPr/>
                    <a:lstStyle/>
                    <a:p>
                      <a:pPr algn="l"/>
                      <a:r>
                        <a:rPr lang="es-CO" dirty="0">
                          <a:effectLst/>
                        </a:rPr>
                        <a:t>!variable</a:t>
                      </a:r>
                    </a:p>
                  </a:txBody>
                  <a:tcPr anchor="ctr"/>
                </a:tc>
                <a:extLst>
                  <a:ext uri="{0D108BD9-81ED-4DB2-BD59-A6C34878D82A}">
                    <a16:rowId xmlns:a16="http://schemas.microsoft.com/office/drawing/2014/main" val="10000"/>
                  </a:ext>
                </a:extLst>
              </a:tr>
              <a:tr h="479002">
                <a:tc>
                  <a:txBody>
                    <a:bodyPr/>
                    <a:lstStyle/>
                    <a:p>
                      <a:r>
                        <a:rPr lang="es-CO" dirty="0">
                          <a:effectLst/>
                        </a:rPr>
                        <a:t>true</a:t>
                      </a:r>
                    </a:p>
                  </a:txBody>
                  <a:tcPr anchor="ctr"/>
                </a:tc>
                <a:tc>
                  <a:txBody>
                    <a:bodyPr/>
                    <a:lstStyle/>
                    <a:p>
                      <a:r>
                        <a:rPr lang="es-CO" dirty="0">
                          <a:effectLst/>
                        </a:rPr>
                        <a:t>false</a:t>
                      </a:r>
                    </a:p>
                  </a:txBody>
                  <a:tcPr anchor="ctr"/>
                </a:tc>
                <a:extLst>
                  <a:ext uri="{0D108BD9-81ED-4DB2-BD59-A6C34878D82A}">
                    <a16:rowId xmlns:a16="http://schemas.microsoft.com/office/drawing/2014/main" val="10001"/>
                  </a:ext>
                </a:extLst>
              </a:tr>
              <a:tr h="479002">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a16="http://schemas.microsoft.com/office/drawing/2014/main" val="10002"/>
                  </a:ext>
                </a:extLst>
              </a:tr>
            </a:tbl>
          </a:graphicData>
        </a:graphic>
      </p:graphicFrame>
      <p:pic>
        <p:nvPicPr>
          <p:cNvPr id="6" name="Imagen 5"/>
          <p:cNvPicPr>
            <a:picLocks noChangeAspect="1"/>
          </p:cNvPicPr>
          <p:nvPr/>
        </p:nvPicPr>
        <p:blipFill>
          <a:blip r:embed="rId3"/>
          <a:stretch>
            <a:fillRect/>
          </a:stretch>
        </p:blipFill>
        <p:spPr>
          <a:xfrm>
            <a:off x="4995406" y="3361557"/>
            <a:ext cx="6131203" cy="2653047"/>
          </a:xfrm>
          <a:prstGeom prst="rect">
            <a:avLst/>
          </a:prstGeom>
        </p:spPr>
      </p:pic>
    </p:spTree>
    <p:extLst>
      <p:ext uri="{BB962C8B-B14F-4D97-AF65-F5344CB8AC3E}">
        <p14:creationId xmlns:p14="http://schemas.microsoft.com/office/powerpoint/2010/main" val="134953929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a:bodyPr>
          <a:lstStyle/>
          <a:p>
            <a:r>
              <a:rPr lang="es-ES_tradnl" altLang="es-MX" smtClean="0"/>
              <a:t>3.1.Acceso a formularios desde PHP</a:t>
            </a:r>
            <a:endParaRPr lang="es-ES_tradnl" altLang="es-MX"/>
          </a:p>
        </p:txBody>
      </p:sp>
      <p:sp>
        <p:nvSpPr>
          <p:cNvPr id="105475" name="Rectangle 3"/>
          <p:cNvSpPr>
            <a:spLocks noGrp="1" noChangeArrowheads="1"/>
          </p:cNvSpPr>
          <p:nvPr>
            <p:ph idx="1"/>
          </p:nvPr>
        </p:nvSpPr>
        <p:spPr/>
        <p:txBody>
          <a:bodyPr>
            <a:normAutofit fontScale="92500" lnSpcReduction="20000"/>
          </a:bodyPr>
          <a:lstStyle/>
          <a:p>
            <a:r>
              <a:rPr lang="es-ES_tradnl" altLang="es-MX" smtClean="0"/>
              <a:t>Acceso a los diferentes tipos de elementos de entrada de formulario</a:t>
            </a:r>
          </a:p>
          <a:p>
            <a:pPr lvl="1"/>
            <a:r>
              <a:rPr lang="es-ES_tradnl" altLang="es-MX" smtClean="0"/>
              <a:t>Elementos de tipo INPUT</a:t>
            </a:r>
          </a:p>
          <a:p>
            <a:pPr lvl="2"/>
            <a:r>
              <a:rPr lang="es-ES_tradnl" altLang="es-MX" smtClean="0"/>
              <a:t>TEXT</a:t>
            </a:r>
          </a:p>
          <a:p>
            <a:pPr lvl="2"/>
            <a:r>
              <a:rPr lang="es-ES_tradnl" altLang="es-MX" smtClean="0"/>
              <a:t>RADIO</a:t>
            </a:r>
          </a:p>
          <a:p>
            <a:pPr lvl="2"/>
            <a:r>
              <a:rPr lang="es-ES_tradnl" altLang="es-MX" smtClean="0"/>
              <a:t>CHECKBOX</a:t>
            </a:r>
          </a:p>
          <a:p>
            <a:pPr lvl="2"/>
            <a:r>
              <a:rPr lang="es-ES_tradnl" altLang="es-MX" smtClean="0"/>
              <a:t>BUTTON</a:t>
            </a:r>
          </a:p>
          <a:p>
            <a:pPr lvl="2"/>
            <a:r>
              <a:rPr lang="es-ES_tradnl" altLang="es-MX" smtClean="0"/>
              <a:t>FILE</a:t>
            </a:r>
          </a:p>
          <a:p>
            <a:pPr lvl="2"/>
            <a:r>
              <a:rPr lang="es-ES_tradnl" altLang="es-MX" smtClean="0"/>
              <a:t>HIDDEN</a:t>
            </a:r>
          </a:p>
          <a:p>
            <a:pPr lvl="2"/>
            <a:r>
              <a:rPr lang="es-ES_tradnl" altLang="es-MX" smtClean="0"/>
              <a:t>PASSWORD</a:t>
            </a:r>
          </a:p>
          <a:p>
            <a:pPr lvl="2"/>
            <a:r>
              <a:rPr lang="es-ES_tradnl" altLang="es-MX" smtClean="0"/>
              <a:t>SUBMIT</a:t>
            </a:r>
          </a:p>
          <a:p>
            <a:pPr lvl="1"/>
            <a:r>
              <a:rPr lang="es-ES_tradnl" altLang="es-MX" smtClean="0"/>
              <a:t>Elemento SELECT</a:t>
            </a:r>
          </a:p>
          <a:p>
            <a:pPr lvl="2"/>
            <a:r>
              <a:rPr lang="es-ES_tradnl" altLang="es-MX" smtClean="0"/>
              <a:t>Simple / múltiple</a:t>
            </a:r>
          </a:p>
          <a:p>
            <a:pPr lvl="1"/>
            <a:r>
              <a:rPr lang="es-ES_tradnl" altLang="es-MX" smtClean="0"/>
              <a:t>Elemento TEXTAREA</a:t>
            </a:r>
            <a:endParaRPr lang="es-ES_tradnl" altLang="es-MX"/>
          </a:p>
        </p:txBody>
      </p:sp>
    </p:spTree>
    <p:extLst>
      <p:ext uri="{BB962C8B-B14F-4D97-AF65-F5344CB8AC3E}">
        <p14:creationId xmlns:p14="http://schemas.microsoft.com/office/powerpoint/2010/main" val="214932761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s-ES_tradnl" altLang="es-MX" smtClean="0"/>
              <a:t>3.2.El formulario de PHP</a:t>
            </a:r>
            <a:endParaRPr lang="es-ES_tradnl" altLang="es-MX"/>
          </a:p>
        </p:txBody>
      </p:sp>
      <p:sp>
        <p:nvSpPr>
          <p:cNvPr id="118787" name="Rectangle 3"/>
          <p:cNvSpPr>
            <a:spLocks noGrp="1" noChangeArrowheads="1"/>
          </p:cNvSpPr>
          <p:nvPr>
            <p:ph idx="1"/>
          </p:nvPr>
        </p:nvSpPr>
        <p:spPr/>
        <p:txBody>
          <a:bodyPr>
            <a:normAutofit fontScale="85000" lnSpcReduction="20000"/>
          </a:bodyPr>
          <a:lstStyle/>
          <a:p>
            <a:r>
              <a:rPr lang="es-ES_tradnl" altLang="es-MX" smtClean="0"/>
              <a:t>La forma habitual de trabajar con formularios en PHP es utilizar un único programa que procese el formulario o lo muestre según haya sido o no enviado, respectivamente</a:t>
            </a:r>
          </a:p>
          <a:p>
            <a:r>
              <a:rPr lang="es-ES_tradnl" altLang="es-MX" smtClean="0"/>
              <a:t>Ventajas:</a:t>
            </a:r>
          </a:p>
          <a:p>
            <a:pPr lvl="1"/>
            <a:r>
              <a:rPr lang="es-ES_tradnl" altLang="es-MX" smtClean="0"/>
              <a:t>Disminuye el número de ficheros</a:t>
            </a:r>
          </a:p>
          <a:p>
            <a:pPr lvl="1"/>
            <a:r>
              <a:rPr lang="es-ES_tradnl" altLang="es-MX" smtClean="0"/>
              <a:t>Permite validar los datos del formulario en el propio formulario</a:t>
            </a:r>
          </a:p>
          <a:p>
            <a:r>
              <a:rPr lang="es-ES_tradnl" altLang="es-MX" smtClean="0"/>
              <a:t>Procedimiento:</a:t>
            </a:r>
          </a:p>
          <a:p>
            <a:endParaRPr lang="es-ES_tradnl" altLang="es-MX" smtClean="0"/>
          </a:p>
          <a:p>
            <a:pPr lvl="1"/>
            <a:r>
              <a:rPr lang="es-ES_tradnl" altLang="es-MX" smtClean="0"/>
              <a:t>si se ha enviado el formulario:</a:t>
            </a:r>
          </a:p>
          <a:p>
            <a:pPr lvl="1"/>
            <a:r>
              <a:rPr lang="es-ES_tradnl" altLang="es-MX" smtClean="0"/>
              <a:t>   Procesar formulario</a:t>
            </a:r>
          </a:p>
          <a:p>
            <a:pPr lvl="1"/>
            <a:r>
              <a:rPr lang="es-ES_tradnl" altLang="es-MX" smtClean="0"/>
              <a:t>si no:</a:t>
            </a:r>
          </a:p>
          <a:p>
            <a:pPr lvl="1"/>
            <a:r>
              <a:rPr lang="es-ES_tradnl" altLang="es-MX" smtClean="0"/>
              <a:t>   Mostrar formulario</a:t>
            </a:r>
          </a:p>
          <a:p>
            <a:pPr lvl="1"/>
            <a:r>
              <a:rPr lang="es-ES_tradnl" altLang="es-MX" smtClean="0"/>
              <a:t>fsi</a:t>
            </a:r>
            <a:endParaRPr lang="es-ES_tradnl" altLang="es-MX"/>
          </a:p>
        </p:txBody>
      </p:sp>
    </p:spTree>
    <p:extLst>
      <p:ext uri="{BB962C8B-B14F-4D97-AF65-F5344CB8AC3E}">
        <p14:creationId xmlns:p14="http://schemas.microsoft.com/office/powerpoint/2010/main" val="8061861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s-ES_tradnl" altLang="es-MX" smtClean="0"/>
              <a:t>3.2.El formulario de PHP</a:t>
            </a:r>
            <a:endParaRPr lang="es-ES_tradnl" altLang="es-MX"/>
          </a:p>
        </p:txBody>
      </p:sp>
      <p:sp>
        <p:nvSpPr>
          <p:cNvPr id="119811" name="Rectangle 3"/>
          <p:cNvSpPr>
            <a:spLocks noGrp="1" noChangeArrowheads="1"/>
          </p:cNvSpPr>
          <p:nvPr>
            <p:ph idx="1"/>
          </p:nvPr>
        </p:nvSpPr>
        <p:spPr/>
        <p:txBody>
          <a:bodyPr>
            <a:normAutofit fontScale="92500"/>
          </a:bodyPr>
          <a:lstStyle/>
          <a:p>
            <a:r>
              <a:rPr lang="es-ES_tradnl" altLang="es-MX" dirty="0" smtClean="0"/>
              <a:t>Para saber si se ha enviado el formulario se acude a la variable correspondiente al botón de envío. Si este botón aparece de la siguiente forma en el formulario HTML:</a:t>
            </a:r>
          </a:p>
          <a:p>
            <a:pPr marL="0" indent="0">
              <a:buNone/>
            </a:pPr>
            <a:endParaRPr lang="en-GB" altLang="es-MX" sz="2200" dirty="0" smtClean="0"/>
          </a:p>
          <a:p>
            <a:pPr marL="0" indent="0">
              <a:buNone/>
            </a:pPr>
            <a:r>
              <a:rPr lang="en-GB" altLang="es-MX" sz="2200" dirty="0" smtClean="0"/>
              <a:t>		&lt;INPUT TYPE="SUBMIT" NAME="</a:t>
            </a:r>
            <a:r>
              <a:rPr lang="en-GB" altLang="es-MX" sz="2200" dirty="0" err="1" smtClean="0"/>
              <a:t>enviar</a:t>
            </a:r>
            <a:r>
              <a:rPr lang="en-GB" altLang="es-MX" sz="2200" dirty="0" smtClean="0"/>
              <a:t>“ VALUE="</a:t>
            </a:r>
            <a:r>
              <a:rPr lang="en-GB" altLang="es-MX" sz="2200" dirty="0" err="1" smtClean="0"/>
              <a:t>procesar</a:t>
            </a:r>
            <a:r>
              <a:rPr lang="en-GB" altLang="es-MX" sz="2200" dirty="0" smtClean="0"/>
              <a:t>"&gt;</a:t>
            </a:r>
          </a:p>
          <a:p>
            <a:pPr marL="0" indent="0">
              <a:buNone/>
            </a:pPr>
            <a:endParaRPr lang="es-ES_tradnl" altLang="es-MX" sz="2200" dirty="0" smtClean="0"/>
          </a:p>
          <a:p>
            <a:pPr marL="0" indent="0">
              <a:buNone/>
            </a:pPr>
            <a:r>
              <a:rPr lang="es-ES_tradnl" altLang="es-MX" sz="2200" dirty="0" smtClean="0"/>
              <a:t>	entonces la condición anterior se transforma en:</a:t>
            </a:r>
          </a:p>
          <a:p>
            <a:pPr marL="0" indent="0">
              <a:buNone/>
            </a:pPr>
            <a:r>
              <a:rPr lang="es-ES_tradnl" altLang="es-MX" sz="2200" dirty="0" smtClean="0"/>
              <a:t>		</a:t>
            </a:r>
            <a:r>
              <a:rPr lang="es-ES_tradnl" altLang="es-MX" sz="2200" dirty="0" err="1" smtClean="0"/>
              <a:t>if</a:t>
            </a:r>
            <a:r>
              <a:rPr lang="es-ES_tradnl" altLang="es-MX" sz="2200" dirty="0" smtClean="0"/>
              <a:t> (</a:t>
            </a:r>
            <a:r>
              <a:rPr lang="es-ES_tradnl" altLang="es-MX" sz="2200" dirty="0" err="1" smtClean="0"/>
              <a:t>isset</a:t>
            </a:r>
            <a:r>
              <a:rPr lang="es-ES_tradnl" altLang="es-MX" sz="2200" dirty="0" smtClean="0"/>
              <a:t>($enviar))</a:t>
            </a:r>
          </a:p>
          <a:p>
            <a:pPr marL="0" indent="0">
              <a:buNone/>
            </a:pPr>
            <a:r>
              <a:rPr lang="es-ES_tradnl" altLang="es-MX" sz="2200" dirty="0" smtClean="0"/>
              <a:t>	o bien</a:t>
            </a:r>
          </a:p>
          <a:p>
            <a:pPr marL="0" indent="0">
              <a:buNone/>
            </a:pPr>
            <a:r>
              <a:rPr lang="es-ES_tradnl" altLang="es-MX" sz="2200" dirty="0" smtClean="0"/>
              <a:t>		</a:t>
            </a:r>
            <a:r>
              <a:rPr lang="es-ES_tradnl" altLang="es-MX" sz="2200" dirty="0" err="1" smtClean="0"/>
              <a:t>if</a:t>
            </a:r>
            <a:r>
              <a:rPr lang="es-ES_tradnl" altLang="es-MX" sz="2200" dirty="0" smtClean="0"/>
              <a:t> ($enviar == “procesar”)</a:t>
            </a:r>
            <a:endParaRPr lang="es-ES_tradnl" altLang="es-MX" sz="2200" dirty="0"/>
          </a:p>
        </p:txBody>
      </p:sp>
    </p:spTree>
    <p:extLst>
      <p:ext uri="{BB962C8B-B14F-4D97-AF65-F5344CB8AC3E}">
        <p14:creationId xmlns:p14="http://schemas.microsoft.com/office/powerpoint/2010/main" val="100487606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normAutofit/>
          </a:bodyPr>
          <a:lstStyle/>
          <a:p>
            <a:r>
              <a:rPr lang="es-ES_tradnl" altLang="es-MX" smtClean="0"/>
              <a:t>3.3.Campos dinámicos con JavaScript</a:t>
            </a:r>
            <a:endParaRPr lang="es-ES_tradnl" altLang="es-MX"/>
          </a:p>
        </p:txBody>
      </p:sp>
      <p:sp>
        <p:nvSpPr>
          <p:cNvPr id="128003" name="Rectangle 3"/>
          <p:cNvSpPr>
            <a:spLocks noGrp="1" noChangeArrowheads="1"/>
          </p:cNvSpPr>
          <p:nvPr>
            <p:ph idx="1"/>
          </p:nvPr>
        </p:nvSpPr>
        <p:spPr/>
        <p:txBody>
          <a:bodyPr>
            <a:normAutofit lnSpcReduction="10000"/>
          </a:bodyPr>
          <a:lstStyle/>
          <a:p>
            <a:endParaRPr lang="es-ES_tradnl" altLang="es-MX" smtClean="0"/>
          </a:p>
          <a:p>
            <a:r>
              <a:rPr lang="es-ES_tradnl" altLang="es-MX" smtClean="0"/>
              <a:t>Es habitual que un campo de un formulario deba cambiar de valor al modificarse otro campo del mismo formulario</a:t>
            </a:r>
          </a:p>
          <a:p>
            <a:r>
              <a:rPr lang="es-ES_tradnl" altLang="es-MX" smtClean="0"/>
              <a:t>Si el nuevo valor está almacenado en una base de datos, la solución es volver a cargar el formulario con los nuevos requisitos</a:t>
            </a:r>
          </a:p>
          <a:p>
            <a:r>
              <a:rPr lang="es-ES_tradnl" altLang="es-MX" smtClean="0"/>
              <a:t>En algunos casos el nuevo valor puede calcularse de forma automática, para lo cual podemos usar JavaScript</a:t>
            </a:r>
            <a:endParaRPr lang="es-ES_tradnl" altLang="es-MX"/>
          </a:p>
        </p:txBody>
      </p:sp>
    </p:spTree>
    <p:extLst>
      <p:ext uri="{BB962C8B-B14F-4D97-AF65-F5344CB8AC3E}">
        <p14:creationId xmlns:p14="http://schemas.microsoft.com/office/powerpoint/2010/main" val="363961237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s-ES_tradnl" altLang="es-MX" smtClean="0"/>
              <a:t>3.4.Validación de formularios</a:t>
            </a:r>
            <a:endParaRPr lang="es-ES_tradnl" altLang="es-MX"/>
          </a:p>
        </p:txBody>
      </p:sp>
      <p:sp>
        <p:nvSpPr>
          <p:cNvPr id="130051" name="Rectangle 3"/>
          <p:cNvSpPr>
            <a:spLocks noGrp="1" noChangeArrowheads="1"/>
          </p:cNvSpPr>
          <p:nvPr>
            <p:ph idx="1"/>
          </p:nvPr>
        </p:nvSpPr>
        <p:spPr/>
        <p:txBody>
          <a:bodyPr>
            <a:normAutofit/>
          </a:bodyPr>
          <a:lstStyle/>
          <a:p>
            <a:r>
              <a:rPr lang="es-ES_tradnl" altLang="es-MX" smtClean="0"/>
              <a:t>Toda la información proveniente de un formulario debe considerarse por norma como contaminada, y hay que validarla antes de darla por buena y procesarla</a:t>
            </a:r>
          </a:p>
          <a:p>
            <a:r>
              <a:rPr lang="es-ES_tradnl" altLang="es-MX" smtClean="0"/>
              <a:t>Lo más eficiente es mostrar los errores sobre el propio formulario para facilitar su corrección. </a:t>
            </a:r>
            <a:endParaRPr lang="es-ES_tradnl" altLang="es-MX"/>
          </a:p>
        </p:txBody>
      </p:sp>
    </p:spTree>
    <p:extLst>
      <p:ext uri="{BB962C8B-B14F-4D97-AF65-F5344CB8AC3E}">
        <p14:creationId xmlns:p14="http://schemas.microsoft.com/office/powerpoint/2010/main" val="342645134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s-ES_tradnl" altLang="es-MX" smtClean="0"/>
              <a:t>4.Acceso a bases de datos MySQL en PHP</a:t>
            </a:r>
            <a:endParaRPr lang="es-ES_tradnl" altLang="es-MX"/>
          </a:p>
        </p:txBody>
      </p:sp>
      <p:sp>
        <p:nvSpPr>
          <p:cNvPr id="221187" name="Rectangle 3"/>
          <p:cNvSpPr>
            <a:spLocks noGrp="1" noChangeArrowheads="1"/>
          </p:cNvSpPr>
          <p:nvPr>
            <p:ph idx="1"/>
          </p:nvPr>
        </p:nvSpPr>
        <p:spPr/>
        <p:txBody>
          <a:bodyPr/>
          <a:lstStyle/>
          <a:p>
            <a:r>
              <a:rPr lang="es-ES_tradnl" altLang="es-MX" smtClean="0"/>
              <a:t>Bases de datos en la Web</a:t>
            </a:r>
            <a:endParaRPr lang="es-ES" altLang="es-MX" smtClean="0"/>
          </a:p>
          <a:p>
            <a:r>
              <a:rPr lang="es-ES_tradnl" altLang="es-MX" smtClean="0"/>
              <a:t>Lenguaje SQL</a:t>
            </a:r>
          </a:p>
          <a:p>
            <a:r>
              <a:rPr lang="es-ES" altLang="es-MX" smtClean="0"/>
              <a:t>Funciones de PHP para el acceso a bases de datos MySQL </a:t>
            </a:r>
            <a:endParaRPr lang="es-ES" altLang="es-MX"/>
          </a:p>
        </p:txBody>
      </p:sp>
    </p:spTree>
    <p:extLst>
      <p:ext uri="{BB962C8B-B14F-4D97-AF65-F5344CB8AC3E}">
        <p14:creationId xmlns:p14="http://schemas.microsoft.com/office/powerpoint/2010/main" val="287278124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s-ES_tradnl" altLang="es-MX" sz="4000"/>
              <a:t>4.1.Bases de datos en la Web</a:t>
            </a:r>
          </a:p>
        </p:txBody>
      </p:sp>
      <p:sp>
        <p:nvSpPr>
          <p:cNvPr id="222211" name="Rectangle 3"/>
          <p:cNvSpPr>
            <a:spLocks noChangeArrowheads="1"/>
          </p:cNvSpPr>
          <p:nvPr/>
        </p:nvSpPr>
        <p:spPr bwMode="auto">
          <a:xfrm>
            <a:off x="2495551" y="2492376"/>
            <a:ext cx="7777163" cy="3529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hlink"/>
              </a:buClr>
              <a:buSzPct val="120000"/>
              <a:buChar char="•"/>
              <a:defRPr sz="3200">
                <a:solidFill>
                  <a:schemeClr val="tx1"/>
                </a:solidFill>
                <a:effectLst>
                  <a:outerShdw blurRad="38100" dist="38100" dir="2700000" algn="tl">
                    <a:srgbClr val="000000"/>
                  </a:outerShdw>
                </a:effectLst>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effectLst>
                  <a:outerShdw blurRad="38100" dist="38100" dir="2700000" algn="tl">
                    <a:srgbClr val="000000"/>
                  </a:outerShdw>
                </a:effectLst>
                <a:latin typeface="Tahoma" panose="020B0604030504040204" pitchFamily="34" charset="0"/>
              </a:defRPr>
            </a:lvl2pPr>
            <a:lvl3pPr marL="1143000" indent="-228600">
              <a:spcBef>
                <a:spcPct val="20000"/>
              </a:spcBef>
              <a:buClr>
                <a:schemeClr val="hlink"/>
              </a:buClr>
              <a:buSzPct val="120000"/>
              <a:buChar char="•"/>
              <a:defRPr sz="2400">
                <a:solidFill>
                  <a:schemeClr val="tx1"/>
                </a:solidFill>
                <a:effectLst>
                  <a:outerShdw blurRad="38100" dist="38100" dir="2700000" algn="tl">
                    <a:srgbClr val="000000"/>
                  </a:outerShdw>
                </a:effectLst>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effectLst>
                  <a:outerShdw blurRad="38100" dist="38100" dir="2700000" algn="tl">
                    <a:srgbClr val="000000"/>
                  </a:outerShdw>
                </a:effectLst>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5pPr>
            <a:lvl6pPr marL="25146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6pPr>
            <a:lvl7pPr marL="29718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7pPr>
            <a:lvl8pPr marL="34290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8pPr>
            <a:lvl9pPr marL="38862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9pPr>
          </a:lstStyle>
          <a:p>
            <a:pPr>
              <a:lnSpc>
                <a:spcPct val="90000"/>
              </a:lnSpc>
            </a:pPr>
            <a:r>
              <a:rPr lang="es-ES_tradnl" altLang="es-MX" sz="2400"/>
              <a:t>Las bases de datos permiten almacenar de una forma estructurada y eficiente toda la información de un sitio web</a:t>
            </a:r>
          </a:p>
          <a:p>
            <a:pPr>
              <a:lnSpc>
                <a:spcPct val="90000"/>
              </a:lnSpc>
            </a:pPr>
            <a:r>
              <a:rPr lang="es-ES_tradnl" altLang="es-MX" sz="2400"/>
              <a:t>Ventajas</a:t>
            </a:r>
            <a:r>
              <a:rPr lang="es-ES_tradnl" altLang="es-MX" sz="2000"/>
              <a:t> </a:t>
            </a:r>
          </a:p>
          <a:p>
            <a:pPr lvl="1"/>
            <a:r>
              <a:rPr lang="es-ES_tradnl" altLang="es-MX" sz="2200"/>
              <a:t>Proporcionar información actualizada</a:t>
            </a:r>
          </a:p>
          <a:p>
            <a:pPr lvl="1"/>
            <a:r>
              <a:rPr lang="es-ES_tradnl" altLang="es-MX" sz="2200"/>
              <a:t>Facilitar la realización de búsquedas</a:t>
            </a:r>
          </a:p>
          <a:p>
            <a:pPr lvl="1"/>
            <a:r>
              <a:rPr lang="es-ES_tradnl" altLang="es-MX" sz="2200"/>
              <a:t>Disminuir los costes de mantenimiento</a:t>
            </a:r>
          </a:p>
          <a:p>
            <a:pPr lvl="1"/>
            <a:r>
              <a:rPr lang="es-ES_tradnl" altLang="es-MX" sz="2200"/>
              <a:t>Implementar sistemas de control de acceso</a:t>
            </a:r>
          </a:p>
          <a:p>
            <a:pPr lvl="1"/>
            <a:r>
              <a:rPr lang="es-ES_tradnl" altLang="es-MX" sz="2200"/>
              <a:t>Almacenar preferencias de los usuarios</a:t>
            </a:r>
            <a:endParaRPr lang="es-ES" altLang="es-MX" sz="2200"/>
          </a:p>
        </p:txBody>
      </p:sp>
    </p:spTree>
    <p:extLst>
      <p:ext uri="{BB962C8B-B14F-4D97-AF65-F5344CB8AC3E}">
        <p14:creationId xmlns:p14="http://schemas.microsoft.com/office/powerpoint/2010/main" val="77512404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s-ES_tradnl" altLang="es-MX" sz="4000"/>
              <a:t>4.1.Bases de datos en la Web</a:t>
            </a:r>
          </a:p>
        </p:txBody>
      </p:sp>
      <p:pic>
        <p:nvPicPr>
          <p:cNvPr id="22323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40014" y="2420939"/>
            <a:ext cx="7056437" cy="37480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36" name="Rectangle 4"/>
          <p:cNvSpPr>
            <a:spLocks noChangeArrowheads="1"/>
          </p:cNvSpPr>
          <p:nvPr/>
        </p:nvSpPr>
        <p:spPr bwMode="auto">
          <a:xfrm>
            <a:off x="2135188" y="1916113"/>
            <a:ext cx="77724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hlink"/>
              </a:buClr>
              <a:buSzPct val="120000"/>
              <a:buChar char="•"/>
              <a:defRPr sz="3200">
                <a:solidFill>
                  <a:schemeClr val="tx1"/>
                </a:solidFill>
                <a:effectLst>
                  <a:outerShdw blurRad="38100" dist="38100" dir="2700000" algn="tl">
                    <a:srgbClr val="000000"/>
                  </a:outerShdw>
                </a:effectLst>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effectLst>
                  <a:outerShdw blurRad="38100" dist="38100" dir="2700000" algn="tl">
                    <a:srgbClr val="000000"/>
                  </a:outerShdw>
                </a:effectLst>
                <a:latin typeface="Tahoma" panose="020B0604030504040204" pitchFamily="34" charset="0"/>
              </a:defRPr>
            </a:lvl2pPr>
            <a:lvl3pPr marL="1143000" indent="-228600">
              <a:spcBef>
                <a:spcPct val="20000"/>
              </a:spcBef>
              <a:buClr>
                <a:schemeClr val="hlink"/>
              </a:buClr>
              <a:buSzPct val="120000"/>
              <a:buChar char="•"/>
              <a:defRPr sz="2400">
                <a:solidFill>
                  <a:schemeClr val="tx1"/>
                </a:solidFill>
                <a:effectLst>
                  <a:outerShdw blurRad="38100" dist="38100" dir="2700000" algn="tl">
                    <a:srgbClr val="000000"/>
                  </a:outerShdw>
                </a:effectLst>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effectLst>
                  <a:outerShdw blurRad="38100" dist="38100" dir="2700000" algn="tl">
                    <a:srgbClr val="000000"/>
                  </a:outerShdw>
                </a:effectLst>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5pPr>
            <a:lvl6pPr marL="25146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6pPr>
            <a:lvl7pPr marL="29718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7pPr>
            <a:lvl8pPr marL="34290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8pPr>
            <a:lvl9pPr marL="3886200" indent="-228600" fontAlgn="base">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Tahoma" panose="020B0604030504040204" pitchFamily="34" charset="0"/>
              </a:defRPr>
            </a:lvl9pPr>
          </a:lstStyle>
          <a:p>
            <a:pPr>
              <a:lnSpc>
                <a:spcPct val="90000"/>
              </a:lnSpc>
            </a:pPr>
            <a:r>
              <a:rPr lang="es-ES_tradnl" altLang="es-MX" sz="2000"/>
              <a:t>Esquema básico de un sitio web soportado por bases de datos:</a:t>
            </a:r>
            <a:endParaRPr lang="es-ES" altLang="es-MX" sz="2000"/>
          </a:p>
        </p:txBody>
      </p:sp>
    </p:spTree>
    <p:extLst>
      <p:ext uri="{BB962C8B-B14F-4D97-AF65-F5344CB8AC3E}">
        <p14:creationId xmlns:p14="http://schemas.microsoft.com/office/powerpoint/2010/main" val="50916260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s-ES" altLang="es-MX" smtClean="0"/>
              <a:t>4.2.Lenguaje SQL</a:t>
            </a:r>
            <a:endParaRPr lang="es-ES_tradnl" altLang="es-MX"/>
          </a:p>
        </p:txBody>
      </p:sp>
      <p:sp>
        <p:nvSpPr>
          <p:cNvPr id="235523" name="Rectangle 3"/>
          <p:cNvSpPr>
            <a:spLocks noGrp="1" noChangeArrowheads="1"/>
          </p:cNvSpPr>
          <p:nvPr>
            <p:ph sz="half" idx="1"/>
          </p:nvPr>
        </p:nvSpPr>
        <p:spPr/>
        <p:txBody>
          <a:bodyPr/>
          <a:lstStyle/>
          <a:p>
            <a:r>
              <a:rPr lang="es-ES_tradnl" altLang="es-MX" smtClean="0"/>
              <a:t>SQL (Structured Query Language) es el lenguaje que se utiliza para comunicarse con la base de datos</a:t>
            </a:r>
          </a:p>
          <a:p>
            <a:r>
              <a:rPr lang="es-ES" altLang="es-MX" smtClean="0"/>
              <a:t>Procedimiento de comunicación con la base de datos: </a:t>
            </a:r>
            <a:endParaRPr lang="es-ES_tradnl" altLang="es-MX"/>
          </a:p>
        </p:txBody>
      </p:sp>
      <p:sp>
        <p:nvSpPr>
          <p:cNvPr id="5" name="Marcador de contenido 4"/>
          <p:cNvSpPr>
            <a:spLocks noGrp="1"/>
          </p:cNvSpPr>
          <p:nvPr>
            <p:ph sz="half" idx="2"/>
          </p:nvPr>
        </p:nvSpPr>
        <p:spPr/>
        <p:txBody>
          <a:bodyPr/>
          <a:lstStyle/>
          <a:p>
            <a:pPr marL="0" indent="0">
              <a:buNone/>
            </a:pPr>
            <a:endParaRPr lang="es-MX" dirty="0"/>
          </a:p>
        </p:txBody>
      </p:sp>
      <p:grpSp>
        <p:nvGrpSpPr>
          <p:cNvPr id="21" name="Grupo 20"/>
          <p:cNvGrpSpPr/>
          <p:nvPr/>
        </p:nvGrpSpPr>
        <p:grpSpPr>
          <a:xfrm>
            <a:off x="6964831" y="3138147"/>
            <a:ext cx="3816350" cy="1296988"/>
            <a:chOff x="4584701" y="3644900"/>
            <a:chExt cx="3816350" cy="1296988"/>
          </a:xfrm>
        </p:grpSpPr>
        <p:sp>
          <p:nvSpPr>
            <p:cNvPr id="22" name="AutoShape 4"/>
            <p:cNvSpPr>
              <a:spLocks noChangeArrowheads="1"/>
            </p:cNvSpPr>
            <p:nvPr/>
          </p:nvSpPr>
          <p:spPr bwMode="auto">
            <a:xfrm>
              <a:off x="4584701" y="3644900"/>
              <a:ext cx="936625" cy="1296988"/>
            </a:xfrm>
            <a:prstGeom prst="foldedCorner">
              <a:avLst>
                <a:gd name="adj" fmla="val 12500"/>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 name="AutoShape 5"/>
            <p:cNvSpPr>
              <a:spLocks noChangeArrowheads="1"/>
            </p:cNvSpPr>
            <p:nvPr/>
          </p:nvSpPr>
          <p:spPr bwMode="auto">
            <a:xfrm>
              <a:off x="7464426" y="3644900"/>
              <a:ext cx="936625" cy="1296988"/>
            </a:xfrm>
            <a:prstGeom prst="can">
              <a:avLst>
                <a:gd name="adj" fmla="val 34619"/>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4" name="Text Box 6"/>
            <p:cNvSpPr txBox="1">
              <a:spLocks noChangeArrowheads="1"/>
            </p:cNvSpPr>
            <p:nvPr/>
          </p:nvSpPr>
          <p:spPr bwMode="auto">
            <a:xfrm>
              <a:off x="4584701" y="3717925"/>
              <a:ext cx="9366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20000"/>
                </a:spcBef>
              </a:pPr>
              <a:r>
                <a:rPr kumimoji="1" lang="es-ES" altLang="es-MX" sz="1600">
                  <a:latin typeface="Arial" panose="020B0604020202020204" pitchFamily="34" charset="0"/>
                </a:rPr>
                <a:t>Página</a:t>
              </a:r>
              <a:br>
                <a:rPr kumimoji="1" lang="es-ES" altLang="es-MX" sz="1600">
                  <a:latin typeface="Arial" panose="020B0604020202020204" pitchFamily="34" charset="0"/>
                </a:rPr>
              </a:br>
              <a:r>
                <a:rPr kumimoji="1" lang="es-ES" altLang="es-MX" sz="1600">
                  <a:latin typeface="Arial" panose="020B0604020202020204" pitchFamily="34" charset="0"/>
                </a:rPr>
                <a:t>PHP</a:t>
              </a:r>
            </a:p>
          </p:txBody>
        </p:sp>
        <p:sp>
          <p:nvSpPr>
            <p:cNvPr id="25" name="Line 7"/>
            <p:cNvSpPr>
              <a:spLocks noChangeShapeType="1"/>
            </p:cNvSpPr>
            <p:nvPr/>
          </p:nvSpPr>
          <p:spPr bwMode="auto">
            <a:xfrm>
              <a:off x="4729163" y="4294188"/>
              <a:ext cx="647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MX"/>
            </a:p>
          </p:txBody>
        </p:sp>
        <p:sp>
          <p:nvSpPr>
            <p:cNvPr id="26" name="Line 8"/>
            <p:cNvSpPr>
              <a:spLocks noChangeShapeType="1"/>
            </p:cNvSpPr>
            <p:nvPr/>
          </p:nvSpPr>
          <p:spPr bwMode="auto">
            <a:xfrm>
              <a:off x="4729163" y="4437063"/>
              <a:ext cx="647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MX"/>
            </a:p>
          </p:txBody>
        </p:sp>
        <p:sp>
          <p:nvSpPr>
            <p:cNvPr id="27" name="Line 9"/>
            <p:cNvSpPr>
              <a:spLocks noChangeShapeType="1"/>
            </p:cNvSpPr>
            <p:nvPr/>
          </p:nvSpPr>
          <p:spPr bwMode="auto">
            <a:xfrm>
              <a:off x="4729163" y="4581525"/>
              <a:ext cx="647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MX"/>
            </a:p>
          </p:txBody>
        </p:sp>
        <p:sp>
          <p:nvSpPr>
            <p:cNvPr id="28" name="Line 10"/>
            <p:cNvSpPr>
              <a:spLocks noChangeShapeType="1"/>
            </p:cNvSpPr>
            <p:nvPr/>
          </p:nvSpPr>
          <p:spPr bwMode="auto">
            <a:xfrm>
              <a:off x="4729163" y="4725988"/>
              <a:ext cx="647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MX"/>
            </a:p>
          </p:txBody>
        </p:sp>
        <p:sp>
          <p:nvSpPr>
            <p:cNvPr id="29" name="Line 11"/>
            <p:cNvSpPr>
              <a:spLocks noChangeShapeType="1"/>
            </p:cNvSpPr>
            <p:nvPr/>
          </p:nvSpPr>
          <p:spPr bwMode="auto">
            <a:xfrm>
              <a:off x="5521325" y="4005263"/>
              <a:ext cx="1943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MX"/>
            </a:p>
          </p:txBody>
        </p:sp>
        <p:sp>
          <p:nvSpPr>
            <p:cNvPr id="30" name="Line 12"/>
            <p:cNvSpPr>
              <a:spLocks noChangeShapeType="1"/>
            </p:cNvSpPr>
            <p:nvPr/>
          </p:nvSpPr>
          <p:spPr bwMode="auto">
            <a:xfrm flipH="1">
              <a:off x="5521325" y="4652963"/>
              <a:ext cx="1943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MX"/>
            </a:p>
          </p:txBody>
        </p:sp>
        <p:sp>
          <p:nvSpPr>
            <p:cNvPr id="31" name="Text Box 13"/>
            <p:cNvSpPr txBox="1">
              <a:spLocks noChangeArrowheads="1"/>
            </p:cNvSpPr>
            <p:nvPr/>
          </p:nvSpPr>
          <p:spPr bwMode="auto">
            <a:xfrm>
              <a:off x="7464426" y="4078288"/>
              <a:ext cx="9366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20000"/>
                </a:spcBef>
              </a:pPr>
              <a:r>
                <a:rPr kumimoji="1" lang="es-ES" altLang="es-MX" sz="1600" dirty="0">
                  <a:latin typeface="Arial" panose="020B0604020202020204" pitchFamily="34" charset="0"/>
                </a:rPr>
                <a:t>Base de datos</a:t>
              </a:r>
            </a:p>
          </p:txBody>
        </p:sp>
        <p:sp>
          <p:nvSpPr>
            <p:cNvPr id="32" name="Text Box 14"/>
            <p:cNvSpPr txBox="1">
              <a:spLocks noChangeArrowheads="1"/>
            </p:cNvSpPr>
            <p:nvPr/>
          </p:nvSpPr>
          <p:spPr bwMode="auto">
            <a:xfrm>
              <a:off x="5953126" y="3717925"/>
              <a:ext cx="116681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lnSpc>
                  <a:spcPct val="80000"/>
                </a:lnSpc>
                <a:spcBef>
                  <a:spcPct val="20000"/>
                </a:spcBef>
              </a:pPr>
              <a:r>
                <a:rPr kumimoji="1" lang="es-ES" altLang="es-MX" sz="1600">
                  <a:latin typeface="Arial" panose="020B0604020202020204" pitchFamily="34" charset="0"/>
                </a:rPr>
                <a:t>orden SQL</a:t>
              </a:r>
            </a:p>
          </p:txBody>
        </p:sp>
        <p:sp>
          <p:nvSpPr>
            <p:cNvPr id="33" name="Text Box 15"/>
            <p:cNvSpPr txBox="1">
              <a:spLocks noChangeArrowheads="1"/>
            </p:cNvSpPr>
            <p:nvPr/>
          </p:nvSpPr>
          <p:spPr bwMode="auto">
            <a:xfrm>
              <a:off x="6024564" y="4652964"/>
              <a:ext cx="101917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lnSpc>
                  <a:spcPct val="80000"/>
                </a:lnSpc>
                <a:spcBef>
                  <a:spcPct val="20000"/>
                </a:spcBef>
              </a:pPr>
              <a:r>
                <a:rPr kumimoji="1" lang="es-ES" altLang="es-MX" sz="1600">
                  <a:latin typeface="Arial" panose="020B0604020202020204" pitchFamily="34" charset="0"/>
                </a:rPr>
                <a:t>resultado</a:t>
              </a:r>
            </a:p>
          </p:txBody>
        </p:sp>
      </p:grpSp>
    </p:spTree>
    <p:extLst>
      <p:ext uri="{BB962C8B-B14F-4D97-AF65-F5344CB8AC3E}">
        <p14:creationId xmlns:p14="http://schemas.microsoft.com/office/powerpoint/2010/main" val="396842235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s-ES" altLang="es-MX" sz="4000"/>
              <a:t>4.2.Lenguaje SQL</a:t>
            </a:r>
            <a:endParaRPr lang="es-ES_tradnl" altLang="es-MX" sz="4000"/>
          </a:p>
        </p:txBody>
      </p:sp>
      <p:sp>
        <p:nvSpPr>
          <p:cNvPr id="236547" name="Rectangle 3"/>
          <p:cNvSpPr>
            <a:spLocks noGrp="1" noChangeArrowheads="1"/>
          </p:cNvSpPr>
          <p:nvPr>
            <p:ph sz="half" idx="1"/>
          </p:nvPr>
        </p:nvSpPr>
        <p:spPr/>
        <p:txBody>
          <a:bodyPr>
            <a:normAutofit/>
          </a:bodyPr>
          <a:lstStyle/>
          <a:p>
            <a:pPr marL="357188" indent="-357188">
              <a:lnSpc>
                <a:spcPct val="80000"/>
              </a:lnSpc>
            </a:pPr>
            <a:r>
              <a:rPr lang="es-ES_tradnl" altLang="es-MX" sz="2000"/>
              <a:t>Las instrucciones más habituales son SELECT, INSERT, UPDATE, DELETE</a:t>
            </a:r>
            <a:r>
              <a:rPr lang="es-ES" altLang="es-MX" sz="2000"/>
              <a:t> </a:t>
            </a:r>
          </a:p>
          <a:p>
            <a:pPr marL="357188" indent="-357188">
              <a:lnSpc>
                <a:spcPct val="80000"/>
              </a:lnSpc>
            </a:pPr>
            <a:r>
              <a:rPr lang="es-ES" altLang="es-MX" sz="2000"/>
              <a:t>Veamos su sintaxis básica y algunos ejemplos de uso</a:t>
            </a:r>
          </a:p>
          <a:p>
            <a:pPr marL="357188" indent="-357188">
              <a:lnSpc>
                <a:spcPct val="80000"/>
              </a:lnSpc>
            </a:pPr>
            <a:r>
              <a:rPr lang="es-ES" altLang="es-MX" sz="2000"/>
              <a:t>Para ello utilizaremos una tabla </a:t>
            </a:r>
            <a:r>
              <a:rPr lang="es-ES" altLang="es-MX" sz="2000" b="1">
                <a:solidFill>
                  <a:schemeClr val="accent2"/>
                </a:solidFill>
              </a:rPr>
              <a:t>noticias</a:t>
            </a:r>
            <a:r>
              <a:rPr lang="es-ES" altLang="es-MX" sz="2000"/>
              <a:t> con cinco campos: un identificador único de la noticia, el título de la noticia, el texto de la noticia, la categoría de la noticia y la fecha de publicación de la noticia</a:t>
            </a:r>
            <a:endParaRPr lang="es-ES_tradnl" altLang="es-MX" sz="2000"/>
          </a:p>
        </p:txBody>
      </p:sp>
      <p:sp>
        <p:nvSpPr>
          <p:cNvPr id="2" name="Marcador de contenido 1"/>
          <p:cNvSpPr>
            <a:spLocks noGrp="1"/>
          </p:cNvSpPr>
          <p:nvPr>
            <p:ph sz="half" idx="2"/>
          </p:nvPr>
        </p:nvSpPr>
        <p:spPr/>
        <p:txBody>
          <a:bodyPr>
            <a:normAutofit/>
          </a:bodyPr>
          <a:lstStyle/>
          <a:p>
            <a:endParaRPr lang="es-MX"/>
          </a:p>
        </p:txBody>
      </p:sp>
      <p:grpSp>
        <p:nvGrpSpPr>
          <p:cNvPr id="3" name="Grupo 2"/>
          <p:cNvGrpSpPr/>
          <p:nvPr/>
        </p:nvGrpSpPr>
        <p:grpSpPr>
          <a:xfrm>
            <a:off x="7502525" y="2288242"/>
            <a:ext cx="2520950" cy="2592387"/>
            <a:chOff x="5448300" y="4076701"/>
            <a:chExt cx="2520950" cy="2592387"/>
          </a:xfrm>
        </p:grpSpPr>
        <p:sp>
          <p:nvSpPr>
            <p:cNvPr id="236548" name="Text Box 4"/>
            <p:cNvSpPr txBox="1">
              <a:spLocks noChangeArrowheads="1"/>
            </p:cNvSpPr>
            <p:nvPr/>
          </p:nvSpPr>
          <p:spPr bwMode="auto">
            <a:xfrm>
              <a:off x="5448301" y="5011739"/>
              <a:ext cx="244951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50000"/>
                </a:spcBef>
              </a:pPr>
              <a:r>
                <a:rPr kumimoji="1" lang="es-ES" altLang="es-MX" sz="1600">
                  <a:latin typeface="Arial" panose="020B0604020202020204" pitchFamily="34" charset="0"/>
                </a:rPr>
                <a:t>título</a:t>
              </a:r>
            </a:p>
          </p:txBody>
        </p:sp>
        <p:sp>
          <p:nvSpPr>
            <p:cNvPr id="236549" name="Text Box 5"/>
            <p:cNvSpPr txBox="1">
              <a:spLocks noChangeArrowheads="1"/>
            </p:cNvSpPr>
            <p:nvPr/>
          </p:nvSpPr>
          <p:spPr bwMode="auto">
            <a:xfrm>
              <a:off x="5448301" y="5443539"/>
              <a:ext cx="244951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50000"/>
                </a:spcBef>
              </a:pPr>
              <a:r>
                <a:rPr kumimoji="1" lang="es-ES" altLang="es-MX" sz="1600">
                  <a:latin typeface="Arial" panose="020B0604020202020204" pitchFamily="34" charset="0"/>
                </a:rPr>
                <a:t>texto</a:t>
              </a:r>
            </a:p>
          </p:txBody>
        </p:sp>
        <p:sp>
          <p:nvSpPr>
            <p:cNvPr id="236550" name="Rectangle 6"/>
            <p:cNvSpPr>
              <a:spLocks noChangeArrowheads="1"/>
            </p:cNvSpPr>
            <p:nvPr/>
          </p:nvSpPr>
          <p:spPr bwMode="auto">
            <a:xfrm>
              <a:off x="5448301" y="4076701"/>
              <a:ext cx="2519363" cy="430213"/>
            </a:xfrm>
            <a:prstGeom prst="rect">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6551" name="Rectangle 7"/>
            <p:cNvSpPr>
              <a:spLocks noChangeArrowheads="1"/>
            </p:cNvSpPr>
            <p:nvPr/>
          </p:nvSpPr>
          <p:spPr bwMode="auto">
            <a:xfrm>
              <a:off x="5448300" y="4938713"/>
              <a:ext cx="252095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6552" name="Rectangle 8"/>
            <p:cNvSpPr>
              <a:spLocks noChangeArrowheads="1"/>
            </p:cNvSpPr>
            <p:nvPr/>
          </p:nvSpPr>
          <p:spPr bwMode="auto">
            <a:xfrm>
              <a:off x="5448300" y="5372100"/>
              <a:ext cx="252095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6553" name="Rectangle 9"/>
            <p:cNvSpPr>
              <a:spLocks noChangeArrowheads="1"/>
            </p:cNvSpPr>
            <p:nvPr/>
          </p:nvSpPr>
          <p:spPr bwMode="auto">
            <a:xfrm>
              <a:off x="5448300" y="5803900"/>
              <a:ext cx="252095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6554" name="Text Box 10"/>
            <p:cNvSpPr txBox="1">
              <a:spLocks noChangeArrowheads="1"/>
            </p:cNvSpPr>
            <p:nvPr/>
          </p:nvSpPr>
          <p:spPr bwMode="auto">
            <a:xfrm>
              <a:off x="5448301" y="5875339"/>
              <a:ext cx="244951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50000"/>
                </a:spcBef>
              </a:pPr>
              <a:r>
                <a:rPr kumimoji="1" lang="es-ES" altLang="es-MX" sz="1600">
                  <a:latin typeface="Arial" panose="020B0604020202020204" pitchFamily="34" charset="0"/>
                </a:rPr>
                <a:t>categoría</a:t>
              </a:r>
            </a:p>
          </p:txBody>
        </p:sp>
        <p:sp>
          <p:nvSpPr>
            <p:cNvPr id="236555" name="Text Box 11"/>
            <p:cNvSpPr txBox="1">
              <a:spLocks noChangeArrowheads="1"/>
            </p:cNvSpPr>
            <p:nvPr/>
          </p:nvSpPr>
          <p:spPr bwMode="auto">
            <a:xfrm>
              <a:off x="5448301" y="4219576"/>
              <a:ext cx="2449513" cy="2889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20000"/>
                </a:spcBef>
              </a:pPr>
              <a:r>
                <a:rPr kumimoji="1" lang="es-ES" altLang="es-MX" sz="1600" b="1" dirty="0">
                  <a:latin typeface="Arial" panose="020B0604020202020204" pitchFamily="34" charset="0"/>
                </a:rPr>
                <a:t>noticias</a:t>
              </a:r>
            </a:p>
          </p:txBody>
        </p:sp>
        <p:sp>
          <p:nvSpPr>
            <p:cNvPr id="236556" name="Rectangle 12"/>
            <p:cNvSpPr>
              <a:spLocks noChangeArrowheads="1"/>
            </p:cNvSpPr>
            <p:nvPr/>
          </p:nvSpPr>
          <p:spPr bwMode="auto">
            <a:xfrm>
              <a:off x="5448300" y="4508500"/>
              <a:ext cx="252095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6557" name="Text Box 13"/>
            <p:cNvSpPr txBox="1">
              <a:spLocks noChangeArrowheads="1"/>
            </p:cNvSpPr>
            <p:nvPr/>
          </p:nvSpPr>
          <p:spPr bwMode="auto">
            <a:xfrm>
              <a:off x="5448301" y="4579939"/>
              <a:ext cx="244951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50000"/>
                </a:spcBef>
              </a:pPr>
              <a:r>
                <a:rPr kumimoji="1" lang="es-ES" altLang="es-MX" sz="1600">
                  <a:latin typeface="Arial" panose="020B0604020202020204" pitchFamily="34" charset="0"/>
                </a:rPr>
                <a:t>id</a:t>
              </a:r>
            </a:p>
          </p:txBody>
        </p:sp>
        <p:sp>
          <p:nvSpPr>
            <p:cNvPr id="236558" name="Rectangle 14"/>
            <p:cNvSpPr>
              <a:spLocks noChangeArrowheads="1"/>
            </p:cNvSpPr>
            <p:nvPr/>
          </p:nvSpPr>
          <p:spPr bwMode="auto">
            <a:xfrm>
              <a:off x="5448300" y="6237288"/>
              <a:ext cx="2520950" cy="431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36559" name="Text Box 15"/>
            <p:cNvSpPr txBox="1">
              <a:spLocks noChangeArrowheads="1"/>
            </p:cNvSpPr>
            <p:nvPr/>
          </p:nvSpPr>
          <p:spPr bwMode="auto">
            <a:xfrm>
              <a:off x="5448301" y="6308726"/>
              <a:ext cx="244951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80000"/>
                </a:lnSpc>
                <a:spcBef>
                  <a:spcPct val="50000"/>
                </a:spcBef>
              </a:pPr>
              <a:r>
                <a:rPr kumimoji="1" lang="es-ES" altLang="es-MX" sz="1600">
                  <a:latin typeface="Arial" panose="020B0604020202020204" pitchFamily="34" charset="0"/>
                </a:rPr>
                <a:t>fecha</a:t>
              </a:r>
            </a:p>
          </p:txBody>
        </p:sp>
      </p:grpSp>
    </p:spTree>
    <p:extLst>
      <p:ext uri="{BB962C8B-B14F-4D97-AF65-F5344CB8AC3E}">
        <p14:creationId xmlns:p14="http://schemas.microsoft.com/office/powerpoint/2010/main" val="3642034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mtClean="0"/>
              <a:t>AND símbolo &amp;&amp;</a:t>
            </a:r>
            <a:endParaRPr lang="es-CO" dirty="0"/>
          </a:p>
        </p:txBody>
      </p:sp>
      <p:sp>
        <p:nvSpPr>
          <p:cNvPr id="3" name="Marcador de contenido 2"/>
          <p:cNvSpPr>
            <a:spLocks noGrp="1"/>
          </p:cNvSpPr>
          <p:nvPr>
            <p:ph idx="1"/>
          </p:nvPr>
        </p:nvSpPr>
        <p:spPr/>
        <p:txBody>
          <a:bodyPr>
            <a:normAutofit/>
          </a:bodyPr>
          <a:lstStyle/>
          <a:p>
            <a:pPr marL="0" indent="0">
              <a:buNone/>
            </a:pPr>
            <a:r>
              <a:rPr lang="es-CO" sz="2400" smtClean="0"/>
              <a:t>Se obtiene su resultado combinando dos valores booleanos</a:t>
            </a:r>
            <a:endParaRPr lang="es-CO" sz="2400" dirty="0"/>
          </a:p>
        </p:txBody>
      </p:sp>
      <p:graphicFrame>
        <p:nvGraphicFramePr>
          <p:cNvPr id="4" name="Tabla 3"/>
          <p:cNvGraphicFramePr>
            <a:graphicFrameLocks noGrp="1"/>
          </p:cNvGraphicFramePr>
          <p:nvPr>
            <p:extLst>
              <p:ext uri="{D42A27DB-BD31-4B8C-83A1-F6EECF244321}">
                <p14:modId xmlns:p14="http://schemas.microsoft.com/office/powerpoint/2010/main" val="59592449"/>
              </p:ext>
            </p:extLst>
          </p:nvPr>
        </p:nvGraphicFramePr>
        <p:xfrm>
          <a:off x="2015153" y="2437334"/>
          <a:ext cx="7141725" cy="1828800"/>
        </p:xfrm>
        <a:graphic>
          <a:graphicData uri="http://schemas.openxmlformats.org/drawingml/2006/table">
            <a:tbl>
              <a:tblPr firstRow="1" bandRow="1">
                <a:tableStyleId>{D03447BB-5D67-496B-8E87-E561075AD55C}</a:tableStyleId>
              </a:tblPr>
              <a:tblGrid>
                <a:gridCol w="2380575">
                  <a:extLst>
                    <a:ext uri="{9D8B030D-6E8A-4147-A177-3AD203B41FA5}">
                      <a16:colId xmlns:a16="http://schemas.microsoft.com/office/drawing/2014/main" val="20000"/>
                    </a:ext>
                  </a:extLst>
                </a:gridCol>
                <a:gridCol w="2380575">
                  <a:extLst>
                    <a:ext uri="{9D8B030D-6E8A-4147-A177-3AD203B41FA5}">
                      <a16:colId xmlns:a16="http://schemas.microsoft.com/office/drawing/2014/main" val="20001"/>
                    </a:ext>
                  </a:extLst>
                </a:gridCol>
                <a:gridCol w="2380575">
                  <a:extLst>
                    <a:ext uri="{9D8B030D-6E8A-4147-A177-3AD203B41FA5}">
                      <a16:colId xmlns:a16="http://schemas.microsoft.com/office/drawing/2014/main" val="20002"/>
                    </a:ext>
                  </a:extLst>
                </a:gridCol>
              </a:tblGrid>
              <a:tr h="0">
                <a:tc>
                  <a:txBody>
                    <a:bodyPr/>
                    <a:lstStyle/>
                    <a:p>
                      <a:pPr marL="0" algn="l" defTabSz="914400" rtl="0" eaLnBrk="1" latinLnBrk="0" hangingPunct="1"/>
                      <a:r>
                        <a:rPr lang="es-CO" sz="1800" kern="1200" dirty="0">
                          <a:effectLst/>
                        </a:rPr>
                        <a:t>variable1</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variable2</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variable1 &amp;&amp; variable2</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val="10000"/>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val="10001"/>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2"/>
                  </a:ext>
                </a:extLst>
              </a:tr>
              <a:tr h="0">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extLst>
                  <a:ext uri="{0D108BD9-81ED-4DB2-BD59-A6C34878D82A}">
                    <a16:rowId xmlns:a16="http://schemas.microsoft.com/office/drawing/2014/main" val="10003"/>
                  </a:ext>
                </a:extLst>
              </a:tr>
              <a:tr h="0">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4"/>
                  </a:ext>
                </a:extLst>
              </a:tr>
            </a:tbl>
          </a:graphicData>
        </a:graphic>
      </p:graphicFrame>
      <p:pic>
        <p:nvPicPr>
          <p:cNvPr id="5" name="Imagen 4"/>
          <p:cNvPicPr>
            <a:picLocks noChangeAspect="1"/>
          </p:cNvPicPr>
          <p:nvPr/>
        </p:nvPicPr>
        <p:blipFill>
          <a:blip r:embed="rId2"/>
          <a:stretch>
            <a:fillRect/>
          </a:stretch>
        </p:blipFill>
        <p:spPr>
          <a:xfrm>
            <a:off x="2324246" y="4538841"/>
            <a:ext cx="6711356" cy="1773059"/>
          </a:xfrm>
          <a:prstGeom prst="rect">
            <a:avLst/>
          </a:prstGeom>
        </p:spPr>
      </p:pic>
    </p:spTree>
    <p:extLst>
      <p:ext uri="{BB962C8B-B14F-4D97-AF65-F5344CB8AC3E}">
        <p14:creationId xmlns:p14="http://schemas.microsoft.com/office/powerpoint/2010/main" val="323280504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normAutofit/>
          </a:bodyPr>
          <a:lstStyle/>
          <a:p>
            <a:r>
              <a:rPr lang="es-ES" altLang="es-MX" smtClean="0"/>
              <a:t>4.3.Funciones de PHP para el acceso a bases de datos MySQL</a:t>
            </a:r>
            <a:endParaRPr lang="es-ES_tradnl" altLang="es-MX"/>
          </a:p>
        </p:txBody>
      </p:sp>
      <p:sp>
        <p:nvSpPr>
          <p:cNvPr id="281603" name="Rectangle 3"/>
          <p:cNvSpPr>
            <a:spLocks noGrp="1" noChangeArrowheads="1"/>
          </p:cNvSpPr>
          <p:nvPr>
            <p:ph idx="1"/>
          </p:nvPr>
        </p:nvSpPr>
        <p:spPr/>
        <p:txBody>
          <a:bodyPr>
            <a:normAutofit/>
          </a:bodyPr>
          <a:lstStyle/>
          <a:p>
            <a:r>
              <a:rPr lang="es-ES_tradnl" altLang="es-MX" smtClean="0"/>
              <a:t>Los pasos para acceder desde PHP a una base de datos son los siguientes:</a:t>
            </a:r>
            <a:endParaRPr lang="es-ES" altLang="es-MX" smtClean="0"/>
          </a:p>
          <a:p>
            <a:pPr lvl="1"/>
            <a:r>
              <a:rPr lang="es-ES_tradnl" altLang="es-MX" smtClean="0"/>
              <a:t>Conectar con el servidor de bases de datos</a:t>
            </a:r>
          </a:p>
          <a:p>
            <a:pPr lvl="1"/>
            <a:r>
              <a:rPr lang="es-ES_tradnl" altLang="es-MX" smtClean="0"/>
              <a:t>Seleccionar una base de datos</a:t>
            </a:r>
          </a:p>
          <a:p>
            <a:pPr lvl="1"/>
            <a:r>
              <a:rPr lang="es-ES_tradnl" altLang="es-MX" smtClean="0"/>
              <a:t>Enviar la instrucción SQL a la base de datos</a:t>
            </a:r>
          </a:p>
          <a:p>
            <a:pPr lvl="1"/>
            <a:r>
              <a:rPr lang="es-ES_tradnl" altLang="es-MX" smtClean="0"/>
              <a:t>Obtener y procesar los resultados</a:t>
            </a:r>
          </a:p>
          <a:p>
            <a:pPr lvl="1"/>
            <a:r>
              <a:rPr lang="es-ES_tradnl" altLang="es-MX" smtClean="0"/>
              <a:t>Cerrar la conexión con el servidor de bases de datos</a:t>
            </a:r>
            <a:endParaRPr lang="es-ES_tradnl" altLang="es-MX"/>
          </a:p>
        </p:txBody>
      </p:sp>
    </p:spTree>
    <p:extLst>
      <p:ext uri="{BB962C8B-B14F-4D97-AF65-F5344CB8AC3E}">
        <p14:creationId xmlns:p14="http://schemas.microsoft.com/office/powerpoint/2010/main" val="338115393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s-ES" altLang="es-MX" smtClean="0"/>
              <a:t>Acceso a bases de datos MySQL</a:t>
            </a:r>
            <a:endParaRPr lang="es-ES_tradnl" altLang="es-MX"/>
          </a:p>
        </p:txBody>
      </p:sp>
      <p:sp>
        <p:nvSpPr>
          <p:cNvPr id="282627" name="Rectangle 3"/>
          <p:cNvSpPr>
            <a:spLocks noGrp="1" noChangeArrowheads="1"/>
          </p:cNvSpPr>
          <p:nvPr>
            <p:ph idx="1"/>
          </p:nvPr>
        </p:nvSpPr>
        <p:spPr/>
        <p:txBody>
          <a:bodyPr>
            <a:normAutofit fontScale="92500" lnSpcReduction="10000"/>
          </a:bodyPr>
          <a:lstStyle/>
          <a:p>
            <a:r>
              <a:rPr lang="es-ES_tradnl" altLang="es-MX" smtClean="0"/>
              <a:t>Las funciones concretas de MySQL que realizan estas operaciones</a:t>
            </a:r>
            <a:r>
              <a:rPr lang="es-ES" altLang="es-MX" smtClean="0"/>
              <a:t> son:</a:t>
            </a:r>
          </a:p>
          <a:p>
            <a:pPr lvl="1"/>
            <a:r>
              <a:rPr lang="es-ES_tradnl" altLang="es-MX" smtClean="0"/>
              <a:t>Conectar con el servidor de bases de datos:</a:t>
            </a:r>
          </a:p>
          <a:p>
            <a:pPr lvl="2"/>
            <a:r>
              <a:rPr lang="es-ES_tradnl" altLang="es-MX" smtClean="0"/>
              <a:t> mysql_connect()</a:t>
            </a:r>
          </a:p>
          <a:p>
            <a:pPr lvl="1"/>
            <a:r>
              <a:rPr lang="es-ES_tradnl" altLang="es-MX" smtClean="0"/>
              <a:t>Seleccionar una base de datos:</a:t>
            </a:r>
          </a:p>
          <a:p>
            <a:pPr lvl="2"/>
            <a:r>
              <a:rPr lang="es-ES_tradnl" altLang="es-MX" smtClean="0"/>
              <a:t>mysql_select_db()</a:t>
            </a:r>
          </a:p>
          <a:p>
            <a:pPr lvl="1"/>
            <a:r>
              <a:rPr lang="es-ES_tradnl" altLang="es-MX" smtClean="0"/>
              <a:t>Enviar la instrucción SQL a la base de datos:</a:t>
            </a:r>
          </a:p>
          <a:p>
            <a:pPr lvl="2"/>
            <a:r>
              <a:rPr lang="es-ES_tradnl" altLang="es-MX" smtClean="0"/>
              <a:t> mysql_query()</a:t>
            </a:r>
          </a:p>
          <a:p>
            <a:pPr lvl="1"/>
            <a:r>
              <a:rPr lang="es-ES_tradnl" altLang="es-MX" smtClean="0"/>
              <a:t>Obtener y procesar los resultados:</a:t>
            </a:r>
          </a:p>
          <a:p>
            <a:pPr lvl="2"/>
            <a:r>
              <a:rPr lang="es-ES_tradnl" altLang="es-MX" smtClean="0"/>
              <a:t>mysql_num_rows() y mysql_fetch_array()</a:t>
            </a:r>
          </a:p>
          <a:p>
            <a:pPr lvl="1"/>
            <a:r>
              <a:rPr lang="es-ES_tradnl" altLang="es-MX" smtClean="0"/>
              <a:t>Cerrar la conexión con el servidor de bases de datos:</a:t>
            </a:r>
          </a:p>
          <a:p>
            <a:pPr lvl="2"/>
            <a:r>
              <a:rPr lang="es-ES_tradnl" altLang="es-MX" smtClean="0"/>
              <a:t> mysql_close()</a:t>
            </a:r>
            <a:endParaRPr lang="es-ES_tradnl" altLang="es-MX"/>
          </a:p>
        </p:txBody>
      </p:sp>
    </p:spTree>
    <p:extLst>
      <p:ext uri="{BB962C8B-B14F-4D97-AF65-F5344CB8AC3E}">
        <p14:creationId xmlns:p14="http://schemas.microsoft.com/office/powerpoint/2010/main" val="55067610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s-ES" altLang="es-MX" smtClean="0"/>
              <a:t>Acceso a bases de datos MySQL</a:t>
            </a:r>
            <a:endParaRPr lang="es-ES_tradnl" altLang="es-MX"/>
          </a:p>
        </p:txBody>
      </p:sp>
      <p:sp>
        <p:nvSpPr>
          <p:cNvPr id="283651" name="Rectangle 3"/>
          <p:cNvSpPr>
            <a:spLocks noGrp="1" noChangeArrowheads="1"/>
          </p:cNvSpPr>
          <p:nvPr>
            <p:ph idx="1"/>
          </p:nvPr>
        </p:nvSpPr>
        <p:spPr/>
        <p:txBody>
          <a:bodyPr>
            <a:normAutofit fontScale="70000" lnSpcReduction="20000"/>
          </a:bodyPr>
          <a:lstStyle/>
          <a:p>
            <a:r>
              <a:rPr lang="es-ES_tradnl" altLang="es-MX" smtClean="0"/>
              <a:t>Conectar con el servidor de bases de datos: mysql_connect()</a:t>
            </a:r>
          </a:p>
          <a:p>
            <a:pPr lvl="1"/>
            <a:r>
              <a:rPr lang="es-ES_tradnl" altLang="es-MX" smtClean="0"/>
              <a:t>Devuelve un identificador de la conexión en caso de éxito y false en caso contrario</a:t>
            </a:r>
          </a:p>
          <a:p>
            <a:pPr lvl="1"/>
            <a:endParaRPr lang="es-ES_tradnl" altLang="es-MX" smtClean="0"/>
          </a:p>
          <a:p>
            <a:r>
              <a:rPr lang="es-ES_tradnl" altLang="es-MX" smtClean="0"/>
              <a:t>Sintaxis:</a:t>
            </a:r>
            <a:br>
              <a:rPr lang="es-ES_tradnl" altLang="es-MX" smtClean="0"/>
            </a:br>
            <a:r>
              <a:rPr lang="es-ES_tradnl" altLang="es-MX" smtClean="0"/>
              <a:t/>
            </a:r>
            <a:br>
              <a:rPr lang="es-ES_tradnl" altLang="es-MX" smtClean="0"/>
            </a:br>
            <a:r>
              <a:rPr lang="es-ES_tradnl" altLang="es-MX" smtClean="0"/>
              <a:t>$conexion = mysql_connect (servidor, username, password);</a:t>
            </a:r>
            <a:br>
              <a:rPr lang="es-ES_tradnl" altLang="es-MX" smtClean="0"/>
            </a:br>
            <a:endParaRPr lang="es-ES_tradnl" altLang="es-MX" smtClean="0"/>
          </a:p>
          <a:p>
            <a:r>
              <a:rPr lang="es-ES_tradnl" altLang="es-MX" smtClean="0"/>
              <a:t>Ejemplo:</a:t>
            </a:r>
            <a:br>
              <a:rPr lang="es-ES_tradnl" altLang="es-MX" smtClean="0"/>
            </a:br>
            <a:r>
              <a:rPr lang="es-ES_tradnl" altLang="es-MX" smtClean="0"/>
              <a:t/>
            </a:r>
            <a:br>
              <a:rPr lang="es-ES_tradnl" altLang="es-MX" smtClean="0"/>
            </a:br>
            <a:r>
              <a:rPr lang="es-ES_tradnl" altLang="es-MX" smtClean="0"/>
              <a:t>$conexion = mysql_connect (“localhost”, “cursophp”, “”)</a:t>
            </a:r>
            <a:br>
              <a:rPr lang="es-ES_tradnl" altLang="es-MX" smtClean="0"/>
            </a:br>
            <a:r>
              <a:rPr lang="es-ES_tradnl" altLang="es-MX" smtClean="0"/>
              <a:t>   or die (“No se puede conectar con el servidor”);</a:t>
            </a:r>
          </a:p>
          <a:p>
            <a:r>
              <a:rPr lang="es-ES_tradnl" altLang="es-MX" smtClean="0"/>
              <a:t>	$conexion = mysql_connect (“localhost”, “cursophp-ad”, “php.hph”)</a:t>
            </a:r>
            <a:br>
              <a:rPr lang="es-ES_tradnl" altLang="es-MX" smtClean="0"/>
            </a:br>
            <a:r>
              <a:rPr lang="es-ES_tradnl" altLang="es-MX" smtClean="0"/>
              <a:t>   or die (“No se puede conectar con el servidor”);</a:t>
            </a:r>
            <a:endParaRPr lang="es-ES_tradnl" altLang="es-MX"/>
          </a:p>
        </p:txBody>
      </p:sp>
    </p:spTree>
    <p:extLst>
      <p:ext uri="{BB962C8B-B14F-4D97-AF65-F5344CB8AC3E}">
        <p14:creationId xmlns:p14="http://schemas.microsoft.com/office/powerpoint/2010/main" val="417114219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2697163" y="457200"/>
            <a:ext cx="7772400" cy="1316038"/>
          </a:xfrm>
        </p:spPr>
        <p:txBody>
          <a:bodyPr/>
          <a:lstStyle/>
          <a:p>
            <a:r>
              <a:rPr lang="es-ES" altLang="es-MX" sz="4000"/>
              <a:t>Acceso a bases de datos MySQL</a:t>
            </a:r>
            <a:endParaRPr lang="es-ES_tradnl" altLang="es-MX" sz="4000"/>
          </a:p>
        </p:txBody>
      </p:sp>
      <p:sp>
        <p:nvSpPr>
          <p:cNvPr id="284675" name="Rectangle 3"/>
          <p:cNvSpPr>
            <a:spLocks noGrp="1" noChangeArrowheads="1"/>
          </p:cNvSpPr>
          <p:nvPr>
            <p:ph type="body" sz="half" idx="1"/>
          </p:nvPr>
        </p:nvSpPr>
        <p:spPr>
          <a:xfrm>
            <a:off x="1997076" y="1914525"/>
            <a:ext cx="8158163" cy="2878138"/>
          </a:xfrm>
        </p:spPr>
        <p:txBody>
          <a:bodyPr/>
          <a:lstStyle/>
          <a:p>
            <a:pPr marL="357188" indent="-357188">
              <a:lnSpc>
                <a:spcPct val="80000"/>
              </a:lnSpc>
            </a:pPr>
            <a:r>
              <a:rPr lang="es-ES_tradnl" altLang="es-MX" sz="2000"/>
              <a:t>Seleccionar una base de datos: </a:t>
            </a:r>
            <a:r>
              <a:rPr lang="es-ES_tradnl" altLang="es-MX" sz="2000" b="1"/>
              <a:t>mysql_select_db()</a:t>
            </a:r>
          </a:p>
          <a:p>
            <a:pPr marL="1073150" lvl="1" indent="-357188">
              <a:lnSpc>
                <a:spcPct val="80000"/>
              </a:lnSpc>
            </a:pPr>
            <a:r>
              <a:rPr lang="es-ES_tradnl" altLang="es-MX" sz="1800"/>
              <a:t>Devuelve true en caso de éxito y false en caso contrario</a:t>
            </a:r>
            <a:br>
              <a:rPr lang="es-ES_tradnl" altLang="es-MX" sz="1800"/>
            </a:br>
            <a:endParaRPr lang="es-ES_tradnl" altLang="es-MX" sz="1800"/>
          </a:p>
          <a:p>
            <a:pPr marL="357188" indent="-357188">
              <a:lnSpc>
                <a:spcPct val="80000"/>
              </a:lnSpc>
            </a:pPr>
            <a:r>
              <a:rPr lang="es-ES_tradnl" altLang="es-MX" sz="2000"/>
              <a:t>Sintaxis:</a:t>
            </a:r>
            <a:br>
              <a:rPr lang="es-ES_tradnl" altLang="es-MX" sz="2000"/>
            </a:br>
            <a:r>
              <a:rPr lang="es-ES_tradnl" altLang="es-MX" sz="2000"/>
              <a:t/>
            </a:r>
            <a:br>
              <a:rPr lang="es-ES_tradnl" altLang="es-MX" sz="2000"/>
            </a:br>
            <a:r>
              <a:rPr lang="es-ES_tradnl" altLang="es-MX" sz="1600">
                <a:latin typeface="Courier New" panose="02070309020205020404" pitchFamily="49" charset="0"/>
              </a:rPr>
              <a:t>mysql_select_db (database);</a:t>
            </a:r>
            <a:r>
              <a:rPr lang="es-ES_tradnl" altLang="es-MX" sz="1800">
                <a:latin typeface="Courier New" panose="02070309020205020404" pitchFamily="49" charset="0"/>
              </a:rPr>
              <a:t/>
            </a:r>
            <a:br>
              <a:rPr lang="es-ES_tradnl" altLang="es-MX" sz="1800">
                <a:latin typeface="Courier New" panose="02070309020205020404" pitchFamily="49" charset="0"/>
              </a:rPr>
            </a:br>
            <a:endParaRPr lang="es-ES_tradnl" altLang="es-MX" sz="1800">
              <a:latin typeface="Courier New" panose="02070309020205020404" pitchFamily="49" charset="0"/>
            </a:endParaRPr>
          </a:p>
          <a:p>
            <a:pPr marL="357188" indent="-357188">
              <a:lnSpc>
                <a:spcPct val="80000"/>
              </a:lnSpc>
            </a:pPr>
            <a:r>
              <a:rPr lang="es-ES_tradnl" altLang="es-MX" sz="2000"/>
              <a:t>Ejemplo:</a:t>
            </a:r>
            <a:br>
              <a:rPr lang="es-ES_tradnl" altLang="es-MX" sz="2000"/>
            </a:br>
            <a:r>
              <a:rPr lang="es-ES_tradnl" altLang="es-MX" sz="2000"/>
              <a:t/>
            </a:r>
            <a:br>
              <a:rPr lang="es-ES_tradnl" altLang="es-MX" sz="2000"/>
            </a:br>
            <a:r>
              <a:rPr lang="es-ES_tradnl" altLang="es-MX" sz="1600">
                <a:latin typeface="Courier New" panose="02070309020205020404" pitchFamily="49" charset="0"/>
              </a:rPr>
              <a:t>mysql_select_db (“lindavista”)</a:t>
            </a:r>
            <a:br>
              <a:rPr lang="es-ES_tradnl" altLang="es-MX" sz="1600">
                <a:latin typeface="Courier New" panose="02070309020205020404" pitchFamily="49" charset="0"/>
              </a:rPr>
            </a:br>
            <a:r>
              <a:rPr lang="es-ES_tradnl" altLang="es-MX" sz="1600">
                <a:latin typeface="Courier New" panose="02070309020205020404" pitchFamily="49" charset="0"/>
              </a:rPr>
              <a:t>   or die (“No se puede seleccionar la base de datos”);</a:t>
            </a:r>
          </a:p>
        </p:txBody>
      </p:sp>
    </p:spTree>
    <p:extLst>
      <p:ext uri="{BB962C8B-B14F-4D97-AF65-F5344CB8AC3E}">
        <p14:creationId xmlns:p14="http://schemas.microsoft.com/office/powerpoint/2010/main" val="15008490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2697163" y="457200"/>
            <a:ext cx="7772400" cy="1316038"/>
          </a:xfrm>
        </p:spPr>
        <p:txBody>
          <a:bodyPr/>
          <a:lstStyle/>
          <a:p>
            <a:r>
              <a:rPr lang="es-ES" altLang="es-MX" sz="4000"/>
              <a:t>Acceso a bases de datos MySQL</a:t>
            </a:r>
            <a:endParaRPr lang="es-ES_tradnl" altLang="es-MX" sz="4000"/>
          </a:p>
        </p:txBody>
      </p:sp>
      <p:sp>
        <p:nvSpPr>
          <p:cNvPr id="285699" name="Rectangle 3"/>
          <p:cNvSpPr>
            <a:spLocks noGrp="1" noChangeArrowheads="1"/>
          </p:cNvSpPr>
          <p:nvPr>
            <p:ph type="body" sz="half" idx="1"/>
          </p:nvPr>
        </p:nvSpPr>
        <p:spPr>
          <a:xfrm>
            <a:off x="1997076" y="1914526"/>
            <a:ext cx="8158163" cy="3814763"/>
          </a:xfrm>
        </p:spPr>
        <p:txBody>
          <a:bodyPr/>
          <a:lstStyle/>
          <a:p>
            <a:pPr marL="357188" indent="-357188"/>
            <a:r>
              <a:rPr lang="es-ES_tradnl" altLang="es-MX" sz="2000"/>
              <a:t>Enviar la instrucción SQL a la base de datos: </a:t>
            </a:r>
            <a:r>
              <a:rPr lang="es-ES_tradnl" altLang="es-MX" sz="2000" b="1"/>
              <a:t>mysql_query()</a:t>
            </a:r>
          </a:p>
          <a:p>
            <a:pPr marL="1073150" lvl="1" indent="-357188"/>
            <a:r>
              <a:rPr lang="es-ES_tradnl" altLang="es-MX" sz="1800"/>
              <a:t>Devuelve un identificador o true (dependiendo de la instrucción) si la instrucción se ejecuta correctamente y false en caso contrario</a:t>
            </a:r>
            <a:br>
              <a:rPr lang="es-ES_tradnl" altLang="es-MX" sz="1800"/>
            </a:br>
            <a:endParaRPr lang="es-ES_tradnl" altLang="es-MX" sz="1800"/>
          </a:p>
          <a:p>
            <a:pPr marL="357188" indent="-357188"/>
            <a:r>
              <a:rPr lang="es-ES_tradnl" altLang="es-MX" sz="2000"/>
              <a:t>Sintaxis:</a:t>
            </a:r>
            <a:br>
              <a:rPr lang="es-ES_tradnl" altLang="es-MX" sz="2000"/>
            </a:br>
            <a:r>
              <a:rPr lang="es-ES_tradnl" altLang="es-MX" sz="2000"/>
              <a:t/>
            </a:r>
            <a:br>
              <a:rPr lang="es-ES_tradnl" altLang="es-MX" sz="2000"/>
            </a:br>
            <a:r>
              <a:rPr lang="es-ES_tradnl" altLang="es-MX" sz="1600">
                <a:latin typeface="Courier New" panose="02070309020205020404" pitchFamily="49" charset="0"/>
              </a:rPr>
              <a:t>$consulta = mysql_query (instrucción, $conexion);</a:t>
            </a:r>
            <a:br>
              <a:rPr lang="es-ES_tradnl" altLang="es-MX" sz="1600">
                <a:latin typeface="Courier New" panose="02070309020205020404" pitchFamily="49" charset="0"/>
              </a:rPr>
            </a:br>
            <a:endParaRPr lang="es-ES_tradnl" altLang="es-MX" sz="1600">
              <a:latin typeface="Courier New" panose="02070309020205020404" pitchFamily="49" charset="0"/>
            </a:endParaRPr>
          </a:p>
          <a:p>
            <a:pPr marL="357188" indent="-357188"/>
            <a:r>
              <a:rPr lang="es-ES_tradnl" altLang="es-MX" sz="2000"/>
              <a:t>Ejemplo:</a:t>
            </a:r>
            <a:br>
              <a:rPr lang="es-ES_tradnl" altLang="es-MX" sz="2000"/>
            </a:br>
            <a:r>
              <a:rPr lang="es-ES_tradnl" altLang="es-MX" sz="2000"/>
              <a:t/>
            </a:r>
            <a:br>
              <a:rPr lang="es-ES_tradnl" altLang="es-MX" sz="2000"/>
            </a:br>
            <a:r>
              <a:rPr lang="es-ES_tradnl" altLang="es-MX" sz="1400">
                <a:latin typeface="Courier New" panose="02070309020205020404" pitchFamily="49" charset="0"/>
              </a:rPr>
              <a:t>$consulta = mysql_query (“select * from noticias”, $conexion)</a:t>
            </a:r>
            <a:br>
              <a:rPr lang="es-ES_tradnl" altLang="es-MX" sz="1400">
                <a:latin typeface="Courier New" panose="02070309020205020404" pitchFamily="49" charset="0"/>
              </a:rPr>
            </a:br>
            <a:r>
              <a:rPr lang="es-ES_tradnl" altLang="es-MX" sz="1400">
                <a:latin typeface="Courier New" panose="02070309020205020404" pitchFamily="49" charset="0"/>
              </a:rPr>
              <a:t>   or die (“Fallo en la consulta”);</a:t>
            </a:r>
          </a:p>
        </p:txBody>
      </p:sp>
    </p:spTree>
    <p:extLst>
      <p:ext uri="{BB962C8B-B14F-4D97-AF65-F5344CB8AC3E}">
        <p14:creationId xmlns:p14="http://schemas.microsoft.com/office/powerpoint/2010/main" val="107612489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2697163" y="457200"/>
            <a:ext cx="7772400" cy="1316038"/>
          </a:xfrm>
        </p:spPr>
        <p:txBody>
          <a:bodyPr/>
          <a:lstStyle/>
          <a:p>
            <a:r>
              <a:rPr lang="es-ES" altLang="es-MX" sz="4000"/>
              <a:t>Acceso a bases de datos MySQL</a:t>
            </a:r>
            <a:endParaRPr lang="es-ES_tradnl" altLang="es-MX" sz="4000"/>
          </a:p>
        </p:txBody>
      </p:sp>
      <p:sp>
        <p:nvSpPr>
          <p:cNvPr id="292867" name="Rectangle 3"/>
          <p:cNvSpPr>
            <a:spLocks noGrp="1" noChangeArrowheads="1"/>
          </p:cNvSpPr>
          <p:nvPr>
            <p:ph type="body" sz="half" idx="1"/>
          </p:nvPr>
        </p:nvSpPr>
        <p:spPr>
          <a:xfrm>
            <a:off x="1997075" y="1914525"/>
            <a:ext cx="8172450" cy="3670300"/>
          </a:xfrm>
        </p:spPr>
        <p:txBody>
          <a:bodyPr/>
          <a:lstStyle/>
          <a:p>
            <a:pPr marL="357188" indent="-357188">
              <a:lnSpc>
                <a:spcPct val="80000"/>
              </a:lnSpc>
            </a:pPr>
            <a:r>
              <a:rPr lang="es-ES_tradnl" altLang="es-MX" sz="2000"/>
              <a:t>Obtener y procesar los resultados: </a:t>
            </a:r>
            <a:r>
              <a:rPr lang="es-ES_tradnl" altLang="es-MX" sz="2000" b="1"/>
              <a:t>mysql_num_rows(), mysql_fetch_array()</a:t>
            </a:r>
          </a:p>
          <a:p>
            <a:pPr marL="1073150" lvl="1" indent="-357188">
              <a:lnSpc>
                <a:spcPct val="80000"/>
              </a:lnSpc>
            </a:pPr>
            <a:r>
              <a:rPr lang="es-ES_tradnl" altLang="es-MX" sz="1800"/>
              <a:t>En el caso de que la instrucción enviada produzca unos resultados, mysql_query() devuelve las filas de la tabla afectadas por la instrucción</a:t>
            </a:r>
          </a:p>
          <a:p>
            <a:pPr marL="1073150" lvl="1" indent="-357188">
              <a:lnSpc>
                <a:spcPct val="80000"/>
              </a:lnSpc>
            </a:pPr>
            <a:r>
              <a:rPr lang="es-ES_tradnl" altLang="es-MX" sz="1800"/>
              <a:t>mysql_num_rows() devuelve el número de filas afectadas</a:t>
            </a:r>
          </a:p>
          <a:p>
            <a:pPr marL="1073150" lvl="1" indent="-357188">
              <a:lnSpc>
                <a:spcPct val="80000"/>
              </a:lnSpc>
            </a:pPr>
            <a:r>
              <a:rPr lang="es-ES_tradnl" altLang="es-MX" sz="1800"/>
              <a:t>Para obtener las distintas filas del resultado se utiliza la función mysql_fetch_array(), que obtiene una fila del resultado en un array asociativo cada vez que se invoca</a:t>
            </a:r>
            <a:br>
              <a:rPr lang="es-ES_tradnl" altLang="es-MX" sz="1800"/>
            </a:br>
            <a:endParaRPr lang="es-ES_tradnl" altLang="es-MX" sz="1800"/>
          </a:p>
          <a:p>
            <a:pPr marL="357188" indent="-357188">
              <a:lnSpc>
                <a:spcPct val="80000"/>
              </a:lnSpc>
            </a:pPr>
            <a:r>
              <a:rPr lang="es-ES_tradnl" altLang="es-MX" sz="2000"/>
              <a:t>Sintaxis:</a:t>
            </a:r>
            <a:br>
              <a:rPr lang="es-ES_tradnl" altLang="es-MX" sz="2000"/>
            </a:br>
            <a:r>
              <a:rPr lang="es-ES_tradnl" altLang="es-MX" sz="2000"/>
              <a:t/>
            </a:r>
            <a:br>
              <a:rPr lang="es-ES_tradnl" altLang="es-MX" sz="2000"/>
            </a:br>
            <a:r>
              <a:rPr lang="es-ES_tradnl" altLang="es-MX" sz="1600">
                <a:latin typeface="Courier New" panose="02070309020205020404" pitchFamily="49" charset="0"/>
              </a:rPr>
              <a:t>$nfilas = mysql_num_rows ($consulta);</a:t>
            </a:r>
            <a:br>
              <a:rPr lang="es-ES_tradnl" altLang="es-MX" sz="1600">
                <a:latin typeface="Courier New" panose="02070309020205020404" pitchFamily="49" charset="0"/>
              </a:rPr>
            </a:br>
            <a:r>
              <a:rPr lang="es-ES_tradnl" altLang="es-MX" sz="1600">
                <a:latin typeface="Courier New" panose="02070309020205020404" pitchFamily="49" charset="0"/>
              </a:rPr>
              <a:t>$fila = mysql_fetch_array ($consulta);</a:t>
            </a:r>
          </a:p>
        </p:txBody>
      </p:sp>
    </p:spTree>
    <p:extLst>
      <p:ext uri="{BB962C8B-B14F-4D97-AF65-F5344CB8AC3E}">
        <p14:creationId xmlns:p14="http://schemas.microsoft.com/office/powerpoint/2010/main" val="88616593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2697163" y="457200"/>
            <a:ext cx="7772400" cy="1316038"/>
          </a:xfrm>
        </p:spPr>
        <p:txBody>
          <a:bodyPr/>
          <a:lstStyle/>
          <a:p>
            <a:r>
              <a:rPr lang="es-ES" altLang="es-MX" sz="4000"/>
              <a:t>Acceso a bases de datos MySQL</a:t>
            </a:r>
            <a:endParaRPr lang="es-ES_tradnl" altLang="es-MX" sz="4000"/>
          </a:p>
        </p:txBody>
      </p:sp>
      <p:sp>
        <p:nvSpPr>
          <p:cNvPr id="293891" name="Rectangle 3"/>
          <p:cNvSpPr>
            <a:spLocks noGrp="1" noChangeArrowheads="1"/>
          </p:cNvSpPr>
          <p:nvPr>
            <p:ph type="body" sz="half" idx="1"/>
          </p:nvPr>
        </p:nvSpPr>
        <p:spPr>
          <a:xfrm>
            <a:off x="1997075" y="1914526"/>
            <a:ext cx="7867650" cy="2670175"/>
          </a:xfrm>
        </p:spPr>
        <p:txBody>
          <a:bodyPr/>
          <a:lstStyle/>
          <a:p>
            <a:pPr marL="357188" indent="-357188">
              <a:lnSpc>
                <a:spcPct val="80000"/>
              </a:lnSpc>
            </a:pPr>
            <a:r>
              <a:rPr lang="es-ES_tradnl" altLang="es-MX" sz="2000"/>
              <a:t>Cerrar la conexión con el servidor de bases de datos: </a:t>
            </a:r>
            <a:r>
              <a:rPr lang="es-ES_tradnl" altLang="es-MX" sz="2000" b="1"/>
              <a:t>mysql_close()</a:t>
            </a:r>
            <a:br>
              <a:rPr lang="es-ES_tradnl" altLang="es-MX" sz="2000" b="1"/>
            </a:br>
            <a:endParaRPr lang="es-ES_tradnl" altLang="es-MX" sz="2000" b="1"/>
          </a:p>
          <a:p>
            <a:pPr marL="357188" indent="-357188">
              <a:lnSpc>
                <a:spcPct val="80000"/>
              </a:lnSpc>
            </a:pPr>
            <a:r>
              <a:rPr lang="es-ES_tradnl" altLang="es-MX" sz="2000"/>
              <a:t>Sintaxis:</a:t>
            </a:r>
            <a:br>
              <a:rPr lang="es-ES_tradnl" altLang="es-MX" sz="2000"/>
            </a:br>
            <a:r>
              <a:rPr lang="es-ES_tradnl" altLang="es-MX" sz="2000"/>
              <a:t/>
            </a:r>
            <a:br>
              <a:rPr lang="es-ES_tradnl" altLang="es-MX" sz="2000"/>
            </a:br>
            <a:r>
              <a:rPr lang="es-ES_tradnl" altLang="es-MX" sz="1600">
                <a:latin typeface="Courier New" panose="02070309020205020404" pitchFamily="49" charset="0"/>
              </a:rPr>
              <a:t>mysql_close ($conexion);</a:t>
            </a:r>
            <a:br>
              <a:rPr lang="es-ES_tradnl" altLang="es-MX" sz="1600">
                <a:latin typeface="Courier New" panose="02070309020205020404" pitchFamily="49" charset="0"/>
              </a:rPr>
            </a:br>
            <a:endParaRPr lang="es-ES_tradnl" altLang="es-MX" sz="1600">
              <a:latin typeface="Courier New" panose="02070309020205020404" pitchFamily="49" charset="0"/>
            </a:endParaRPr>
          </a:p>
          <a:p>
            <a:pPr marL="357188" indent="-357188">
              <a:lnSpc>
                <a:spcPct val="80000"/>
              </a:lnSpc>
            </a:pPr>
            <a:r>
              <a:rPr lang="es-ES_tradnl" altLang="es-MX" sz="2000"/>
              <a:t>Ejemplo</a:t>
            </a:r>
            <a:br>
              <a:rPr lang="es-ES_tradnl" altLang="es-MX" sz="2000"/>
            </a:br>
            <a:r>
              <a:rPr lang="es-ES_tradnl" altLang="es-MX" sz="2000"/>
              <a:t/>
            </a:r>
            <a:br>
              <a:rPr lang="es-ES_tradnl" altLang="es-MX" sz="2000"/>
            </a:br>
            <a:r>
              <a:rPr lang="es-ES_tradnl" altLang="es-MX" sz="1600">
                <a:latin typeface="Courier New" panose="02070309020205020404" pitchFamily="49" charset="0"/>
              </a:rPr>
              <a:t>mysql_close ($conexion);</a:t>
            </a:r>
          </a:p>
        </p:txBody>
      </p:sp>
    </p:spTree>
    <p:extLst>
      <p:ext uri="{BB962C8B-B14F-4D97-AF65-F5344CB8AC3E}">
        <p14:creationId xmlns:p14="http://schemas.microsoft.com/office/powerpoint/2010/main" val="2811594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ctrTitle"/>
          </p:nvPr>
        </p:nvSpPr>
        <p:spPr>
          <a:xfrm>
            <a:off x="1847851" y="620713"/>
            <a:ext cx="8208963" cy="1079500"/>
          </a:xfrm>
        </p:spPr>
        <p:txBody>
          <a:bodyPr/>
          <a:lstStyle/>
          <a:p>
            <a:r>
              <a:rPr lang="es-ES" altLang="es-MX">
                <a:solidFill>
                  <a:schemeClr val="tx1"/>
                </a:solidFill>
              </a:rPr>
              <a:t>Bibliografía</a:t>
            </a:r>
          </a:p>
        </p:txBody>
      </p:sp>
      <p:sp>
        <p:nvSpPr>
          <p:cNvPr id="278531" name="Rectangle 3"/>
          <p:cNvSpPr>
            <a:spLocks noGrp="1" noChangeArrowheads="1"/>
          </p:cNvSpPr>
          <p:nvPr>
            <p:ph type="subTitle" idx="1"/>
          </p:nvPr>
        </p:nvSpPr>
        <p:spPr>
          <a:xfrm>
            <a:off x="2495551" y="1268414"/>
            <a:ext cx="7129463" cy="4033837"/>
          </a:xfrm>
        </p:spPr>
        <p:txBody>
          <a:bodyPr>
            <a:normAutofit lnSpcReduction="10000"/>
          </a:bodyPr>
          <a:lstStyle/>
          <a:p>
            <a:pPr marL="609600" indent="-609600" algn="l">
              <a:buFontTx/>
              <a:buChar char="•"/>
            </a:pPr>
            <a:endParaRPr lang="es-ES" altLang="es-MX"/>
          </a:p>
          <a:p>
            <a:pPr marL="609600" indent="-609600" algn="l">
              <a:buFontTx/>
              <a:buChar char="•"/>
            </a:pPr>
            <a:endParaRPr lang="es-ES" altLang="es-MX"/>
          </a:p>
          <a:p>
            <a:pPr marL="609600" indent="-609600" algn="l">
              <a:buFontTx/>
              <a:buChar char="•"/>
            </a:pPr>
            <a:r>
              <a:rPr lang="es-ES" altLang="es-MX">
                <a:hlinkClick r:id="rId2"/>
              </a:rPr>
              <a:t>http://www.elguruprogramador.com.ar</a:t>
            </a:r>
            <a:endParaRPr lang="es-ES" altLang="es-MX"/>
          </a:p>
          <a:p>
            <a:pPr marL="609600" indent="-609600" algn="l">
              <a:buFontTx/>
              <a:buChar char="•"/>
            </a:pPr>
            <a:endParaRPr lang="es-ES" altLang="es-MX"/>
          </a:p>
          <a:p>
            <a:pPr marL="609600" indent="-609600" algn="l">
              <a:buFontTx/>
              <a:buChar char="•"/>
            </a:pPr>
            <a:r>
              <a:rPr lang="es-ES" altLang="es-MX" u="sng">
                <a:hlinkClick r:id="rId3"/>
              </a:rPr>
              <a:t>http://www.php-hispano.net</a:t>
            </a:r>
            <a:endParaRPr lang="es-ES" altLang="es-MX" u="sng"/>
          </a:p>
          <a:p>
            <a:pPr marL="609600" indent="-609600" algn="l">
              <a:buFontTx/>
              <a:buChar char="•"/>
            </a:pPr>
            <a:endParaRPr lang="es-ES" altLang="es-MX" u="sng"/>
          </a:p>
          <a:p>
            <a:pPr marL="609600" indent="-609600" algn="l">
              <a:buFontTx/>
              <a:buChar char="•"/>
            </a:pPr>
            <a:r>
              <a:rPr lang="es-ES" altLang="es-MX" u="sng">
                <a:hlinkClick r:id="rId4"/>
              </a:rPr>
              <a:t>http://www.php.net</a:t>
            </a:r>
            <a:endParaRPr lang="es-ES" altLang="es-MX" u="sng"/>
          </a:p>
          <a:p>
            <a:pPr marL="609600" indent="-609600" algn="l">
              <a:buFontTx/>
              <a:buChar char="•"/>
            </a:pPr>
            <a:endParaRPr lang="es-ES" altLang="es-MX" u="sng"/>
          </a:p>
          <a:p>
            <a:pPr marL="609600" indent="-609600" algn="l">
              <a:buFontTx/>
              <a:buChar char="•"/>
            </a:pPr>
            <a:r>
              <a:rPr lang="es-ES" altLang="es-MX" u="sng">
                <a:hlinkClick r:id="rId5"/>
              </a:rPr>
              <a:t>http://www.htmlpoint.com/php/guida/php_01.htm</a:t>
            </a:r>
            <a:endParaRPr lang="es-ES" altLang="es-MX" u="sng"/>
          </a:p>
          <a:p>
            <a:pPr marL="609600" indent="-609600" algn="l">
              <a:buFontTx/>
              <a:buChar char="•"/>
            </a:pPr>
            <a:endParaRPr lang="es-ES" altLang="es-MX" u="sng"/>
          </a:p>
          <a:p>
            <a:pPr marL="609600" indent="-609600" algn="l"/>
            <a:endParaRPr lang="es-ES" altLang="es-MX" u="sng"/>
          </a:p>
          <a:p>
            <a:pPr marL="609600" indent="-609600" algn="l">
              <a:buFontTx/>
              <a:buChar char="•"/>
            </a:pPr>
            <a:endParaRPr lang="es-ES" altLang="es-MX" u="sng"/>
          </a:p>
        </p:txBody>
      </p:sp>
    </p:spTree>
    <p:extLst>
      <p:ext uri="{BB962C8B-B14F-4D97-AF65-F5344CB8AC3E}">
        <p14:creationId xmlns:p14="http://schemas.microsoft.com/office/powerpoint/2010/main" val="13659416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Bibliografía </a:t>
            </a:r>
            <a:endParaRPr lang="es-CO" dirty="0"/>
          </a:p>
        </p:txBody>
      </p:sp>
      <p:sp>
        <p:nvSpPr>
          <p:cNvPr id="3" name="Marcador de contenido 2"/>
          <p:cNvSpPr>
            <a:spLocks noGrp="1"/>
          </p:cNvSpPr>
          <p:nvPr>
            <p:ph idx="1"/>
          </p:nvPr>
        </p:nvSpPr>
        <p:spPr/>
        <p:txBody>
          <a:bodyPr/>
          <a:lstStyle/>
          <a:p>
            <a:r>
              <a:rPr lang="es-CO" dirty="0">
                <a:hlinkClick r:id="rId2"/>
              </a:rPr>
              <a:t>http://librosweb.es</a:t>
            </a:r>
            <a:r>
              <a:rPr lang="es-CO" dirty="0" smtClean="0">
                <a:hlinkClick r:id="rId2"/>
              </a:rPr>
              <a:t>/</a:t>
            </a:r>
            <a:r>
              <a:rPr lang="es-CO" dirty="0" smtClean="0"/>
              <a:t>, 2014. Introducción a JavaScript.</a:t>
            </a:r>
            <a:endParaRPr lang="es-CO" dirty="0"/>
          </a:p>
        </p:txBody>
      </p:sp>
    </p:spTree>
    <p:extLst>
      <p:ext uri="{BB962C8B-B14F-4D97-AF65-F5344CB8AC3E}">
        <p14:creationId xmlns:p14="http://schemas.microsoft.com/office/powerpoint/2010/main" val="2536250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OR símbolo ||</a:t>
            </a:r>
            <a:endParaRPr lang="es-CO"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405200084"/>
              </p:ext>
            </p:extLst>
          </p:nvPr>
        </p:nvGraphicFramePr>
        <p:xfrm>
          <a:off x="2468566" y="1824574"/>
          <a:ext cx="7203468" cy="1828800"/>
        </p:xfrm>
        <a:graphic>
          <a:graphicData uri="http://schemas.openxmlformats.org/drawingml/2006/table">
            <a:tbl>
              <a:tblPr firstRow="1" bandRow="1">
                <a:tableStyleId>{D03447BB-5D67-496B-8E87-E561075AD55C}</a:tableStyleId>
              </a:tblPr>
              <a:tblGrid>
                <a:gridCol w="2401156">
                  <a:extLst>
                    <a:ext uri="{9D8B030D-6E8A-4147-A177-3AD203B41FA5}">
                      <a16:colId xmlns:a16="http://schemas.microsoft.com/office/drawing/2014/main" val="20000"/>
                    </a:ext>
                  </a:extLst>
                </a:gridCol>
                <a:gridCol w="2401156">
                  <a:extLst>
                    <a:ext uri="{9D8B030D-6E8A-4147-A177-3AD203B41FA5}">
                      <a16:colId xmlns:a16="http://schemas.microsoft.com/office/drawing/2014/main" val="20001"/>
                    </a:ext>
                  </a:extLst>
                </a:gridCol>
                <a:gridCol w="2401156">
                  <a:extLst>
                    <a:ext uri="{9D8B030D-6E8A-4147-A177-3AD203B41FA5}">
                      <a16:colId xmlns:a16="http://schemas.microsoft.com/office/drawing/2014/main" val="20002"/>
                    </a:ext>
                  </a:extLst>
                </a:gridCol>
              </a:tblGrid>
              <a:tr h="0">
                <a:tc>
                  <a:txBody>
                    <a:bodyPr/>
                    <a:lstStyle/>
                    <a:p>
                      <a:pPr algn="l"/>
                      <a:r>
                        <a:rPr lang="es-CO" dirty="0">
                          <a:effectLst/>
                        </a:rPr>
                        <a:t>variable1</a:t>
                      </a:r>
                    </a:p>
                  </a:txBody>
                  <a:tcPr anchor="ctr"/>
                </a:tc>
                <a:tc>
                  <a:txBody>
                    <a:bodyPr/>
                    <a:lstStyle/>
                    <a:p>
                      <a:pPr algn="l"/>
                      <a:r>
                        <a:rPr lang="es-CO">
                          <a:effectLst/>
                        </a:rPr>
                        <a:t>variable2</a:t>
                      </a:r>
                    </a:p>
                  </a:txBody>
                  <a:tcPr anchor="ctr"/>
                </a:tc>
                <a:tc>
                  <a:txBody>
                    <a:bodyPr/>
                    <a:lstStyle/>
                    <a:p>
                      <a:pPr algn="l"/>
                      <a:r>
                        <a:rPr lang="es-CO">
                          <a:effectLst/>
                        </a:rPr>
                        <a:t>variable1 || variable2</a:t>
                      </a:r>
                    </a:p>
                  </a:txBody>
                  <a:tcPr anchor="ctr"/>
                </a:tc>
                <a:extLst>
                  <a:ext uri="{0D108BD9-81ED-4DB2-BD59-A6C34878D82A}">
                    <a16:rowId xmlns:a16="http://schemas.microsoft.com/office/drawing/2014/main" val="10000"/>
                  </a:ext>
                </a:extLst>
              </a:tr>
              <a:tr h="0">
                <a:tc>
                  <a:txBody>
                    <a:bodyPr/>
                    <a:lstStyle/>
                    <a:p>
                      <a:r>
                        <a:rPr lang="es-CO">
                          <a:effectLst/>
                        </a:rPr>
                        <a:t>true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a16="http://schemas.microsoft.com/office/drawing/2014/main" val="10001"/>
                  </a:ext>
                </a:extLst>
              </a:tr>
              <a:tr h="0">
                <a:tc>
                  <a:txBody>
                    <a:bodyPr/>
                    <a:lstStyle/>
                    <a:p>
                      <a:r>
                        <a:rPr lang="es-CO">
                          <a:effectLst/>
                        </a:rPr>
                        <a:t>true</a:t>
                      </a:r>
                    </a:p>
                  </a:txBody>
                  <a:tcPr anchor="ctr"/>
                </a:tc>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a16="http://schemas.microsoft.com/office/drawing/2014/main" val="10002"/>
                  </a:ext>
                </a:extLst>
              </a:tr>
              <a:tr h="0">
                <a:tc>
                  <a:txBody>
                    <a:bodyPr/>
                    <a:lstStyle/>
                    <a:p>
                      <a:r>
                        <a:rPr lang="es-CO">
                          <a:effectLst/>
                        </a:rPr>
                        <a:t>false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a16="http://schemas.microsoft.com/office/drawing/2014/main" val="10003"/>
                  </a:ext>
                </a:extLst>
              </a:tr>
              <a:tr h="0">
                <a:tc>
                  <a:txBody>
                    <a:bodyPr/>
                    <a:lstStyle/>
                    <a:p>
                      <a:r>
                        <a:rPr lang="es-CO">
                          <a:effectLst/>
                        </a:rPr>
                        <a:t>false</a:t>
                      </a:r>
                    </a:p>
                  </a:txBody>
                  <a:tcPr anchor="ctr"/>
                </a:tc>
                <a:tc>
                  <a:txBody>
                    <a:bodyPr/>
                    <a:lstStyle/>
                    <a:p>
                      <a:r>
                        <a:rPr lang="es-CO">
                          <a:effectLst/>
                        </a:rPr>
                        <a:t>false</a:t>
                      </a:r>
                    </a:p>
                  </a:txBody>
                  <a:tcPr anchor="ctr"/>
                </a:tc>
                <a:tc>
                  <a:txBody>
                    <a:bodyPr/>
                    <a:lstStyle/>
                    <a:p>
                      <a:r>
                        <a:rPr lang="es-CO" dirty="0">
                          <a:effectLst/>
                        </a:rPr>
                        <a:t>false</a:t>
                      </a:r>
                    </a:p>
                  </a:txBody>
                  <a:tcPr anchor="ctr"/>
                </a:tc>
                <a:extLst>
                  <a:ext uri="{0D108BD9-81ED-4DB2-BD59-A6C34878D82A}">
                    <a16:rowId xmlns:a16="http://schemas.microsoft.com/office/drawing/2014/main" val="10004"/>
                  </a:ext>
                </a:extLst>
              </a:tr>
            </a:tbl>
          </a:graphicData>
        </a:graphic>
      </p:graphicFrame>
      <p:pic>
        <p:nvPicPr>
          <p:cNvPr id="5" name="Imagen 4"/>
          <p:cNvPicPr>
            <a:picLocks noChangeAspect="1"/>
          </p:cNvPicPr>
          <p:nvPr/>
        </p:nvPicPr>
        <p:blipFill>
          <a:blip r:embed="rId2"/>
          <a:stretch>
            <a:fillRect/>
          </a:stretch>
        </p:blipFill>
        <p:spPr>
          <a:xfrm>
            <a:off x="2661749" y="4044838"/>
            <a:ext cx="6868501" cy="1763534"/>
          </a:xfrm>
          <a:prstGeom prst="rect">
            <a:avLst/>
          </a:prstGeom>
        </p:spPr>
      </p:pic>
    </p:spTree>
    <p:extLst>
      <p:ext uri="{BB962C8B-B14F-4D97-AF65-F5344CB8AC3E}">
        <p14:creationId xmlns:p14="http://schemas.microsoft.com/office/powerpoint/2010/main" val="1356915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Matemáticos </a:t>
            </a:r>
            <a:endParaRPr lang="es-CO" dirty="0"/>
          </a:p>
        </p:txBody>
      </p:sp>
      <p:sp>
        <p:nvSpPr>
          <p:cNvPr id="3" name="Marcador de contenido 2"/>
          <p:cNvSpPr>
            <a:spLocks noGrp="1"/>
          </p:cNvSpPr>
          <p:nvPr>
            <p:ph idx="1"/>
          </p:nvPr>
        </p:nvSpPr>
        <p:spPr/>
        <p:txBody>
          <a:bodyPr>
            <a:normAutofit fontScale="92500" lnSpcReduction="10000"/>
          </a:bodyPr>
          <a:lstStyle/>
          <a:p>
            <a:r>
              <a:rPr lang="es-CO" sz="2200" dirty="0" smtClean="0"/>
              <a:t>Adición +</a:t>
            </a:r>
          </a:p>
          <a:p>
            <a:r>
              <a:rPr lang="es-CO" sz="2200" dirty="0" smtClean="0"/>
              <a:t>Sustracción –</a:t>
            </a:r>
          </a:p>
          <a:p>
            <a:r>
              <a:rPr lang="es-CO" sz="2200" dirty="0" smtClean="0"/>
              <a:t>Multiplicación *</a:t>
            </a:r>
          </a:p>
          <a:p>
            <a:r>
              <a:rPr lang="es-CO" sz="2200" dirty="0" smtClean="0"/>
              <a:t>División /</a:t>
            </a:r>
          </a:p>
          <a:p>
            <a:r>
              <a:rPr lang="es-CO" sz="2200" dirty="0" smtClean="0"/>
              <a:t>Modulo %</a:t>
            </a:r>
          </a:p>
          <a:p>
            <a:r>
              <a:rPr lang="es-CO" sz="2200" dirty="0" smtClean="0"/>
              <a:t>Combinados con el operador de asignación =</a:t>
            </a:r>
          </a:p>
          <a:p>
            <a:pPr lvl="1"/>
            <a:r>
              <a:rPr lang="es-CO" dirty="0" smtClean="0"/>
              <a:t>+=</a:t>
            </a:r>
          </a:p>
          <a:p>
            <a:pPr lvl="1"/>
            <a:r>
              <a:rPr lang="es-CO" dirty="0" smtClean="0"/>
              <a:t>-=</a:t>
            </a:r>
          </a:p>
          <a:p>
            <a:pPr lvl="1"/>
            <a:r>
              <a:rPr lang="es-CO" dirty="0" smtClean="0"/>
              <a:t>*=</a:t>
            </a:r>
          </a:p>
          <a:p>
            <a:pPr lvl="1"/>
            <a:r>
              <a:rPr lang="es-CO" dirty="0" smtClean="0"/>
              <a:t>/=</a:t>
            </a:r>
          </a:p>
          <a:p>
            <a:pPr lvl="1"/>
            <a:r>
              <a:rPr lang="es-CO" dirty="0" smtClean="0"/>
              <a:t>%=</a:t>
            </a:r>
          </a:p>
          <a:p>
            <a:endParaRPr lang="es-CO" dirty="0"/>
          </a:p>
        </p:txBody>
      </p:sp>
      <p:pic>
        <p:nvPicPr>
          <p:cNvPr id="4" name="Imagen 3"/>
          <p:cNvPicPr>
            <a:picLocks noChangeAspect="1"/>
          </p:cNvPicPr>
          <p:nvPr/>
        </p:nvPicPr>
        <p:blipFill>
          <a:blip r:embed="rId2"/>
          <a:stretch>
            <a:fillRect/>
          </a:stretch>
        </p:blipFill>
        <p:spPr>
          <a:xfrm>
            <a:off x="4516008" y="1669995"/>
            <a:ext cx="4671544" cy="1618852"/>
          </a:xfrm>
          <a:prstGeom prst="rect">
            <a:avLst/>
          </a:prstGeom>
        </p:spPr>
      </p:pic>
      <p:pic>
        <p:nvPicPr>
          <p:cNvPr id="5" name="Imagen 4"/>
          <p:cNvPicPr>
            <a:picLocks noChangeAspect="1"/>
          </p:cNvPicPr>
          <p:nvPr/>
        </p:nvPicPr>
        <p:blipFill>
          <a:blip r:embed="rId3"/>
          <a:stretch>
            <a:fillRect/>
          </a:stretch>
        </p:blipFill>
        <p:spPr>
          <a:xfrm>
            <a:off x="9187552" y="1669995"/>
            <a:ext cx="2292890" cy="1466127"/>
          </a:xfrm>
          <a:prstGeom prst="rect">
            <a:avLst/>
          </a:prstGeom>
        </p:spPr>
      </p:pic>
      <p:pic>
        <p:nvPicPr>
          <p:cNvPr id="6" name="Imagen 5"/>
          <p:cNvPicPr>
            <a:picLocks noChangeAspect="1"/>
          </p:cNvPicPr>
          <p:nvPr/>
        </p:nvPicPr>
        <p:blipFill>
          <a:blip r:embed="rId4"/>
          <a:stretch>
            <a:fillRect/>
          </a:stretch>
        </p:blipFill>
        <p:spPr>
          <a:xfrm>
            <a:off x="3882798" y="4554811"/>
            <a:ext cx="3059000" cy="1432389"/>
          </a:xfrm>
          <a:prstGeom prst="rect">
            <a:avLst/>
          </a:prstGeom>
        </p:spPr>
      </p:pic>
    </p:spTree>
    <p:extLst>
      <p:ext uri="{BB962C8B-B14F-4D97-AF65-F5344CB8AC3E}">
        <p14:creationId xmlns:p14="http://schemas.microsoft.com/office/powerpoint/2010/main" val="1463004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relacionales</a:t>
            </a:r>
            <a:endParaRPr lang="es-CO" dirty="0"/>
          </a:p>
        </p:txBody>
      </p:sp>
      <p:sp>
        <p:nvSpPr>
          <p:cNvPr id="3" name="Marcador de contenido 2"/>
          <p:cNvSpPr>
            <a:spLocks noGrp="1"/>
          </p:cNvSpPr>
          <p:nvPr>
            <p:ph idx="1"/>
          </p:nvPr>
        </p:nvSpPr>
        <p:spPr/>
        <p:txBody>
          <a:bodyPr/>
          <a:lstStyle/>
          <a:p>
            <a:r>
              <a:rPr lang="es-CO" dirty="0" smtClean="0"/>
              <a:t>&gt;</a:t>
            </a:r>
          </a:p>
          <a:p>
            <a:r>
              <a:rPr lang="es-CO" dirty="0" smtClean="0"/>
              <a:t>&lt;</a:t>
            </a:r>
          </a:p>
          <a:p>
            <a:r>
              <a:rPr lang="es-CO" dirty="0" smtClean="0"/>
              <a:t>&gt;=</a:t>
            </a:r>
          </a:p>
          <a:p>
            <a:r>
              <a:rPr lang="es-CO" dirty="0" smtClean="0"/>
              <a:t>&lt;=</a:t>
            </a:r>
          </a:p>
          <a:p>
            <a:r>
              <a:rPr lang="es-CO" dirty="0" smtClean="0"/>
              <a:t>==</a:t>
            </a:r>
          </a:p>
          <a:p>
            <a:r>
              <a:rPr lang="es-CO" dirty="0" smtClean="0"/>
              <a:t>!=</a:t>
            </a:r>
          </a:p>
          <a:p>
            <a:endParaRPr lang="es-CO" dirty="0"/>
          </a:p>
        </p:txBody>
      </p:sp>
      <p:pic>
        <p:nvPicPr>
          <p:cNvPr id="4" name="Imagen 3"/>
          <p:cNvPicPr>
            <a:picLocks noChangeAspect="1"/>
          </p:cNvPicPr>
          <p:nvPr/>
        </p:nvPicPr>
        <p:blipFill>
          <a:blip r:embed="rId2"/>
          <a:stretch>
            <a:fillRect/>
          </a:stretch>
        </p:blipFill>
        <p:spPr>
          <a:xfrm>
            <a:off x="3405032" y="1825625"/>
            <a:ext cx="3030392" cy="2597479"/>
          </a:xfrm>
          <a:prstGeom prst="rect">
            <a:avLst/>
          </a:prstGeom>
        </p:spPr>
      </p:pic>
      <p:pic>
        <p:nvPicPr>
          <p:cNvPr id="5" name="Imagen 4"/>
          <p:cNvPicPr>
            <a:picLocks noChangeAspect="1"/>
          </p:cNvPicPr>
          <p:nvPr/>
        </p:nvPicPr>
        <p:blipFill>
          <a:blip r:embed="rId3"/>
          <a:stretch>
            <a:fillRect/>
          </a:stretch>
        </p:blipFill>
        <p:spPr>
          <a:xfrm>
            <a:off x="7038595" y="1825625"/>
            <a:ext cx="3938096" cy="2241193"/>
          </a:xfrm>
          <a:prstGeom prst="rect">
            <a:avLst/>
          </a:prstGeom>
        </p:spPr>
      </p:pic>
      <p:sp>
        <p:nvSpPr>
          <p:cNvPr id="6" name="Rectangle 1"/>
          <p:cNvSpPr>
            <a:spLocks noChangeArrowheads="1"/>
          </p:cNvSpPr>
          <p:nvPr/>
        </p:nvSpPr>
        <p:spPr bwMode="auto">
          <a:xfrm>
            <a:off x="1854200" y="4917363"/>
            <a:ext cx="9728200" cy="161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rgbClr val="222222"/>
                </a:solidFill>
                <a:effectLst/>
                <a:latin typeface="Helvetica Neue"/>
              </a:rPr>
              <a:t>Ejercicio</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rgbClr val="222222"/>
                </a:solidFill>
                <a:effectLst/>
                <a:latin typeface="Helvetica Neue"/>
              </a:rPr>
              <a:t>A partir del siguiente </a:t>
            </a:r>
            <a:r>
              <a:rPr kumimoji="0" lang="es-CO" altLang="es-CO" sz="1200" b="0" i="0" u="none" strike="noStrike" cap="none" normalizeH="0" baseline="0" dirty="0" err="1" smtClean="0">
                <a:ln>
                  <a:noFill/>
                </a:ln>
                <a:solidFill>
                  <a:srgbClr val="222222"/>
                </a:solidFill>
                <a:effectLst/>
                <a:latin typeface="Helvetica Neue"/>
              </a:rPr>
              <a:t>array</a:t>
            </a:r>
            <a:r>
              <a:rPr kumimoji="0" lang="es-CO" altLang="es-CO" sz="1200" b="0" i="0" u="none" strike="noStrike" cap="none" normalizeH="0" baseline="0" dirty="0" smtClean="0">
                <a:ln>
                  <a:noFill/>
                </a:ln>
                <a:solidFill>
                  <a:srgbClr val="222222"/>
                </a:solidFill>
                <a:effectLst/>
                <a:latin typeface="Helvetica Neue"/>
              </a:rPr>
              <a:t> que se proporciona: </a:t>
            </a:r>
            <a:r>
              <a:rPr kumimoji="0" lang="es-CO" altLang="es-CO" sz="12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var</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 valores = [true, 5, false, "hola", "</a:t>
            </a:r>
            <a:r>
              <a:rPr kumimoji="0" lang="es-CO" altLang="es-CO" sz="12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adios</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 2];</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1200" b="0" i="0" u="none" strike="noStrike" cap="none" normalizeH="0" baseline="0" dirty="0" smtClean="0">
                <a:ln>
                  <a:noFill/>
                </a:ln>
                <a:solidFill>
                  <a:srgbClr val="222222"/>
                </a:solidFill>
                <a:effectLst/>
                <a:latin typeface="Helvetica Neue"/>
              </a:rPr>
              <a:t>Determinar cual de los dos elementos de texto es mayor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CO" altLang="es-CO" sz="1200" b="0" i="0" u="none" strike="noStrike" cap="none" normalizeH="0" baseline="0" dirty="0" smtClean="0">
                <a:ln>
                  <a:noFill/>
                </a:ln>
                <a:solidFill>
                  <a:srgbClr val="222222"/>
                </a:solidFill>
                <a:effectLst/>
                <a:latin typeface="Helvetica Neue"/>
              </a:rPr>
              <a:t>Utilizando exclusivamente los dos valores booleanos del </a:t>
            </a:r>
            <a:r>
              <a:rPr kumimoji="0" lang="es-CO" altLang="es-CO" sz="1200" b="0" i="0" u="none" strike="noStrike" cap="none" normalizeH="0" baseline="0" dirty="0" err="1" smtClean="0">
                <a:ln>
                  <a:noFill/>
                </a:ln>
                <a:solidFill>
                  <a:srgbClr val="222222"/>
                </a:solidFill>
                <a:effectLst/>
                <a:latin typeface="Helvetica Neue"/>
              </a:rPr>
              <a:t>array</a:t>
            </a:r>
            <a:r>
              <a:rPr kumimoji="0" lang="es-CO" altLang="es-CO" sz="1200" b="0" i="0" u="none" strike="noStrike" cap="none" normalizeH="0" baseline="0" dirty="0" smtClean="0">
                <a:ln>
                  <a:noFill/>
                </a:ln>
                <a:solidFill>
                  <a:srgbClr val="222222"/>
                </a:solidFill>
                <a:effectLst/>
                <a:latin typeface="Helvetica Neue"/>
              </a:rPr>
              <a:t>, determinar los operadores necesarios para obtener un resultado </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true</a:t>
            </a:r>
            <a:r>
              <a:rPr kumimoji="0" lang="es-CO" altLang="es-CO" sz="1200" b="0" i="0" u="none" strike="noStrike" cap="none" normalizeH="0" baseline="0" dirty="0" smtClean="0">
                <a:ln>
                  <a:noFill/>
                </a:ln>
                <a:solidFill>
                  <a:srgbClr val="222222"/>
                </a:solidFill>
                <a:effectLst/>
                <a:latin typeface="Helvetica Neue"/>
              </a:rPr>
              <a:t> y otro resultado </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false</a:t>
            </a:r>
            <a:endParaRPr kumimoji="0" lang="es-CO" altLang="es-CO" sz="1200" b="0" i="0" u="none" strike="noStrike" cap="none" normalizeH="0" baseline="0" dirty="0" smtClean="0">
              <a:ln>
                <a:noFill/>
              </a:ln>
              <a:solidFill>
                <a:srgbClr val="222222"/>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CO" altLang="es-CO" sz="1200" b="0" i="0" u="none" strike="noStrike" cap="none" normalizeH="0" baseline="0" dirty="0" smtClean="0">
                <a:ln>
                  <a:noFill/>
                </a:ln>
                <a:solidFill>
                  <a:srgbClr val="222222"/>
                </a:solidFill>
                <a:effectLst/>
                <a:latin typeface="Helvetica Neue"/>
              </a:rPr>
              <a:t>Determinar el resultado de las cinco operaciones matemáticas realizadas con los dos elementos numéricos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78653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de control de flujo</a:t>
            </a:r>
            <a:endParaRPr lang="es-CO" dirty="0"/>
          </a:p>
        </p:txBody>
      </p:sp>
      <p:sp>
        <p:nvSpPr>
          <p:cNvPr id="3" name="Marcador de contenido 2"/>
          <p:cNvSpPr>
            <a:spLocks noGrp="1"/>
          </p:cNvSpPr>
          <p:nvPr>
            <p:ph idx="1"/>
          </p:nvPr>
        </p:nvSpPr>
        <p:spPr/>
        <p:txBody>
          <a:bodyPr/>
          <a:lstStyle/>
          <a:p>
            <a:r>
              <a:rPr lang="es-CO" dirty="0" smtClean="0"/>
              <a:t>Son instrucciones que apoyan la toma de decisiones en la ejecución del programa dejando de ser una secuencia línea.</a:t>
            </a:r>
          </a:p>
          <a:p>
            <a:r>
              <a:rPr lang="es-CO" dirty="0" err="1" smtClean="0"/>
              <a:t>If</a:t>
            </a:r>
            <a:endParaRPr lang="es-CO" dirty="0" smtClean="0"/>
          </a:p>
          <a:p>
            <a:r>
              <a:rPr lang="es-CO" dirty="0" err="1" smtClean="0"/>
              <a:t>If</a:t>
            </a:r>
            <a:r>
              <a:rPr lang="es-CO" dirty="0" smtClean="0"/>
              <a:t>…</a:t>
            </a:r>
            <a:r>
              <a:rPr lang="es-CO" dirty="0" err="1" smtClean="0"/>
              <a:t>else</a:t>
            </a:r>
            <a:endParaRPr lang="es-CO" dirty="0" smtClean="0"/>
          </a:p>
          <a:p>
            <a:r>
              <a:rPr lang="es-CO" dirty="0" err="1"/>
              <a:t>f</a:t>
            </a:r>
            <a:r>
              <a:rPr lang="es-CO" dirty="0" err="1" smtClean="0"/>
              <a:t>or</a:t>
            </a:r>
            <a:endParaRPr lang="es-CO" dirty="0" smtClean="0"/>
          </a:p>
          <a:p>
            <a:r>
              <a:rPr lang="es-CO" dirty="0" err="1" smtClean="0"/>
              <a:t>for</a:t>
            </a:r>
            <a:r>
              <a:rPr lang="es-CO" dirty="0" smtClean="0"/>
              <a:t> in</a:t>
            </a:r>
          </a:p>
          <a:p>
            <a:endParaRPr lang="es-CO" dirty="0"/>
          </a:p>
        </p:txBody>
      </p:sp>
    </p:spTree>
    <p:extLst>
      <p:ext uri="{BB962C8B-B14F-4D97-AF65-F5344CB8AC3E}">
        <p14:creationId xmlns:p14="http://schemas.microsoft.com/office/powerpoint/2010/main" val="2413960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Incluir </a:t>
            </a:r>
            <a:r>
              <a:rPr lang="es-CO" dirty="0"/>
              <a:t>JavaScript en </a:t>
            </a:r>
            <a:r>
              <a:rPr lang="es-CO" dirty="0" smtClean="0"/>
              <a:t>documentos</a:t>
            </a:r>
            <a:endParaRPr lang="es-CO" dirty="0"/>
          </a:p>
        </p:txBody>
      </p:sp>
      <p:sp>
        <p:nvSpPr>
          <p:cNvPr id="3" name="Marcador de contenido 2"/>
          <p:cNvSpPr>
            <a:spLocks noGrp="1"/>
          </p:cNvSpPr>
          <p:nvPr>
            <p:ph idx="1"/>
          </p:nvPr>
        </p:nvSpPr>
        <p:spPr/>
        <p:txBody>
          <a:bodyPr/>
          <a:lstStyle/>
          <a:p>
            <a:r>
              <a:rPr lang="es-ES" dirty="0"/>
              <a:t>JavaScript en el mismo documento </a:t>
            </a:r>
          </a:p>
          <a:p>
            <a:r>
              <a:rPr lang="es-ES" dirty="0" smtClean="0"/>
              <a:t>JavaScript </a:t>
            </a:r>
            <a:r>
              <a:rPr lang="es-ES" dirty="0"/>
              <a:t>en un archivo </a:t>
            </a:r>
            <a:r>
              <a:rPr lang="es-ES" dirty="0" smtClean="0"/>
              <a:t>externo</a:t>
            </a:r>
          </a:p>
          <a:p>
            <a:r>
              <a:rPr lang="es-CO" dirty="0"/>
              <a:t>JavaScript en los elementos</a:t>
            </a:r>
          </a:p>
          <a:p>
            <a:endParaRPr lang="es-ES" dirty="0"/>
          </a:p>
          <a:p>
            <a:endParaRPr lang="es-CO" dirty="0"/>
          </a:p>
        </p:txBody>
      </p:sp>
    </p:spTree>
    <p:extLst>
      <p:ext uri="{BB962C8B-B14F-4D97-AF65-F5344CB8AC3E}">
        <p14:creationId xmlns:p14="http://schemas.microsoft.com/office/powerpoint/2010/main" val="3392185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if</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CO" sz="2000" dirty="0" err="1" smtClean="0"/>
              <a:t>If</a:t>
            </a:r>
            <a:r>
              <a:rPr lang="es-CO" sz="2000" dirty="0" smtClean="0"/>
              <a:t>(condición){</a:t>
            </a:r>
          </a:p>
          <a:p>
            <a:pPr marL="0" indent="0">
              <a:buNone/>
            </a:pPr>
            <a:r>
              <a:rPr lang="es-CO" sz="2000" dirty="0" smtClean="0"/>
              <a:t>…</a:t>
            </a:r>
          </a:p>
          <a:p>
            <a:pPr marL="0" indent="0">
              <a:buNone/>
            </a:pPr>
            <a:r>
              <a:rPr lang="es-CO" sz="2000" dirty="0" smtClean="0"/>
              <a:t>}</a:t>
            </a:r>
          </a:p>
          <a:p>
            <a:pPr marL="0" indent="0">
              <a:buNone/>
            </a:pPr>
            <a:endParaRPr lang="es-CO" sz="2000" dirty="0" smtClean="0"/>
          </a:p>
          <a:p>
            <a:pPr marL="0" indent="0">
              <a:buNone/>
            </a:pPr>
            <a:r>
              <a:rPr lang="es-CO" sz="2000" dirty="0" err="1"/>
              <a:t>v</a:t>
            </a:r>
            <a:r>
              <a:rPr lang="es-CO" sz="2000" dirty="0" err="1" smtClean="0"/>
              <a:t>ar</a:t>
            </a:r>
            <a:r>
              <a:rPr lang="es-CO" sz="2000" dirty="0" smtClean="0"/>
              <a:t> estado = true;</a:t>
            </a:r>
          </a:p>
          <a:p>
            <a:pPr marL="0" indent="0">
              <a:buNone/>
            </a:pPr>
            <a:r>
              <a:rPr lang="es-CO" sz="2000" dirty="0" err="1"/>
              <a:t>i</a:t>
            </a:r>
            <a:r>
              <a:rPr lang="es-CO" sz="2000" dirty="0" err="1" smtClean="0"/>
              <a:t>f</a:t>
            </a:r>
            <a:r>
              <a:rPr lang="es-CO" sz="2000" dirty="0" smtClean="0"/>
              <a:t>(estado) {</a:t>
            </a:r>
          </a:p>
          <a:p>
            <a:pPr marL="0" indent="0">
              <a:buNone/>
            </a:pPr>
            <a:r>
              <a:rPr lang="es-CO" sz="2000" dirty="0" smtClean="0"/>
              <a:t>	</a:t>
            </a:r>
            <a:r>
              <a:rPr lang="es-CO" sz="2000" dirty="0" err="1" smtClean="0"/>
              <a:t>alert</a:t>
            </a:r>
            <a:r>
              <a:rPr lang="es-CO" sz="2000" dirty="0" smtClean="0"/>
              <a:t>(“Hola mundo”);</a:t>
            </a:r>
          </a:p>
          <a:p>
            <a:pPr marL="0" indent="0">
              <a:buNone/>
            </a:pPr>
            <a:r>
              <a:rPr lang="es-CO" sz="2000" dirty="0" smtClean="0"/>
              <a:t>}</a:t>
            </a:r>
          </a:p>
          <a:p>
            <a:pPr marL="0" indent="0">
              <a:buNone/>
            </a:pPr>
            <a:endParaRPr lang="es-CO" sz="2000" dirty="0"/>
          </a:p>
          <a:p>
            <a:pPr marL="0" indent="0">
              <a:buNone/>
            </a:pPr>
            <a:r>
              <a:rPr lang="es-CO" sz="2000" dirty="0" err="1"/>
              <a:t>var</a:t>
            </a:r>
            <a:r>
              <a:rPr lang="es-CO" sz="2000" dirty="0"/>
              <a:t> estado = true</a:t>
            </a:r>
            <a:r>
              <a:rPr lang="es-CO" sz="2000" dirty="0" smtClean="0"/>
              <a:t>;</a:t>
            </a:r>
          </a:p>
          <a:p>
            <a:pPr marL="0" indent="0">
              <a:buNone/>
            </a:pPr>
            <a:r>
              <a:rPr lang="es-CO" sz="2000" dirty="0" err="1" smtClean="0"/>
              <a:t>if</a:t>
            </a:r>
            <a:r>
              <a:rPr lang="es-CO" sz="2000" dirty="0" smtClean="0"/>
              <a:t>(estado == true) </a:t>
            </a:r>
            <a:r>
              <a:rPr lang="es-CO" sz="2000" dirty="0"/>
              <a:t>{</a:t>
            </a:r>
          </a:p>
          <a:p>
            <a:pPr marL="0" indent="0">
              <a:buNone/>
            </a:pPr>
            <a:r>
              <a:rPr lang="es-CO" sz="2000" dirty="0"/>
              <a:t>	</a:t>
            </a:r>
            <a:r>
              <a:rPr lang="es-CO" sz="2000" dirty="0" err="1"/>
              <a:t>alert</a:t>
            </a:r>
            <a:r>
              <a:rPr lang="es-CO" sz="2000" dirty="0"/>
              <a:t>(“Hola mundo”);</a:t>
            </a:r>
          </a:p>
          <a:p>
            <a:pPr marL="0" indent="0">
              <a:buNone/>
            </a:pPr>
            <a:r>
              <a:rPr lang="es-CO" sz="2000" dirty="0" smtClean="0"/>
              <a:t>}</a:t>
            </a:r>
          </a:p>
          <a:p>
            <a:pPr marL="0" indent="0">
              <a:buNone/>
            </a:pPr>
            <a:endParaRPr lang="es-CO" sz="2000" dirty="0"/>
          </a:p>
          <a:p>
            <a:pPr marL="0" indent="0">
              <a:buNone/>
            </a:pPr>
            <a:endParaRPr lang="es-CO" sz="2000" dirty="0"/>
          </a:p>
          <a:p>
            <a:pPr marL="0" indent="0">
              <a:buNone/>
            </a:pPr>
            <a:endParaRPr lang="es-CO" sz="2000" dirty="0"/>
          </a:p>
          <a:p>
            <a:pPr marL="0" indent="0">
              <a:buNone/>
            </a:pPr>
            <a:endParaRPr lang="es-CO" sz="2000" dirty="0"/>
          </a:p>
        </p:txBody>
      </p:sp>
      <p:sp>
        <p:nvSpPr>
          <p:cNvPr id="4" name="CuadroTexto 3"/>
          <p:cNvSpPr txBox="1"/>
          <p:nvPr/>
        </p:nvSpPr>
        <p:spPr>
          <a:xfrm>
            <a:off x="6120792" y="1839913"/>
            <a:ext cx="4507606" cy="923330"/>
          </a:xfrm>
          <a:prstGeom prst="rect">
            <a:avLst/>
          </a:prstGeom>
          <a:noFill/>
        </p:spPr>
        <p:txBody>
          <a:bodyPr wrap="square" rtlCol="0">
            <a:spAutoFit/>
          </a:bodyPr>
          <a:lstStyle/>
          <a:p>
            <a:r>
              <a:rPr lang="es-CO" dirty="0" smtClean="0"/>
              <a:t>Si la condición es </a:t>
            </a:r>
            <a:r>
              <a:rPr lang="es-CO" dirty="0" smtClean="0">
                <a:solidFill>
                  <a:schemeClr val="accent5"/>
                </a:solidFill>
              </a:rPr>
              <a:t>true</a:t>
            </a:r>
            <a:r>
              <a:rPr lang="es-CO" dirty="0" smtClean="0"/>
              <a:t> se ejecutan las instrucciones que se encuentran dentro de {…}</a:t>
            </a:r>
            <a:endParaRPr lang="es-CO" dirty="0"/>
          </a:p>
        </p:txBody>
      </p:sp>
      <p:pic>
        <p:nvPicPr>
          <p:cNvPr id="6" name="Imagen 5"/>
          <p:cNvPicPr>
            <a:picLocks noChangeAspect="1"/>
          </p:cNvPicPr>
          <p:nvPr/>
        </p:nvPicPr>
        <p:blipFill>
          <a:blip r:embed="rId2"/>
          <a:stretch>
            <a:fillRect/>
          </a:stretch>
        </p:blipFill>
        <p:spPr>
          <a:xfrm>
            <a:off x="6083870" y="3051757"/>
            <a:ext cx="3592278" cy="1146220"/>
          </a:xfrm>
          <a:prstGeom prst="rect">
            <a:avLst/>
          </a:prstGeom>
        </p:spPr>
      </p:pic>
      <p:pic>
        <p:nvPicPr>
          <p:cNvPr id="7" name="Imagen 6"/>
          <p:cNvPicPr>
            <a:picLocks noChangeAspect="1"/>
          </p:cNvPicPr>
          <p:nvPr/>
        </p:nvPicPr>
        <p:blipFill>
          <a:blip r:embed="rId3"/>
          <a:stretch>
            <a:fillRect/>
          </a:stretch>
        </p:blipFill>
        <p:spPr>
          <a:xfrm>
            <a:off x="6120792" y="4459541"/>
            <a:ext cx="3147040" cy="1184035"/>
          </a:xfrm>
          <a:prstGeom prst="rect">
            <a:avLst/>
          </a:prstGeom>
        </p:spPr>
      </p:pic>
    </p:spTree>
    <p:extLst>
      <p:ext uri="{BB962C8B-B14F-4D97-AF65-F5344CB8AC3E}">
        <p14:creationId xmlns:p14="http://schemas.microsoft.com/office/powerpoint/2010/main" val="1548981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982533" y="364823"/>
            <a:ext cx="6096000" cy="6186309"/>
          </a:xfrm>
          <a:prstGeom prst="rect">
            <a:avLst/>
          </a:prstGeom>
        </p:spPr>
        <p:txBody>
          <a:bodyPr>
            <a:spAutoFit/>
          </a:bodyPr>
          <a:lstStyle/>
          <a:p>
            <a:r>
              <a:rPr lang="es-CO" dirty="0" smtClean="0"/>
              <a:t>Ejercicio</a:t>
            </a:r>
            <a:endParaRPr lang="es-CO" dirty="0"/>
          </a:p>
          <a:p>
            <a:endParaRPr lang="es-CO" dirty="0"/>
          </a:p>
          <a:p>
            <a:r>
              <a:rPr lang="es-CO" dirty="0"/>
              <a:t>Completar las condiciones de los </a:t>
            </a:r>
            <a:r>
              <a:rPr lang="es-CO" dirty="0" err="1"/>
              <a:t>if</a:t>
            </a:r>
            <a:r>
              <a:rPr lang="es-CO" dirty="0"/>
              <a:t> del siguiente script para que los mensajes de los </a:t>
            </a:r>
            <a:r>
              <a:rPr lang="es-CO" dirty="0" err="1"/>
              <a:t>alert</a:t>
            </a:r>
            <a:r>
              <a:rPr lang="es-CO" dirty="0"/>
              <a:t>() se muestren siempre de forma correcta:</a:t>
            </a:r>
          </a:p>
          <a:p>
            <a:endParaRPr lang="es-CO" dirty="0"/>
          </a:p>
          <a:p>
            <a:r>
              <a:rPr lang="es-CO" dirty="0" err="1"/>
              <a:t>var</a:t>
            </a:r>
            <a:r>
              <a:rPr lang="es-CO" dirty="0"/>
              <a:t> numero1 = 5;</a:t>
            </a:r>
          </a:p>
          <a:p>
            <a:r>
              <a:rPr lang="es-CO" dirty="0" err="1"/>
              <a:t>var</a:t>
            </a:r>
            <a:r>
              <a:rPr lang="es-CO" dirty="0"/>
              <a:t> numero2 = 8;</a:t>
            </a:r>
          </a:p>
          <a:p>
            <a:r>
              <a:rPr lang="es-CO" dirty="0"/>
              <a:t> </a:t>
            </a:r>
          </a:p>
          <a:p>
            <a:r>
              <a:rPr lang="es-CO" dirty="0" err="1"/>
              <a:t>if</a:t>
            </a:r>
            <a:r>
              <a:rPr lang="es-CO" dirty="0"/>
              <a:t>(...) {</a:t>
            </a:r>
          </a:p>
          <a:p>
            <a:r>
              <a:rPr lang="es-CO" dirty="0"/>
              <a:t>  </a:t>
            </a:r>
            <a:r>
              <a:rPr lang="es-CO" dirty="0" err="1"/>
              <a:t>alert</a:t>
            </a:r>
            <a:r>
              <a:rPr lang="es-CO" dirty="0"/>
              <a:t>("numero1 no es mayor que numero2");</a:t>
            </a:r>
          </a:p>
          <a:p>
            <a:r>
              <a:rPr lang="es-CO" dirty="0"/>
              <a:t>}</a:t>
            </a:r>
          </a:p>
          <a:p>
            <a:r>
              <a:rPr lang="es-CO" dirty="0" err="1"/>
              <a:t>if</a:t>
            </a:r>
            <a:r>
              <a:rPr lang="es-CO" dirty="0"/>
              <a:t>(...) {</a:t>
            </a:r>
          </a:p>
          <a:p>
            <a:r>
              <a:rPr lang="es-CO" dirty="0"/>
              <a:t>  </a:t>
            </a:r>
            <a:r>
              <a:rPr lang="es-CO" dirty="0" err="1"/>
              <a:t>alert</a:t>
            </a:r>
            <a:r>
              <a:rPr lang="es-CO" dirty="0"/>
              <a:t>("numero2 es positivo");</a:t>
            </a:r>
          </a:p>
          <a:p>
            <a:r>
              <a:rPr lang="es-CO" dirty="0"/>
              <a:t>}</a:t>
            </a:r>
          </a:p>
          <a:p>
            <a:r>
              <a:rPr lang="es-CO" dirty="0" err="1"/>
              <a:t>if</a:t>
            </a:r>
            <a:r>
              <a:rPr lang="es-CO" dirty="0"/>
              <a:t>(...) {</a:t>
            </a:r>
          </a:p>
          <a:p>
            <a:r>
              <a:rPr lang="es-CO" dirty="0"/>
              <a:t>  </a:t>
            </a:r>
            <a:r>
              <a:rPr lang="es-CO" dirty="0" err="1"/>
              <a:t>alert</a:t>
            </a:r>
            <a:r>
              <a:rPr lang="es-CO" dirty="0"/>
              <a:t>("numero1 es negativo o distinto de cero");</a:t>
            </a:r>
          </a:p>
          <a:p>
            <a:r>
              <a:rPr lang="es-CO" dirty="0"/>
              <a:t>}</a:t>
            </a:r>
          </a:p>
          <a:p>
            <a:r>
              <a:rPr lang="es-CO" dirty="0" err="1"/>
              <a:t>if</a:t>
            </a:r>
            <a:r>
              <a:rPr lang="es-CO" dirty="0"/>
              <a:t>(...) {</a:t>
            </a:r>
          </a:p>
          <a:p>
            <a:r>
              <a:rPr lang="es-CO" dirty="0"/>
              <a:t>  </a:t>
            </a:r>
            <a:r>
              <a:rPr lang="es-CO" dirty="0" err="1"/>
              <a:t>alert</a:t>
            </a:r>
            <a:r>
              <a:rPr lang="es-CO" dirty="0"/>
              <a:t>("Incrementar en 1 unidad el valor de numero1 no lo hace mayor o igual que numero2");</a:t>
            </a:r>
          </a:p>
          <a:p>
            <a:r>
              <a:rPr lang="es-CO" dirty="0"/>
              <a:t>}</a:t>
            </a:r>
          </a:p>
        </p:txBody>
      </p:sp>
    </p:spTree>
    <p:extLst>
      <p:ext uri="{BB962C8B-B14F-4D97-AF65-F5344CB8AC3E}">
        <p14:creationId xmlns:p14="http://schemas.microsoft.com/office/powerpoint/2010/main" val="3890656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pic>
        <p:nvPicPr>
          <p:cNvPr id="4" name="Imagen 3"/>
          <p:cNvPicPr>
            <a:picLocks noChangeAspect="1"/>
          </p:cNvPicPr>
          <p:nvPr/>
        </p:nvPicPr>
        <p:blipFill>
          <a:blip r:embed="rId2"/>
          <a:stretch>
            <a:fillRect/>
          </a:stretch>
        </p:blipFill>
        <p:spPr>
          <a:xfrm>
            <a:off x="3727457" y="1824581"/>
            <a:ext cx="1343025" cy="1143000"/>
          </a:xfrm>
          <a:prstGeom prst="rect">
            <a:avLst/>
          </a:prstGeom>
        </p:spPr>
      </p:pic>
      <p:pic>
        <p:nvPicPr>
          <p:cNvPr id="5" name="Imagen 4"/>
          <p:cNvPicPr>
            <a:picLocks noChangeAspect="1"/>
          </p:cNvPicPr>
          <p:nvPr/>
        </p:nvPicPr>
        <p:blipFill>
          <a:blip r:embed="rId3"/>
          <a:stretch>
            <a:fillRect/>
          </a:stretch>
        </p:blipFill>
        <p:spPr>
          <a:xfrm>
            <a:off x="5957955" y="1691732"/>
            <a:ext cx="2266950" cy="1485900"/>
          </a:xfrm>
          <a:prstGeom prst="rect">
            <a:avLst/>
          </a:prstGeom>
        </p:spPr>
      </p:pic>
      <p:pic>
        <p:nvPicPr>
          <p:cNvPr id="6" name="Imagen 5"/>
          <p:cNvPicPr>
            <a:picLocks noChangeAspect="1"/>
          </p:cNvPicPr>
          <p:nvPr/>
        </p:nvPicPr>
        <p:blipFill>
          <a:blip r:embed="rId4"/>
          <a:stretch>
            <a:fillRect/>
          </a:stretch>
        </p:blipFill>
        <p:spPr>
          <a:xfrm>
            <a:off x="2794000" y="3490784"/>
            <a:ext cx="3586292" cy="2766256"/>
          </a:xfrm>
          <a:prstGeom prst="rect">
            <a:avLst/>
          </a:prstGeom>
        </p:spPr>
      </p:pic>
    </p:spTree>
    <p:extLst>
      <p:ext uri="{BB962C8B-B14F-4D97-AF65-F5344CB8AC3E}">
        <p14:creationId xmlns:p14="http://schemas.microsoft.com/office/powerpoint/2010/main" val="3226691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4515082"/>
          </a:xfrm>
          <a:prstGeom prst="rect">
            <a:avLst/>
          </a:prstGeom>
          <a:noFill/>
        </p:spPr>
        <p:txBody>
          <a:bodyPr wrap="square" rtlCol="0">
            <a:spAutoFit/>
          </a:bodyPr>
          <a:lstStyle/>
          <a:p>
            <a:pPr marL="0" indent="0">
              <a:buNone/>
            </a:pPr>
            <a:r>
              <a:rPr lang="es-ES" sz="1600" dirty="0"/>
              <a:t>El cálculo de la letra del Documento Nacional de Identidad (DNI) es un proceso matemático sencillo que se basa en obtener el resto de la división entera del número de DNI y el número 23. A partir del resto de la división, se obtiene la letra seleccionándola dentro de un </a:t>
            </a:r>
            <a:r>
              <a:rPr lang="es-ES" sz="1600" dirty="0" err="1"/>
              <a:t>array</a:t>
            </a:r>
            <a:r>
              <a:rPr lang="es-ES" sz="1600" dirty="0"/>
              <a:t> de letras.</a:t>
            </a:r>
          </a:p>
          <a:p>
            <a:pPr marL="0" indent="0">
              <a:buNone/>
            </a:pPr>
            <a:endParaRPr lang="es-ES" sz="1600" dirty="0"/>
          </a:p>
          <a:p>
            <a:pPr marL="0" indent="0">
              <a:buNone/>
            </a:pPr>
            <a:r>
              <a:rPr lang="es-ES" sz="1600" dirty="0"/>
              <a:t>El </a:t>
            </a:r>
            <a:r>
              <a:rPr lang="es-ES" sz="1600" dirty="0" err="1"/>
              <a:t>array</a:t>
            </a:r>
            <a:r>
              <a:rPr lang="es-ES" sz="1600" dirty="0"/>
              <a:t> de letras es:</a:t>
            </a:r>
          </a:p>
          <a:p>
            <a:pPr marL="0" indent="0">
              <a:buNone/>
            </a:pPr>
            <a:endParaRPr lang="es-ES" sz="1600" dirty="0"/>
          </a:p>
          <a:p>
            <a:pPr marL="0" indent="0">
              <a:buNone/>
            </a:pPr>
            <a:r>
              <a:rPr lang="es-ES" sz="1600" dirty="0" err="1"/>
              <a:t>var</a:t>
            </a:r>
            <a:r>
              <a:rPr lang="es-ES" sz="1600" dirty="0"/>
              <a:t> letras = ['T', 'R', 'W', 'A', 'G', 'M', 'Y', 'F', 'P', 'D', 'X', 'B', 'N', 'J', 'Z', 'S', 'Q', 'V', 'H', 'L', 'C', 'K', 'E', 'T'];</a:t>
            </a:r>
          </a:p>
          <a:p>
            <a:pPr marL="0" indent="0">
              <a:buNone/>
            </a:pPr>
            <a:endParaRPr lang="es-ES" sz="1600" dirty="0"/>
          </a:p>
          <a:p>
            <a:pPr marL="0" indent="0">
              <a:buNone/>
            </a:pPr>
            <a:r>
              <a:rPr lang="es-ES" sz="1600" dirty="0"/>
              <a:t>Por tanto si el resto de la división es 0, la letra del DNI es la T y si el resto es 3 la letra es la A. Con estos datos, elaborar un pequeño script que</a:t>
            </a:r>
            <a:r>
              <a:rPr lang="es-ES" sz="1600" dirty="0" smtClean="0"/>
              <a:t>:</a:t>
            </a:r>
          </a:p>
          <a:p>
            <a:pPr marL="0" indent="0">
              <a:buNone/>
            </a:pPr>
            <a:r>
              <a:rPr lang="es-ES" sz="1600" dirty="0"/>
              <a:t>Almacene en una variable el número de DNI indicado por el usuario y en otra variable la letra del DNI que se ha indicado. (Pista: si se quiere pedir directamente al usuario que indique su número y su letra, se puede utilizar la función </a:t>
            </a:r>
            <a:r>
              <a:rPr lang="es-ES" sz="1600" dirty="0" err="1"/>
              <a:t>prompt</a:t>
            </a:r>
            <a:r>
              <a:rPr lang="es-ES" sz="1600" dirty="0"/>
              <a:t>())</a:t>
            </a:r>
          </a:p>
          <a:p>
            <a:pPr marL="0" indent="0">
              <a:buNone/>
            </a:pPr>
            <a:endParaRPr lang="es-ES" sz="1400" dirty="0"/>
          </a:p>
          <a:p>
            <a:endParaRPr lang="es-ES" sz="1400" dirty="0"/>
          </a:p>
        </p:txBody>
      </p:sp>
    </p:spTree>
    <p:extLst>
      <p:ext uri="{BB962C8B-B14F-4D97-AF65-F5344CB8AC3E}">
        <p14:creationId xmlns:p14="http://schemas.microsoft.com/office/powerpoint/2010/main" val="2748110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2841804"/>
          </a:xfrm>
          <a:prstGeom prst="rect">
            <a:avLst/>
          </a:prstGeom>
          <a:noFill/>
        </p:spPr>
        <p:txBody>
          <a:bodyPr wrap="square" rtlCol="0">
            <a:spAutoFit/>
          </a:bodyPr>
          <a:lstStyle/>
          <a:p>
            <a:pPr marL="0" indent="0">
              <a:buNone/>
            </a:pPr>
            <a:r>
              <a:rPr lang="es-ES" sz="1800" dirty="0" smtClean="0"/>
              <a:t>En </a:t>
            </a:r>
            <a:r>
              <a:rPr lang="es-ES" sz="1800" dirty="0"/>
              <a:t>primer lugar (y en una sola instrucción) se debe comprobar si el número es menor que 0 o mayor que 99999999. Si ese es el caso, se muestra un mensaje al usuario indicando que el número proporcionado no es válido y el programa no muestra más mensajes.</a:t>
            </a:r>
          </a:p>
          <a:p>
            <a:pPr marL="0" indent="0">
              <a:buNone/>
            </a:pPr>
            <a:r>
              <a:rPr lang="es-ES" sz="1800" dirty="0"/>
              <a:t>Si el número es válido, se calcula la letra que le corresponde según el método explicado anteriormente.</a:t>
            </a:r>
          </a:p>
          <a:p>
            <a:pPr marL="0" indent="0">
              <a:buNone/>
            </a:pPr>
            <a:r>
              <a:rPr lang="es-ES" sz="1800" dirty="0"/>
              <a:t>Una vez calculada la letra, se debe comparar con la letra indicada por el usuario. Si no coinciden, se muestra un mensaje al usuario diciéndole que la letra que ha indicado no es correcta. En otro caso, se muestra un mensaje indicando que el número y la letra de DNI son correctos</a:t>
            </a:r>
            <a:r>
              <a:rPr lang="es-ES" sz="1800" dirty="0" smtClean="0"/>
              <a:t>.</a:t>
            </a:r>
            <a:endParaRPr lang="es-CO" sz="1800" dirty="0"/>
          </a:p>
        </p:txBody>
      </p:sp>
    </p:spTree>
    <p:extLst>
      <p:ext uri="{BB962C8B-B14F-4D97-AF65-F5344CB8AC3E}">
        <p14:creationId xmlns:p14="http://schemas.microsoft.com/office/powerpoint/2010/main" val="1649049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 [ I ]</a:t>
            </a:r>
            <a:endParaRPr lang="es-CO" dirty="0"/>
          </a:p>
        </p:txBody>
      </p:sp>
      <p:sp>
        <p:nvSpPr>
          <p:cNvPr id="3" name="Marcador de contenido 2"/>
          <p:cNvSpPr>
            <a:spLocks noGrp="1"/>
          </p:cNvSpPr>
          <p:nvPr>
            <p:ph idx="1"/>
          </p:nvPr>
        </p:nvSpPr>
        <p:spPr/>
        <p:txBody>
          <a:bodyPr>
            <a:normAutofit fontScale="92500" lnSpcReduction="10000"/>
          </a:bodyPr>
          <a:lstStyle/>
          <a:p>
            <a:pPr marL="0" indent="0">
              <a:buNone/>
            </a:pPr>
            <a:r>
              <a:rPr lang="es-CO" dirty="0" smtClean="0"/>
              <a:t>Esta estructura permite realizar bucles, repetir una o más instrucciones cierta cantidad de veces, según sea necesario.</a:t>
            </a:r>
          </a:p>
          <a:p>
            <a:pPr marL="0" indent="0">
              <a:buNone/>
            </a:pPr>
            <a:endParaRPr lang="es-CO" dirty="0"/>
          </a:p>
          <a:p>
            <a:pPr marL="0" indent="0">
              <a:buNone/>
            </a:pPr>
            <a:endParaRPr lang="es-CO" dirty="0" smtClean="0"/>
          </a:p>
          <a:p>
            <a:pPr marL="0" indent="0">
              <a:buNone/>
            </a:pPr>
            <a:r>
              <a:rPr lang="es-CO" dirty="0" smtClean="0"/>
              <a:t>Inicialización: valores de las variables que controlan la repetición.</a:t>
            </a:r>
          </a:p>
          <a:p>
            <a:pPr marL="0" indent="0">
              <a:buNone/>
            </a:pPr>
            <a:r>
              <a:rPr lang="es-CO" dirty="0" smtClean="0"/>
              <a:t>Condición: esta parte determina si continua o detiene la repetición.</a:t>
            </a:r>
          </a:p>
          <a:p>
            <a:pPr marL="0" indent="0">
              <a:buNone/>
            </a:pPr>
            <a:r>
              <a:rPr lang="es-CO" dirty="0" smtClean="0"/>
              <a:t>Actualización: incremento del valor de la variable que controla la repetición.</a:t>
            </a:r>
          </a:p>
          <a:p>
            <a:pPr marL="0" indent="0">
              <a:buNone/>
            </a:pPr>
            <a:endParaRPr lang="es-CO" dirty="0"/>
          </a:p>
        </p:txBody>
      </p:sp>
      <p:pic>
        <p:nvPicPr>
          <p:cNvPr id="4" name="Imagen 3"/>
          <p:cNvPicPr>
            <a:picLocks noChangeAspect="1"/>
          </p:cNvPicPr>
          <p:nvPr/>
        </p:nvPicPr>
        <p:blipFill>
          <a:blip r:embed="rId2"/>
          <a:stretch>
            <a:fillRect/>
          </a:stretch>
        </p:blipFill>
        <p:spPr>
          <a:xfrm>
            <a:off x="3213100" y="2552879"/>
            <a:ext cx="5254305" cy="918091"/>
          </a:xfrm>
          <a:prstGeom prst="rect">
            <a:avLst/>
          </a:prstGeom>
        </p:spPr>
      </p:pic>
    </p:spTree>
    <p:extLst>
      <p:ext uri="{BB962C8B-B14F-4D97-AF65-F5344CB8AC3E}">
        <p14:creationId xmlns:p14="http://schemas.microsoft.com/office/powerpoint/2010/main" val="3705776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for</a:t>
            </a:r>
            <a:r>
              <a:rPr lang="es-CO" dirty="0"/>
              <a:t> [ </a:t>
            </a:r>
            <a:r>
              <a:rPr lang="es-CO" dirty="0" smtClean="0"/>
              <a:t>II </a:t>
            </a:r>
            <a:r>
              <a:rPr lang="es-CO" dirty="0"/>
              <a:t>]</a:t>
            </a:r>
          </a:p>
        </p:txBody>
      </p:sp>
      <p:pic>
        <p:nvPicPr>
          <p:cNvPr id="4" name="Imagen 3"/>
          <p:cNvPicPr>
            <a:picLocks noChangeAspect="1"/>
          </p:cNvPicPr>
          <p:nvPr/>
        </p:nvPicPr>
        <p:blipFill>
          <a:blip r:embed="rId2"/>
          <a:stretch>
            <a:fillRect/>
          </a:stretch>
        </p:blipFill>
        <p:spPr>
          <a:xfrm>
            <a:off x="2084964" y="1469542"/>
            <a:ext cx="5218197" cy="1547654"/>
          </a:xfrm>
          <a:prstGeom prst="rect">
            <a:avLst/>
          </a:prstGeom>
        </p:spPr>
      </p:pic>
      <p:pic>
        <p:nvPicPr>
          <p:cNvPr id="5" name="Imagen 4"/>
          <p:cNvPicPr>
            <a:picLocks noChangeAspect="1"/>
          </p:cNvPicPr>
          <p:nvPr/>
        </p:nvPicPr>
        <p:blipFill>
          <a:blip r:embed="rId3"/>
          <a:stretch>
            <a:fillRect/>
          </a:stretch>
        </p:blipFill>
        <p:spPr>
          <a:xfrm>
            <a:off x="2084964" y="4836093"/>
            <a:ext cx="9038072" cy="1455170"/>
          </a:xfrm>
          <a:prstGeom prst="rect">
            <a:avLst/>
          </a:prstGeom>
        </p:spPr>
      </p:pic>
      <p:sp>
        <p:nvSpPr>
          <p:cNvPr id="6" name="Rectangle 1"/>
          <p:cNvSpPr>
            <a:spLocks noChangeArrowheads="1"/>
          </p:cNvSpPr>
          <p:nvPr/>
        </p:nvSpPr>
        <p:spPr bwMode="auto">
          <a:xfrm>
            <a:off x="2084964" y="3174510"/>
            <a:ext cx="720587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Ejercicio.</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El factorial de un número entero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a:t>
            </a:r>
            <a:r>
              <a:rPr kumimoji="0" lang="es-CO" altLang="es-CO" sz="1600" b="0" i="0" u="none" strike="noStrike" cap="none" normalizeH="0" baseline="0" dirty="0" smtClean="0">
                <a:ln>
                  <a:noFill/>
                </a:ln>
                <a:solidFill>
                  <a:srgbClr val="222222"/>
                </a:solidFill>
                <a:effectLst/>
                <a:latin typeface="Helvetica Neue"/>
              </a:rPr>
              <a:t> es una operación matemática que consiste en multiplicar todos los factores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 x (n-1) x (n-2) x ... x 1</a:t>
            </a:r>
            <a:r>
              <a:rPr kumimoji="0" lang="es-CO" altLang="es-CO" sz="1600" b="0" i="0" u="none" strike="noStrike" cap="none" normalizeH="0" baseline="0" dirty="0" smtClean="0">
                <a:ln>
                  <a:noFill/>
                </a:ln>
                <a:solidFill>
                  <a:srgbClr val="222222"/>
                </a:solidFill>
                <a:effectLst/>
                <a:latin typeface="Helvetica Neue"/>
              </a:rPr>
              <a:t>. Así, el factorial de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(escrito como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 igual a: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 = 5 x 4 x 3 x 2 x 1 = 120</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Utilizando la estructura </a:t>
            </a:r>
            <a:r>
              <a:rPr kumimoji="0" lang="es-CO" altLang="es-CO" sz="16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for</a:t>
            </a:r>
            <a:r>
              <a:rPr kumimoji="0" lang="es-CO" altLang="es-CO" sz="1600" b="0" i="0" u="none" strike="noStrike" cap="none" normalizeH="0" baseline="0" dirty="0" smtClean="0">
                <a:ln>
                  <a:noFill/>
                </a:ln>
                <a:solidFill>
                  <a:srgbClr val="222222"/>
                </a:solidFill>
                <a:effectLst/>
                <a:latin typeface="Helvetica Neue"/>
              </a:rPr>
              <a:t>, crear un script que calcule el factorial de un número entero.</a:t>
            </a:r>
            <a:endParaRPr kumimoji="0" lang="es-CO" altLang="es-CO"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51885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…in </a:t>
            </a:r>
            <a:endParaRPr lang="es-CO" dirty="0"/>
          </a:p>
        </p:txBody>
      </p:sp>
      <p:sp>
        <p:nvSpPr>
          <p:cNvPr id="3" name="Marcador de contenido 2"/>
          <p:cNvSpPr>
            <a:spLocks noGrp="1"/>
          </p:cNvSpPr>
          <p:nvPr>
            <p:ph idx="1"/>
          </p:nvPr>
        </p:nvSpPr>
        <p:spPr/>
        <p:txBody>
          <a:bodyPr/>
          <a:lstStyle/>
          <a:p>
            <a:pPr marL="0" indent="0">
              <a:buNone/>
            </a:pPr>
            <a:r>
              <a:rPr lang="es-CO" dirty="0" smtClean="0"/>
              <a:t>Es una estructura derivada de </a:t>
            </a:r>
            <a:r>
              <a:rPr lang="es-CO" dirty="0" err="1" smtClean="0">
                <a:solidFill>
                  <a:schemeClr val="accent6"/>
                </a:solidFill>
              </a:rPr>
              <a:t>for</a:t>
            </a:r>
            <a:r>
              <a:rPr lang="es-CO" dirty="0" smtClean="0"/>
              <a:t> implica el uso de objetos.</a:t>
            </a:r>
          </a:p>
          <a:p>
            <a:endParaRPr lang="es-CO" dirty="0"/>
          </a:p>
        </p:txBody>
      </p:sp>
      <p:pic>
        <p:nvPicPr>
          <p:cNvPr id="4" name="Imagen 3"/>
          <p:cNvPicPr>
            <a:picLocks noChangeAspect="1"/>
          </p:cNvPicPr>
          <p:nvPr/>
        </p:nvPicPr>
        <p:blipFill>
          <a:blip r:embed="rId2"/>
          <a:stretch>
            <a:fillRect/>
          </a:stretch>
        </p:blipFill>
        <p:spPr>
          <a:xfrm>
            <a:off x="2637735" y="3124753"/>
            <a:ext cx="2433223" cy="811074"/>
          </a:xfrm>
          <a:prstGeom prst="rect">
            <a:avLst/>
          </a:prstGeom>
        </p:spPr>
      </p:pic>
      <p:pic>
        <p:nvPicPr>
          <p:cNvPr id="5" name="Imagen 4"/>
          <p:cNvPicPr>
            <a:picLocks noChangeAspect="1"/>
          </p:cNvPicPr>
          <p:nvPr/>
        </p:nvPicPr>
        <p:blipFill>
          <a:blip r:embed="rId3"/>
          <a:stretch>
            <a:fillRect/>
          </a:stretch>
        </p:blipFill>
        <p:spPr>
          <a:xfrm>
            <a:off x="2637735" y="4118943"/>
            <a:ext cx="7846277" cy="1235902"/>
          </a:xfrm>
          <a:prstGeom prst="rect">
            <a:avLst/>
          </a:prstGeom>
        </p:spPr>
      </p:pic>
    </p:spTree>
    <p:extLst>
      <p:ext uri="{BB962C8B-B14F-4D97-AF65-F5344CB8AC3E}">
        <p14:creationId xmlns:p14="http://schemas.microsoft.com/office/powerpoint/2010/main" val="2371462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y propiedades básicas de JavaScript</a:t>
            </a:r>
            <a:endParaRPr lang="es-CO" dirty="0"/>
          </a:p>
        </p:txBody>
      </p:sp>
      <p:sp>
        <p:nvSpPr>
          <p:cNvPr id="3" name="Marcador de contenido 2"/>
          <p:cNvSpPr>
            <a:spLocks noGrp="1"/>
          </p:cNvSpPr>
          <p:nvPr>
            <p:ph idx="1"/>
          </p:nvPr>
        </p:nvSpPr>
        <p:spPr/>
        <p:txBody>
          <a:bodyPr>
            <a:normAutofit fontScale="85000" lnSpcReduction="10000"/>
          </a:bodyPr>
          <a:lstStyle/>
          <a:p>
            <a:pPr marL="0" indent="0">
              <a:buNone/>
            </a:pPr>
            <a:r>
              <a:rPr lang="es-CO" dirty="0"/>
              <a:t>Funciones </a:t>
            </a:r>
            <a:r>
              <a:rPr lang="es-CO" dirty="0" smtClean="0"/>
              <a:t>para </a:t>
            </a:r>
            <a:r>
              <a:rPr lang="es-CO" dirty="0"/>
              <a:t>cadenas de </a:t>
            </a:r>
            <a:r>
              <a:rPr lang="es-CO" dirty="0" smtClean="0"/>
              <a:t>texto:</a:t>
            </a:r>
          </a:p>
          <a:p>
            <a:pPr lvl="1"/>
            <a:r>
              <a:rPr lang="es-CO" dirty="0" err="1"/>
              <a:t>l</a:t>
            </a:r>
            <a:r>
              <a:rPr lang="es-CO" dirty="0" err="1" smtClean="0"/>
              <a:t>ength</a:t>
            </a:r>
            <a:r>
              <a:rPr lang="es-CO" dirty="0" smtClean="0"/>
              <a:t>: calcula la cantidad de caracteres de una </a:t>
            </a:r>
            <a:r>
              <a:rPr lang="es-CO" dirty="0" err="1" smtClean="0"/>
              <a:t>cade</a:t>
            </a:r>
            <a:r>
              <a:rPr lang="es-CO" dirty="0" smtClean="0"/>
              <a:t>.</a:t>
            </a:r>
          </a:p>
          <a:p>
            <a:pPr lvl="1"/>
            <a:r>
              <a:rPr lang="es-CO" dirty="0" smtClean="0"/>
              <a:t>+ </a:t>
            </a:r>
            <a:r>
              <a:rPr lang="es-CO" dirty="0" err="1" smtClean="0"/>
              <a:t>concat</a:t>
            </a:r>
            <a:r>
              <a:rPr lang="es-CO" dirty="0" smtClean="0"/>
              <a:t>(), para concadenar cadenas de texto.</a:t>
            </a:r>
          </a:p>
          <a:p>
            <a:pPr lvl="1"/>
            <a:r>
              <a:rPr lang="es-CO" dirty="0" err="1" smtClean="0"/>
              <a:t>toUpperCase</a:t>
            </a:r>
            <a:r>
              <a:rPr lang="es-CO" dirty="0" smtClean="0"/>
              <a:t>(), transforma los caracteres a </a:t>
            </a:r>
            <a:r>
              <a:rPr lang="es-CO" dirty="0" smtClean="0">
                <a:solidFill>
                  <a:schemeClr val="accent6"/>
                </a:solidFill>
              </a:rPr>
              <a:t>mayúscula</a:t>
            </a:r>
            <a:r>
              <a:rPr lang="es-CO" dirty="0" smtClean="0"/>
              <a:t>.</a:t>
            </a:r>
          </a:p>
          <a:p>
            <a:pPr lvl="1"/>
            <a:r>
              <a:rPr lang="es-CO" dirty="0" err="1" smtClean="0"/>
              <a:t>toLoweCase</a:t>
            </a:r>
            <a:r>
              <a:rPr lang="es-CO" dirty="0" smtClean="0"/>
              <a:t>(), </a:t>
            </a:r>
            <a:r>
              <a:rPr lang="es-CO" dirty="0"/>
              <a:t>t</a:t>
            </a:r>
            <a:r>
              <a:rPr lang="es-CO" dirty="0" smtClean="0"/>
              <a:t>ransforma los caracteres a </a:t>
            </a:r>
            <a:r>
              <a:rPr lang="es-CO" dirty="0" smtClean="0">
                <a:solidFill>
                  <a:schemeClr val="accent6"/>
                </a:solidFill>
              </a:rPr>
              <a:t>minúscula</a:t>
            </a:r>
            <a:r>
              <a:rPr lang="es-CO" dirty="0" smtClean="0"/>
              <a:t>.</a:t>
            </a:r>
          </a:p>
          <a:p>
            <a:pPr lvl="1"/>
            <a:r>
              <a:rPr lang="es-CO" dirty="0" err="1" smtClean="0"/>
              <a:t>charAt</a:t>
            </a:r>
            <a:r>
              <a:rPr lang="es-CO" dirty="0" smtClean="0"/>
              <a:t>(</a:t>
            </a:r>
            <a:r>
              <a:rPr lang="es-CO" dirty="0" err="1" smtClean="0"/>
              <a:t>posicion</a:t>
            </a:r>
            <a:r>
              <a:rPr lang="es-CO" dirty="0" smtClean="0"/>
              <a:t>), obtiene el carácter en la posición </a:t>
            </a:r>
            <a:r>
              <a:rPr lang="es-CO" dirty="0" err="1" smtClean="0"/>
              <a:t>inidicada</a:t>
            </a:r>
            <a:r>
              <a:rPr lang="es-CO" dirty="0" smtClean="0"/>
              <a:t>.</a:t>
            </a:r>
          </a:p>
          <a:p>
            <a:pPr lvl="1"/>
            <a:r>
              <a:rPr lang="es-CO" dirty="0" err="1" smtClean="0"/>
              <a:t>indexOf</a:t>
            </a:r>
            <a:r>
              <a:rPr lang="es-CO" dirty="0" smtClean="0"/>
              <a:t>(carácter), dentro de una cadena de texto calcula la posición en la que se encuentra en carácter indicado; buscando desde la izquierda.</a:t>
            </a:r>
          </a:p>
          <a:p>
            <a:pPr lvl="1"/>
            <a:r>
              <a:rPr lang="es-CO" dirty="0" err="1" smtClean="0"/>
              <a:t>lastIndexOf</a:t>
            </a:r>
            <a:r>
              <a:rPr lang="es-CO" dirty="0" smtClean="0"/>
              <a:t>(carácter), retorna la ultima posición del carácter indicado.</a:t>
            </a:r>
          </a:p>
          <a:p>
            <a:pPr lvl="1"/>
            <a:r>
              <a:rPr lang="es-CO" dirty="0" err="1" smtClean="0"/>
              <a:t>subString</a:t>
            </a:r>
            <a:r>
              <a:rPr lang="es-CO" dirty="0" smtClean="0"/>
              <a:t>(inicio, fin), extrae una porción de cadena de texto desde la posición inicial hasta la final, esta ultima es opcional.</a:t>
            </a:r>
          </a:p>
          <a:p>
            <a:pPr lvl="1"/>
            <a:r>
              <a:rPr lang="es-CO" dirty="0" smtClean="0"/>
              <a:t>Split(separador), convierte un cadena de texto en un </a:t>
            </a:r>
            <a:r>
              <a:rPr lang="es-CO" dirty="0" err="1" smtClean="0"/>
              <a:t>array</a:t>
            </a:r>
            <a:r>
              <a:rPr lang="es-CO" dirty="0" smtClean="0"/>
              <a:t> de texto.</a:t>
            </a:r>
          </a:p>
          <a:p>
            <a:pPr lvl="1"/>
            <a:endParaRPr lang="es-CO" dirty="0"/>
          </a:p>
        </p:txBody>
      </p:sp>
      <p:pic>
        <p:nvPicPr>
          <p:cNvPr id="4" name="Imagen 3">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30596"/>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2944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pic>
        <p:nvPicPr>
          <p:cNvPr id="7" name="Imagen 6"/>
          <p:cNvPicPr>
            <a:picLocks noChangeAspect="1"/>
          </p:cNvPicPr>
          <p:nvPr/>
        </p:nvPicPr>
        <p:blipFill>
          <a:blip r:embed="rId2"/>
          <a:stretch>
            <a:fillRect/>
          </a:stretch>
        </p:blipFill>
        <p:spPr>
          <a:xfrm>
            <a:off x="2278885" y="1546783"/>
            <a:ext cx="4631736" cy="4688917"/>
          </a:xfrm>
          <a:prstGeom prst="rect">
            <a:avLst/>
          </a:prstGeom>
        </p:spPr>
      </p:pic>
    </p:spTree>
    <p:extLst>
      <p:ext uri="{BB962C8B-B14F-4D97-AF65-F5344CB8AC3E}">
        <p14:creationId xmlns:p14="http://schemas.microsoft.com/office/powerpoint/2010/main" val="2488372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el mismo documento</a:t>
            </a:r>
            <a:endParaRPr lang="es-CO" dirty="0"/>
          </a:p>
        </p:txBody>
      </p:sp>
      <p:sp>
        <p:nvSpPr>
          <p:cNvPr id="3" name="Marcador de contenido 2"/>
          <p:cNvSpPr>
            <a:spLocks noGrp="1"/>
          </p:cNvSpPr>
          <p:nvPr>
            <p:ph idx="1"/>
          </p:nvPr>
        </p:nvSpPr>
        <p:spPr/>
        <p:txBody>
          <a:bodyPr/>
          <a:lstStyle/>
          <a:p>
            <a:r>
              <a:rPr lang="es-ES" dirty="0" smtClean="0"/>
              <a:t>El código JavaScript se encierra entre etiquetas </a:t>
            </a:r>
            <a:r>
              <a:rPr lang="es-ES" dirty="0" smtClean="0">
                <a:solidFill>
                  <a:srgbClr val="FF0000"/>
                </a:solidFill>
              </a:rPr>
              <a:t>&lt;script&gt;.</a:t>
            </a:r>
            <a:endParaRPr lang="es-CO" dirty="0"/>
          </a:p>
        </p:txBody>
      </p:sp>
      <p:pic>
        <p:nvPicPr>
          <p:cNvPr id="5" name="Imagen 4"/>
          <p:cNvPicPr>
            <a:picLocks noChangeAspect="1"/>
          </p:cNvPicPr>
          <p:nvPr/>
        </p:nvPicPr>
        <p:blipFill>
          <a:blip r:embed="rId2"/>
          <a:stretch>
            <a:fillRect/>
          </a:stretch>
        </p:blipFill>
        <p:spPr>
          <a:xfrm>
            <a:off x="3286358" y="2693764"/>
            <a:ext cx="5983847" cy="3283173"/>
          </a:xfrm>
          <a:prstGeom prst="rect">
            <a:avLst/>
          </a:prstGeom>
        </p:spPr>
      </p:pic>
    </p:spTree>
    <p:extLst>
      <p:ext uri="{BB962C8B-B14F-4D97-AF65-F5344CB8AC3E}">
        <p14:creationId xmlns:p14="http://schemas.microsoft.com/office/powerpoint/2010/main" val="3584502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sp>
        <p:nvSpPr>
          <p:cNvPr id="3" name="Marcador de contenido 2"/>
          <p:cNvSpPr>
            <a:spLocks noGrp="1"/>
          </p:cNvSpPr>
          <p:nvPr>
            <p:ph idx="1"/>
          </p:nvPr>
        </p:nvSpPr>
        <p:spPr/>
        <p:txBody>
          <a:bodyPr/>
          <a:lstStyle/>
          <a:p>
            <a:pPr marL="0" indent="0">
              <a:buNone/>
            </a:pPr>
            <a:endParaRPr lang="es-CO" dirty="0"/>
          </a:p>
        </p:txBody>
      </p:sp>
      <p:pic>
        <p:nvPicPr>
          <p:cNvPr id="8" name="Imagen 7"/>
          <p:cNvPicPr>
            <a:picLocks noChangeAspect="1"/>
          </p:cNvPicPr>
          <p:nvPr/>
        </p:nvPicPr>
        <p:blipFill>
          <a:blip r:embed="rId2"/>
          <a:stretch>
            <a:fillRect/>
          </a:stretch>
        </p:blipFill>
        <p:spPr>
          <a:xfrm>
            <a:off x="2222621" y="5286798"/>
            <a:ext cx="5080293" cy="900112"/>
          </a:xfrm>
          <a:prstGeom prst="rect">
            <a:avLst/>
          </a:prstGeom>
        </p:spPr>
      </p:pic>
      <p:pic>
        <p:nvPicPr>
          <p:cNvPr id="9" name="Imagen 8"/>
          <p:cNvPicPr>
            <a:picLocks noChangeAspect="1"/>
          </p:cNvPicPr>
          <p:nvPr/>
        </p:nvPicPr>
        <p:blipFill>
          <a:blip r:embed="rId3"/>
          <a:stretch>
            <a:fillRect/>
          </a:stretch>
        </p:blipFill>
        <p:spPr>
          <a:xfrm>
            <a:off x="2222621" y="1460500"/>
            <a:ext cx="4333107" cy="3538961"/>
          </a:xfrm>
          <a:prstGeom prst="rect">
            <a:avLst/>
          </a:prstGeom>
        </p:spPr>
      </p:pic>
    </p:spTree>
    <p:extLst>
      <p:ext uri="{BB962C8B-B14F-4D97-AF65-F5344CB8AC3E}">
        <p14:creationId xmlns:p14="http://schemas.microsoft.com/office/powerpoint/2010/main" val="1762751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a:t>
            </a:r>
            <a:r>
              <a:rPr lang="es-CO" dirty="0" err="1" smtClean="0"/>
              <a:t>Arrays</a:t>
            </a:r>
            <a:endParaRPr lang="es-CO" dirty="0"/>
          </a:p>
        </p:txBody>
      </p:sp>
      <p:sp>
        <p:nvSpPr>
          <p:cNvPr id="3" name="Marcador de contenido 2"/>
          <p:cNvSpPr>
            <a:spLocks noGrp="1"/>
          </p:cNvSpPr>
          <p:nvPr>
            <p:ph idx="1"/>
          </p:nvPr>
        </p:nvSpPr>
        <p:spPr/>
        <p:txBody>
          <a:bodyPr>
            <a:normAutofit fontScale="85000" lnSpcReduction="10000"/>
          </a:bodyPr>
          <a:lstStyle/>
          <a:p>
            <a:r>
              <a:rPr lang="es-CO" dirty="0" err="1" smtClean="0"/>
              <a:t>Length</a:t>
            </a:r>
            <a:r>
              <a:rPr lang="es-CO" dirty="0" smtClean="0"/>
              <a:t>, retorna el numero de elementos del arreglo.</a:t>
            </a:r>
          </a:p>
          <a:p>
            <a:r>
              <a:rPr lang="es-CO" dirty="0" err="1" smtClean="0"/>
              <a:t>concat</a:t>
            </a:r>
            <a:r>
              <a:rPr lang="es-CO" dirty="0" smtClean="0"/>
              <a:t>(), concadena </a:t>
            </a:r>
            <a:r>
              <a:rPr lang="es-CO" dirty="0" err="1" smtClean="0"/>
              <a:t>arrays</a:t>
            </a:r>
            <a:r>
              <a:rPr lang="es-CO" dirty="0" smtClean="0"/>
              <a:t>.</a:t>
            </a:r>
          </a:p>
          <a:p>
            <a:r>
              <a:rPr lang="es-CO" dirty="0" err="1" smtClean="0"/>
              <a:t>join</a:t>
            </a:r>
            <a:r>
              <a:rPr lang="es-CO" dirty="0" smtClean="0"/>
              <a:t>(separador), une los elementos para formar una cadena de texto. Lo </a:t>
            </a:r>
            <a:r>
              <a:rPr lang="es-CO" dirty="0" err="1" smtClean="0"/>
              <a:t>contratio</a:t>
            </a:r>
            <a:r>
              <a:rPr lang="es-CO" dirty="0" smtClean="0"/>
              <a:t> de la función </a:t>
            </a:r>
            <a:r>
              <a:rPr lang="es-CO" dirty="0" err="1" smtClean="0"/>
              <a:t>split</a:t>
            </a:r>
            <a:r>
              <a:rPr lang="es-CO" dirty="0" smtClean="0"/>
              <a:t>().</a:t>
            </a:r>
          </a:p>
          <a:p>
            <a:r>
              <a:rPr lang="es-CO" dirty="0" smtClean="0"/>
              <a:t>pop(), </a:t>
            </a:r>
            <a:r>
              <a:rPr lang="es-ES" dirty="0"/>
              <a:t>elimina el último elemento del </a:t>
            </a:r>
            <a:r>
              <a:rPr lang="es-ES" dirty="0" err="1"/>
              <a:t>array</a:t>
            </a:r>
            <a:r>
              <a:rPr lang="es-ES" dirty="0"/>
              <a:t> y lo </a:t>
            </a:r>
            <a:r>
              <a:rPr lang="es-ES" dirty="0" smtClean="0"/>
              <a:t>devuelve, modificando el </a:t>
            </a:r>
            <a:r>
              <a:rPr lang="es-ES" dirty="0" err="1" smtClean="0"/>
              <a:t>array</a:t>
            </a:r>
            <a:r>
              <a:rPr lang="es-ES" dirty="0" smtClean="0"/>
              <a:t>.</a:t>
            </a:r>
          </a:p>
          <a:p>
            <a:r>
              <a:rPr lang="es-ES" dirty="0" err="1" smtClean="0"/>
              <a:t>push</a:t>
            </a:r>
            <a:r>
              <a:rPr lang="es-ES" dirty="0" smtClean="0"/>
              <a:t>(), </a:t>
            </a:r>
            <a:r>
              <a:rPr lang="es-ES" dirty="0"/>
              <a:t> añade un elemento al final del </a:t>
            </a:r>
            <a:r>
              <a:rPr lang="es-ES" dirty="0" err="1" smtClean="0"/>
              <a:t>array</a:t>
            </a:r>
            <a:r>
              <a:rPr lang="es-ES" dirty="0" smtClean="0"/>
              <a:t>.</a:t>
            </a:r>
          </a:p>
          <a:p>
            <a:r>
              <a:rPr lang="es-CO" dirty="0" err="1" smtClean="0"/>
              <a:t>shift</a:t>
            </a:r>
            <a:r>
              <a:rPr lang="es-CO" dirty="0" smtClean="0"/>
              <a:t>(), </a:t>
            </a:r>
            <a:r>
              <a:rPr lang="es-ES" dirty="0"/>
              <a:t>elimina el primer elemento del </a:t>
            </a:r>
            <a:r>
              <a:rPr lang="es-ES" dirty="0" err="1"/>
              <a:t>array</a:t>
            </a:r>
            <a:r>
              <a:rPr lang="es-ES" dirty="0"/>
              <a:t> y lo devuelve</a:t>
            </a:r>
            <a:r>
              <a:rPr lang="es-ES" dirty="0" smtClean="0"/>
              <a:t>.</a:t>
            </a:r>
          </a:p>
          <a:p>
            <a:r>
              <a:rPr lang="es-ES" dirty="0" err="1" smtClean="0"/>
              <a:t>unshift</a:t>
            </a:r>
            <a:r>
              <a:rPr lang="es-ES" dirty="0" smtClean="0"/>
              <a:t>(), </a:t>
            </a:r>
            <a:r>
              <a:rPr lang="es-CO" dirty="0"/>
              <a:t>añade un elemento al principio del </a:t>
            </a:r>
            <a:r>
              <a:rPr lang="es-CO" dirty="0" err="1"/>
              <a:t>array</a:t>
            </a:r>
            <a:r>
              <a:rPr lang="es-CO" dirty="0" smtClean="0"/>
              <a:t>.</a:t>
            </a:r>
          </a:p>
          <a:p>
            <a:r>
              <a:rPr lang="es-CO" dirty="0" smtClean="0"/>
              <a:t>reverse(), modifica el </a:t>
            </a:r>
            <a:r>
              <a:rPr lang="es-CO" dirty="0" err="1" smtClean="0"/>
              <a:t>array</a:t>
            </a:r>
            <a:r>
              <a:rPr lang="es-CO" dirty="0" smtClean="0"/>
              <a:t> con los elementos en orden inverso.</a:t>
            </a:r>
          </a:p>
        </p:txBody>
      </p:sp>
    </p:spTree>
    <p:extLst>
      <p:ext uri="{BB962C8B-B14F-4D97-AF65-F5344CB8AC3E}">
        <p14:creationId xmlns:p14="http://schemas.microsoft.com/office/powerpoint/2010/main" val="31274128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CO" sz="4000" dirty="0"/>
              <a:t>Funciones </a:t>
            </a:r>
            <a:endParaRPr lang="es-CO" sz="4000" dirty="0" smtClean="0"/>
          </a:p>
          <a:p>
            <a:pPr marL="0" indent="0">
              <a:buNone/>
            </a:pPr>
            <a:r>
              <a:rPr lang="es-CO" sz="4000" dirty="0" smtClean="0"/>
              <a:t>para </a:t>
            </a:r>
          </a:p>
          <a:p>
            <a:pPr marL="0" indent="0">
              <a:buNone/>
            </a:pPr>
            <a:r>
              <a:rPr lang="es-CO" sz="4000" dirty="0" err="1" smtClean="0"/>
              <a:t>arrays</a:t>
            </a:r>
            <a:endParaRPr lang="es-CO" sz="4000" dirty="0"/>
          </a:p>
        </p:txBody>
      </p:sp>
      <p:pic>
        <p:nvPicPr>
          <p:cNvPr id="4" name="Imagen 3"/>
          <p:cNvPicPr>
            <a:picLocks noChangeAspect="1"/>
          </p:cNvPicPr>
          <p:nvPr/>
        </p:nvPicPr>
        <p:blipFill>
          <a:blip r:embed="rId2"/>
          <a:stretch>
            <a:fillRect/>
          </a:stretch>
        </p:blipFill>
        <p:spPr>
          <a:xfrm>
            <a:off x="5164430" y="347063"/>
            <a:ext cx="6731424" cy="6112688"/>
          </a:xfrm>
          <a:prstGeom prst="rect">
            <a:avLst/>
          </a:prstGeom>
        </p:spPr>
      </p:pic>
    </p:spTree>
    <p:extLst>
      <p:ext uri="{BB962C8B-B14F-4D97-AF65-F5344CB8AC3E}">
        <p14:creationId xmlns:p14="http://schemas.microsoft.com/office/powerpoint/2010/main" val="16538574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a:bodyPr>
          <a:lstStyle/>
          <a:p>
            <a:pPr marL="0" indent="0">
              <a:buNone/>
            </a:pPr>
            <a:r>
              <a:rPr lang="es-CO" b="1" dirty="0" err="1" smtClean="0"/>
              <a:t>NaN</a:t>
            </a:r>
            <a:r>
              <a:rPr lang="es-CO" b="1" dirty="0" smtClean="0"/>
              <a:t> (</a:t>
            </a:r>
            <a:r>
              <a:rPr lang="es-CO" b="1" dirty="0" err="1" smtClean="0"/>
              <a:t>Not</a:t>
            </a:r>
            <a:r>
              <a:rPr lang="es-CO" b="1" dirty="0" smtClean="0"/>
              <a:t> a </a:t>
            </a:r>
            <a:r>
              <a:rPr lang="es-CO" b="1" dirty="0" err="1" smtClean="0"/>
              <a:t>Number</a:t>
            </a:r>
            <a:r>
              <a:rPr lang="es-CO" b="1" dirty="0" smtClean="0"/>
              <a:t>), </a:t>
            </a:r>
            <a:r>
              <a:rPr lang="es-CO" dirty="0" smtClean="0"/>
              <a:t>valor numérico no definido 0/0.</a:t>
            </a:r>
          </a:p>
          <a:p>
            <a:pPr marL="0" indent="0">
              <a:buNone/>
            </a:pPr>
            <a:r>
              <a:rPr lang="es-CO" b="1" dirty="0" err="1" smtClean="0"/>
              <a:t>isNaN</a:t>
            </a:r>
            <a:r>
              <a:rPr lang="es-CO" b="1" dirty="0" smtClean="0"/>
              <a:t>()</a:t>
            </a:r>
            <a:r>
              <a:rPr lang="es-CO" dirty="0" smtClean="0"/>
              <a:t>, verifica si es un número no definido.</a:t>
            </a:r>
          </a:p>
          <a:p>
            <a:pPr marL="0" indent="0">
              <a:buNone/>
            </a:pPr>
            <a:r>
              <a:rPr lang="es-CO" b="1" dirty="0" err="1" smtClean="0"/>
              <a:t>infinity</a:t>
            </a:r>
            <a:r>
              <a:rPr lang="es-CO" dirty="0" smtClean="0"/>
              <a:t>, hace referencia a un valor numérico infinito.</a:t>
            </a:r>
          </a:p>
          <a:p>
            <a:pPr marL="0" indent="0">
              <a:buNone/>
            </a:pPr>
            <a:r>
              <a:rPr lang="es-CO" b="1" dirty="0" err="1" smtClean="0"/>
              <a:t>toFixed</a:t>
            </a:r>
            <a:r>
              <a:rPr lang="es-CO" b="1" dirty="0" smtClean="0"/>
              <a:t>(</a:t>
            </a:r>
            <a:r>
              <a:rPr lang="es-CO" b="1" dirty="0" err="1" smtClean="0"/>
              <a:t>digitos</a:t>
            </a:r>
            <a:r>
              <a:rPr lang="es-CO" b="1" dirty="0" smtClean="0"/>
              <a:t>)</a:t>
            </a:r>
            <a:r>
              <a:rPr lang="es-CO" dirty="0" smtClean="0"/>
              <a:t>, retorna el número con tantos dígitos como los indicados.</a:t>
            </a:r>
          </a:p>
          <a:p>
            <a:endParaRPr lang="es-CO" dirty="0"/>
          </a:p>
        </p:txBody>
      </p:sp>
    </p:spTree>
    <p:extLst>
      <p:ext uri="{BB962C8B-B14F-4D97-AF65-F5344CB8AC3E}">
        <p14:creationId xmlns:p14="http://schemas.microsoft.com/office/powerpoint/2010/main" val="38029428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4" name="Marcador de contenido 3"/>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2224645" y="1690688"/>
            <a:ext cx="7686121" cy="4602536"/>
          </a:xfrm>
          <a:prstGeom prst="rect">
            <a:avLst/>
          </a:prstGeom>
        </p:spPr>
      </p:pic>
    </p:spTree>
    <p:extLst>
      <p:ext uri="{BB962C8B-B14F-4D97-AF65-F5344CB8AC3E}">
        <p14:creationId xmlns:p14="http://schemas.microsoft.com/office/powerpoint/2010/main" val="328801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CO" b="1" dirty="0" err="1" smtClean="0"/>
              <a:t>parseInt</a:t>
            </a:r>
            <a:r>
              <a:rPr lang="es-CO" b="1" dirty="0" smtClean="0"/>
              <a:t>(</a:t>
            </a:r>
            <a:r>
              <a:rPr lang="es-MX" i="1" dirty="0" err="1"/>
              <a:t>string</a:t>
            </a:r>
            <a:r>
              <a:rPr lang="es-MX" i="1" dirty="0"/>
              <a:t>, </a:t>
            </a:r>
            <a:r>
              <a:rPr lang="es-MX" i="1" dirty="0" err="1" smtClean="0"/>
              <a:t>radix</a:t>
            </a:r>
            <a:r>
              <a:rPr lang="es-CO" b="1" dirty="0" smtClean="0"/>
              <a:t>)</a:t>
            </a:r>
            <a:r>
              <a:rPr lang="es-CO" dirty="0" smtClean="0"/>
              <a:t>: </a:t>
            </a:r>
            <a:r>
              <a:rPr lang="es-MX" dirty="0"/>
              <a:t>Conversión de </a:t>
            </a:r>
            <a:r>
              <a:rPr lang="es-MX" b="1" dirty="0" err="1"/>
              <a:t>string</a:t>
            </a:r>
            <a:r>
              <a:rPr lang="es-MX" dirty="0"/>
              <a:t> a </a:t>
            </a:r>
            <a:r>
              <a:rPr lang="es-MX" dirty="0" smtClean="0"/>
              <a:t>entero.</a:t>
            </a:r>
            <a:br>
              <a:rPr lang="es-MX" dirty="0" smtClean="0"/>
            </a:br>
            <a:r>
              <a:rPr lang="es-MX" dirty="0" smtClean="0"/>
              <a:t>		</a:t>
            </a:r>
            <a:r>
              <a:rPr lang="es-MX" sz="1800" b="1" dirty="0" err="1" smtClean="0"/>
              <a:t>radix</a:t>
            </a:r>
            <a:r>
              <a:rPr lang="es-MX" sz="1800" dirty="0" smtClean="0"/>
              <a:t> </a:t>
            </a:r>
            <a:r>
              <a:rPr lang="es-MX" sz="1800" dirty="0"/>
              <a:t>es opcional y representa la </a:t>
            </a:r>
            <a:r>
              <a:rPr lang="es-MX" sz="1800" dirty="0" smtClean="0"/>
              <a:t> base </a:t>
            </a:r>
            <a:r>
              <a:rPr lang="es-MX" sz="1800" dirty="0"/>
              <a:t>en la que estamos </a:t>
            </a:r>
            <a:r>
              <a:rPr lang="es-MX" sz="1800" dirty="0" smtClean="0"/>
              <a:t>trabajando.</a:t>
            </a:r>
          </a:p>
          <a:p>
            <a:pPr marL="0" indent="0">
              <a:buNone/>
            </a:pPr>
            <a:r>
              <a:rPr lang="es-MX" sz="1800" dirty="0"/>
              <a:t>	</a:t>
            </a:r>
            <a:r>
              <a:rPr lang="es-MX" sz="1800" dirty="0" smtClean="0"/>
              <a:t>	</a:t>
            </a:r>
            <a:r>
              <a:rPr lang="es-MX" sz="1800" b="1" dirty="0" err="1" smtClean="0"/>
              <a:t>string</a:t>
            </a:r>
            <a:r>
              <a:rPr lang="es-MX" sz="1800" dirty="0" smtClean="0"/>
              <a:t> es el valor que se desea convertir en entero.</a:t>
            </a:r>
            <a:endParaRPr lang="es-CO" sz="1800" dirty="0" smtClean="0"/>
          </a:p>
          <a:p>
            <a:pPr marL="0" indent="0">
              <a:buNone/>
            </a:pPr>
            <a:r>
              <a:rPr lang="es-CO" b="1" dirty="0" err="1" smtClean="0"/>
              <a:t>parseFloat</a:t>
            </a:r>
            <a:r>
              <a:rPr lang="es-CO" b="1" dirty="0" smtClean="0"/>
              <a:t>()</a:t>
            </a:r>
            <a:r>
              <a:rPr lang="es-CO" dirty="0" smtClean="0"/>
              <a:t>: </a:t>
            </a:r>
            <a:r>
              <a:rPr lang="es-MX" sz="2400" dirty="0" smtClean="0"/>
              <a:t>Conversión </a:t>
            </a:r>
            <a:r>
              <a:rPr lang="es-MX" sz="2400" dirty="0"/>
              <a:t>de </a:t>
            </a:r>
            <a:r>
              <a:rPr lang="es-MX" sz="2400" b="1" dirty="0" err="1"/>
              <a:t>string</a:t>
            </a:r>
            <a:r>
              <a:rPr lang="es-MX" sz="2400" dirty="0"/>
              <a:t> a número en coma </a:t>
            </a:r>
            <a:r>
              <a:rPr lang="es-MX" sz="2400" dirty="0" smtClean="0"/>
              <a:t>flotante</a:t>
            </a:r>
            <a:endParaRPr lang="es-CO" sz="2400" dirty="0" smtClean="0"/>
          </a:p>
          <a:p>
            <a:pPr marL="0" indent="0">
              <a:buNone/>
            </a:pPr>
            <a:r>
              <a:rPr lang="es-CO" b="1" dirty="0" err="1" smtClean="0"/>
              <a:t>Number</a:t>
            </a:r>
            <a:r>
              <a:rPr lang="es-CO" b="1" dirty="0" smtClean="0"/>
              <a:t>()</a:t>
            </a:r>
            <a:r>
              <a:rPr lang="es-CO" dirty="0" smtClean="0"/>
              <a:t>: 	</a:t>
            </a:r>
            <a:r>
              <a:rPr lang="es-MX" sz="2000" dirty="0" smtClean="0"/>
              <a:t>cuando </a:t>
            </a:r>
            <a:r>
              <a:rPr lang="es-MX" sz="2000" dirty="0"/>
              <a:t>se utiliza </a:t>
            </a:r>
            <a:r>
              <a:rPr lang="es-MX" sz="2000" dirty="0" smtClean="0"/>
              <a:t>con la palabra reservada </a:t>
            </a:r>
            <a:r>
              <a:rPr lang="es-MX" sz="2000" b="1" i="1" dirty="0"/>
              <a:t>new</a:t>
            </a:r>
            <a:r>
              <a:rPr lang="es-MX" sz="2000" dirty="0"/>
              <a:t> </a:t>
            </a:r>
            <a:r>
              <a:rPr lang="es-MX" sz="2000" dirty="0" smtClean="0"/>
              <a:t> es un 			constructor </a:t>
            </a:r>
            <a:r>
              <a:rPr lang="es-MX" sz="2000" dirty="0"/>
              <a:t>para crear objetos de tipo </a:t>
            </a:r>
            <a:r>
              <a:rPr lang="es-MX" sz="2000" dirty="0" err="1" smtClean="0"/>
              <a:t>Number</a:t>
            </a:r>
            <a:r>
              <a:rPr lang="es-MX" sz="2000" dirty="0" smtClean="0"/>
              <a:t>.</a:t>
            </a:r>
          </a:p>
          <a:p>
            <a:pPr marL="0" indent="0">
              <a:buNone/>
            </a:pPr>
            <a:r>
              <a:rPr lang="es-MX" sz="2000" dirty="0" smtClean="0"/>
              <a:t> </a:t>
            </a:r>
            <a:br>
              <a:rPr lang="es-MX" sz="2000" dirty="0" smtClean="0"/>
            </a:br>
            <a:r>
              <a:rPr lang="es-MX" sz="2000" dirty="0" smtClean="0"/>
              <a:t>		cuando </a:t>
            </a:r>
            <a:r>
              <a:rPr lang="es-MX" sz="2000" dirty="0"/>
              <a:t>se utiliza sin </a:t>
            </a:r>
            <a:r>
              <a:rPr lang="es-MX" sz="2000" dirty="0" smtClean="0"/>
              <a:t>la palabra </a:t>
            </a:r>
            <a:r>
              <a:rPr lang="es-MX" sz="2000" b="1" i="1" dirty="0"/>
              <a:t>new</a:t>
            </a:r>
            <a:r>
              <a:rPr lang="es-MX" sz="2000" dirty="0"/>
              <a:t> funciona como un conversor a </a:t>
            </a:r>
            <a:r>
              <a:rPr lang="es-MX" sz="2000" dirty="0" smtClean="0"/>
              <a:t>		tipo numérico.</a:t>
            </a:r>
            <a:endParaRPr lang="es-MX" sz="2000" dirty="0"/>
          </a:p>
          <a:p>
            <a:pPr marL="0" indent="0">
              <a:buNone/>
            </a:pPr>
            <a:endParaRPr lang="es-MX" sz="2000" dirty="0"/>
          </a:p>
          <a:p>
            <a:pPr marL="0" indent="0">
              <a:buNone/>
            </a:pPr>
            <a:r>
              <a:rPr lang="es-MX" sz="2000" b="1" dirty="0" smtClean="0"/>
              <a:t>		como </a:t>
            </a:r>
            <a:r>
              <a:rPr lang="es-MX" sz="2000" b="1" dirty="0"/>
              <a:t>constructor: </a:t>
            </a:r>
            <a:r>
              <a:rPr lang="es-MX" sz="2000" dirty="0" err="1"/>
              <a:t>var</a:t>
            </a:r>
            <a:r>
              <a:rPr lang="es-MX" sz="2000" dirty="0"/>
              <a:t> </a:t>
            </a:r>
            <a:r>
              <a:rPr lang="es-MX" sz="2000" dirty="0" err="1"/>
              <a:t>myNumber</a:t>
            </a:r>
            <a:r>
              <a:rPr lang="es-MX" sz="2000" dirty="0"/>
              <a:t> = new </a:t>
            </a:r>
            <a:r>
              <a:rPr lang="es-MX" sz="2000" dirty="0" err="1"/>
              <a:t>Number</a:t>
            </a:r>
            <a:r>
              <a:rPr lang="es-MX" sz="2000" dirty="0"/>
              <a:t>(14);</a:t>
            </a:r>
          </a:p>
          <a:p>
            <a:pPr marL="0" indent="0">
              <a:buNone/>
            </a:pPr>
            <a:r>
              <a:rPr lang="es-MX" sz="2000" b="1" dirty="0" smtClean="0"/>
              <a:t>		como </a:t>
            </a:r>
            <a:r>
              <a:rPr lang="es-MX" sz="2000" b="1" dirty="0"/>
              <a:t>método: </a:t>
            </a:r>
            <a:r>
              <a:rPr lang="es-MX" sz="2000" dirty="0" err="1"/>
              <a:t>var</a:t>
            </a:r>
            <a:r>
              <a:rPr lang="es-MX" sz="2000" dirty="0"/>
              <a:t> </a:t>
            </a:r>
            <a:r>
              <a:rPr lang="es-MX" sz="2000" dirty="0" err="1"/>
              <a:t>myNumber</a:t>
            </a:r>
            <a:r>
              <a:rPr lang="es-MX" sz="2000" dirty="0"/>
              <a:t> = </a:t>
            </a:r>
            <a:r>
              <a:rPr lang="es-MX" sz="2000" dirty="0" err="1"/>
              <a:t>Number</a:t>
            </a:r>
            <a:r>
              <a:rPr lang="es-MX" sz="2000" dirty="0"/>
              <a:t>("14");</a:t>
            </a:r>
            <a:endParaRPr lang="es-CO" sz="2000" dirty="0"/>
          </a:p>
        </p:txBody>
      </p:sp>
    </p:spTree>
    <p:extLst>
      <p:ext uri="{BB962C8B-B14F-4D97-AF65-F5344CB8AC3E}">
        <p14:creationId xmlns:p14="http://schemas.microsoft.com/office/powerpoint/2010/main" val="6547259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6" name="Marcador de contenido 5"/>
          <p:cNvPicPr>
            <a:picLocks noGrp="1" noChangeAspect="1"/>
          </p:cNvPicPr>
          <p:nvPr>
            <p:ph idx="1"/>
          </p:nvPr>
        </p:nvPicPr>
        <p:blipFill>
          <a:blip r:embed="rId2"/>
          <a:stretch>
            <a:fillRect/>
          </a:stretch>
        </p:blipFill>
        <p:spPr>
          <a:xfrm>
            <a:off x="2535128" y="2063931"/>
            <a:ext cx="8671144" cy="3539762"/>
          </a:xfrm>
          <a:prstGeom prst="rect">
            <a:avLst/>
          </a:prstGeom>
        </p:spPr>
      </p:pic>
    </p:spTree>
    <p:extLst>
      <p:ext uri="{BB962C8B-B14F-4D97-AF65-F5344CB8AC3E}">
        <p14:creationId xmlns:p14="http://schemas.microsoft.com/office/powerpoint/2010/main" val="2392854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4" name="Marcador de contenido 3"/>
          <p:cNvPicPr>
            <a:picLocks noGrp="1" noChangeAspect="1"/>
          </p:cNvPicPr>
          <p:nvPr>
            <p:ph idx="1"/>
          </p:nvPr>
        </p:nvPicPr>
        <p:blipFill>
          <a:blip r:embed="rId2"/>
          <a:stretch>
            <a:fillRect/>
          </a:stretch>
        </p:blipFill>
        <p:spPr>
          <a:xfrm>
            <a:off x="2578282" y="2495006"/>
            <a:ext cx="9284970" cy="1946092"/>
          </a:xfrm>
          <a:prstGeom prst="rect">
            <a:avLst/>
          </a:prstGeom>
        </p:spPr>
      </p:pic>
    </p:spTree>
    <p:extLst>
      <p:ext uri="{BB962C8B-B14F-4D97-AF65-F5344CB8AC3E}">
        <p14:creationId xmlns:p14="http://schemas.microsoft.com/office/powerpoint/2010/main" val="3756663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lstStyle/>
          <a:p>
            <a:endParaRPr lang="es-MX" dirty="0"/>
          </a:p>
        </p:txBody>
      </p:sp>
      <p:pic>
        <p:nvPicPr>
          <p:cNvPr id="5" name="Imagen 4"/>
          <p:cNvPicPr>
            <a:picLocks noChangeAspect="1"/>
          </p:cNvPicPr>
          <p:nvPr/>
        </p:nvPicPr>
        <p:blipFill>
          <a:blip r:embed="rId2"/>
          <a:stretch>
            <a:fillRect/>
          </a:stretch>
        </p:blipFill>
        <p:spPr>
          <a:xfrm>
            <a:off x="2387722" y="1690687"/>
            <a:ext cx="8574501" cy="1254805"/>
          </a:xfrm>
          <a:prstGeom prst="rect">
            <a:avLst/>
          </a:prstGeom>
        </p:spPr>
      </p:pic>
      <p:pic>
        <p:nvPicPr>
          <p:cNvPr id="6" name="Imagen 5"/>
          <p:cNvPicPr>
            <a:picLocks noChangeAspect="1"/>
          </p:cNvPicPr>
          <p:nvPr/>
        </p:nvPicPr>
        <p:blipFill>
          <a:blip r:embed="rId3"/>
          <a:stretch>
            <a:fillRect/>
          </a:stretch>
        </p:blipFill>
        <p:spPr>
          <a:xfrm>
            <a:off x="2387722" y="3016250"/>
            <a:ext cx="8500687" cy="1648469"/>
          </a:xfrm>
          <a:prstGeom prst="rect">
            <a:avLst/>
          </a:prstGeom>
        </p:spPr>
      </p:pic>
      <p:pic>
        <p:nvPicPr>
          <p:cNvPr id="7" name="Imagen 6"/>
          <p:cNvPicPr>
            <a:picLocks noChangeAspect="1"/>
          </p:cNvPicPr>
          <p:nvPr/>
        </p:nvPicPr>
        <p:blipFill>
          <a:blip r:embed="rId4"/>
          <a:stretch>
            <a:fillRect/>
          </a:stretch>
        </p:blipFill>
        <p:spPr>
          <a:xfrm>
            <a:off x="2413848" y="4741049"/>
            <a:ext cx="7122864" cy="1254805"/>
          </a:xfrm>
          <a:prstGeom prst="rect">
            <a:avLst/>
          </a:prstGeom>
        </p:spPr>
      </p:pic>
    </p:spTree>
    <p:extLst>
      <p:ext uri="{BB962C8B-B14F-4D97-AF65-F5344CB8AC3E}">
        <p14:creationId xmlns:p14="http://schemas.microsoft.com/office/powerpoint/2010/main" val="28783746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a:t>Las principales diferencias son:</a:t>
            </a:r>
          </a:p>
          <a:p>
            <a:pPr marL="0" indent="0">
              <a:buNone/>
            </a:pPr>
            <a:endParaRPr lang="es-MX" dirty="0"/>
          </a:p>
          <a:p>
            <a:pPr marL="0" indent="0">
              <a:buNone/>
            </a:pPr>
            <a:r>
              <a:rPr lang="es-MX" dirty="0" err="1"/>
              <a:t>parseInt</a:t>
            </a:r>
            <a:r>
              <a:rPr lang="es-MX" dirty="0"/>
              <a:t>() tiene un parámetro extra para indicar la base del número (</a:t>
            </a:r>
            <a:r>
              <a:rPr lang="es-MX" dirty="0" err="1"/>
              <a:t>radix</a:t>
            </a:r>
            <a:r>
              <a:rPr lang="es-MX" dirty="0"/>
              <a:t>).</a:t>
            </a:r>
          </a:p>
          <a:p>
            <a:pPr marL="0" indent="0">
              <a:buNone/>
            </a:pPr>
            <a:r>
              <a:rPr lang="es-MX" dirty="0" err="1"/>
              <a:t>parseFloat</a:t>
            </a:r>
            <a:r>
              <a:rPr lang="es-MX" dirty="0"/>
              <a:t>() no admite </a:t>
            </a:r>
            <a:r>
              <a:rPr lang="es-MX" dirty="0" err="1"/>
              <a:t>radix</a:t>
            </a:r>
            <a:r>
              <a:rPr lang="es-MX" dirty="0"/>
              <a:t>. Todos los números se consideran en base decimal.</a:t>
            </a:r>
          </a:p>
          <a:p>
            <a:pPr marL="0" indent="0">
              <a:buNone/>
            </a:pPr>
            <a:r>
              <a:rPr lang="es-MX" dirty="0" err="1"/>
              <a:t>parseInt</a:t>
            </a:r>
            <a:r>
              <a:rPr lang="es-MX" dirty="0"/>
              <a:t>(), </a:t>
            </a:r>
            <a:r>
              <a:rPr lang="es-MX" dirty="0" err="1"/>
              <a:t>Number</a:t>
            </a:r>
            <a:r>
              <a:rPr lang="es-MX" dirty="0"/>
              <a:t>() y '+' interpretan el prefijo '0x' como número hexadecimal, </a:t>
            </a:r>
            <a:r>
              <a:rPr lang="es-MX" dirty="0" err="1"/>
              <a:t>parseFloat</a:t>
            </a:r>
            <a:r>
              <a:rPr lang="es-MX" dirty="0"/>
              <a:t>() no.</a:t>
            </a:r>
          </a:p>
          <a:p>
            <a:pPr marL="0" indent="0">
              <a:buNone/>
            </a:pPr>
            <a:r>
              <a:rPr lang="es-MX" dirty="0" err="1"/>
              <a:t>parseInt</a:t>
            </a:r>
            <a:r>
              <a:rPr lang="es-MX" dirty="0"/>
              <a:t>() y </a:t>
            </a:r>
            <a:r>
              <a:rPr lang="es-MX" dirty="0" err="1"/>
              <a:t>parseFloat</a:t>
            </a:r>
            <a:r>
              <a:rPr lang="es-MX" dirty="0"/>
              <a:t>() pueden extraer un número al principio de un </a:t>
            </a:r>
            <a:r>
              <a:rPr lang="es-MX" dirty="0" err="1"/>
              <a:t>string</a:t>
            </a:r>
            <a:r>
              <a:rPr lang="es-MX" dirty="0"/>
              <a:t>.</a:t>
            </a:r>
          </a:p>
          <a:p>
            <a:pPr marL="0" indent="0">
              <a:buNone/>
            </a:pPr>
            <a:r>
              <a:rPr lang="es-MX" dirty="0"/>
              <a:t>Si el </a:t>
            </a:r>
            <a:r>
              <a:rPr lang="es-MX" dirty="0" err="1"/>
              <a:t>string</a:t>
            </a:r>
            <a:r>
              <a:rPr lang="es-MX" dirty="0"/>
              <a:t> contiene caracteres no numéricos, </a:t>
            </a:r>
            <a:r>
              <a:rPr lang="es-MX" dirty="0" err="1"/>
              <a:t>Number</a:t>
            </a:r>
            <a:r>
              <a:rPr lang="es-MX" dirty="0"/>
              <a:t>() y '+' no lo convierten, devuelven </a:t>
            </a:r>
            <a:r>
              <a:rPr lang="es-MX" dirty="0" err="1"/>
              <a:t>NaN</a:t>
            </a:r>
            <a:r>
              <a:rPr lang="es-MX" dirty="0" smtClean="0"/>
              <a:t>.</a:t>
            </a:r>
            <a:endParaRPr lang="es-MX" dirty="0"/>
          </a:p>
        </p:txBody>
      </p:sp>
    </p:spTree>
    <p:extLst>
      <p:ext uri="{BB962C8B-B14F-4D97-AF65-F5344CB8AC3E}">
        <p14:creationId xmlns:p14="http://schemas.microsoft.com/office/powerpoint/2010/main" val="3482878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un archivo externo</a:t>
            </a:r>
            <a:endParaRPr lang="es-CO" dirty="0"/>
          </a:p>
        </p:txBody>
      </p:sp>
      <p:sp>
        <p:nvSpPr>
          <p:cNvPr id="3" name="Marcador de contenido 2"/>
          <p:cNvSpPr>
            <a:spLocks noGrp="1"/>
          </p:cNvSpPr>
          <p:nvPr>
            <p:ph idx="1"/>
          </p:nvPr>
        </p:nvSpPr>
        <p:spPr/>
        <p:txBody>
          <a:bodyPr/>
          <a:lstStyle/>
          <a:p>
            <a:r>
              <a:rPr lang="es-CO" dirty="0" smtClean="0"/>
              <a:t>Se crean los archivos JavaScript necesarios y cada documento puede varios archivos.</a:t>
            </a:r>
          </a:p>
          <a:p>
            <a:r>
              <a:rPr lang="es-CO" dirty="0" smtClean="0"/>
              <a:t>Archivo código.js</a:t>
            </a:r>
          </a:p>
          <a:p>
            <a:pPr marL="457200" lvl="1" indent="0">
              <a:buNone/>
            </a:pPr>
            <a:r>
              <a:rPr lang="es-CO" dirty="0" err="1" smtClean="0"/>
              <a:t>alert</a:t>
            </a:r>
            <a:r>
              <a:rPr lang="es-CO" dirty="0" smtClean="0"/>
              <a:t>(“Hola mundo”);</a:t>
            </a:r>
          </a:p>
          <a:p>
            <a:pPr marL="457200" lvl="1" indent="0">
              <a:buNone/>
            </a:pPr>
            <a:endParaRPr lang="es-CO" dirty="0" smtClean="0"/>
          </a:p>
          <a:p>
            <a:r>
              <a:rPr lang="es-CO" dirty="0" smtClean="0"/>
              <a:t>Archivo index.html</a:t>
            </a:r>
          </a:p>
          <a:p>
            <a:pPr marL="0" indent="0">
              <a:buNone/>
            </a:pPr>
            <a:endParaRPr lang="es-CO" dirty="0" smtClean="0"/>
          </a:p>
        </p:txBody>
      </p:sp>
      <p:pic>
        <p:nvPicPr>
          <p:cNvPr id="4" name="Imagen 3"/>
          <p:cNvPicPr>
            <a:picLocks noChangeAspect="1"/>
          </p:cNvPicPr>
          <p:nvPr/>
        </p:nvPicPr>
        <p:blipFill>
          <a:blip r:embed="rId2"/>
          <a:stretch>
            <a:fillRect/>
          </a:stretch>
        </p:blipFill>
        <p:spPr>
          <a:xfrm>
            <a:off x="6239379" y="2753038"/>
            <a:ext cx="5348366" cy="1895162"/>
          </a:xfrm>
          <a:prstGeom prst="rect">
            <a:avLst/>
          </a:prstGeom>
        </p:spPr>
      </p:pic>
    </p:spTree>
    <p:extLst>
      <p:ext uri="{BB962C8B-B14F-4D97-AF65-F5344CB8AC3E}">
        <p14:creationId xmlns:p14="http://schemas.microsoft.com/office/powerpoint/2010/main" val="14637486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77500" lnSpcReduction="20000"/>
          </a:bodyPr>
          <a:lstStyle/>
          <a:p>
            <a:pPr marL="0" indent="0">
              <a:buNone/>
            </a:pPr>
            <a:r>
              <a:rPr lang="es-MX" dirty="0"/>
              <a:t>Las principales diferencias son:</a:t>
            </a:r>
          </a:p>
          <a:p>
            <a:pPr marL="0" indent="0">
              <a:buNone/>
            </a:pPr>
            <a:endParaRPr lang="es-MX" dirty="0"/>
          </a:p>
          <a:p>
            <a:pPr marL="0" indent="0">
              <a:buNone/>
            </a:pPr>
            <a:r>
              <a:rPr lang="es-MX" dirty="0"/>
              <a:t>Cuando el argumento es un objeto, </a:t>
            </a:r>
            <a:r>
              <a:rPr lang="es-MX" dirty="0" err="1"/>
              <a:t>parseInt</a:t>
            </a:r>
            <a:r>
              <a:rPr lang="es-MX" dirty="0"/>
              <a:t>() y </a:t>
            </a:r>
            <a:r>
              <a:rPr lang="es-MX" dirty="0" err="1"/>
              <a:t>parseFloat</a:t>
            </a:r>
            <a:r>
              <a:rPr lang="es-MX" dirty="0"/>
              <a:t>() llamarán al método .</a:t>
            </a:r>
            <a:r>
              <a:rPr lang="es-MX" dirty="0" err="1"/>
              <a:t>toString</a:t>
            </a:r>
            <a:r>
              <a:rPr lang="es-MX" dirty="0"/>
              <a:t>() antes de analizar la cadena. </a:t>
            </a:r>
            <a:r>
              <a:rPr lang="es-MX" dirty="0" err="1"/>
              <a:t>Number</a:t>
            </a:r>
            <a:r>
              <a:rPr lang="es-MX" dirty="0"/>
              <a:t>() y +</a:t>
            </a:r>
            <a:r>
              <a:rPr lang="es-MX" dirty="0" err="1"/>
              <a:t>var</a:t>
            </a:r>
            <a:r>
              <a:rPr lang="es-MX" dirty="0"/>
              <a:t> llamarán primero a .</a:t>
            </a:r>
            <a:r>
              <a:rPr lang="es-MX" dirty="0" err="1"/>
              <a:t>valueOf</a:t>
            </a:r>
            <a:r>
              <a:rPr lang="es-MX" dirty="0"/>
              <a:t>() y </a:t>
            </a:r>
            <a:r>
              <a:rPr lang="es-MX" dirty="0" err="1"/>
              <a:t>despues</a:t>
            </a:r>
            <a:r>
              <a:rPr lang="es-MX" dirty="0"/>
              <a:t> a .</a:t>
            </a:r>
            <a:r>
              <a:rPr lang="es-MX" dirty="0" err="1"/>
              <a:t>toString</a:t>
            </a:r>
            <a:r>
              <a:rPr lang="es-MX" dirty="0"/>
              <a:t>() si es necesario.</a:t>
            </a:r>
          </a:p>
          <a:p>
            <a:pPr marL="0" indent="0">
              <a:buNone/>
            </a:pPr>
            <a:r>
              <a:rPr lang="es-MX" dirty="0" err="1"/>
              <a:t>parseInt</a:t>
            </a:r>
            <a:r>
              <a:rPr lang="es-MX" dirty="0"/>
              <a:t>() no entiende la notación exponencial, todos los demás si.</a:t>
            </a:r>
          </a:p>
          <a:p>
            <a:pPr marL="0" indent="0">
              <a:buNone/>
            </a:pPr>
            <a:r>
              <a:rPr lang="es-MX" dirty="0" err="1"/>
              <a:t>parseInt</a:t>
            </a:r>
            <a:r>
              <a:rPr lang="es-MX" dirty="0"/>
              <a:t>() y </a:t>
            </a:r>
            <a:r>
              <a:rPr lang="es-MX" dirty="0" err="1"/>
              <a:t>parseFloat</a:t>
            </a:r>
            <a:r>
              <a:rPr lang="es-MX" dirty="0"/>
              <a:t>() convierten el </a:t>
            </a:r>
            <a:r>
              <a:rPr lang="es-MX" dirty="0" err="1"/>
              <a:t>string</a:t>
            </a:r>
            <a:r>
              <a:rPr lang="es-MX" dirty="0"/>
              <a:t> </a:t>
            </a:r>
            <a:r>
              <a:rPr lang="es-MX" dirty="0" err="1"/>
              <a:t>vacio</a:t>
            </a:r>
            <a:r>
              <a:rPr lang="es-MX" dirty="0"/>
              <a:t> en </a:t>
            </a:r>
            <a:r>
              <a:rPr lang="es-MX" dirty="0" err="1"/>
              <a:t>NaN</a:t>
            </a:r>
            <a:r>
              <a:rPr lang="es-MX" dirty="0"/>
              <a:t>.</a:t>
            </a:r>
          </a:p>
          <a:p>
            <a:pPr marL="0" indent="0">
              <a:buNone/>
            </a:pPr>
            <a:r>
              <a:rPr lang="es-MX" dirty="0" err="1"/>
              <a:t>Number</a:t>
            </a:r>
            <a:r>
              <a:rPr lang="es-MX" dirty="0"/>
              <a:t>() y '+' convierten el </a:t>
            </a:r>
            <a:r>
              <a:rPr lang="es-MX" dirty="0" err="1"/>
              <a:t>string</a:t>
            </a:r>
            <a:r>
              <a:rPr lang="es-MX" dirty="0"/>
              <a:t> </a:t>
            </a:r>
            <a:r>
              <a:rPr lang="es-MX" dirty="0" err="1"/>
              <a:t>vacio</a:t>
            </a:r>
            <a:r>
              <a:rPr lang="es-MX" dirty="0"/>
              <a:t> en 0.</a:t>
            </a:r>
          </a:p>
          <a:p>
            <a:pPr marL="0" indent="0">
              <a:buNone/>
            </a:pPr>
            <a:r>
              <a:rPr lang="es-MX" dirty="0" err="1"/>
              <a:t>parseInt</a:t>
            </a:r>
            <a:r>
              <a:rPr lang="es-MX" dirty="0"/>
              <a:t>() y </a:t>
            </a:r>
            <a:r>
              <a:rPr lang="es-MX" dirty="0" err="1"/>
              <a:t>parseFloat</a:t>
            </a:r>
            <a:r>
              <a:rPr lang="es-MX" dirty="0"/>
              <a:t>() de un </a:t>
            </a:r>
            <a:r>
              <a:rPr lang="es-MX" dirty="0" err="1"/>
              <a:t>boolean</a:t>
            </a:r>
            <a:r>
              <a:rPr lang="es-MX" dirty="0"/>
              <a:t> es </a:t>
            </a:r>
            <a:r>
              <a:rPr lang="es-MX" dirty="0" err="1"/>
              <a:t>NaN</a:t>
            </a:r>
            <a:r>
              <a:rPr lang="es-MX" dirty="0"/>
              <a:t>.</a:t>
            </a:r>
          </a:p>
          <a:p>
            <a:pPr marL="0" indent="0">
              <a:buNone/>
            </a:pPr>
            <a:r>
              <a:rPr lang="es-MX" dirty="0" err="1"/>
              <a:t>Number</a:t>
            </a:r>
            <a:r>
              <a:rPr lang="es-MX" dirty="0"/>
              <a:t>() y '+' de un </a:t>
            </a:r>
            <a:r>
              <a:rPr lang="es-MX" dirty="0" err="1"/>
              <a:t>boolean</a:t>
            </a:r>
            <a:r>
              <a:rPr lang="es-MX" dirty="0"/>
              <a:t> devuelven 0 para false y 1 para true.</a:t>
            </a:r>
          </a:p>
        </p:txBody>
      </p:sp>
    </p:spTree>
    <p:extLst>
      <p:ext uri="{BB962C8B-B14F-4D97-AF65-F5344CB8AC3E}">
        <p14:creationId xmlns:p14="http://schemas.microsoft.com/office/powerpoint/2010/main" val="11007882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static.fjcdn.com/pictures/Nananana_cee557_260925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918" y="1403032"/>
            <a:ext cx="666750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9976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Creación de funciones</a:t>
            </a:r>
            <a:endParaRPr lang="es-MX" dirty="0"/>
          </a:p>
        </p:txBody>
      </p:sp>
      <p:sp>
        <p:nvSpPr>
          <p:cNvPr id="3" name="Marcador de contenido 2"/>
          <p:cNvSpPr>
            <a:spLocks noGrp="1"/>
          </p:cNvSpPr>
          <p:nvPr>
            <p:ph idx="1"/>
          </p:nvPr>
        </p:nvSpPr>
        <p:spPr/>
        <p:txBody>
          <a:bodyPr/>
          <a:lstStyle/>
          <a:p>
            <a:pPr marL="0" indent="0">
              <a:buNone/>
            </a:pPr>
            <a:r>
              <a:rPr lang="es-MX" dirty="0" smtClean="0"/>
              <a:t>Son fragmentos de código personalizados para realizar una actividad específica que puede recibir o no argumentos y puede regresar o no valor.</a:t>
            </a:r>
          </a:p>
          <a:p>
            <a:pPr marL="0" indent="0">
              <a:buNone/>
            </a:pPr>
            <a:endParaRPr lang="es-MX" dirty="0"/>
          </a:p>
          <a:p>
            <a:pPr marL="0" indent="0">
              <a:buNone/>
            </a:pPr>
            <a:r>
              <a:rPr lang="es-MX" dirty="0" err="1" smtClean="0"/>
              <a:t>function</a:t>
            </a:r>
            <a:r>
              <a:rPr lang="es-MX" dirty="0" smtClean="0"/>
              <a:t> </a:t>
            </a:r>
            <a:r>
              <a:rPr lang="es-MX" dirty="0" err="1" smtClean="0"/>
              <a:t>name</a:t>
            </a:r>
            <a:r>
              <a:rPr lang="es-MX" dirty="0" smtClean="0"/>
              <a:t>(</a:t>
            </a:r>
            <a:r>
              <a:rPr lang="es-MX" dirty="0" err="1" smtClean="0"/>
              <a:t>args</a:t>
            </a:r>
            <a:r>
              <a:rPr lang="es-MX" dirty="0" smtClean="0"/>
              <a:t>){</a:t>
            </a:r>
          </a:p>
          <a:p>
            <a:pPr marL="0" indent="0">
              <a:buNone/>
            </a:pPr>
            <a:r>
              <a:rPr lang="es-MX" dirty="0" smtClean="0"/>
              <a:t>      	……</a:t>
            </a:r>
          </a:p>
          <a:p>
            <a:pPr marL="0" indent="0">
              <a:buNone/>
            </a:pPr>
            <a:r>
              <a:rPr lang="es-MX" dirty="0"/>
              <a:t>	</a:t>
            </a:r>
            <a:r>
              <a:rPr lang="es-MX" dirty="0" err="1" smtClean="0"/>
              <a:t>return</a:t>
            </a:r>
            <a:r>
              <a:rPr lang="es-MX" dirty="0" smtClean="0"/>
              <a:t> </a:t>
            </a:r>
            <a:r>
              <a:rPr lang="es-MX" dirty="0" err="1" smtClean="0"/>
              <a:t>value</a:t>
            </a:r>
            <a:r>
              <a:rPr lang="es-MX" dirty="0" smtClean="0"/>
              <a:t>;</a:t>
            </a:r>
          </a:p>
          <a:p>
            <a:pPr marL="0" indent="0">
              <a:buNone/>
            </a:pPr>
            <a:r>
              <a:rPr lang="es-MX" dirty="0" smtClean="0"/>
              <a:t>}</a:t>
            </a:r>
            <a:endParaRPr lang="es-MX" dirty="0"/>
          </a:p>
        </p:txBody>
      </p:sp>
      <p:sp>
        <p:nvSpPr>
          <p:cNvPr id="4" name="Rectángulo 3"/>
          <p:cNvSpPr/>
          <p:nvPr/>
        </p:nvSpPr>
        <p:spPr>
          <a:xfrm>
            <a:off x="6770914" y="3547293"/>
            <a:ext cx="4582886" cy="2246769"/>
          </a:xfrm>
          <a:prstGeom prst="rect">
            <a:avLst/>
          </a:prstGeom>
        </p:spPr>
        <p:txBody>
          <a:bodyPr wrap="square">
            <a:spAutoFit/>
          </a:bodyPr>
          <a:lstStyle/>
          <a:p>
            <a:r>
              <a:rPr lang="es-MX" sz="2800" dirty="0" err="1">
                <a:latin typeface="Bahnschrift" panose="020B0502040204020203" pitchFamily="34" charset="0"/>
              </a:rPr>
              <a:t>function</a:t>
            </a:r>
            <a:r>
              <a:rPr lang="es-MX" sz="2800" dirty="0">
                <a:latin typeface="Bahnschrift" panose="020B0502040204020203" pitchFamily="34" charset="0"/>
              </a:rPr>
              <a:t> </a:t>
            </a:r>
            <a:r>
              <a:rPr lang="es-MX" sz="2800" dirty="0" err="1">
                <a:latin typeface="Bahnschrift" panose="020B0502040204020203" pitchFamily="34" charset="0"/>
              </a:rPr>
              <a:t>name</a:t>
            </a:r>
            <a:r>
              <a:rPr lang="es-MX" sz="2800" dirty="0">
                <a:latin typeface="Bahnschrift" panose="020B0502040204020203" pitchFamily="34" charset="0"/>
              </a:rPr>
              <a:t>(</a:t>
            </a:r>
            <a:r>
              <a:rPr lang="es-MX" sz="2800" dirty="0" err="1">
                <a:latin typeface="Bahnschrift" panose="020B0502040204020203" pitchFamily="34" charset="0"/>
              </a:rPr>
              <a:t>args</a:t>
            </a:r>
            <a:r>
              <a:rPr lang="es-MX" sz="2800" dirty="0">
                <a:latin typeface="Bahnschrift" panose="020B0502040204020203" pitchFamily="34" charset="0"/>
              </a:rPr>
              <a:t>){</a:t>
            </a:r>
          </a:p>
          <a:p>
            <a:r>
              <a:rPr lang="es-MX" sz="2800" dirty="0">
                <a:latin typeface="Bahnschrift" panose="020B0502040204020203" pitchFamily="34" charset="0"/>
              </a:rPr>
              <a:t>      	</a:t>
            </a:r>
            <a:r>
              <a:rPr lang="es-MX" sz="2800" dirty="0" err="1">
                <a:latin typeface="Bahnschrift" panose="020B0502040204020203" pitchFamily="34" charset="0"/>
              </a:rPr>
              <a:t>otro_bloque</a:t>
            </a:r>
            <a:r>
              <a:rPr lang="es-MX" sz="2800" dirty="0">
                <a:latin typeface="Bahnschrift" panose="020B0502040204020203" pitchFamily="34" charset="0"/>
              </a:rPr>
              <a:t>{</a:t>
            </a:r>
          </a:p>
          <a:p>
            <a:r>
              <a:rPr lang="es-MX" sz="2800" dirty="0">
                <a:latin typeface="Bahnschrift" panose="020B0502040204020203" pitchFamily="34" charset="0"/>
              </a:rPr>
              <a:t>	</a:t>
            </a:r>
          </a:p>
          <a:p>
            <a:r>
              <a:rPr lang="es-MX" sz="2800" dirty="0">
                <a:latin typeface="Bahnschrift" panose="020B0502040204020203" pitchFamily="34" charset="0"/>
              </a:rPr>
              <a:t>	}</a:t>
            </a:r>
          </a:p>
          <a:p>
            <a:r>
              <a:rPr lang="es-MX" sz="2800" dirty="0">
                <a:latin typeface="Bahnschrift" panose="020B0502040204020203" pitchFamily="34" charset="0"/>
              </a:rPr>
              <a:t>}</a:t>
            </a:r>
          </a:p>
        </p:txBody>
      </p:sp>
    </p:spTree>
    <p:extLst>
      <p:ext uri="{BB962C8B-B14F-4D97-AF65-F5344CB8AC3E}">
        <p14:creationId xmlns:p14="http://schemas.microsoft.com/office/powerpoint/2010/main" val="33158343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a:t>La definición de una función (también llamada declaración de función o sentencia de función) consiste de la palabra clave (reservada)  </a:t>
            </a:r>
            <a:r>
              <a:rPr lang="es-MX" dirty="0" err="1"/>
              <a:t>function</a:t>
            </a:r>
            <a:r>
              <a:rPr lang="es-MX" dirty="0"/>
              <a:t>, seguida por:</a:t>
            </a:r>
          </a:p>
          <a:p>
            <a:pPr marL="0" indent="0">
              <a:buNone/>
            </a:pPr>
            <a:endParaRPr lang="es-MX" dirty="0"/>
          </a:p>
          <a:p>
            <a:r>
              <a:rPr lang="es-MX" dirty="0"/>
              <a:t>El nombre de la función (opcional).</a:t>
            </a:r>
          </a:p>
          <a:p>
            <a:r>
              <a:rPr lang="es-MX" dirty="0"/>
              <a:t>Una lista de argumentos para la función, encerrados entre paréntesis y separados por comas (,).</a:t>
            </a:r>
          </a:p>
          <a:p>
            <a:r>
              <a:rPr lang="es-MX" dirty="0"/>
              <a:t>Las sentencias JavaScript que definen la función, encerradas por llaves, { </a:t>
            </a:r>
            <a:r>
              <a:rPr lang="es-MX" dirty="0" smtClean="0"/>
              <a:t>}.</a:t>
            </a:r>
            <a:endParaRPr lang="es-MX" dirty="0"/>
          </a:p>
        </p:txBody>
      </p:sp>
    </p:spTree>
    <p:extLst>
      <p:ext uri="{BB962C8B-B14F-4D97-AF65-F5344CB8AC3E}">
        <p14:creationId xmlns:p14="http://schemas.microsoft.com/office/powerpoint/2010/main" val="27055643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fontScale="77500" lnSpcReduction="20000"/>
          </a:bodyPr>
          <a:lstStyle/>
          <a:p>
            <a:pPr marL="0" indent="0">
              <a:buNone/>
            </a:pPr>
            <a:r>
              <a:rPr lang="es-MX" dirty="0"/>
              <a:t>Por ejemplo, el siguiente código define una función simple llamada </a:t>
            </a:r>
            <a:r>
              <a:rPr lang="es-MX" dirty="0" err="1"/>
              <a:t>square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a:t>La función </a:t>
            </a:r>
            <a:r>
              <a:rPr lang="es-MX" b="1" dirty="0" err="1"/>
              <a:t>square</a:t>
            </a:r>
            <a:r>
              <a:rPr lang="es-MX" dirty="0"/>
              <a:t> toma un argumento, llamado </a:t>
            </a:r>
            <a:r>
              <a:rPr lang="es-MX" b="1" dirty="0" err="1"/>
              <a:t>number</a:t>
            </a:r>
            <a:r>
              <a:rPr lang="es-MX" dirty="0"/>
              <a:t>. </a:t>
            </a:r>
            <a:r>
              <a:rPr lang="es-MX" dirty="0" smtClean="0"/>
              <a:t/>
            </a:r>
            <a:br>
              <a:rPr lang="es-MX" dirty="0" smtClean="0"/>
            </a:br>
            <a:endParaRPr lang="es-MX" dirty="0" smtClean="0"/>
          </a:p>
          <a:p>
            <a:pPr marL="0" indent="0">
              <a:buNone/>
            </a:pPr>
            <a:r>
              <a:rPr lang="es-MX" dirty="0" smtClean="0"/>
              <a:t>La </a:t>
            </a:r>
            <a:r>
              <a:rPr lang="es-MX" dirty="0"/>
              <a:t>función consiste de una sentencia que expresa el retorno del argumento de la función (el cual es, </a:t>
            </a:r>
            <a:r>
              <a:rPr lang="es-MX" b="1" dirty="0" err="1"/>
              <a:t>number</a:t>
            </a:r>
            <a:r>
              <a:rPr lang="es-MX" dirty="0"/>
              <a:t>) multiplicado por sí mismo. </a:t>
            </a:r>
            <a:r>
              <a:rPr lang="es-MX" dirty="0" smtClean="0"/>
              <a:t/>
            </a:r>
            <a:br>
              <a:rPr lang="es-MX" dirty="0" smtClean="0"/>
            </a:br>
            <a:endParaRPr lang="es-MX" dirty="0" smtClean="0"/>
          </a:p>
          <a:p>
            <a:pPr marL="0" indent="0">
              <a:buNone/>
            </a:pPr>
            <a:r>
              <a:rPr lang="es-MX" dirty="0" smtClean="0"/>
              <a:t>La </a:t>
            </a:r>
            <a:r>
              <a:rPr lang="es-MX" dirty="0"/>
              <a:t>sentencia </a:t>
            </a:r>
            <a:r>
              <a:rPr lang="es-MX" b="1" dirty="0" err="1"/>
              <a:t>return</a:t>
            </a:r>
            <a:r>
              <a:rPr lang="es-MX" dirty="0"/>
              <a:t> especifica el valor retornado por la función.</a:t>
            </a:r>
            <a:endParaRPr lang="es-MX" dirty="0" smtClean="0"/>
          </a:p>
          <a:p>
            <a:pPr marL="0" indent="0">
              <a:buNone/>
            </a:pPr>
            <a:endParaRPr lang="es-MX" dirty="0"/>
          </a:p>
        </p:txBody>
      </p:sp>
      <p:pic>
        <p:nvPicPr>
          <p:cNvPr id="4" name="Imagen 3"/>
          <p:cNvPicPr>
            <a:picLocks noChangeAspect="1"/>
          </p:cNvPicPr>
          <p:nvPr/>
        </p:nvPicPr>
        <p:blipFill rotWithShape="1">
          <a:blip r:embed="rId2"/>
          <a:srcRect l="2417"/>
          <a:stretch/>
        </p:blipFill>
        <p:spPr>
          <a:xfrm>
            <a:off x="2387722" y="2411457"/>
            <a:ext cx="6341146" cy="1422355"/>
          </a:xfrm>
          <a:prstGeom prst="rect">
            <a:avLst/>
          </a:prstGeom>
        </p:spPr>
      </p:pic>
    </p:spTree>
    <p:extLst>
      <p:ext uri="{BB962C8B-B14F-4D97-AF65-F5344CB8AC3E}">
        <p14:creationId xmlns:p14="http://schemas.microsoft.com/office/powerpoint/2010/main" val="18065811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s-ES_tradnl" altLang="es-MX"/>
              <a:t>Modelo de Eventos de </a:t>
            </a:r>
            <a:r>
              <a:rPr lang="es-ES_tradnl" altLang="es-MX" i="1"/>
              <a:t>JavaScript</a:t>
            </a:r>
          </a:p>
        </p:txBody>
      </p:sp>
      <p:sp>
        <p:nvSpPr>
          <p:cNvPr id="306179" name="Rectangle 3"/>
          <p:cNvSpPr>
            <a:spLocks noGrp="1" noChangeArrowheads="1"/>
          </p:cNvSpPr>
          <p:nvPr>
            <p:ph type="body" idx="1"/>
          </p:nvPr>
        </p:nvSpPr>
        <p:spPr>
          <a:xfrm>
            <a:off x="2781300" y="1524000"/>
            <a:ext cx="7886700" cy="5334000"/>
          </a:xfrm>
        </p:spPr>
        <p:txBody>
          <a:bodyPr>
            <a:normAutofit/>
          </a:bodyPr>
          <a:lstStyle/>
          <a:p>
            <a:pPr>
              <a:lnSpc>
                <a:spcPct val="80000"/>
              </a:lnSpc>
            </a:pPr>
            <a:r>
              <a:rPr lang="es-ES_tradnl" altLang="es-MX" dirty="0"/>
              <a:t>Los eventos suceden a tres niveles:</a:t>
            </a:r>
          </a:p>
          <a:p>
            <a:pPr lvl="1">
              <a:lnSpc>
                <a:spcPct val="80000"/>
              </a:lnSpc>
            </a:pPr>
            <a:r>
              <a:rPr lang="es-ES_tradnl" altLang="es-MX" dirty="0"/>
              <a:t>A nivel del documento HTML</a:t>
            </a:r>
          </a:p>
          <a:p>
            <a:pPr lvl="1">
              <a:lnSpc>
                <a:spcPct val="80000"/>
              </a:lnSpc>
            </a:pPr>
            <a:r>
              <a:rPr lang="es-ES_tradnl" altLang="es-MX" dirty="0"/>
              <a:t>A nivel de un formulario individual</a:t>
            </a:r>
          </a:p>
          <a:p>
            <a:pPr lvl="1">
              <a:lnSpc>
                <a:spcPct val="80000"/>
              </a:lnSpc>
            </a:pPr>
            <a:r>
              <a:rPr lang="es-ES_tradnl" altLang="es-MX" dirty="0"/>
              <a:t>A nivel de un elemento de un </a:t>
            </a:r>
            <a:r>
              <a:rPr lang="es-ES_tradnl" altLang="es-MX" dirty="0" smtClean="0"/>
              <a:t>formulario</a:t>
            </a:r>
            <a:endParaRPr lang="es-ES_tradnl" altLang="es-MX" dirty="0"/>
          </a:p>
        </p:txBody>
      </p:sp>
    </p:spTree>
    <p:extLst>
      <p:ext uri="{BB962C8B-B14F-4D97-AF65-F5344CB8AC3E}">
        <p14:creationId xmlns:p14="http://schemas.microsoft.com/office/powerpoint/2010/main" val="1249299167"/>
      </p:ext>
    </p:extLst>
  </p:cSld>
  <p:clrMapOvr>
    <a:masterClrMapping/>
  </p:clrMapOvr>
  <p:transition spd="med">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s-ES" altLang="es-MX" smtClean="0"/>
              <a:t>    Eventos</a:t>
            </a:r>
            <a:endParaRPr lang="es-ES" altLang="es-MX"/>
          </a:p>
        </p:txBody>
      </p:sp>
      <p:sp>
        <p:nvSpPr>
          <p:cNvPr id="61442" name="Rectangle 2"/>
          <p:cNvSpPr>
            <a:spLocks noGrp="1" noChangeArrowheads="1"/>
          </p:cNvSpPr>
          <p:nvPr>
            <p:ph type="body" idx="1"/>
          </p:nvPr>
        </p:nvSpPr>
        <p:spPr/>
        <p:txBody>
          <a:bodyPr>
            <a:normAutofit/>
          </a:bodyPr>
          <a:lstStyle/>
          <a:p>
            <a:r>
              <a:rPr lang="es-ES" altLang="es-MX" dirty="0" smtClean="0"/>
              <a:t>Características</a:t>
            </a:r>
          </a:p>
          <a:p>
            <a:endParaRPr lang="es-ES" altLang="es-MX" dirty="0" smtClean="0"/>
          </a:p>
          <a:p>
            <a:pPr lvl="1"/>
            <a:r>
              <a:rPr lang="es-ES" altLang="es-MX" dirty="0" smtClean="0"/>
              <a:t>Pueden producirse cuando se interactúa con etiquetas</a:t>
            </a:r>
          </a:p>
          <a:p>
            <a:pPr lvl="1"/>
            <a:r>
              <a:rPr lang="es-ES" altLang="es-MX" dirty="0" smtClean="0"/>
              <a:t>Hay eventos comunes y propios de una etiqueta</a:t>
            </a:r>
          </a:p>
          <a:p>
            <a:pPr lvl="1"/>
            <a:endParaRPr lang="es-ES" altLang="es-MX" dirty="0" smtClean="0"/>
          </a:p>
        </p:txBody>
      </p:sp>
      <p:sp>
        <p:nvSpPr>
          <p:cNvPr id="61445"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6</a:t>
            </a:r>
          </a:p>
        </p:txBody>
      </p:sp>
    </p:spTree>
    <p:extLst>
      <p:ext uri="{BB962C8B-B14F-4D97-AF65-F5344CB8AC3E}">
        <p14:creationId xmlns:p14="http://schemas.microsoft.com/office/powerpoint/2010/main" val="3593050330"/>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r>
              <a:rPr lang="es-ES" altLang="es-MX" smtClean="0"/>
              <a:t>    Eventos</a:t>
            </a:r>
            <a:endParaRPr lang="es-ES" altLang="es-MX"/>
          </a:p>
        </p:txBody>
      </p:sp>
      <p:sp>
        <p:nvSpPr>
          <p:cNvPr id="68610" name="Rectangle 2"/>
          <p:cNvSpPr>
            <a:spLocks noGrp="1" noChangeArrowheads="1"/>
          </p:cNvSpPr>
          <p:nvPr>
            <p:ph type="body" idx="1"/>
          </p:nvPr>
        </p:nvSpPr>
        <p:spPr/>
        <p:txBody>
          <a:bodyPr>
            <a:normAutofit/>
          </a:bodyPr>
          <a:lstStyle/>
          <a:p>
            <a:endParaRPr lang="es-ES" altLang="es-MX" dirty="0" smtClean="0"/>
          </a:p>
          <a:p>
            <a:pPr marL="0" indent="0">
              <a:buNone/>
            </a:pPr>
            <a:r>
              <a:rPr lang="es-ES" altLang="es-MX" dirty="0" smtClean="0"/>
              <a:t>¿Como capturar un evento?</a:t>
            </a:r>
          </a:p>
          <a:p>
            <a:endParaRPr lang="es-ES" altLang="es-MX" dirty="0" smtClean="0"/>
          </a:p>
          <a:p>
            <a:pPr lvl="1"/>
            <a:r>
              <a:rPr lang="es-ES" altLang="es-MX" dirty="0" smtClean="0"/>
              <a:t>Con ‘</a:t>
            </a:r>
            <a:r>
              <a:rPr lang="es-ES" altLang="es-MX" dirty="0" err="1" smtClean="0"/>
              <a:t>handlers</a:t>
            </a:r>
            <a:r>
              <a:rPr lang="es-ES" altLang="es-MX" dirty="0" smtClean="0"/>
              <a:t>’ o manejadores.  Ejemplos:</a:t>
            </a:r>
          </a:p>
          <a:p>
            <a:pPr lvl="2"/>
            <a:r>
              <a:rPr lang="es-ES" altLang="es-MX" dirty="0" err="1" smtClean="0"/>
              <a:t>onClick</a:t>
            </a:r>
            <a:r>
              <a:rPr lang="es-ES" altLang="es-MX" dirty="0" smtClean="0"/>
              <a:t>, </a:t>
            </a:r>
            <a:r>
              <a:rPr lang="es-ES" altLang="es-MX" dirty="0" err="1" smtClean="0"/>
              <a:t>onLoad</a:t>
            </a:r>
            <a:r>
              <a:rPr lang="es-ES" altLang="es-MX" dirty="0" smtClean="0"/>
              <a:t>, </a:t>
            </a:r>
            <a:r>
              <a:rPr lang="es-ES" altLang="es-MX" dirty="0" err="1" smtClean="0"/>
              <a:t>onDblClick</a:t>
            </a:r>
            <a:r>
              <a:rPr lang="es-ES" altLang="es-MX" dirty="0" smtClean="0"/>
              <a:t>…</a:t>
            </a:r>
          </a:p>
          <a:p>
            <a:pPr lvl="1"/>
            <a:endParaRPr lang="es-ES" altLang="es-MX" dirty="0" smtClean="0"/>
          </a:p>
          <a:p>
            <a:pPr marL="457200" lvl="1" indent="0">
              <a:buNone/>
            </a:pPr>
            <a:endParaRPr lang="es-ES" altLang="es-MX" dirty="0" smtClean="0"/>
          </a:p>
          <a:p>
            <a:pPr lvl="1"/>
            <a:endParaRPr lang="es-ES" altLang="es-MX" dirty="0" smtClean="0"/>
          </a:p>
          <a:p>
            <a:pPr lvl="1"/>
            <a:endParaRPr lang="es-ES" altLang="es-MX" dirty="0"/>
          </a:p>
        </p:txBody>
      </p:sp>
      <p:sp>
        <p:nvSpPr>
          <p:cNvPr id="68613"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7</a:t>
            </a:r>
          </a:p>
        </p:txBody>
      </p:sp>
    </p:spTree>
    <p:extLst>
      <p:ext uri="{BB962C8B-B14F-4D97-AF65-F5344CB8AC3E}">
        <p14:creationId xmlns:p14="http://schemas.microsoft.com/office/powerpoint/2010/main" val="3930397351"/>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533116613"/>
              </p:ext>
            </p:extLst>
          </p:nvPr>
        </p:nvGraphicFramePr>
        <p:xfrm>
          <a:off x="2387600" y="1825625"/>
          <a:ext cx="8966199" cy="3634648"/>
        </p:xfrm>
        <a:graphic>
          <a:graphicData uri="http://schemas.openxmlformats.org/drawingml/2006/table">
            <a:tbl>
              <a:tblPr/>
              <a:tblGrid>
                <a:gridCol w="1727200">
                  <a:extLst>
                    <a:ext uri="{9D8B030D-6E8A-4147-A177-3AD203B41FA5}">
                      <a16:colId xmlns:a16="http://schemas.microsoft.com/office/drawing/2014/main" val="358809226"/>
                    </a:ext>
                  </a:extLst>
                </a:gridCol>
                <a:gridCol w="3683726">
                  <a:extLst>
                    <a:ext uri="{9D8B030D-6E8A-4147-A177-3AD203B41FA5}">
                      <a16:colId xmlns:a16="http://schemas.microsoft.com/office/drawing/2014/main" val="297456553"/>
                    </a:ext>
                  </a:extLst>
                </a:gridCol>
                <a:gridCol w="3555273">
                  <a:extLst>
                    <a:ext uri="{9D8B030D-6E8A-4147-A177-3AD203B41FA5}">
                      <a16:colId xmlns:a16="http://schemas.microsoft.com/office/drawing/2014/main" val="1164694110"/>
                    </a:ext>
                  </a:extLst>
                </a:gridCol>
              </a:tblGrid>
              <a:tr h="795309">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1422047462"/>
                  </a:ext>
                </a:extLst>
              </a:tr>
              <a:tr h="795309">
                <a:tc>
                  <a:txBody>
                    <a:bodyPr/>
                    <a:lstStyle/>
                    <a:p>
                      <a:pPr algn="ctr"/>
                      <a:r>
                        <a:rPr lang="es-MX" b="1" dirty="0" err="1"/>
                        <a:t>onblur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a:t>&lt;button&gt;, &lt;input&gt;, &lt;label&gt;, &lt;select&gt;, &lt;textarea&gt;,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25029199"/>
                  </a:ext>
                </a:extLst>
              </a:tr>
              <a:tr h="795309">
                <a:tc>
                  <a:txBody>
                    <a:bodyPr/>
                    <a:lstStyle/>
                    <a:p>
                      <a:pPr algn="ctr"/>
                      <a:r>
                        <a:rPr lang="es-MX" b="1" dirty="0" err="1"/>
                        <a:t>onchange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un elemento que se ha modificado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&lt;select&gt;,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3630539612"/>
                  </a:ext>
                </a:extLst>
              </a:tr>
              <a:tr h="453412">
                <a:tc>
                  <a:txBody>
                    <a:bodyPr/>
                    <a:lstStyle/>
                    <a:p>
                      <a:pPr algn="ctr"/>
                      <a:r>
                        <a:rPr lang="es-MX" b="1" dirty="0" err="1"/>
                        <a:t>onclick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y soltar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67998149"/>
                  </a:ext>
                </a:extLst>
              </a:tr>
              <a:tr h="795309">
                <a:tc>
                  <a:txBody>
                    <a:bodyPr/>
                    <a:lstStyle/>
                    <a:p>
                      <a:pPr algn="ctr"/>
                      <a:r>
                        <a:rPr lang="es-MX" b="1" dirty="0" err="1"/>
                        <a:t>ondblclick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dos veces seguidas con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3409953350"/>
                  </a:ext>
                </a:extLst>
              </a:tr>
            </a:tbl>
          </a:graphicData>
        </a:graphic>
      </p:graphicFrame>
      <p:sp>
        <p:nvSpPr>
          <p:cNvPr id="63563" name="Rectangle 7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8</a:t>
            </a:r>
          </a:p>
        </p:txBody>
      </p:sp>
    </p:spTree>
    <p:extLst>
      <p:ext uri="{BB962C8B-B14F-4D97-AF65-F5344CB8AC3E}">
        <p14:creationId xmlns:p14="http://schemas.microsoft.com/office/powerpoint/2010/main" val="1061204588"/>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s-ES" altLang="es-MX" smtClean="0"/>
              <a:t>    Eventos</a:t>
            </a:r>
            <a:endParaRPr lang="es-ES" altLang="es-MX"/>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882540143"/>
              </p:ext>
            </p:extLst>
          </p:nvPr>
        </p:nvGraphicFramePr>
        <p:xfrm>
          <a:off x="2387600" y="1825625"/>
          <a:ext cx="8820330" cy="3373393"/>
        </p:xfrm>
        <a:graphic>
          <a:graphicData uri="http://schemas.openxmlformats.org/drawingml/2006/table">
            <a:tbl>
              <a:tblPr/>
              <a:tblGrid>
                <a:gridCol w="2164924">
                  <a:extLst>
                    <a:ext uri="{9D8B030D-6E8A-4147-A177-3AD203B41FA5}">
                      <a16:colId xmlns:a16="http://schemas.microsoft.com/office/drawing/2014/main" val="3922543209"/>
                    </a:ext>
                  </a:extLst>
                </a:gridCol>
                <a:gridCol w="3216997">
                  <a:extLst>
                    <a:ext uri="{9D8B030D-6E8A-4147-A177-3AD203B41FA5}">
                      <a16:colId xmlns:a16="http://schemas.microsoft.com/office/drawing/2014/main" val="858933005"/>
                    </a:ext>
                  </a:extLst>
                </a:gridCol>
                <a:gridCol w="3438409">
                  <a:extLst>
                    <a:ext uri="{9D8B030D-6E8A-4147-A177-3AD203B41FA5}">
                      <a16:colId xmlns:a16="http://schemas.microsoft.com/office/drawing/2014/main" val="1965635707"/>
                    </a:ext>
                  </a:extLst>
                </a:gridCol>
              </a:tblGrid>
              <a:tr h="909191">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1163032766"/>
                  </a:ext>
                </a:extLst>
              </a:tr>
              <a:tr h="909191">
                <a:tc>
                  <a:txBody>
                    <a:bodyPr/>
                    <a:lstStyle/>
                    <a:p>
                      <a:pPr algn="ctr"/>
                      <a:r>
                        <a:rPr lang="es-MX" b="1" dirty="0" err="1"/>
                        <a:t>onfocus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dirty="0"/>
                        <a:t>&lt;button&gt;, &lt;input&gt;, &lt;label&gt;, &lt;select&gt;, &lt;</a:t>
                      </a:r>
                      <a:r>
                        <a:rPr lang="en-US" dirty="0" err="1"/>
                        <a:t>textarea</a:t>
                      </a:r>
                      <a:r>
                        <a:rPr lang="en-US" dirty="0"/>
                        <a:t>&gt;,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51063936"/>
                  </a:ext>
                </a:extLst>
              </a:tr>
              <a:tr h="518337">
                <a:tc>
                  <a:txBody>
                    <a:bodyPr/>
                    <a:lstStyle/>
                    <a:p>
                      <a:pPr algn="ctr"/>
                      <a:r>
                        <a:rPr lang="es-MX" b="1" dirty="0" err="1"/>
                        <a:t>onkeydown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 y no soltarla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2183499688"/>
                  </a:ext>
                </a:extLst>
              </a:tr>
              <a:tr h="518337">
                <a:tc>
                  <a:txBody>
                    <a:bodyPr/>
                    <a:lstStyle/>
                    <a:p>
                      <a:pPr algn="ctr"/>
                      <a:r>
                        <a:rPr lang="es-MX" b="1" dirty="0" err="1"/>
                        <a:t>onkeypress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2855653339"/>
                  </a:ext>
                </a:extLst>
              </a:tr>
              <a:tr h="518337">
                <a:tc>
                  <a:txBody>
                    <a:bodyPr/>
                    <a:lstStyle/>
                    <a:p>
                      <a:pPr algn="ctr"/>
                      <a:r>
                        <a:rPr lang="es-MX" b="1" dirty="0" err="1"/>
                        <a:t>onkeyup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una tecla pulsada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Elementos de formulario y &lt;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503806477"/>
                  </a:ext>
                </a:extLst>
              </a:tr>
            </a:tbl>
          </a:graphicData>
        </a:graphic>
      </p:graphicFrame>
      <p:sp>
        <p:nvSpPr>
          <p:cNvPr id="92195" name="Rectangle 35"/>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9</a:t>
            </a:r>
          </a:p>
        </p:txBody>
      </p:sp>
      <mc:AlternateContent xmlns:mc="http://schemas.openxmlformats.org/markup-compatibility/2006" xmlns:p14="http://schemas.microsoft.com/office/powerpoint/2010/main">
        <mc:Choice Requires="p14">
          <p:contentPart p14:bwMode="auto" r:id="rId3">
            <p14:nvContentPartPr>
              <p14:cNvPr id="2" name="Entrada de lápiz 1"/>
              <p14:cNvContentPartPr/>
              <p14:nvPr/>
            </p14:nvContentPartPr>
            <p14:xfrm>
              <a:off x="3857040" y="721800"/>
              <a:ext cx="360" cy="360"/>
            </p14:xfrm>
          </p:contentPart>
        </mc:Choice>
        <mc:Fallback xmlns="">
          <p:pic>
            <p:nvPicPr>
              <p:cNvPr id="2" name="Entrada de lápiz 1"/>
              <p:cNvPicPr/>
              <p:nvPr/>
            </p:nvPicPr>
            <p:blipFill>
              <a:blip r:embed="rId4"/>
              <a:stretch>
                <a:fillRect/>
              </a:stretch>
            </p:blipFill>
            <p:spPr>
              <a:xfrm>
                <a:off x="3847680" y="712440"/>
                <a:ext cx="19080" cy="19080"/>
              </a:xfrm>
              <a:prstGeom prst="rect">
                <a:avLst/>
              </a:prstGeom>
            </p:spPr>
          </p:pic>
        </mc:Fallback>
      </mc:AlternateContent>
    </p:spTree>
    <p:extLst>
      <p:ext uri="{BB962C8B-B14F-4D97-AF65-F5344CB8AC3E}">
        <p14:creationId xmlns:p14="http://schemas.microsoft.com/office/powerpoint/2010/main" val="254673714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 en los elementos</a:t>
            </a:r>
            <a:endParaRPr lang="es-CO" dirty="0"/>
          </a:p>
        </p:txBody>
      </p:sp>
      <p:sp>
        <p:nvSpPr>
          <p:cNvPr id="3" name="Marcador de contenido 2"/>
          <p:cNvSpPr>
            <a:spLocks noGrp="1"/>
          </p:cNvSpPr>
          <p:nvPr>
            <p:ph idx="1"/>
          </p:nvPr>
        </p:nvSpPr>
        <p:spPr/>
        <p:txBody>
          <a:bodyPr/>
          <a:lstStyle/>
          <a:p>
            <a:r>
              <a:rPr lang="es-CO" dirty="0" smtClean="0"/>
              <a:t>Muchas veces es el menos utilizado, consiste en incluir código JavaScript como valor de un atributo del elemento.</a:t>
            </a:r>
            <a:endParaRPr lang="es-CO" dirty="0"/>
          </a:p>
        </p:txBody>
      </p:sp>
      <p:pic>
        <p:nvPicPr>
          <p:cNvPr id="4" name="Imagen 3"/>
          <p:cNvPicPr>
            <a:picLocks noChangeAspect="1"/>
          </p:cNvPicPr>
          <p:nvPr/>
        </p:nvPicPr>
        <p:blipFill>
          <a:blip r:embed="rId2"/>
          <a:stretch>
            <a:fillRect/>
          </a:stretch>
        </p:blipFill>
        <p:spPr>
          <a:xfrm>
            <a:off x="2560893" y="3223071"/>
            <a:ext cx="8619735" cy="2388898"/>
          </a:xfrm>
          <a:prstGeom prst="rect">
            <a:avLst/>
          </a:prstGeom>
        </p:spPr>
      </p:pic>
    </p:spTree>
    <p:extLst>
      <p:ext uri="{BB962C8B-B14F-4D97-AF65-F5344CB8AC3E}">
        <p14:creationId xmlns:p14="http://schemas.microsoft.com/office/powerpoint/2010/main" val="1990641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2872175905"/>
              </p:ext>
            </p:extLst>
          </p:nvPr>
        </p:nvGraphicFramePr>
        <p:xfrm>
          <a:off x="2387600" y="1825625"/>
          <a:ext cx="8702766" cy="3979429"/>
        </p:xfrm>
        <a:graphic>
          <a:graphicData uri="http://schemas.openxmlformats.org/drawingml/2006/table">
            <a:tbl>
              <a:tblPr/>
              <a:tblGrid>
                <a:gridCol w="2197463">
                  <a:extLst>
                    <a:ext uri="{9D8B030D-6E8A-4147-A177-3AD203B41FA5}">
                      <a16:colId xmlns:a16="http://schemas.microsoft.com/office/drawing/2014/main" val="2157772263"/>
                    </a:ext>
                  </a:extLst>
                </a:gridCol>
                <a:gridCol w="3604381">
                  <a:extLst>
                    <a:ext uri="{9D8B030D-6E8A-4147-A177-3AD203B41FA5}">
                      <a16:colId xmlns:a16="http://schemas.microsoft.com/office/drawing/2014/main" val="1267885860"/>
                    </a:ext>
                  </a:extLst>
                </a:gridCol>
                <a:gridCol w="2900922">
                  <a:extLst>
                    <a:ext uri="{9D8B030D-6E8A-4147-A177-3AD203B41FA5}">
                      <a16:colId xmlns:a16="http://schemas.microsoft.com/office/drawing/2014/main" val="1979749074"/>
                    </a:ext>
                  </a:extLst>
                </a:gridCol>
              </a:tblGrid>
              <a:tr h="852317">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3316551353"/>
                  </a:ext>
                </a:extLst>
              </a:tr>
              <a:tr h="454959">
                <a:tc>
                  <a:txBody>
                    <a:bodyPr/>
                    <a:lstStyle/>
                    <a:p>
                      <a:pPr algn="ctr"/>
                      <a:r>
                        <a:rPr lang="es-MX" b="1" dirty="0" err="1"/>
                        <a:t>onload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Página cargada completamente</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633316216"/>
                  </a:ext>
                </a:extLst>
              </a:tr>
              <a:tr h="852317">
                <a:tc>
                  <a:txBody>
                    <a:bodyPr/>
                    <a:lstStyle/>
                    <a:p>
                      <a:pPr algn="ctr"/>
                      <a:r>
                        <a:rPr lang="es-MX" b="1" dirty="0" err="1"/>
                        <a:t>onmousedown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 botón del ratón y no soltarlo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2689658534"/>
                  </a:ext>
                </a:extLst>
              </a:tr>
              <a:tr h="454959">
                <a:tc>
                  <a:txBody>
                    <a:bodyPr/>
                    <a:lstStyle/>
                    <a:p>
                      <a:pPr algn="ctr"/>
                      <a:r>
                        <a:rPr lang="es-MX" b="1" dirty="0" err="1"/>
                        <a:t>onmousemove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Mover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805584501"/>
                  </a:ext>
                </a:extLst>
              </a:tr>
              <a:tr h="454959">
                <a:tc>
                  <a:txBody>
                    <a:bodyPr/>
                    <a:lstStyle/>
                    <a:p>
                      <a:pPr algn="ctr"/>
                      <a:r>
                        <a:rPr lang="es-MX" b="1" dirty="0" err="1"/>
                        <a:t>onmouseout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"sale" del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450654003"/>
                  </a:ext>
                </a:extLst>
              </a:tr>
              <a:tr h="454959">
                <a:tc>
                  <a:txBody>
                    <a:bodyPr/>
                    <a:lstStyle/>
                    <a:p>
                      <a:pPr algn="ctr"/>
                      <a:r>
                        <a:rPr lang="es-MX" b="1" dirty="0" err="1"/>
                        <a:t>onmouseover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"entra" en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806206319"/>
                  </a:ext>
                </a:extLst>
              </a:tr>
              <a:tr h="454959">
                <a:tc>
                  <a:txBody>
                    <a:bodyPr/>
                    <a:lstStyle/>
                    <a:p>
                      <a:pPr algn="ctr"/>
                      <a:r>
                        <a:rPr lang="es-MX" b="1" dirty="0" err="1"/>
                        <a:t>onmouseup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el botón del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3556397882"/>
                  </a:ext>
                </a:extLst>
              </a:tr>
            </a:tbl>
          </a:graphicData>
        </a:graphic>
      </p:graphicFrame>
    </p:spTree>
    <p:extLst>
      <p:ext uri="{BB962C8B-B14F-4D97-AF65-F5344CB8AC3E}">
        <p14:creationId xmlns:p14="http://schemas.microsoft.com/office/powerpoint/2010/main" val="3390289629"/>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154264937"/>
              </p:ext>
            </p:extLst>
          </p:nvPr>
        </p:nvGraphicFramePr>
        <p:xfrm>
          <a:off x="2387600" y="1825625"/>
          <a:ext cx="8702766" cy="3843654"/>
        </p:xfrm>
        <a:graphic>
          <a:graphicData uri="http://schemas.openxmlformats.org/drawingml/2006/table">
            <a:tbl>
              <a:tblPr/>
              <a:tblGrid>
                <a:gridCol w="2145211">
                  <a:extLst>
                    <a:ext uri="{9D8B030D-6E8A-4147-A177-3AD203B41FA5}">
                      <a16:colId xmlns:a16="http://schemas.microsoft.com/office/drawing/2014/main" val="2157772263"/>
                    </a:ext>
                  </a:extLst>
                </a:gridCol>
                <a:gridCol w="3656633">
                  <a:extLst>
                    <a:ext uri="{9D8B030D-6E8A-4147-A177-3AD203B41FA5}">
                      <a16:colId xmlns:a16="http://schemas.microsoft.com/office/drawing/2014/main" val="1267885860"/>
                    </a:ext>
                  </a:extLst>
                </a:gridCol>
                <a:gridCol w="2900922">
                  <a:extLst>
                    <a:ext uri="{9D8B030D-6E8A-4147-A177-3AD203B41FA5}">
                      <a16:colId xmlns:a16="http://schemas.microsoft.com/office/drawing/2014/main" val="1979749074"/>
                    </a:ext>
                  </a:extLst>
                </a:gridCol>
              </a:tblGrid>
              <a:tr h="929505">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a16="http://schemas.microsoft.com/office/drawing/2014/main" val="3316551353"/>
                  </a:ext>
                </a:extLst>
              </a:tr>
              <a:tr h="496161">
                <a:tc>
                  <a:txBody>
                    <a:bodyPr/>
                    <a:lstStyle/>
                    <a:p>
                      <a:pPr algn="ctr"/>
                      <a:r>
                        <a:rPr lang="es-MX" b="1" dirty="0" err="1"/>
                        <a:t>onreset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Inicializar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form</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117863344"/>
                  </a:ext>
                </a:extLst>
              </a:tr>
              <a:tr h="496161">
                <a:tc>
                  <a:txBody>
                    <a:bodyPr/>
                    <a:lstStyle/>
                    <a:p>
                      <a:pPr algn="ctr"/>
                      <a:r>
                        <a:rPr lang="es-MX" b="1" dirty="0" err="1"/>
                        <a:t>onresize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Modificar el tamaño de la ventana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639389263"/>
                  </a:ext>
                </a:extLst>
              </a:tr>
              <a:tr h="496161">
                <a:tc>
                  <a:txBody>
                    <a:bodyPr/>
                    <a:lstStyle/>
                    <a:p>
                      <a:pPr algn="ctr"/>
                      <a:r>
                        <a:rPr lang="es-MX" b="1" dirty="0" err="1"/>
                        <a:t>onselect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texto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805114380"/>
                  </a:ext>
                </a:extLst>
              </a:tr>
              <a:tr h="496161">
                <a:tc>
                  <a:txBody>
                    <a:bodyPr/>
                    <a:lstStyle/>
                    <a:p>
                      <a:pPr algn="ctr"/>
                      <a:r>
                        <a:rPr lang="es-MX" b="1" dirty="0" err="1"/>
                        <a:t>onsubmit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Enviar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&lt;form&gt;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4186705132"/>
                  </a:ext>
                </a:extLst>
              </a:tr>
              <a:tr h="929505">
                <a:tc>
                  <a:txBody>
                    <a:bodyPr/>
                    <a:lstStyle/>
                    <a:p>
                      <a:pPr algn="ctr"/>
                      <a:r>
                        <a:rPr lang="es-MX" b="1" dirty="0" err="1"/>
                        <a:t>onunload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Se abandona la página, por ejemplo al cerrar el navegador</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480033773"/>
                  </a:ext>
                </a:extLst>
              </a:tr>
            </a:tbl>
          </a:graphicData>
        </a:graphic>
      </p:graphicFrame>
    </p:spTree>
    <p:extLst>
      <p:ext uri="{BB962C8B-B14F-4D97-AF65-F5344CB8AC3E}">
        <p14:creationId xmlns:p14="http://schemas.microsoft.com/office/powerpoint/2010/main" val="428474859"/>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s-ES" altLang="es-MX" smtClean="0"/>
              <a:t>    Eventos</a:t>
            </a:r>
            <a:endParaRPr lang="es-ES" altLang="es-MX" dirty="0"/>
          </a:p>
        </p:txBody>
      </p:sp>
      <p:sp>
        <p:nvSpPr>
          <p:cNvPr id="72706" name="Rectangle 2"/>
          <p:cNvSpPr>
            <a:spLocks noGrp="1" noChangeArrowheads="1"/>
          </p:cNvSpPr>
          <p:nvPr>
            <p:ph type="body" idx="1"/>
          </p:nvPr>
        </p:nvSpPr>
        <p:spPr/>
        <p:txBody>
          <a:bodyPr>
            <a:normAutofit/>
          </a:bodyPr>
          <a:lstStyle/>
          <a:p>
            <a:pPr marL="457200" lvl="1" indent="0">
              <a:buNone/>
            </a:pPr>
            <a:r>
              <a:rPr lang="es-ES" altLang="es-MX" dirty="0" smtClean="0"/>
              <a:t>El código manejador esta en el interior del código </a:t>
            </a:r>
            <a:r>
              <a:rPr lang="es-ES" altLang="es-MX" dirty="0" err="1" smtClean="0"/>
              <a:t>html</a:t>
            </a:r>
            <a:r>
              <a:rPr lang="es-ES" altLang="es-MX" dirty="0" smtClean="0"/>
              <a:t>:</a:t>
            </a:r>
          </a:p>
          <a:p>
            <a:pPr lvl="1"/>
            <a:endParaRPr lang="es-ES" altLang="es-MX" dirty="0" smtClean="0"/>
          </a:p>
          <a:p>
            <a:pPr marL="457200" lvl="1" indent="0">
              <a:buNone/>
            </a:pPr>
            <a:r>
              <a:rPr lang="es-ES" altLang="es-MX" dirty="0" smtClean="0"/>
              <a:t>	&lt;‘Etiqueta’ ‘manejador’=‘</a:t>
            </a:r>
            <a:r>
              <a:rPr lang="es-ES" altLang="es-MX" dirty="0" err="1" smtClean="0"/>
              <a:t>codigo</a:t>
            </a:r>
            <a:r>
              <a:rPr lang="es-ES" altLang="es-MX" dirty="0" smtClean="0"/>
              <a:t> a ejecutar’&gt; </a:t>
            </a:r>
          </a:p>
          <a:p>
            <a:endParaRPr lang="es-ES" altLang="es-MX" dirty="0" smtClean="0"/>
          </a:p>
          <a:p>
            <a:pPr lvl="1"/>
            <a:r>
              <a:rPr lang="es-ES" altLang="es-MX" dirty="0" smtClean="0"/>
              <a:t>Ejemplo</a:t>
            </a:r>
          </a:p>
          <a:p>
            <a:pPr lvl="1"/>
            <a:endParaRPr lang="es-ES" altLang="es-MX" dirty="0" smtClean="0"/>
          </a:p>
          <a:p>
            <a:pPr marL="457200" lvl="1" indent="0">
              <a:buNone/>
            </a:pPr>
            <a:r>
              <a:rPr lang="es-ES" altLang="es-MX" dirty="0" smtClean="0"/>
              <a:t>&lt;input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botón” </a:t>
            </a:r>
            <a:r>
              <a:rPr lang="es-ES" altLang="es-MX" dirty="0" err="1" smtClean="0"/>
              <a:t>onClick</a:t>
            </a:r>
            <a:r>
              <a:rPr lang="es-ES" altLang="es-MX" dirty="0" smtClean="0"/>
              <a:t>="</a:t>
            </a:r>
            <a:r>
              <a:rPr lang="es-ES" altLang="es-MX" dirty="0" err="1" smtClean="0"/>
              <a:t>window.alert</a:t>
            </a:r>
            <a:r>
              <a:rPr lang="es-ES" altLang="es-MX" dirty="0" smtClean="0"/>
              <a:t>('Hola mundo!')";&gt;</a:t>
            </a:r>
          </a:p>
          <a:p>
            <a:pPr lvl="1"/>
            <a:endParaRPr lang="es-ES" altLang="es-MX" dirty="0" smtClean="0"/>
          </a:p>
          <a:p>
            <a:pPr lvl="1"/>
            <a:endParaRPr lang="es-ES" altLang="es-MX" dirty="0" smtClean="0"/>
          </a:p>
          <a:p>
            <a:pPr lvl="1"/>
            <a:endParaRPr lang="es-ES" altLang="es-MX" dirty="0" smtClean="0"/>
          </a:p>
          <a:p>
            <a:pPr lvl="1"/>
            <a:endParaRPr lang="es-ES" altLang="es-MX" dirty="0" smtClean="0"/>
          </a:p>
          <a:p>
            <a:pPr lvl="1"/>
            <a:endParaRPr lang="es-ES" altLang="es-MX" dirty="0"/>
          </a:p>
        </p:txBody>
      </p:sp>
      <p:sp>
        <p:nvSpPr>
          <p:cNvPr id="72710" name="Rectangle 6"/>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11</a:t>
            </a:r>
          </a:p>
        </p:txBody>
      </p:sp>
    </p:spTree>
    <p:extLst>
      <p:ext uri="{BB962C8B-B14F-4D97-AF65-F5344CB8AC3E}">
        <p14:creationId xmlns:p14="http://schemas.microsoft.com/office/powerpoint/2010/main" val="3552274928"/>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ES" altLang="es-MX" dirty="0" smtClean="0"/>
              <a:t>    Eventos</a:t>
            </a:r>
            <a:endParaRPr lang="es-ES" altLang="es-MX" dirty="0"/>
          </a:p>
        </p:txBody>
      </p:sp>
      <p:sp>
        <p:nvSpPr>
          <p:cNvPr id="77827" name="Rectangle 3"/>
          <p:cNvSpPr>
            <a:spLocks noGrp="1" noChangeArrowheads="1"/>
          </p:cNvSpPr>
          <p:nvPr>
            <p:ph idx="1"/>
          </p:nvPr>
        </p:nvSpPr>
        <p:spPr/>
        <p:txBody>
          <a:bodyPr>
            <a:normAutofit fontScale="92500" lnSpcReduction="20000"/>
          </a:bodyPr>
          <a:lstStyle/>
          <a:p>
            <a:pPr marL="457200" lvl="1" indent="0">
              <a:buNone/>
            </a:pPr>
            <a:r>
              <a:rPr lang="es-ES" altLang="es-MX" dirty="0" err="1" smtClean="0"/>
              <a:t>onClick</a:t>
            </a:r>
            <a:endParaRPr lang="es-ES" altLang="es-MX" dirty="0" smtClean="0"/>
          </a:p>
          <a:p>
            <a:pPr lvl="1"/>
            <a:endParaRPr lang="es-ES" altLang="es-MX" dirty="0" smtClean="0"/>
          </a:p>
          <a:p>
            <a:pPr marL="457200" lvl="1" indent="0">
              <a:buNone/>
            </a:pPr>
            <a:r>
              <a:rPr lang="es-ES" altLang="es-MX" dirty="0" smtClean="0"/>
              <a:t>&lt;</a:t>
            </a:r>
            <a:r>
              <a:rPr lang="es-ES" altLang="es-MX" dirty="0" err="1" smtClean="0"/>
              <a:t>html</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title</a:t>
            </a:r>
            <a:r>
              <a:rPr lang="es-ES" altLang="es-MX" dirty="0" smtClean="0"/>
              <a:t>&gt;Ejemplo </a:t>
            </a:r>
            <a:r>
              <a:rPr lang="es-ES" altLang="es-MX" dirty="0" err="1" smtClean="0"/>
              <a:t>onClick</a:t>
            </a:r>
            <a:r>
              <a:rPr lang="es-ES" altLang="es-MX" dirty="0" smtClean="0"/>
              <a:t>&lt;/</a:t>
            </a:r>
            <a:r>
              <a:rPr lang="es-ES" altLang="es-MX" dirty="0" err="1" smtClean="0"/>
              <a:t>title</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    &lt;center&gt;</a:t>
            </a:r>
          </a:p>
          <a:p>
            <a:pPr marL="457200" lvl="1" indent="0">
              <a:buNone/>
            </a:pPr>
            <a:r>
              <a:rPr lang="es-ES" altLang="es-MX" dirty="0" smtClean="0"/>
              <a:t>      &lt;input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a:t>
            </a:r>
            <a:r>
              <a:rPr lang="es-ES" altLang="es-MX" dirty="0" err="1" smtClean="0"/>
              <a:t>boton</a:t>
            </a:r>
            <a:r>
              <a:rPr lang="es-ES" altLang="es-MX" dirty="0" smtClean="0"/>
              <a:t> para saludo... " </a:t>
            </a:r>
            <a:r>
              <a:rPr lang="es-ES" altLang="es-MX" dirty="0" err="1" smtClean="0"/>
              <a:t>onClick</a:t>
            </a:r>
            <a:r>
              <a:rPr lang="es-ES" altLang="es-MX" dirty="0" smtClean="0"/>
              <a:t>="</a:t>
            </a:r>
            <a:r>
              <a:rPr lang="es-ES" altLang="es-MX" dirty="0" err="1" smtClean="0"/>
              <a:t>window.alert</a:t>
            </a:r>
            <a:r>
              <a:rPr lang="es-ES" altLang="es-MX" dirty="0" smtClean="0"/>
              <a:t>('Hola mundo!')";&gt;</a:t>
            </a:r>
          </a:p>
          <a:p>
            <a:pPr marL="457200" lvl="1" indent="0">
              <a:buNone/>
            </a:pPr>
            <a:r>
              <a:rPr lang="es-ES" altLang="es-MX" dirty="0" smtClean="0"/>
              <a:t>    &lt;/center&gt;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&lt;/</a:t>
            </a:r>
            <a:r>
              <a:rPr lang="es-ES" altLang="es-MX" dirty="0" err="1" smtClean="0"/>
              <a:t>html</a:t>
            </a:r>
            <a:r>
              <a:rPr lang="es-ES" altLang="es-MX" dirty="0" smtClean="0"/>
              <a:t>&gt;</a:t>
            </a:r>
          </a:p>
          <a:p>
            <a:pPr lvl="1"/>
            <a:endParaRPr lang="es-ES" altLang="es-MX" dirty="0" smtClean="0"/>
          </a:p>
          <a:p>
            <a:pPr lvl="1"/>
            <a:endParaRPr lang="es-ES" altLang="es-MX" dirty="0" smtClean="0"/>
          </a:p>
          <a:p>
            <a:pPr lvl="1"/>
            <a:endParaRPr lang="es-ES" altLang="es-MX" dirty="0"/>
          </a:p>
        </p:txBody>
      </p:sp>
      <p:sp>
        <p:nvSpPr>
          <p:cNvPr id="7783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3"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12</a:t>
            </a:r>
          </a:p>
        </p:txBody>
      </p:sp>
    </p:spTree>
    <p:extLst>
      <p:ext uri="{BB962C8B-B14F-4D97-AF65-F5344CB8AC3E}">
        <p14:creationId xmlns:p14="http://schemas.microsoft.com/office/powerpoint/2010/main" val="437862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s-ES" altLang="es-MX" smtClean="0"/>
              <a:t>    Eventos</a:t>
            </a:r>
            <a:endParaRPr lang="es-ES" altLang="es-MX"/>
          </a:p>
        </p:txBody>
      </p:sp>
      <p:sp>
        <p:nvSpPr>
          <p:cNvPr id="131075" name="Rectangle 3"/>
          <p:cNvSpPr>
            <a:spLocks noGrp="1" noChangeArrowheads="1"/>
          </p:cNvSpPr>
          <p:nvPr>
            <p:ph idx="1"/>
          </p:nvPr>
        </p:nvSpPr>
        <p:spPr/>
        <p:txBody>
          <a:bodyPr/>
          <a:lstStyle/>
          <a:p>
            <a:pPr marL="457200" lvl="1" indent="0">
              <a:buNone/>
            </a:pPr>
            <a:r>
              <a:rPr lang="es-ES" altLang="es-MX" dirty="0" err="1"/>
              <a:t>onResize</a:t>
            </a:r>
            <a:endParaRPr lang="es-ES" altLang="es-MX" dirty="0"/>
          </a:p>
          <a:p>
            <a:pPr lvl="1"/>
            <a:endParaRPr lang="es-ES" altLang="es-MX" dirty="0" smtClean="0"/>
          </a:p>
          <a:p>
            <a:pPr lvl="1"/>
            <a:endParaRPr lang="es-ES" altLang="es-MX" dirty="0"/>
          </a:p>
        </p:txBody>
      </p:sp>
      <p:sp>
        <p:nvSpPr>
          <p:cNvPr id="131078" name="Rectangle 6"/>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79" name="Rectangle 7"/>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80" name="Rectangle 8"/>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778" y="2492376"/>
            <a:ext cx="9111966" cy="3230606"/>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Entrada de lápiz 1"/>
              <p14:cNvContentPartPr/>
              <p14:nvPr/>
            </p14:nvContentPartPr>
            <p14:xfrm>
              <a:off x="457200" y="676440"/>
              <a:ext cx="10411200" cy="2238840"/>
            </p14:xfrm>
          </p:contentPart>
        </mc:Choice>
        <mc:Fallback xmlns="">
          <p:pic>
            <p:nvPicPr>
              <p:cNvPr id="2" name="Entrada de lápiz 1"/>
              <p:cNvPicPr/>
              <p:nvPr/>
            </p:nvPicPr>
            <p:blipFill>
              <a:blip r:embed="rId5"/>
              <a:stretch>
                <a:fillRect/>
              </a:stretch>
            </p:blipFill>
            <p:spPr>
              <a:xfrm>
                <a:off x="447840" y="667080"/>
                <a:ext cx="10429920" cy="2257560"/>
              </a:xfrm>
              <a:prstGeom prst="rect">
                <a:avLst/>
              </a:prstGeom>
            </p:spPr>
          </p:pic>
        </mc:Fallback>
      </mc:AlternateContent>
    </p:spTree>
    <p:extLst>
      <p:ext uri="{BB962C8B-B14F-4D97-AF65-F5344CB8AC3E}">
        <p14:creationId xmlns:p14="http://schemas.microsoft.com/office/powerpoint/2010/main" val="2393800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s-ES" altLang="es-MX" smtClean="0"/>
              <a:t>    Eventos</a:t>
            </a:r>
            <a:endParaRPr lang="es-ES" altLang="es-MX" dirty="0"/>
          </a:p>
        </p:txBody>
      </p:sp>
      <p:sp>
        <p:nvSpPr>
          <p:cNvPr id="81923" name="Rectangle 3"/>
          <p:cNvSpPr>
            <a:spLocks noGrp="1" noChangeArrowheads="1"/>
          </p:cNvSpPr>
          <p:nvPr>
            <p:ph idx="1"/>
          </p:nvPr>
        </p:nvSpPr>
        <p:spPr/>
        <p:txBody>
          <a:bodyPr>
            <a:normAutofit/>
          </a:bodyPr>
          <a:lstStyle/>
          <a:p>
            <a:pPr marL="457200" lvl="1" indent="0">
              <a:buNone/>
            </a:pPr>
            <a:r>
              <a:rPr lang="es-ES" altLang="es-MX" dirty="0" err="1" smtClean="0"/>
              <a:t>onLoad</a:t>
            </a:r>
            <a:endParaRPr lang="es-ES" altLang="es-MX" dirty="0" smtClean="0"/>
          </a:p>
        </p:txBody>
      </p:sp>
      <p:sp>
        <p:nvSpPr>
          <p:cNvPr id="8192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2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30"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13</a:t>
            </a:r>
          </a:p>
        </p:txBody>
      </p:sp>
      <p:pic>
        <p:nvPicPr>
          <p:cNvPr id="2" name="Imagen 1"/>
          <p:cNvPicPr>
            <a:picLocks noChangeAspect="1"/>
          </p:cNvPicPr>
          <p:nvPr/>
        </p:nvPicPr>
        <p:blipFill>
          <a:blip r:embed="rId3"/>
          <a:stretch>
            <a:fillRect/>
          </a:stretch>
        </p:blipFill>
        <p:spPr>
          <a:xfrm>
            <a:off x="2181497" y="2809083"/>
            <a:ext cx="9902554" cy="2254764"/>
          </a:xfrm>
          <a:prstGeom prst="rect">
            <a:avLst/>
          </a:prstGeom>
        </p:spPr>
      </p:pic>
    </p:spTree>
    <p:extLst>
      <p:ext uri="{BB962C8B-B14F-4D97-AF65-F5344CB8AC3E}">
        <p14:creationId xmlns:p14="http://schemas.microsoft.com/office/powerpoint/2010/main" val="3750812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8"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22" y="1395071"/>
            <a:ext cx="8345065" cy="4877481"/>
          </a:xfrm>
          <a:prstGeom prst="rect">
            <a:avLst/>
          </a:prstGeom>
        </p:spPr>
      </p:pic>
    </p:spTree>
    <p:extLst>
      <p:ext uri="{BB962C8B-B14F-4D97-AF65-F5344CB8AC3E}">
        <p14:creationId xmlns:p14="http://schemas.microsoft.com/office/powerpoint/2010/main" val="4108967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286" y="1690688"/>
            <a:ext cx="7897327" cy="3972479"/>
          </a:xfrm>
          <a:prstGeom prst="rect">
            <a:avLst/>
          </a:prstGeom>
        </p:spPr>
      </p:pic>
    </p:spTree>
    <p:extLst>
      <p:ext uri="{BB962C8B-B14F-4D97-AF65-F5344CB8AC3E}">
        <p14:creationId xmlns:p14="http://schemas.microsoft.com/office/powerpoint/2010/main" val="21522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onBlur</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3" name="Imagen 2"/>
          <p:cNvPicPr>
            <a:picLocks noChangeAspect="1"/>
          </p:cNvPicPr>
          <p:nvPr/>
        </p:nvPicPr>
        <p:blipFill>
          <a:blip r:embed="rId3"/>
          <a:stretch>
            <a:fillRect/>
          </a:stretch>
        </p:blipFill>
        <p:spPr>
          <a:xfrm>
            <a:off x="2844028" y="1566864"/>
            <a:ext cx="4962525" cy="1581150"/>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6387" y="3582706"/>
            <a:ext cx="8964276" cy="1066949"/>
          </a:xfrm>
          <a:prstGeom prst="rect">
            <a:avLst/>
          </a:prstGeom>
        </p:spPr>
      </p:pic>
      <p:pic>
        <p:nvPicPr>
          <p:cNvPr id="10" name="Imagen 9"/>
          <p:cNvPicPr>
            <a:picLocks noChangeAspect="1"/>
          </p:cNvPicPr>
          <p:nvPr/>
        </p:nvPicPr>
        <p:blipFill>
          <a:blip r:embed="rId5"/>
          <a:stretch>
            <a:fillRect/>
          </a:stretch>
        </p:blipFill>
        <p:spPr>
          <a:xfrm>
            <a:off x="6604000" y="5132629"/>
            <a:ext cx="5172075" cy="714375"/>
          </a:xfrm>
          <a:prstGeom prst="rect">
            <a:avLst/>
          </a:prstGeom>
          <a:ln>
            <a:solidFill>
              <a:srgbClr val="FF0000"/>
            </a:solidFill>
          </a:ln>
        </p:spPr>
      </p:pic>
    </p:spTree>
    <p:extLst>
      <p:ext uri="{BB962C8B-B14F-4D97-AF65-F5344CB8AC3E}">
        <p14:creationId xmlns:p14="http://schemas.microsoft.com/office/powerpoint/2010/main" val="22669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onChange</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5" name="Imagen 4"/>
          <p:cNvPicPr>
            <a:picLocks noChangeAspect="1"/>
          </p:cNvPicPr>
          <p:nvPr/>
        </p:nvPicPr>
        <p:blipFill>
          <a:blip r:embed="rId3"/>
          <a:stretch>
            <a:fillRect/>
          </a:stretch>
        </p:blipFill>
        <p:spPr>
          <a:xfrm>
            <a:off x="2387723" y="1288733"/>
            <a:ext cx="6345230" cy="4877118"/>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5939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Etiqueta </a:t>
            </a:r>
            <a:r>
              <a:rPr lang="es-CO" dirty="0" err="1" smtClean="0"/>
              <a:t>noscript</a:t>
            </a:r>
            <a:endParaRPr lang="es-CO" dirty="0"/>
          </a:p>
        </p:txBody>
      </p:sp>
      <p:sp>
        <p:nvSpPr>
          <p:cNvPr id="3" name="Marcador de contenido 2"/>
          <p:cNvSpPr>
            <a:spLocks noGrp="1"/>
          </p:cNvSpPr>
          <p:nvPr>
            <p:ph idx="1"/>
          </p:nvPr>
        </p:nvSpPr>
        <p:spPr/>
        <p:txBody>
          <a:bodyPr/>
          <a:lstStyle/>
          <a:p>
            <a:pPr marL="0" indent="0">
              <a:buNone/>
            </a:pPr>
            <a:r>
              <a:rPr lang="es-CO" dirty="0" smtClean="0">
                <a:solidFill>
                  <a:srgbClr val="FF0000"/>
                </a:solidFill>
              </a:rPr>
              <a:t>&lt;</a:t>
            </a:r>
            <a:r>
              <a:rPr lang="es-CO" dirty="0" err="1" smtClean="0">
                <a:solidFill>
                  <a:srgbClr val="FF0000"/>
                </a:solidFill>
              </a:rPr>
              <a:t>noscript</a:t>
            </a:r>
            <a:r>
              <a:rPr lang="es-CO" dirty="0" smtClean="0">
                <a:solidFill>
                  <a:srgbClr val="FF0000"/>
                </a:solidFill>
              </a:rPr>
              <a:t>&gt;&lt;/</a:t>
            </a:r>
            <a:r>
              <a:rPr lang="es-CO" dirty="0" err="1" smtClean="0">
                <a:solidFill>
                  <a:srgbClr val="FF0000"/>
                </a:solidFill>
              </a:rPr>
              <a:t>noscript</a:t>
            </a:r>
            <a:r>
              <a:rPr lang="es-CO" dirty="0" smtClean="0">
                <a:solidFill>
                  <a:srgbClr val="FF0000"/>
                </a:solidFill>
              </a:rPr>
              <a:t>&gt;</a:t>
            </a:r>
          </a:p>
          <a:p>
            <a:pPr marL="0" indent="0">
              <a:buNone/>
            </a:pPr>
            <a:r>
              <a:rPr lang="es-CO" dirty="0" smtClean="0"/>
              <a:t>Visualiza un mensaje en el navegador cuando este no permite la ejecución de JavaScript.</a:t>
            </a:r>
            <a:endParaRPr lang="es-CO" dirty="0"/>
          </a:p>
        </p:txBody>
      </p:sp>
      <p:pic>
        <p:nvPicPr>
          <p:cNvPr id="4" name="Imagen 3"/>
          <p:cNvPicPr>
            <a:picLocks noChangeAspect="1"/>
          </p:cNvPicPr>
          <p:nvPr/>
        </p:nvPicPr>
        <p:blipFill>
          <a:blip r:embed="rId2"/>
          <a:stretch>
            <a:fillRect/>
          </a:stretch>
        </p:blipFill>
        <p:spPr>
          <a:xfrm>
            <a:off x="2795504" y="3715779"/>
            <a:ext cx="8150514" cy="2126221"/>
          </a:xfrm>
          <a:prstGeom prst="rect">
            <a:avLst/>
          </a:prstGeom>
        </p:spPr>
      </p:pic>
    </p:spTree>
    <p:extLst>
      <p:ext uri="{BB962C8B-B14F-4D97-AF65-F5344CB8AC3E}">
        <p14:creationId xmlns:p14="http://schemas.microsoft.com/office/powerpoint/2010/main" val="26971444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onPressKey</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145" y="1538288"/>
            <a:ext cx="10541439" cy="4303712"/>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0089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s-ES" altLang="es-MX" dirty="0" smtClean="0"/>
              <a:t>    Eventos: </a:t>
            </a:r>
            <a:r>
              <a:rPr lang="es-ES" altLang="es-MX" sz="3200" dirty="0" err="1" smtClean="0"/>
              <a:t>onMove</a:t>
            </a:r>
            <a:endParaRPr lang="es-ES" altLang="es-MX" sz="3200" dirty="0"/>
          </a:p>
        </p:txBody>
      </p:sp>
      <p:sp>
        <p:nvSpPr>
          <p:cNvPr id="118787" name="Rectangle 3"/>
          <p:cNvSpPr>
            <a:spLocks noGrp="1" noChangeArrowheads="1"/>
          </p:cNvSpPr>
          <p:nvPr>
            <p:ph idx="1"/>
          </p:nvPr>
        </p:nvSpPr>
        <p:spPr/>
        <p:txBody>
          <a:bodyPr>
            <a:normAutofit/>
          </a:bodyPr>
          <a:lstStyle/>
          <a:p>
            <a:endParaRPr lang="es-ES" altLang="es-MX" dirty="0" smtClean="0"/>
          </a:p>
          <a:p>
            <a:pPr marL="457200" lvl="1" indent="0">
              <a:buNone/>
            </a:pPr>
            <a:endParaRPr lang="es-ES" altLang="es-MX" dirty="0"/>
          </a:p>
          <a:p>
            <a:pPr lvl="1"/>
            <a:endParaRPr lang="es-ES" altLang="es-MX" dirty="0" smtClean="0"/>
          </a:p>
          <a:p>
            <a:pPr lvl="1"/>
            <a:endParaRPr lang="es-ES" altLang="es-MX" dirty="0" smtClean="0"/>
          </a:p>
          <a:p>
            <a:pPr lvl="1"/>
            <a:endParaRPr lang="es-ES" altLang="es-MX" dirty="0"/>
          </a:p>
        </p:txBody>
      </p:sp>
      <p:sp>
        <p:nvSpPr>
          <p:cNvPr id="11879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1879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1331912" y="2085977"/>
            <a:ext cx="10544175" cy="1781175"/>
          </a:xfrm>
          <a:prstGeom prst="rect">
            <a:avLst/>
          </a:prstGeom>
        </p:spPr>
      </p:pic>
    </p:spTree>
    <p:extLst>
      <p:ext uri="{BB962C8B-B14F-4D97-AF65-F5344CB8AC3E}">
        <p14:creationId xmlns:p14="http://schemas.microsoft.com/office/powerpoint/2010/main" val="1460252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s-ES" altLang="es-MX" dirty="0" smtClean="0"/>
              <a:t>    Eventos: </a:t>
            </a:r>
            <a:r>
              <a:rPr lang="es-ES" altLang="es-MX" dirty="0" err="1" smtClean="0"/>
              <a:t>onselect</a:t>
            </a:r>
            <a:endParaRPr lang="es-ES" altLang="es-MX" dirty="0"/>
          </a:p>
        </p:txBody>
      </p:sp>
      <p:sp>
        <p:nvSpPr>
          <p:cNvPr id="120835" name="Rectangle 3"/>
          <p:cNvSpPr>
            <a:spLocks noGrp="1" noChangeArrowheads="1"/>
          </p:cNvSpPr>
          <p:nvPr>
            <p:ph idx="1"/>
          </p:nvPr>
        </p:nvSpPr>
        <p:spPr/>
        <p:txBody>
          <a:bodyPr>
            <a:normAutofit/>
          </a:bodyPr>
          <a:lstStyle/>
          <a:p>
            <a:endParaRPr lang="es-ES" altLang="es-MX" dirty="0" smtClean="0"/>
          </a:p>
          <a:p>
            <a:pPr lvl="1"/>
            <a:endParaRPr lang="es-ES" altLang="es-MX" dirty="0" smtClean="0"/>
          </a:p>
          <a:p>
            <a:pPr lvl="1"/>
            <a:endParaRPr lang="es-ES" altLang="es-MX" dirty="0" smtClean="0"/>
          </a:p>
          <a:p>
            <a:pPr lvl="1"/>
            <a:endParaRPr lang="es-ES" altLang="es-MX" dirty="0"/>
          </a:p>
        </p:txBody>
      </p:sp>
      <p:sp>
        <p:nvSpPr>
          <p:cNvPr id="120839"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0840"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289236" y="2357439"/>
            <a:ext cx="9163050" cy="1762125"/>
          </a:xfrm>
          <a:prstGeom prst="rect">
            <a:avLst/>
          </a:prstGeom>
        </p:spPr>
      </p:pic>
    </p:spTree>
    <p:extLst>
      <p:ext uri="{BB962C8B-B14F-4D97-AF65-F5344CB8AC3E}">
        <p14:creationId xmlns:p14="http://schemas.microsoft.com/office/powerpoint/2010/main" val="3447858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s-ES" altLang="es-MX" smtClean="0"/>
              <a:t>    Eventos: OnunLoad</a:t>
            </a:r>
            <a:endParaRPr lang="es-ES" altLang="es-MX" dirty="0"/>
          </a:p>
        </p:txBody>
      </p:sp>
      <p:sp>
        <p:nvSpPr>
          <p:cNvPr id="122883" name="Rectangle 3"/>
          <p:cNvSpPr>
            <a:spLocks noGrp="1" noChangeArrowheads="1"/>
          </p:cNvSpPr>
          <p:nvPr>
            <p:ph idx="1"/>
          </p:nvPr>
        </p:nvSpPr>
        <p:spPr/>
        <p:txBody>
          <a:bodyPr/>
          <a:lstStyle/>
          <a:p>
            <a:endParaRPr lang="es-ES" altLang="es-MX" smtClean="0"/>
          </a:p>
          <a:p>
            <a:pPr lvl="1"/>
            <a:endParaRPr lang="es-ES" altLang="es-MX" smtClean="0"/>
          </a:p>
          <a:p>
            <a:pPr lvl="1"/>
            <a:endParaRPr lang="es-ES" altLang="es-MX" smtClean="0"/>
          </a:p>
          <a:p>
            <a:pPr lvl="1"/>
            <a:endParaRPr lang="es-ES" altLang="es-MX" smtClean="0"/>
          </a:p>
          <a:p>
            <a:pPr lvl="1"/>
            <a:endParaRPr lang="es-ES" altLang="es-MX" dirty="0"/>
          </a:p>
        </p:txBody>
      </p:sp>
      <p:sp>
        <p:nvSpPr>
          <p:cNvPr id="12288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9"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dirty="0">
                <a:solidFill>
                  <a:schemeClr val="tx1"/>
                </a:solidFill>
              </a:rPr>
              <a:t>21</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970" y="1589246"/>
            <a:ext cx="6887536" cy="3038899"/>
          </a:xfrm>
          <a:prstGeom prst="rect">
            <a:avLst/>
          </a:prstGeom>
        </p:spPr>
      </p:pic>
    </p:spTree>
    <p:extLst>
      <p:ext uri="{BB962C8B-B14F-4D97-AF65-F5344CB8AC3E}">
        <p14:creationId xmlns:p14="http://schemas.microsoft.com/office/powerpoint/2010/main" val="119347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s-ES" altLang="es-MX" dirty="0" smtClean="0"/>
              <a:t>    Eventos: </a:t>
            </a:r>
            <a:r>
              <a:rPr lang="es-ES" altLang="es-MX" sz="2400" dirty="0" err="1" smtClean="0"/>
              <a:t>OnMouseMove</a:t>
            </a:r>
            <a:r>
              <a:rPr lang="es-ES" altLang="es-MX" sz="2400" dirty="0" smtClean="0"/>
              <a:t>/</a:t>
            </a:r>
            <a:r>
              <a:rPr lang="es-ES" altLang="es-MX" sz="2400" dirty="0" err="1" smtClean="0"/>
              <a:t>OnMouseOut</a:t>
            </a:r>
            <a:endParaRPr lang="es-ES" altLang="es-MX" sz="2400" dirty="0"/>
          </a:p>
        </p:txBody>
      </p:sp>
      <p:sp>
        <p:nvSpPr>
          <p:cNvPr id="126979" name="Rectangle 3"/>
          <p:cNvSpPr>
            <a:spLocks noGrp="1" noChangeArrowheads="1"/>
          </p:cNvSpPr>
          <p:nvPr>
            <p:ph idx="1"/>
          </p:nvPr>
        </p:nvSpPr>
        <p:spPr/>
        <p:txBody>
          <a:bodyPr>
            <a:normAutofit/>
          </a:bodyPr>
          <a:lstStyle/>
          <a:p>
            <a:pPr marL="457200" lvl="1" indent="0">
              <a:buNone/>
            </a:pPr>
            <a:endParaRPr lang="es-ES" altLang="es-MX" dirty="0" smtClean="0"/>
          </a:p>
          <a:p>
            <a:pPr lvl="1"/>
            <a:endParaRPr lang="es-ES" altLang="es-MX" dirty="0" smtClean="0"/>
          </a:p>
          <a:p>
            <a:pPr lvl="1"/>
            <a:endParaRPr lang="es-ES" altLang="es-MX" dirty="0"/>
          </a:p>
        </p:txBody>
      </p:sp>
      <p:sp>
        <p:nvSpPr>
          <p:cNvPr id="126983"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6984" name="Rectangle 8"/>
          <p:cNvSpPr>
            <a:spLocks noChangeArrowheads="1"/>
          </p:cNvSpPr>
          <p:nvPr/>
        </p:nvSpPr>
        <p:spPr bwMode="auto">
          <a:xfrm>
            <a:off x="4079875" y="2565400"/>
            <a:ext cx="3024188"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565400" y="1346201"/>
            <a:ext cx="8077200" cy="4819650"/>
          </a:xfrm>
          <a:prstGeom prst="rect">
            <a:avLst/>
          </a:prstGeom>
        </p:spPr>
      </p:pic>
    </p:spTree>
    <p:extLst>
      <p:ext uri="{BB962C8B-B14F-4D97-AF65-F5344CB8AC3E}">
        <p14:creationId xmlns:p14="http://schemas.microsoft.com/office/powerpoint/2010/main" val="257529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8628" y="1873758"/>
            <a:ext cx="4075472" cy="4215892"/>
          </a:xfrm>
          <a:prstGeom prst="rect">
            <a:avLst/>
          </a:prstGeom>
        </p:spPr>
      </p:pic>
      <p:sp>
        <p:nvSpPr>
          <p:cNvPr id="4" name="Título 3"/>
          <p:cNvSpPr>
            <a:spLocks noGrp="1"/>
          </p:cNvSpPr>
          <p:nvPr>
            <p:ph type="title"/>
          </p:nvPr>
        </p:nvSpPr>
        <p:spPr/>
        <p:txBody>
          <a:bodyPr/>
          <a:lstStyle/>
          <a:p>
            <a:r>
              <a:rPr lang="es-MX" dirty="0" smtClean="0"/>
              <a:t>DOM</a:t>
            </a:r>
            <a:endParaRPr lang="es-MX" dirty="0"/>
          </a:p>
        </p:txBody>
      </p:sp>
      <p:sp>
        <p:nvSpPr>
          <p:cNvPr id="5" name="Marcador de texto 4"/>
          <p:cNvSpPr>
            <a:spLocks noGrp="1"/>
          </p:cNvSpPr>
          <p:nvPr>
            <p:ph type="body" idx="1"/>
          </p:nvPr>
        </p:nvSpPr>
        <p:spPr>
          <a:xfrm>
            <a:off x="831850" y="4589463"/>
            <a:ext cx="7550150" cy="1500187"/>
          </a:xfrm>
        </p:spPr>
        <p:txBody>
          <a:bodyPr>
            <a:normAutofit fontScale="92500"/>
          </a:bodyPr>
          <a:lstStyle/>
          <a:p>
            <a:r>
              <a:rPr lang="es-MX" dirty="0"/>
              <a:t> </a:t>
            </a:r>
            <a:r>
              <a:rPr lang="es-MX" dirty="0" err="1"/>
              <a:t>Document</a:t>
            </a:r>
            <a:r>
              <a:rPr lang="es-MX" dirty="0"/>
              <a:t> </a:t>
            </a:r>
            <a:r>
              <a:rPr lang="es-MX" dirty="0" err="1"/>
              <a:t>Object</a:t>
            </a:r>
            <a:r>
              <a:rPr lang="es-MX" dirty="0"/>
              <a:t> </a:t>
            </a:r>
            <a:r>
              <a:rPr lang="es-MX" dirty="0" err="1" smtClean="0"/>
              <a:t>Model</a:t>
            </a:r>
            <a:endParaRPr lang="es-MX" dirty="0" smtClean="0"/>
          </a:p>
          <a:p>
            <a:r>
              <a:rPr lang="es-MX" dirty="0"/>
              <a:t>Modelo de Objetos del </a:t>
            </a:r>
            <a:r>
              <a:rPr lang="es-MX" dirty="0" smtClean="0"/>
              <a:t>Documento</a:t>
            </a:r>
          </a:p>
          <a:p>
            <a:r>
              <a:rPr lang="es-MX" dirty="0" smtClean="0"/>
              <a:t>Modelo </a:t>
            </a:r>
            <a:r>
              <a:rPr lang="es-MX" dirty="0"/>
              <a:t>en Objetos para la Representación de Documentos</a:t>
            </a:r>
          </a:p>
        </p:txBody>
      </p:sp>
    </p:spTree>
    <p:extLst>
      <p:ext uri="{BB962C8B-B14F-4D97-AF65-F5344CB8AC3E}">
        <p14:creationId xmlns:p14="http://schemas.microsoft.com/office/powerpoint/2010/main" val="2721947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42" name="Rectangle 1054"/>
          <p:cNvSpPr>
            <a:spLocks noChangeArrowheads="1"/>
          </p:cNvSpPr>
          <p:nvPr/>
        </p:nvSpPr>
        <p:spPr bwMode="auto">
          <a:xfrm>
            <a:off x="1990725" y="1930400"/>
            <a:ext cx="8434388" cy="3905250"/>
          </a:xfrm>
          <a:prstGeom prst="rect">
            <a:avLst/>
          </a:prstGeom>
          <a:solidFill>
            <a:schemeClr val="tx2">
              <a:lumMod val="20000"/>
              <a:lumOff val="80000"/>
            </a:schemeClr>
          </a:solidFill>
          <a:ln w="9525">
            <a:solidFill>
              <a:schemeClr val="bg1">
                <a:lumMod val="75000"/>
              </a:schemeClr>
            </a:solidFill>
            <a:miter lim="800000"/>
            <a:headEnd/>
            <a:tailEnd/>
          </a:ln>
          <a:effectLst/>
          <a:extLst/>
        </p:spPr>
        <p:txBody>
          <a:bodyPr wrap="none" anchor="ctr"/>
          <a:lstStyle/>
          <a:p>
            <a:endParaRPr lang="es-MX"/>
          </a:p>
        </p:txBody>
      </p:sp>
      <p:sp>
        <p:nvSpPr>
          <p:cNvPr id="320514" name="Rectangle 1026"/>
          <p:cNvSpPr>
            <a:spLocks noGrp="1" noChangeArrowheads="1"/>
          </p:cNvSpPr>
          <p:nvPr>
            <p:ph type="title"/>
          </p:nvPr>
        </p:nvSpPr>
        <p:spPr/>
        <p:txBody>
          <a:bodyPr/>
          <a:lstStyle/>
          <a:p>
            <a:r>
              <a:rPr lang="es-ES_tradnl" altLang="es-MX" smtClean="0"/>
              <a:t>Ejemplo</a:t>
            </a:r>
            <a:endParaRPr lang="es-ES_tradnl" altLang="es-MX"/>
          </a:p>
        </p:txBody>
      </p:sp>
      <p:sp>
        <p:nvSpPr>
          <p:cNvPr id="320525" name="Rectangle 1037"/>
          <p:cNvSpPr>
            <a:spLocks noChangeArrowheads="1"/>
          </p:cNvSpPr>
          <p:nvPr/>
        </p:nvSpPr>
        <p:spPr bwMode="auto">
          <a:xfrm>
            <a:off x="1992314" y="1999298"/>
            <a:ext cx="8434387"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8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MX" sz="1400" dirty="0">
                <a:latin typeface="Courier New" panose="02070309020205020404" pitchFamily="49" charset="0"/>
                <a:cs typeface="Courier New" panose="02070309020205020404" pitchFamily="49" charset="0"/>
              </a:rPr>
              <a:t>	&lt;HTML&gt;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&lt;TITLE&gt;Ejemplo sencillo de página HTML&lt;/TITLE&gt;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name</a:t>
            </a:r>
            <a:r>
              <a:rPr lang="es-ES_tradnl" altLang="es-MX" sz="1400" dirty="0">
                <a:latin typeface="Courier New" panose="02070309020205020404" pitchFamily="49" charset="0"/>
                <a:cs typeface="Courier New" panose="02070309020205020404" pitchFamily="49" charset="0"/>
              </a:rPr>
              <a:t>="principio"&gt;Este es el principio de la página&lt;/A&gt; // ancla</a:t>
            </a:r>
          </a:p>
          <a:p>
            <a:r>
              <a:rPr lang="en-US" altLang="es-MX" sz="1400" dirty="0">
                <a:latin typeface="Courier New" panose="02070309020205020404" pitchFamily="49" charset="0"/>
                <a:cs typeface="Courier New" panose="02070309020205020404" pitchFamily="49" charset="0"/>
              </a:rPr>
              <a:t>      &lt;HR&gt;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&lt;FORM </a:t>
            </a:r>
            <a:r>
              <a:rPr lang="en-US" altLang="es-MX" sz="1400" dirty="0">
                <a:solidFill>
                  <a:srgbClr val="FF0000"/>
                </a:solidFill>
                <a:latin typeface="Courier New" panose="02070309020205020404" pitchFamily="49" charset="0"/>
                <a:cs typeface="Courier New" panose="02070309020205020404" pitchFamily="49" charset="0"/>
              </a:rPr>
              <a:t>method</a:t>
            </a:r>
            <a:r>
              <a:rPr lang="en-US" altLang="es-MX" sz="1400" dirty="0">
                <a:latin typeface="Courier New" panose="02070309020205020404" pitchFamily="49" charset="0"/>
                <a:cs typeface="Courier New" panose="02070309020205020404" pitchFamily="49" charset="0"/>
              </a:rPr>
              <a:t>=</a:t>
            </a:r>
            <a:r>
              <a:rPr lang="es-ES_tradnl" altLang="es-MX" sz="1400" dirty="0">
                <a:latin typeface="Courier New" panose="02070309020205020404" pitchFamily="49" charset="0"/>
                <a:cs typeface="Courier New" panose="02070309020205020404" pitchFamily="49" charset="0"/>
              </a:rPr>
              <a:t>"</a:t>
            </a:r>
            <a:r>
              <a:rPr lang="en-US" altLang="es-MX" sz="1400" dirty="0">
                <a:latin typeface="Courier New" panose="02070309020205020404" pitchFamily="49" charset="0"/>
                <a:cs typeface="Courier New" panose="02070309020205020404" pitchFamily="49" charset="0"/>
              </a:rPr>
              <a:t>POST"&gt;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&lt;P&gt; </a:t>
            </a:r>
            <a:r>
              <a:rPr lang="en-US" altLang="es-MX" sz="1400" dirty="0" err="1">
                <a:latin typeface="Courier New" panose="02070309020205020404" pitchFamily="49" charset="0"/>
                <a:cs typeface="Courier New" panose="02070309020205020404" pitchFamily="49" charset="0"/>
              </a:rPr>
              <a:t>Introduzca</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su</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nombre</a:t>
            </a:r>
            <a:r>
              <a:rPr lang="en-US" altLang="es-MX" sz="1400" dirty="0">
                <a:latin typeface="Courier New" panose="02070309020205020404" pitchFamily="49" charset="0"/>
                <a:cs typeface="Courier New" panose="02070309020205020404" pitchFamily="49" charset="0"/>
              </a:rPr>
              <a:t>:&lt;INPUT type="text" name="me" size="70"&gt; &lt;/P&gt;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="reset"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a:t>
            </a:r>
            <a:r>
              <a:rPr lang="en-US" altLang="es-MX" sz="1400" dirty="0" err="1">
                <a:latin typeface="Courier New" panose="02070309020205020404" pitchFamily="49" charset="0"/>
                <a:cs typeface="Courier New" panose="02070309020205020404" pitchFamily="49" charset="0"/>
              </a:rPr>
              <a:t>Borrar</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Datos</a:t>
            </a:r>
            <a:r>
              <a:rPr lang="en-US" altLang="es-MX" sz="1400" dirty="0">
                <a:latin typeface="Courier New" panose="02070309020205020404" pitchFamily="49" charset="0"/>
                <a:cs typeface="Courier New" panose="02070309020205020404" pitchFamily="49" charset="0"/>
              </a:rPr>
              <a: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="submit"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="OK"&gt;</a:t>
            </a:r>
            <a:endParaRPr lang="es-ES_tradnl" altLang="es-MX" sz="1400" dirty="0">
              <a:latin typeface="Courier New" panose="02070309020205020404" pitchFamily="49" charset="0"/>
              <a:cs typeface="Courier New" panose="02070309020205020404" pitchFamily="49" charset="0"/>
            </a:endParaRPr>
          </a:p>
          <a:p>
            <a:r>
              <a:rPr lang="es-ES_tradnl" altLang="es-MX" sz="1400" dirty="0">
                <a:latin typeface="Courier New" panose="02070309020205020404" pitchFamily="49" charset="0"/>
                <a:cs typeface="Courier New" panose="02070309020205020404" pitchFamily="49" charset="0"/>
              </a:rPr>
              <a:t>      &lt;/FORM&gt;</a:t>
            </a:r>
          </a:p>
          <a:p>
            <a:r>
              <a:rPr lang="es-ES_tradnl" altLang="es-MX" sz="1400" dirty="0">
                <a:latin typeface="Courier New" panose="02070309020205020404" pitchFamily="49" charset="0"/>
                <a:cs typeface="Courier New" panose="02070309020205020404" pitchFamily="49" charset="0"/>
              </a:rPr>
              <a:t>      &lt;HR&gt;</a:t>
            </a:r>
          </a:p>
          <a:p>
            <a:r>
              <a:rPr lang="es-ES_tradnl" altLang="es-MX" sz="1400" dirty="0">
                <a:latin typeface="Courier New" panose="02070309020205020404" pitchFamily="49" charset="0"/>
                <a:cs typeface="Courier New" panose="02070309020205020404" pitchFamily="49" charset="0"/>
              </a:rPr>
              <a:t>      Clica aquí para ir al </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href</a:t>
            </a:r>
            <a:r>
              <a:rPr lang="es-ES_tradnl" altLang="es-MX" sz="1400" dirty="0">
                <a:latin typeface="Courier New" panose="02070309020205020404" pitchFamily="49" charset="0"/>
                <a:cs typeface="Courier New" panose="02070309020205020404" pitchFamily="49" charset="0"/>
              </a:rPr>
              <a:t>="#principio"&gt;principio&lt;/A&gt; de la página // link</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&lt;/HTML&gt;</a:t>
            </a:r>
          </a:p>
          <a:p>
            <a:endParaRPr lang="es-ES_tradnl" altLang="es-MX" sz="1400" dirty="0"/>
          </a:p>
        </p:txBody>
      </p:sp>
      <p:grpSp>
        <p:nvGrpSpPr>
          <p:cNvPr id="320537" name="Group 1049"/>
          <p:cNvGrpSpPr>
            <a:grpSpLocks/>
          </p:cNvGrpSpPr>
          <p:nvPr/>
        </p:nvGrpSpPr>
        <p:grpSpPr bwMode="auto">
          <a:xfrm>
            <a:off x="4510088" y="1435101"/>
            <a:ext cx="3619500" cy="1065213"/>
            <a:chOff x="1881" y="904"/>
            <a:chExt cx="2280" cy="671"/>
          </a:xfrm>
        </p:grpSpPr>
        <p:sp>
          <p:nvSpPr>
            <p:cNvPr id="320527" name="Line 1039"/>
            <p:cNvSpPr>
              <a:spLocks noChangeShapeType="1"/>
            </p:cNvSpPr>
            <p:nvPr/>
          </p:nvSpPr>
          <p:spPr bwMode="auto">
            <a:xfrm flipH="1">
              <a:off x="1881" y="1070"/>
              <a:ext cx="435" cy="50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28" name="Text Box 1040"/>
            <p:cNvSpPr txBox="1">
              <a:spLocks noChangeArrowheads="1"/>
            </p:cNvSpPr>
            <p:nvPr/>
          </p:nvSpPr>
          <p:spPr bwMode="auto">
            <a:xfrm>
              <a:off x="2304" y="904"/>
              <a:ext cx="18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document.title</a:t>
              </a:r>
              <a:endParaRPr lang="en-GB" altLang="es-MX" sz="2000">
                <a:solidFill>
                  <a:srgbClr val="FF0000"/>
                </a:solidFill>
              </a:endParaRPr>
            </a:p>
          </p:txBody>
        </p:sp>
      </p:grpSp>
      <p:grpSp>
        <p:nvGrpSpPr>
          <p:cNvPr id="320538" name="Group 1050"/>
          <p:cNvGrpSpPr>
            <a:grpSpLocks/>
          </p:cNvGrpSpPr>
          <p:nvPr/>
        </p:nvGrpSpPr>
        <p:grpSpPr bwMode="auto">
          <a:xfrm>
            <a:off x="4117976" y="2035175"/>
            <a:ext cx="4818063" cy="1136650"/>
            <a:chOff x="1634" y="1282"/>
            <a:chExt cx="3035" cy="716"/>
          </a:xfrm>
        </p:grpSpPr>
        <p:sp>
          <p:nvSpPr>
            <p:cNvPr id="320529" name="Line 1041"/>
            <p:cNvSpPr>
              <a:spLocks noChangeShapeType="1"/>
            </p:cNvSpPr>
            <p:nvPr/>
          </p:nvSpPr>
          <p:spPr bwMode="auto">
            <a:xfrm flipV="1">
              <a:off x="1634" y="1422"/>
              <a:ext cx="846" cy="5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0" name="Text Box 1042"/>
            <p:cNvSpPr txBox="1">
              <a:spLocks noChangeArrowheads="1"/>
            </p:cNvSpPr>
            <p:nvPr/>
          </p:nvSpPr>
          <p:spPr bwMode="auto">
            <a:xfrm>
              <a:off x="2471" y="128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document.anchors[0].name</a:t>
              </a:r>
              <a:endParaRPr lang="en-GB" altLang="es-MX" sz="2000">
                <a:solidFill>
                  <a:srgbClr val="FF0000"/>
                </a:solidFill>
              </a:endParaRPr>
            </a:p>
          </p:txBody>
        </p:sp>
      </p:grpSp>
      <p:grpSp>
        <p:nvGrpSpPr>
          <p:cNvPr id="320539" name="Group 1051"/>
          <p:cNvGrpSpPr>
            <a:grpSpLocks/>
          </p:cNvGrpSpPr>
          <p:nvPr/>
        </p:nvGrpSpPr>
        <p:grpSpPr bwMode="auto">
          <a:xfrm>
            <a:off x="4491039" y="2765426"/>
            <a:ext cx="5400675" cy="836613"/>
            <a:chOff x="1869" y="1742"/>
            <a:chExt cx="3402" cy="527"/>
          </a:xfrm>
        </p:grpSpPr>
        <p:sp>
          <p:nvSpPr>
            <p:cNvPr id="320531" name="Line 1043"/>
            <p:cNvSpPr>
              <a:spLocks noChangeShapeType="1"/>
            </p:cNvSpPr>
            <p:nvPr/>
          </p:nvSpPr>
          <p:spPr bwMode="auto">
            <a:xfrm flipV="1">
              <a:off x="1869" y="1893"/>
              <a:ext cx="1211" cy="3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2" name="Text Box 1044"/>
            <p:cNvSpPr txBox="1">
              <a:spLocks noChangeArrowheads="1"/>
            </p:cNvSpPr>
            <p:nvPr/>
          </p:nvSpPr>
          <p:spPr bwMode="auto">
            <a:xfrm>
              <a:off x="3073" y="174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document.forms[0].method</a:t>
              </a:r>
              <a:endParaRPr lang="en-GB" altLang="es-MX" sz="2000">
                <a:solidFill>
                  <a:srgbClr val="FF0000"/>
                </a:solidFill>
              </a:endParaRPr>
            </a:p>
          </p:txBody>
        </p:sp>
      </p:grpSp>
      <p:grpSp>
        <p:nvGrpSpPr>
          <p:cNvPr id="320540" name="Group 1052"/>
          <p:cNvGrpSpPr>
            <a:grpSpLocks/>
          </p:cNvGrpSpPr>
          <p:nvPr/>
        </p:nvGrpSpPr>
        <p:grpSpPr bwMode="auto">
          <a:xfrm>
            <a:off x="5487988" y="4235451"/>
            <a:ext cx="4945062" cy="644525"/>
            <a:chOff x="2497" y="2668"/>
            <a:chExt cx="3115" cy="406"/>
          </a:xfrm>
        </p:grpSpPr>
        <p:sp>
          <p:nvSpPr>
            <p:cNvPr id="320533" name="Line 1045"/>
            <p:cNvSpPr>
              <a:spLocks noChangeShapeType="1"/>
            </p:cNvSpPr>
            <p:nvPr/>
          </p:nvSpPr>
          <p:spPr bwMode="auto">
            <a:xfrm flipH="1" flipV="1">
              <a:off x="3244" y="2668"/>
              <a:ext cx="129" cy="1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4" name="Text Box 1046"/>
            <p:cNvSpPr txBox="1">
              <a:spLocks noChangeArrowheads="1"/>
            </p:cNvSpPr>
            <p:nvPr/>
          </p:nvSpPr>
          <p:spPr bwMode="auto">
            <a:xfrm>
              <a:off x="2497" y="2824"/>
              <a:ext cx="31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document.forms[0].elements[1].value</a:t>
              </a:r>
              <a:endParaRPr lang="en-GB" altLang="es-MX" sz="2000">
                <a:solidFill>
                  <a:srgbClr val="FF0000"/>
                </a:solidFill>
              </a:endParaRPr>
            </a:p>
          </p:txBody>
        </p:sp>
      </p:grpSp>
      <p:grpSp>
        <p:nvGrpSpPr>
          <p:cNvPr id="320541" name="Group 1053"/>
          <p:cNvGrpSpPr>
            <a:grpSpLocks/>
          </p:cNvGrpSpPr>
          <p:nvPr/>
        </p:nvGrpSpPr>
        <p:grpSpPr bwMode="auto">
          <a:xfrm>
            <a:off x="4154488" y="5318126"/>
            <a:ext cx="3962400" cy="885825"/>
            <a:chOff x="1657" y="3350"/>
            <a:chExt cx="2496" cy="558"/>
          </a:xfrm>
        </p:grpSpPr>
        <p:sp>
          <p:nvSpPr>
            <p:cNvPr id="320535" name="Line 1047"/>
            <p:cNvSpPr>
              <a:spLocks noChangeShapeType="1"/>
            </p:cNvSpPr>
            <p:nvPr/>
          </p:nvSpPr>
          <p:spPr bwMode="auto">
            <a:xfrm flipH="1" flipV="1">
              <a:off x="1657" y="3350"/>
              <a:ext cx="283" cy="4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6" name="Text Box 1048"/>
            <p:cNvSpPr txBox="1">
              <a:spLocks noChangeArrowheads="1"/>
            </p:cNvSpPr>
            <p:nvPr/>
          </p:nvSpPr>
          <p:spPr bwMode="auto">
            <a:xfrm>
              <a:off x="1955" y="3658"/>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document.links[0].href</a:t>
              </a:r>
              <a:endParaRPr lang="en-GB" altLang="es-MX" sz="2000">
                <a:solidFill>
                  <a:srgbClr val="FF0000"/>
                </a:solidFill>
              </a:endParaRPr>
            </a:p>
          </p:txBody>
        </p:sp>
      </p:grpSp>
    </p:spTree>
    <p:extLst>
      <p:ext uri="{BB962C8B-B14F-4D97-AF65-F5344CB8AC3E}">
        <p14:creationId xmlns:p14="http://schemas.microsoft.com/office/powerpoint/2010/main" val="947530268"/>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0537"/>
                                        </p:tgtEl>
                                        <p:attrNameLst>
                                          <p:attrName>style.visibility</p:attrName>
                                        </p:attrNameLst>
                                      </p:cBhvr>
                                      <p:to>
                                        <p:strVal val="visible"/>
                                      </p:to>
                                    </p:set>
                                    <p:anim calcmode="lin" valueType="num">
                                      <p:cBhvr additive="base">
                                        <p:cTn id="7" dur="500" fill="hold"/>
                                        <p:tgtEl>
                                          <p:spTgt spid="320537"/>
                                        </p:tgtEl>
                                        <p:attrNameLst>
                                          <p:attrName>ppt_x</p:attrName>
                                        </p:attrNameLst>
                                      </p:cBhvr>
                                      <p:tavLst>
                                        <p:tav tm="0">
                                          <p:val>
                                            <p:strVal val="0-#ppt_w/2"/>
                                          </p:val>
                                        </p:tav>
                                        <p:tav tm="100000">
                                          <p:val>
                                            <p:strVal val="#ppt_x"/>
                                          </p:val>
                                        </p:tav>
                                      </p:tavLst>
                                    </p:anim>
                                    <p:anim calcmode="lin" valueType="num">
                                      <p:cBhvr additive="base">
                                        <p:cTn id="8" dur="500" fill="hold"/>
                                        <p:tgtEl>
                                          <p:spTgt spid="3205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0538"/>
                                        </p:tgtEl>
                                        <p:attrNameLst>
                                          <p:attrName>style.visibility</p:attrName>
                                        </p:attrNameLst>
                                      </p:cBhvr>
                                      <p:to>
                                        <p:strVal val="visible"/>
                                      </p:to>
                                    </p:set>
                                    <p:anim calcmode="lin" valueType="num">
                                      <p:cBhvr additive="base">
                                        <p:cTn id="13" dur="500" fill="hold"/>
                                        <p:tgtEl>
                                          <p:spTgt spid="320538"/>
                                        </p:tgtEl>
                                        <p:attrNameLst>
                                          <p:attrName>ppt_x</p:attrName>
                                        </p:attrNameLst>
                                      </p:cBhvr>
                                      <p:tavLst>
                                        <p:tav tm="0">
                                          <p:val>
                                            <p:strVal val="0-#ppt_w/2"/>
                                          </p:val>
                                        </p:tav>
                                        <p:tav tm="100000">
                                          <p:val>
                                            <p:strVal val="#ppt_x"/>
                                          </p:val>
                                        </p:tav>
                                      </p:tavLst>
                                    </p:anim>
                                    <p:anim calcmode="lin" valueType="num">
                                      <p:cBhvr additive="base">
                                        <p:cTn id="14" dur="500" fill="hold"/>
                                        <p:tgtEl>
                                          <p:spTgt spid="32053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0539"/>
                                        </p:tgtEl>
                                        <p:attrNameLst>
                                          <p:attrName>style.visibility</p:attrName>
                                        </p:attrNameLst>
                                      </p:cBhvr>
                                      <p:to>
                                        <p:strVal val="visible"/>
                                      </p:to>
                                    </p:set>
                                    <p:anim calcmode="lin" valueType="num">
                                      <p:cBhvr additive="base">
                                        <p:cTn id="19" dur="500" fill="hold"/>
                                        <p:tgtEl>
                                          <p:spTgt spid="320539"/>
                                        </p:tgtEl>
                                        <p:attrNameLst>
                                          <p:attrName>ppt_x</p:attrName>
                                        </p:attrNameLst>
                                      </p:cBhvr>
                                      <p:tavLst>
                                        <p:tav tm="0">
                                          <p:val>
                                            <p:strVal val="0-#ppt_w/2"/>
                                          </p:val>
                                        </p:tav>
                                        <p:tav tm="100000">
                                          <p:val>
                                            <p:strVal val="#ppt_x"/>
                                          </p:val>
                                        </p:tav>
                                      </p:tavLst>
                                    </p:anim>
                                    <p:anim calcmode="lin" valueType="num">
                                      <p:cBhvr additive="base">
                                        <p:cTn id="20" dur="500" fill="hold"/>
                                        <p:tgtEl>
                                          <p:spTgt spid="32053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20540"/>
                                        </p:tgtEl>
                                        <p:attrNameLst>
                                          <p:attrName>style.visibility</p:attrName>
                                        </p:attrNameLst>
                                      </p:cBhvr>
                                      <p:to>
                                        <p:strVal val="visible"/>
                                      </p:to>
                                    </p:set>
                                    <p:anim calcmode="lin" valueType="num">
                                      <p:cBhvr additive="base">
                                        <p:cTn id="25" dur="500" fill="hold"/>
                                        <p:tgtEl>
                                          <p:spTgt spid="320540"/>
                                        </p:tgtEl>
                                        <p:attrNameLst>
                                          <p:attrName>ppt_x</p:attrName>
                                        </p:attrNameLst>
                                      </p:cBhvr>
                                      <p:tavLst>
                                        <p:tav tm="0">
                                          <p:val>
                                            <p:strVal val="0-#ppt_w/2"/>
                                          </p:val>
                                        </p:tav>
                                        <p:tav tm="100000">
                                          <p:val>
                                            <p:strVal val="#ppt_x"/>
                                          </p:val>
                                        </p:tav>
                                      </p:tavLst>
                                    </p:anim>
                                    <p:anim calcmode="lin" valueType="num">
                                      <p:cBhvr additive="base">
                                        <p:cTn id="26" dur="500" fill="hold"/>
                                        <p:tgtEl>
                                          <p:spTgt spid="32054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20541"/>
                                        </p:tgtEl>
                                        <p:attrNameLst>
                                          <p:attrName>style.visibility</p:attrName>
                                        </p:attrNameLst>
                                      </p:cBhvr>
                                      <p:to>
                                        <p:strVal val="visible"/>
                                      </p:to>
                                    </p:set>
                                    <p:anim calcmode="lin" valueType="num">
                                      <p:cBhvr additive="base">
                                        <p:cTn id="31" dur="500" fill="hold"/>
                                        <p:tgtEl>
                                          <p:spTgt spid="320541"/>
                                        </p:tgtEl>
                                        <p:attrNameLst>
                                          <p:attrName>ppt_x</p:attrName>
                                        </p:attrNameLst>
                                      </p:cBhvr>
                                      <p:tavLst>
                                        <p:tav tm="0">
                                          <p:val>
                                            <p:strVal val="0-#ppt_w/2"/>
                                          </p:val>
                                        </p:tav>
                                        <p:tav tm="100000">
                                          <p:val>
                                            <p:strVal val="#ppt_x"/>
                                          </p:val>
                                        </p:tav>
                                      </p:tavLst>
                                    </p:anim>
                                    <p:anim calcmode="lin" valueType="num">
                                      <p:cBhvr additive="base">
                                        <p:cTn id="32" dur="500" fill="hold"/>
                                        <p:tgtEl>
                                          <p:spTgt spid="3205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r>
              <a:rPr lang="es-ES" altLang="es-MX" smtClean="0"/>
              <a:t>DOM</a:t>
            </a:r>
          </a:p>
        </p:txBody>
      </p:sp>
      <p:sp>
        <p:nvSpPr>
          <p:cNvPr id="19459" name="2 Marcador de contenido"/>
          <p:cNvSpPr>
            <a:spLocks noGrp="1"/>
          </p:cNvSpPr>
          <p:nvPr>
            <p:ph idx="1"/>
          </p:nvPr>
        </p:nvSpPr>
        <p:spPr>
          <a:xfrm>
            <a:off x="1766888" y="1600201"/>
            <a:ext cx="8686800" cy="4525963"/>
          </a:xfrm>
        </p:spPr>
        <p:txBody>
          <a:bodyPr>
            <a:normAutofit/>
          </a:bodyPr>
          <a:lstStyle/>
          <a:p>
            <a:pPr marL="0" indent="0">
              <a:buNone/>
            </a:pPr>
            <a:r>
              <a:rPr lang="es-MX" dirty="0"/>
              <a:t>La creación del </a:t>
            </a:r>
            <a:r>
              <a:rPr lang="es-MX" i="1" dirty="0" err="1"/>
              <a:t>Document</a:t>
            </a:r>
            <a:r>
              <a:rPr lang="es-MX" i="1" dirty="0"/>
              <a:t> </a:t>
            </a:r>
            <a:r>
              <a:rPr lang="es-MX" i="1" dirty="0" err="1"/>
              <a:t>Object</a:t>
            </a:r>
            <a:r>
              <a:rPr lang="es-MX" i="1" dirty="0"/>
              <a:t> </a:t>
            </a:r>
            <a:r>
              <a:rPr lang="es-MX" i="1" dirty="0" err="1"/>
              <a:t>Model</a:t>
            </a:r>
            <a:r>
              <a:rPr lang="es-MX" dirty="0"/>
              <a:t> o </a:t>
            </a:r>
            <a:r>
              <a:rPr lang="es-MX" b="1" dirty="0"/>
              <a:t>DOM</a:t>
            </a:r>
            <a:r>
              <a:rPr lang="es-MX" dirty="0"/>
              <a:t> es una de las innovaciones que más ha influido en el desarrollo de las páginas web dinámicas y de las aplicaciones web más complejas.</a:t>
            </a:r>
          </a:p>
          <a:p>
            <a:pPr marL="0" indent="0">
              <a:buNone/>
            </a:pPr>
            <a:endParaRPr lang="es-MX" dirty="0" smtClean="0"/>
          </a:p>
          <a:p>
            <a:pPr marL="0" indent="0">
              <a:buNone/>
            </a:pPr>
            <a:r>
              <a:rPr lang="es-MX" dirty="0" smtClean="0"/>
              <a:t>DOM </a:t>
            </a:r>
            <a:r>
              <a:rPr lang="es-MX" dirty="0"/>
              <a:t>permite a los programadores web acceder y manipular las páginas XHTML como si fueran documentos XML. De hecho, DOM se diseñó originalmente para manipular de forma sencilla los documentos XML</a:t>
            </a:r>
            <a:r>
              <a:rPr lang="es-MX" dirty="0" smtClean="0"/>
              <a:t>.</a:t>
            </a:r>
            <a:endParaRPr lang="es-MX" dirty="0"/>
          </a:p>
        </p:txBody>
      </p:sp>
    </p:spTree>
    <p:extLst>
      <p:ext uri="{BB962C8B-B14F-4D97-AF65-F5344CB8AC3E}">
        <p14:creationId xmlns:p14="http://schemas.microsoft.com/office/powerpoint/2010/main" val="238910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ES" altLang="es-MX" dirty="0" smtClean="0"/>
              <a:t>DOM</a:t>
            </a:r>
          </a:p>
        </p:txBody>
      </p:sp>
      <p:sp>
        <p:nvSpPr>
          <p:cNvPr id="20483" name="2 Marcador de contenido"/>
          <p:cNvSpPr>
            <a:spLocks noGrp="1"/>
          </p:cNvSpPr>
          <p:nvPr>
            <p:ph idx="1"/>
          </p:nvPr>
        </p:nvSpPr>
        <p:spPr/>
        <p:txBody>
          <a:bodyPr/>
          <a:lstStyle/>
          <a:p>
            <a:pPr marL="0" indent="0">
              <a:buNone/>
            </a:pPr>
            <a:r>
              <a:rPr lang="es-MX" dirty="0"/>
              <a:t>A pesar de sus orígenes, DOM se ha convertido en una utilidad disponible para la mayoría de lenguajes de programación (Java, PHP, JavaScript) y cuyas únicas diferencias se encuentran en la forma de implementarlo.</a:t>
            </a:r>
          </a:p>
          <a:p>
            <a:pPr marL="0" indent="0">
              <a:buNone/>
            </a:pPr>
            <a:endParaRPr lang="es-ES" altLang="es-MX" dirty="0" smtClean="0"/>
          </a:p>
        </p:txBody>
      </p:sp>
    </p:spTree>
    <p:extLst>
      <p:ext uri="{BB962C8B-B14F-4D97-AF65-F5344CB8AC3E}">
        <p14:creationId xmlns:p14="http://schemas.microsoft.com/office/powerpoint/2010/main" val="25955626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sp>
        <p:nvSpPr>
          <p:cNvPr id="3" name="Marcador de contenido 2"/>
          <p:cNvSpPr>
            <a:spLocks noGrp="1"/>
          </p:cNvSpPr>
          <p:nvPr>
            <p:ph idx="1"/>
          </p:nvPr>
        </p:nvSpPr>
        <p:spPr/>
        <p:txBody>
          <a:bodyPr/>
          <a:lstStyle/>
          <a:p>
            <a:pPr marL="0" indent="0">
              <a:buNone/>
            </a:pPr>
            <a:r>
              <a:rPr lang="es-MX" dirty="0"/>
              <a:t>DOM transforma todos los documentos XHTML en un conjunto de elementos llamados </a:t>
            </a:r>
            <a:r>
              <a:rPr lang="es-MX" i="1" dirty="0"/>
              <a:t>nodos</a:t>
            </a:r>
            <a:r>
              <a:rPr lang="es-MX" dirty="0"/>
              <a:t>, que están interconectados y que representan los contenidos de las páginas web y las relaciones entre ellos. Por su aspecto, la unión de todos los nodos se llama </a:t>
            </a:r>
            <a:r>
              <a:rPr lang="es-MX" i="1" dirty="0"/>
              <a:t>"árbol de nodos"</a:t>
            </a:r>
            <a:r>
              <a:rPr lang="es-MX" dirty="0"/>
              <a:t>.</a:t>
            </a:r>
          </a:p>
        </p:txBody>
      </p:sp>
    </p:spTree>
    <p:extLst>
      <p:ext uri="{BB962C8B-B14F-4D97-AF65-F5344CB8AC3E}">
        <p14:creationId xmlns:p14="http://schemas.microsoft.com/office/powerpoint/2010/main" val="2105565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Sintaxis</a:t>
            </a:r>
            <a:endParaRPr lang="es-CO" dirty="0"/>
          </a:p>
        </p:txBody>
      </p:sp>
      <p:sp>
        <p:nvSpPr>
          <p:cNvPr id="3" name="Marcador de contenido 2"/>
          <p:cNvSpPr>
            <a:spLocks noGrp="1"/>
          </p:cNvSpPr>
          <p:nvPr>
            <p:ph idx="1"/>
          </p:nvPr>
        </p:nvSpPr>
        <p:spPr/>
        <p:txBody>
          <a:bodyPr/>
          <a:lstStyle/>
          <a:p>
            <a:pPr marL="0" indent="0">
              <a:buNone/>
            </a:pPr>
            <a:r>
              <a:rPr lang="es-CO" dirty="0" smtClean="0"/>
              <a:t>No se tienen en cuenta las nuevas líneas y espacios en blanco.</a:t>
            </a:r>
          </a:p>
          <a:p>
            <a:pPr marL="0" indent="0">
              <a:buNone/>
            </a:pPr>
            <a:r>
              <a:rPr lang="es-CO" dirty="0" smtClean="0"/>
              <a:t>Distingue entre mayúsculas y minúsculas</a:t>
            </a:r>
          </a:p>
          <a:p>
            <a:pPr marL="0" indent="0">
              <a:buNone/>
            </a:pPr>
            <a:r>
              <a:rPr lang="es-CO" dirty="0" smtClean="0"/>
              <a:t>Débilmente </a:t>
            </a:r>
            <a:r>
              <a:rPr lang="es-CO" dirty="0" err="1" smtClean="0"/>
              <a:t>tipado</a:t>
            </a:r>
            <a:r>
              <a:rPr lang="es-CO" dirty="0"/>
              <a:t> </a:t>
            </a:r>
            <a:r>
              <a:rPr lang="es-CO" dirty="0" smtClean="0"/>
              <a:t>(no se declaran los tipos de datos).</a:t>
            </a:r>
          </a:p>
          <a:p>
            <a:pPr marL="0" indent="0">
              <a:buNone/>
            </a:pPr>
            <a:r>
              <a:rPr lang="es-CO" dirty="0" smtClean="0"/>
              <a:t>No es necesario terminar cada sentencia con punto y coma (;). Pero es recomendable.</a:t>
            </a:r>
          </a:p>
          <a:p>
            <a:pPr marL="0" indent="0">
              <a:buNone/>
            </a:pPr>
            <a:r>
              <a:rPr lang="es-CO" dirty="0" smtClean="0"/>
              <a:t>Se pueden incluir comentarios.</a:t>
            </a:r>
          </a:p>
        </p:txBody>
      </p:sp>
    </p:spTree>
    <p:extLst>
      <p:ext uri="{BB962C8B-B14F-4D97-AF65-F5344CB8AC3E}">
        <p14:creationId xmlns:p14="http://schemas.microsoft.com/office/powerpoint/2010/main" val="18820529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0599" y="1745589"/>
            <a:ext cx="6677945" cy="2630468"/>
          </a:xfrm>
        </p:spPr>
      </p:pic>
      <p:pic>
        <p:nvPicPr>
          <p:cNvPr id="1026" name="Picture 2" descr="Árbol de nodos generado automáticamente por DOM a partir del código XHTML de la págin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798526" y="1745588"/>
            <a:ext cx="3907971" cy="263288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990599" y="4715691"/>
            <a:ext cx="10609218" cy="646331"/>
          </a:xfrm>
          <a:prstGeom prst="rect">
            <a:avLst/>
          </a:prstGeom>
          <a:noFill/>
        </p:spPr>
        <p:txBody>
          <a:bodyPr wrap="square" rtlCol="0">
            <a:spAutoFit/>
          </a:bodyPr>
          <a:lstStyle/>
          <a:p>
            <a:r>
              <a:rPr lang="es-MX" dirty="0"/>
              <a:t>C</a:t>
            </a:r>
            <a:r>
              <a:rPr lang="es-MX" dirty="0" smtClean="0"/>
              <a:t>ada </a:t>
            </a:r>
            <a:r>
              <a:rPr lang="es-MX" dirty="0"/>
              <a:t>rectángulo representa un nodo DOM y las flechas indican las relaciones entre nodos. </a:t>
            </a:r>
            <a:r>
              <a:rPr lang="es-MX" dirty="0" smtClean="0"/>
              <a:t/>
            </a:r>
            <a:br>
              <a:rPr lang="es-MX" dirty="0" smtClean="0"/>
            </a:br>
            <a:r>
              <a:rPr lang="es-MX" dirty="0" smtClean="0"/>
              <a:t>Dentro </a:t>
            </a:r>
            <a:r>
              <a:rPr lang="es-MX" dirty="0"/>
              <a:t>de cada nodo, se ha incluido su tipo (que se verá más adelante) y su contenido.</a:t>
            </a:r>
          </a:p>
        </p:txBody>
      </p:sp>
    </p:spTree>
    <p:extLst>
      <p:ext uri="{BB962C8B-B14F-4D97-AF65-F5344CB8AC3E}">
        <p14:creationId xmlns:p14="http://schemas.microsoft.com/office/powerpoint/2010/main" val="11699203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pic>
        <p:nvPicPr>
          <p:cNvPr id="1026" name="Picture 2" descr="Árbol de nodos generado automáticamente por DOM a partir del código XHTML de la págin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522297" y="1937002"/>
            <a:ext cx="4027446" cy="2713376"/>
          </a:xfrm>
        </p:spPr>
      </p:pic>
      <p:sp>
        <p:nvSpPr>
          <p:cNvPr id="8" name="Marcador de contenido 7"/>
          <p:cNvSpPr>
            <a:spLocks noGrp="1"/>
          </p:cNvSpPr>
          <p:nvPr>
            <p:ph sz="half" idx="1"/>
          </p:nvPr>
        </p:nvSpPr>
        <p:spPr>
          <a:xfrm>
            <a:off x="1018902" y="1825624"/>
            <a:ext cx="6307451" cy="4679679"/>
          </a:xfrm>
        </p:spPr>
        <p:txBody>
          <a:bodyPr>
            <a:normAutofit fontScale="85000" lnSpcReduction="20000"/>
          </a:bodyPr>
          <a:lstStyle/>
          <a:p>
            <a:pPr marL="0" indent="0">
              <a:buNone/>
            </a:pPr>
            <a:r>
              <a:rPr lang="es-MX" dirty="0"/>
              <a:t>La raíz del árbol de nodos de cualquier página XHTML siempre es la misma: un nodo de tipo especial denominado "Documento".</a:t>
            </a:r>
          </a:p>
          <a:p>
            <a:pPr marL="0" indent="0">
              <a:buNone/>
            </a:pPr>
            <a:r>
              <a:rPr lang="es-MX" dirty="0"/>
              <a:t>A partir de ese nodo raíz, cada etiqueta XHTML se transforma en un nodo de tipo "Elemento". </a:t>
            </a:r>
            <a:br>
              <a:rPr lang="es-MX" dirty="0"/>
            </a:br>
            <a:r>
              <a:rPr lang="es-MX" dirty="0"/>
              <a:t/>
            </a:r>
            <a:br>
              <a:rPr lang="es-MX" dirty="0"/>
            </a:br>
            <a:r>
              <a:rPr lang="es-MX" dirty="0"/>
              <a:t>La conversión de etiquetas en nodos se realiza de forma jerárquica. </a:t>
            </a:r>
            <a:endParaRPr lang="es-MX" dirty="0" smtClean="0"/>
          </a:p>
          <a:p>
            <a:pPr marL="0" indent="0">
              <a:buNone/>
            </a:pPr>
            <a:r>
              <a:rPr lang="es-MX" dirty="0" smtClean="0"/>
              <a:t>La </a:t>
            </a:r>
            <a:r>
              <a:rPr lang="es-MX" dirty="0"/>
              <a:t>transformación de las etiquetas XHTML habituales genera dos nodos: el primero es el nodo de tipo "Elemento" (correspondiente a la propia etiqueta XHTML) y el segundo es un nodo de tipo "Texto" que contiene el texto encerrado por esa etiqueta XHTML.</a:t>
            </a:r>
          </a:p>
        </p:txBody>
      </p:sp>
    </p:spTree>
    <p:extLst>
      <p:ext uri="{BB962C8B-B14F-4D97-AF65-F5344CB8AC3E}">
        <p14:creationId xmlns:p14="http://schemas.microsoft.com/office/powerpoint/2010/main" val="32430126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Árbol de nodos</a:t>
            </a:r>
            <a:endParaRPr lang="es-MX" dirty="0"/>
          </a:p>
        </p:txBody>
      </p:sp>
      <p:sp>
        <p:nvSpPr>
          <p:cNvPr id="8" name="Marcador de contenido 7"/>
          <p:cNvSpPr>
            <a:spLocks noGrp="1"/>
          </p:cNvSpPr>
          <p:nvPr>
            <p:ph sz="half" idx="1"/>
          </p:nvPr>
        </p:nvSpPr>
        <p:spPr>
          <a:xfrm>
            <a:off x="789709" y="1825624"/>
            <a:ext cx="6536645" cy="4679679"/>
          </a:xfrm>
        </p:spPr>
        <p:txBody>
          <a:bodyPr>
            <a:normAutofit/>
          </a:bodyPr>
          <a:lstStyle/>
          <a:p>
            <a:pPr marL="0" indent="0">
              <a:buNone/>
            </a:pPr>
            <a:r>
              <a:rPr lang="es-MX" dirty="0" smtClean="0"/>
              <a:t>Así, la </a:t>
            </a:r>
            <a:r>
              <a:rPr lang="es-MX" u="sng" dirty="0" smtClean="0"/>
              <a:t>siguiente</a:t>
            </a:r>
            <a:r>
              <a:rPr lang="es-MX" dirty="0" smtClean="0"/>
              <a:t> etiqueta XHTML:</a:t>
            </a:r>
          </a:p>
          <a:p>
            <a:pPr marL="0" indent="0">
              <a:buNone/>
            </a:pPr>
            <a:endParaRPr lang="es-MX" dirty="0" smtClean="0"/>
          </a:p>
          <a:p>
            <a:pPr marL="0" indent="0">
              <a:buNone/>
            </a:pPr>
            <a:r>
              <a:rPr lang="es-MX" dirty="0" smtClean="0"/>
              <a:t>&lt;</a:t>
            </a:r>
            <a:r>
              <a:rPr lang="es-MX" dirty="0" err="1" smtClean="0"/>
              <a:t>title</a:t>
            </a:r>
            <a:r>
              <a:rPr lang="es-MX" dirty="0" smtClean="0"/>
              <a:t>&gt;Página sencilla&lt;/</a:t>
            </a:r>
            <a:r>
              <a:rPr lang="es-MX" dirty="0" err="1" smtClean="0"/>
              <a:t>title</a:t>
            </a:r>
            <a:r>
              <a:rPr lang="es-MX" dirty="0" smtClean="0"/>
              <a:t>&gt;</a:t>
            </a:r>
            <a:endParaRPr lang="es-MX" dirty="0"/>
          </a:p>
        </p:txBody>
      </p:sp>
      <p:pic>
        <p:nvPicPr>
          <p:cNvPr id="2052" name="Picture 4" descr="Nodos generados automáticamente por DOM para una etiqueta XHTML sencill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85624" y="1690688"/>
            <a:ext cx="147637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971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numCol="1">
            <a:normAutofit fontScale="85000" lnSpcReduction="20000"/>
          </a:bodyPr>
          <a:lstStyle/>
          <a:p>
            <a:pPr marL="0" indent="0">
              <a:buNone/>
            </a:pPr>
            <a:r>
              <a:rPr lang="es-MX" dirty="0"/>
              <a:t>De la misma forma, la siguiente etiqueta XHTML:</a:t>
            </a:r>
          </a:p>
          <a:p>
            <a:pPr marL="0" indent="0">
              <a:buNone/>
            </a:pPr>
            <a:r>
              <a:rPr lang="es-MX" dirty="0" smtClean="0"/>
              <a:t>&lt;</a:t>
            </a:r>
            <a:r>
              <a:rPr lang="es-MX" dirty="0"/>
              <a:t>p&gt;Esta página es &lt;</a:t>
            </a:r>
            <a:r>
              <a:rPr lang="es-MX" dirty="0" err="1"/>
              <a:t>strong</a:t>
            </a:r>
            <a:r>
              <a:rPr lang="es-MX" dirty="0"/>
              <a:t>&gt;muy sencilla&lt;/</a:t>
            </a:r>
            <a:r>
              <a:rPr lang="es-MX" dirty="0" err="1"/>
              <a:t>strong</a:t>
            </a:r>
            <a:r>
              <a:rPr lang="es-MX" dirty="0"/>
              <a:t>&gt;&lt;/p</a:t>
            </a:r>
            <a:r>
              <a:rPr lang="es-MX" dirty="0" smtClean="0"/>
              <a:t>&gt;</a:t>
            </a:r>
            <a:br>
              <a:rPr lang="es-MX" dirty="0" smtClean="0"/>
            </a:br>
            <a:r>
              <a:rPr lang="es-MX" dirty="0"/>
              <a:t/>
            </a:r>
            <a:br>
              <a:rPr lang="es-MX" dirty="0"/>
            </a:br>
            <a:r>
              <a:rPr lang="es-MX" dirty="0" smtClean="0"/>
              <a:t>Da:</a:t>
            </a:r>
            <a:endParaRPr lang="es-MX" dirty="0"/>
          </a:p>
          <a:p>
            <a:r>
              <a:rPr lang="es-MX" dirty="0"/>
              <a:t>Nodo de tipo "Elemento" correspondiente a la etiqueta &lt;p&gt;.</a:t>
            </a:r>
          </a:p>
          <a:p>
            <a:r>
              <a:rPr lang="es-MX" dirty="0"/>
              <a:t>Nodo de tipo "Texto" con el contenido textual de la etiqueta &lt;p&gt;.</a:t>
            </a:r>
          </a:p>
          <a:p>
            <a:r>
              <a:rPr lang="es-MX" dirty="0"/>
              <a:t>Como el contenido de &lt;p&gt; incluye en su interior otra etiqueta XHTML, la etiqueta interior se transforma en un nodo de tipo "Elemento" que representa la etiqueta &lt;</a:t>
            </a:r>
            <a:r>
              <a:rPr lang="es-MX" dirty="0" err="1"/>
              <a:t>strong</a:t>
            </a:r>
            <a:r>
              <a:rPr lang="es-MX" dirty="0"/>
              <a:t>&gt; y que deriva del nodo anterior.</a:t>
            </a:r>
          </a:p>
          <a:p>
            <a:r>
              <a:rPr lang="es-MX" dirty="0"/>
              <a:t>El contenido de la etiqueta &lt;</a:t>
            </a:r>
            <a:r>
              <a:rPr lang="es-MX" dirty="0" err="1"/>
              <a:t>strong</a:t>
            </a:r>
            <a:r>
              <a:rPr lang="es-MX" dirty="0"/>
              <a:t>&gt; genera a su vez otro nodo de tipo "Texto" que deriva del nodo generado por &lt;</a:t>
            </a:r>
            <a:r>
              <a:rPr lang="es-MX" dirty="0" err="1"/>
              <a:t>strong</a:t>
            </a:r>
            <a:r>
              <a:rPr lang="es-MX" dirty="0" smtClean="0"/>
              <a:t>&gt;</a:t>
            </a:r>
            <a:endParaRPr lang="es-MX" dirty="0"/>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40347191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a:normAutofit/>
          </a:bodyPr>
          <a:lstStyle/>
          <a:p>
            <a:r>
              <a:rPr lang="es-MX" dirty="0"/>
              <a:t>La transformación automática de la página en un árbol de nodos siempre sigue las mismas reglas:</a:t>
            </a:r>
          </a:p>
          <a:p>
            <a:r>
              <a:rPr lang="es-MX" dirty="0"/>
              <a:t>Las etiquetas XHTML se transforman en dos nodos: el primero es la propia etiqueta y el segundo nodo es hijo del primero y consiste en el contenido textual de la etiqueta.</a:t>
            </a:r>
          </a:p>
          <a:p>
            <a:r>
              <a:rPr lang="es-MX" dirty="0"/>
              <a:t>Si una etiqueta XHTML se encuentra dentro de otra, se sigue el mismo procedimiento anterior, pero los nodos generados serán nodos hijo de su etiqueta padre.</a:t>
            </a:r>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17141673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fontScale="92500" lnSpcReduction="20000"/>
          </a:bodyPr>
          <a:lstStyle/>
          <a:p>
            <a:pPr marL="0" indent="0">
              <a:buNone/>
            </a:pPr>
            <a:r>
              <a:rPr lang="es-MX" b="1" dirty="0" err="1"/>
              <a:t>Document</a:t>
            </a:r>
            <a:r>
              <a:rPr lang="es-MX" dirty="0"/>
              <a:t>, nodo raíz del que derivan todos los demás nodos del árbol.</a:t>
            </a:r>
          </a:p>
          <a:p>
            <a:pPr marL="0" indent="0">
              <a:buNone/>
            </a:pPr>
            <a:r>
              <a:rPr lang="es-MX" b="1" dirty="0" err="1"/>
              <a:t>Element</a:t>
            </a:r>
            <a:r>
              <a:rPr lang="es-MX" dirty="0"/>
              <a:t>, representa cada una de las etiquetas XHTML. Se trata del único nodo que puede contener atributos y el único del que pueden derivar otros nodos.</a:t>
            </a:r>
          </a:p>
          <a:p>
            <a:pPr marL="0" indent="0">
              <a:buNone/>
            </a:pPr>
            <a:r>
              <a:rPr lang="es-MX" b="1" dirty="0" err="1"/>
              <a:t>Attr</a:t>
            </a:r>
            <a:r>
              <a:rPr lang="es-MX" dirty="0"/>
              <a:t>, se define un nodo de este tipo para representar cada uno de los atributos de las etiquetas XHTML, es decir, uno por cada par atributo=valor.</a:t>
            </a:r>
          </a:p>
          <a:p>
            <a:pPr marL="0" indent="0">
              <a:buNone/>
            </a:pPr>
            <a:r>
              <a:rPr lang="es-MX" b="1" dirty="0"/>
              <a:t>Text</a:t>
            </a:r>
            <a:r>
              <a:rPr lang="es-MX" dirty="0"/>
              <a:t>, nodo que contiene el texto encerrado por una etiqueta XHTML.</a:t>
            </a:r>
          </a:p>
          <a:p>
            <a:pPr marL="0" indent="0">
              <a:buNone/>
            </a:pPr>
            <a:r>
              <a:rPr lang="es-MX" b="1" dirty="0" err="1"/>
              <a:t>Comment</a:t>
            </a:r>
            <a:r>
              <a:rPr lang="es-MX" dirty="0"/>
              <a:t>, representa los comentarios incluidos en la página XHTML.</a:t>
            </a:r>
          </a:p>
        </p:txBody>
      </p:sp>
    </p:spTree>
    <p:extLst>
      <p:ext uri="{BB962C8B-B14F-4D97-AF65-F5344CB8AC3E}">
        <p14:creationId xmlns:p14="http://schemas.microsoft.com/office/powerpoint/2010/main" val="1811512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smtClean="0"/>
              <a:t>Actividad</a:t>
            </a:r>
            <a:r>
              <a:rPr lang="es-MX" dirty="0"/>
              <a:t>: Investigar </a:t>
            </a:r>
            <a:r>
              <a:rPr lang="es-MX" dirty="0" smtClean="0"/>
              <a:t>los siguientes tipos de nodos:</a:t>
            </a:r>
          </a:p>
          <a:p>
            <a:r>
              <a:rPr lang="es-MX" dirty="0" err="1" smtClean="0"/>
              <a:t>DocumentType</a:t>
            </a:r>
            <a:r>
              <a:rPr lang="es-MX" dirty="0"/>
              <a:t>, </a:t>
            </a:r>
            <a:endParaRPr lang="es-MX" dirty="0" smtClean="0"/>
          </a:p>
          <a:p>
            <a:r>
              <a:rPr lang="es-MX" dirty="0" err="1" smtClean="0"/>
              <a:t>CDataSection</a:t>
            </a:r>
            <a:r>
              <a:rPr lang="es-MX" dirty="0"/>
              <a:t>, </a:t>
            </a:r>
            <a:endParaRPr lang="es-MX" dirty="0" smtClean="0"/>
          </a:p>
          <a:p>
            <a:r>
              <a:rPr lang="es-MX" dirty="0" err="1" smtClean="0"/>
              <a:t>DocumentFragment</a:t>
            </a:r>
            <a:r>
              <a:rPr lang="es-MX" dirty="0"/>
              <a:t>, </a:t>
            </a:r>
            <a:endParaRPr lang="es-MX" dirty="0" smtClean="0"/>
          </a:p>
          <a:p>
            <a:r>
              <a:rPr lang="es-MX" dirty="0" err="1" smtClean="0"/>
              <a:t>Entity</a:t>
            </a:r>
            <a:r>
              <a:rPr lang="es-MX" dirty="0"/>
              <a:t>, </a:t>
            </a:r>
            <a:endParaRPr lang="es-MX" dirty="0" smtClean="0"/>
          </a:p>
          <a:p>
            <a:r>
              <a:rPr lang="es-MX" dirty="0" err="1" smtClean="0"/>
              <a:t>EntityReference</a:t>
            </a:r>
            <a:r>
              <a:rPr lang="es-MX" dirty="0"/>
              <a:t>, </a:t>
            </a:r>
            <a:endParaRPr lang="es-MX" dirty="0" smtClean="0"/>
          </a:p>
          <a:p>
            <a:r>
              <a:rPr lang="es-MX" dirty="0" err="1" smtClean="0"/>
              <a:t>ProcessingInstruction</a:t>
            </a:r>
            <a:endParaRPr lang="es-MX" dirty="0" smtClean="0"/>
          </a:p>
          <a:p>
            <a:r>
              <a:rPr lang="es-MX" dirty="0" err="1" smtClean="0"/>
              <a:t>Notation</a:t>
            </a:r>
            <a:r>
              <a:rPr lang="es-MX" dirty="0"/>
              <a:t>.</a:t>
            </a:r>
          </a:p>
        </p:txBody>
      </p:sp>
    </p:spTree>
    <p:extLst>
      <p:ext uri="{BB962C8B-B14F-4D97-AF65-F5344CB8AC3E}">
        <p14:creationId xmlns:p14="http://schemas.microsoft.com/office/powerpoint/2010/main" val="37116160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normAutofit lnSpcReduction="10000"/>
          </a:bodyPr>
          <a:lstStyle/>
          <a:p>
            <a:r>
              <a:rPr lang="es-MX" smtClean="0"/>
              <a:t>Obtiene todos los elementos de la página XHTML cuya etiqueta sea igual que el parámetro que se le pasa a la función y los podemos manejar como un arreglo.</a:t>
            </a:r>
          </a:p>
          <a:p>
            <a:endParaRPr lang="es-MX" smtClean="0"/>
          </a:p>
          <a:p>
            <a:r>
              <a:rPr lang="es-MX" smtClean="0"/>
              <a:t>El siguiente ejemplo muestra cómo obtener todos los párrafos de una página XHTML:</a:t>
            </a:r>
          </a:p>
          <a:p>
            <a:endParaRPr lang="es-MX" smtClean="0"/>
          </a:p>
          <a:p>
            <a:r>
              <a:rPr lang="es-MX" smtClean="0"/>
              <a:t>var parrafos = document.getElementsByTagName("p");</a:t>
            </a:r>
            <a:endParaRPr lang="es-MX" dirty="0"/>
          </a:p>
        </p:txBody>
      </p:sp>
    </p:spTree>
    <p:extLst>
      <p:ext uri="{BB962C8B-B14F-4D97-AF65-F5344CB8AC3E}">
        <p14:creationId xmlns:p14="http://schemas.microsoft.com/office/powerpoint/2010/main" val="17051532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smtClean="0"/>
              <a:t>De este modo, se puede obtener el primer párrafo de la página de la siguiente manera:</a:t>
            </a:r>
          </a:p>
          <a:p>
            <a:pPr marL="0" indent="0">
              <a:buNone/>
            </a:pPr>
            <a:endParaRPr lang="es-MX" dirty="0" smtClean="0"/>
          </a:p>
          <a:p>
            <a:pPr marL="0" indent="0">
              <a:buNone/>
            </a:pPr>
            <a:r>
              <a:rPr lang="es-MX" dirty="0" err="1" smtClean="0"/>
              <a:t>var</a:t>
            </a:r>
            <a:r>
              <a:rPr lang="es-MX" dirty="0" smtClean="0"/>
              <a:t> </a:t>
            </a:r>
            <a:r>
              <a:rPr lang="es-MX" dirty="0" err="1" smtClean="0"/>
              <a:t>primerParrafo</a:t>
            </a:r>
            <a:r>
              <a:rPr lang="es-MX" dirty="0" smtClean="0"/>
              <a:t> = </a:t>
            </a:r>
            <a:r>
              <a:rPr lang="es-MX" dirty="0" err="1" smtClean="0"/>
              <a:t>parrafos</a:t>
            </a:r>
            <a:r>
              <a:rPr lang="es-MX" dirty="0" smtClean="0"/>
              <a:t>[0];</a:t>
            </a:r>
          </a:p>
          <a:p>
            <a:pPr marL="0" indent="0">
              <a:buNone/>
            </a:pPr>
            <a:r>
              <a:rPr lang="es-MX" dirty="0" smtClean="0"/>
              <a:t>De la misma forma, se podrían recorrer todos los párrafos de la página con el siguiente código:</a:t>
            </a:r>
          </a:p>
          <a:p>
            <a:pPr marL="0" indent="0">
              <a:buNone/>
            </a:pPr>
            <a:endParaRPr lang="es-MX" u="sng" dirty="0" smtClean="0"/>
          </a:p>
          <a:p>
            <a:pPr marL="0" indent="0">
              <a:buNone/>
            </a:pPr>
            <a:r>
              <a:rPr lang="es-MX" dirty="0" err="1" smtClean="0"/>
              <a:t>for</a:t>
            </a:r>
            <a:r>
              <a:rPr lang="es-MX" dirty="0" smtClean="0"/>
              <a:t>(</a:t>
            </a:r>
            <a:r>
              <a:rPr lang="es-MX" dirty="0" err="1" smtClean="0"/>
              <a:t>var</a:t>
            </a:r>
            <a:r>
              <a:rPr lang="es-MX" dirty="0" smtClean="0"/>
              <a:t> i=0; i&lt;</a:t>
            </a:r>
            <a:r>
              <a:rPr lang="es-MX" dirty="0" err="1" smtClean="0"/>
              <a:t>parrafos.length</a:t>
            </a:r>
            <a:r>
              <a:rPr lang="es-MX" dirty="0" smtClean="0"/>
              <a:t>; i++) {</a:t>
            </a:r>
          </a:p>
          <a:p>
            <a:pPr marL="0" indent="0">
              <a:buNone/>
            </a:pPr>
            <a:r>
              <a:rPr lang="es-MX" dirty="0" smtClean="0"/>
              <a:t>  	</a:t>
            </a:r>
            <a:r>
              <a:rPr lang="es-MX" dirty="0" err="1" smtClean="0"/>
              <a:t>var</a:t>
            </a:r>
            <a:r>
              <a:rPr lang="es-MX" dirty="0" smtClean="0"/>
              <a:t> </a:t>
            </a:r>
            <a:r>
              <a:rPr lang="es-MX" dirty="0" err="1" smtClean="0"/>
              <a:t>parrafo</a:t>
            </a:r>
            <a:r>
              <a:rPr lang="es-MX" dirty="0" smtClean="0"/>
              <a:t> = </a:t>
            </a:r>
            <a:r>
              <a:rPr lang="es-MX" dirty="0" err="1" smtClean="0"/>
              <a:t>parrafos</a:t>
            </a:r>
            <a:r>
              <a:rPr lang="es-MX" dirty="0" smtClean="0"/>
              <a:t>[i];</a:t>
            </a:r>
          </a:p>
          <a:p>
            <a:pPr marL="0" indent="0">
              <a:buNone/>
            </a:pPr>
            <a:r>
              <a:rPr lang="es-MX" dirty="0" smtClean="0"/>
              <a:t>}</a:t>
            </a:r>
            <a:endParaRPr lang="es-MX" dirty="0"/>
          </a:p>
        </p:txBody>
      </p:sp>
    </p:spTree>
    <p:extLst>
      <p:ext uri="{BB962C8B-B14F-4D97-AF65-F5344CB8AC3E}">
        <p14:creationId xmlns:p14="http://schemas.microsoft.com/office/powerpoint/2010/main" val="31111455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getElementsByName</a:t>
            </a:r>
            <a:endParaRPr lang="es-MX"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smtClean="0"/>
              <a:t>La función es similar a la anterior, pero en este caso se buscan los elementos cuyo atributo </a:t>
            </a:r>
            <a:r>
              <a:rPr lang="es-MX" dirty="0" err="1" smtClean="0"/>
              <a:t>name</a:t>
            </a:r>
            <a:r>
              <a:rPr lang="es-MX" dirty="0" smtClean="0"/>
              <a:t> sea igual al parámetro proporcionado. En el siguiente ejemplo, se obtiene directamente el único párrafo con el nombre indicado:</a:t>
            </a:r>
          </a:p>
          <a:p>
            <a:pPr marL="0" indent="0">
              <a:buNone/>
            </a:pPr>
            <a:endParaRPr lang="es-MX" dirty="0" smtClean="0"/>
          </a:p>
          <a:p>
            <a:pPr marL="0" indent="0">
              <a:buNone/>
            </a:pPr>
            <a:r>
              <a:rPr lang="es-MX" dirty="0" err="1" smtClean="0"/>
              <a:t>var</a:t>
            </a:r>
            <a:r>
              <a:rPr lang="es-MX" dirty="0" smtClean="0"/>
              <a:t> </a:t>
            </a:r>
            <a:r>
              <a:rPr lang="es-MX" dirty="0" err="1" smtClean="0"/>
              <a:t>parrafoEspecial</a:t>
            </a:r>
            <a:r>
              <a:rPr lang="es-MX" dirty="0" smtClean="0"/>
              <a:t> = </a:t>
            </a:r>
            <a:r>
              <a:rPr lang="es-MX" dirty="0" err="1" smtClean="0"/>
              <a:t>document.getElementsByName</a:t>
            </a:r>
            <a:r>
              <a:rPr lang="es-MX" dirty="0" smtClean="0"/>
              <a:t>("especial");</a:t>
            </a:r>
          </a:p>
          <a:p>
            <a:pPr marL="0" indent="0">
              <a:buNone/>
            </a:pPr>
            <a:r>
              <a:rPr lang="es-MX" dirty="0" smtClean="0"/>
              <a:t> </a:t>
            </a:r>
          </a:p>
          <a:p>
            <a:pPr marL="0" indent="0">
              <a:buNone/>
            </a:pPr>
            <a:r>
              <a:rPr lang="es-MX" dirty="0" smtClean="0"/>
              <a:t>&lt;p </a:t>
            </a:r>
            <a:r>
              <a:rPr lang="es-MX" dirty="0" err="1" smtClean="0"/>
              <a:t>name</a:t>
            </a:r>
            <a:r>
              <a:rPr lang="es-MX" dirty="0" smtClean="0"/>
              <a:t>="prueba"&gt;...&lt;/p&gt;</a:t>
            </a:r>
          </a:p>
          <a:p>
            <a:pPr marL="0" indent="0">
              <a:buNone/>
            </a:pPr>
            <a:r>
              <a:rPr lang="es-MX" dirty="0" smtClean="0"/>
              <a:t>&lt;p </a:t>
            </a:r>
            <a:r>
              <a:rPr lang="es-MX" dirty="0" err="1" smtClean="0"/>
              <a:t>name</a:t>
            </a:r>
            <a:r>
              <a:rPr lang="es-MX" dirty="0" smtClean="0"/>
              <a:t>="especial"&gt;...&lt;/p&gt;</a:t>
            </a:r>
          </a:p>
          <a:p>
            <a:pPr marL="0" indent="0">
              <a:buNone/>
            </a:pPr>
            <a:r>
              <a:rPr lang="es-MX" dirty="0" smtClean="0"/>
              <a:t>&lt;p&gt;...&lt;/p&gt;</a:t>
            </a:r>
            <a:endParaRPr lang="es-MX" dirty="0"/>
          </a:p>
        </p:txBody>
      </p:sp>
    </p:spTree>
    <p:extLst>
      <p:ext uri="{BB962C8B-B14F-4D97-AF65-F5344CB8AC3E}">
        <p14:creationId xmlns:p14="http://schemas.microsoft.com/office/powerpoint/2010/main" val="272904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Limitaciones</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CO" dirty="0" smtClean="0"/>
              <a:t>Los script no pueden comunicarse con recursos con recursos que no pertenezcan al mismo dominio desde el que se descargo el script.</a:t>
            </a:r>
          </a:p>
          <a:p>
            <a:pPr marL="0" indent="0">
              <a:buNone/>
            </a:pPr>
            <a:r>
              <a:rPr lang="es-CO" dirty="0" smtClean="0"/>
              <a:t>Solo pueden cerrar ventas abiertas por el mismo script.</a:t>
            </a:r>
          </a:p>
          <a:p>
            <a:pPr marL="0" indent="0">
              <a:buNone/>
            </a:pPr>
            <a:r>
              <a:rPr lang="es-CO" dirty="0" smtClean="0"/>
              <a:t>Los script no pueden acceder a los archivos y carpetas del ordenador o preferencia del navegador.</a:t>
            </a:r>
          </a:p>
          <a:p>
            <a:pPr marL="0" indent="0">
              <a:buNone/>
            </a:pPr>
            <a:r>
              <a:rPr lang="es-CO" dirty="0" smtClean="0"/>
              <a:t>Los navegadores informan si un script demora demasiado tiempo en su ejecución.</a:t>
            </a:r>
            <a:endParaRPr lang="es-CO" dirty="0"/>
          </a:p>
          <a:p>
            <a:pPr marL="0" indent="0">
              <a:buNone/>
            </a:pPr>
            <a:r>
              <a:rPr lang="es-CO" dirty="0" smtClean="0"/>
              <a:t>Existen alternativas para poder saltar algunas limitaciones. Consisten en </a:t>
            </a:r>
            <a:r>
              <a:rPr lang="es-CO" dirty="0" smtClean="0">
                <a:solidFill>
                  <a:srgbClr val="FF0000"/>
                </a:solidFill>
              </a:rPr>
              <a:t>firmar digitalmente el script </a:t>
            </a:r>
            <a:r>
              <a:rPr lang="es-CO" dirty="0" smtClean="0"/>
              <a:t>y solicitar al usuario el permiso para realizar las acciones.</a:t>
            </a:r>
          </a:p>
          <a:p>
            <a:pPr marL="0" indent="0">
              <a:buNone/>
            </a:pPr>
            <a:endParaRPr lang="es-CO" dirty="0"/>
          </a:p>
        </p:txBody>
      </p:sp>
    </p:spTree>
    <p:extLst>
      <p:ext uri="{BB962C8B-B14F-4D97-AF65-F5344CB8AC3E}">
        <p14:creationId xmlns:p14="http://schemas.microsoft.com/office/powerpoint/2010/main" val="13443726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nodos: getElementById</a:t>
            </a:r>
            <a:endParaRPr lang="es-MX" dirty="0"/>
          </a:p>
        </p:txBody>
      </p:sp>
      <p:sp>
        <p:nvSpPr>
          <p:cNvPr id="3" name="Marcador de contenido 2"/>
          <p:cNvSpPr>
            <a:spLocks noGrp="1"/>
          </p:cNvSpPr>
          <p:nvPr>
            <p:ph idx="1"/>
          </p:nvPr>
        </p:nvSpPr>
        <p:spPr/>
        <p:txBody>
          <a:bodyPr>
            <a:normAutofit fontScale="92500"/>
          </a:bodyPr>
          <a:lstStyle/>
          <a:p>
            <a:pPr marL="0" indent="0">
              <a:buNone/>
            </a:pPr>
            <a:r>
              <a:rPr lang="es-MX" dirty="0" smtClean="0"/>
              <a:t>La función devuelve el elemento XHTML cuyo atributo id coincide con el parámetro indicado en la función. Como el atributo id debe ser único para cada elemento de una misma página, la función devuelve únicamente el nodo deseado.</a:t>
            </a:r>
          </a:p>
          <a:p>
            <a:pPr marL="0" indent="0">
              <a:buNone/>
            </a:pPr>
            <a:r>
              <a:rPr lang="es-MX" dirty="0" err="1" smtClean="0"/>
              <a:t>var</a:t>
            </a:r>
            <a:r>
              <a:rPr lang="es-MX" dirty="0" smtClean="0"/>
              <a:t> </a:t>
            </a:r>
            <a:r>
              <a:rPr lang="es-MX" b="1" dirty="0" smtClean="0"/>
              <a:t>cabecera</a:t>
            </a:r>
            <a:r>
              <a:rPr lang="es-MX" dirty="0" smtClean="0"/>
              <a:t> = </a:t>
            </a:r>
            <a:r>
              <a:rPr lang="es-MX" b="1" dirty="0" err="1" smtClean="0"/>
              <a:t>document.getElementById</a:t>
            </a:r>
            <a:r>
              <a:rPr lang="es-MX" dirty="0" smtClean="0"/>
              <a:t>("cabecera");</a:t>
            </a:r>
          </a:p>
          <a:p>
            <a:pPr marL="0" indent="0">
              <a:buNone/>
            </a:pPr>
            <a:r>
              <a:rPr lang="es-MX" dirty="0" smtClean="0"/>
              <a:t> </a:t>
            </a:r>
          </a:p>
          <a:p>
            <a:pPr marL="0" indent="0">
              <a:buNone/>
            </a:pPr>
            <a:r>
              <a:rPr lang="es-MX" dirty="0" smtClean="0"/>
              <a:t>&lt;div id="cabecera"&gt;</a:t>
            </a:r>
          </a:p>
          <a:p>
            <a:pPr marL="0" indent="0">
              <a:buNone/>
            </a:pPr>
            <a:r>
              <a:rPr lang="es-MX" dirty="0" smtClean="0"/>
              <a:t>  	&lt;a </a:t>
            </a:r>
            <a:r>
              <a:rPr lang="es-MX" dirty="0" err="1" smtClean="0"/>
              <a:t>href</a:t>
            </a:r>
            <a:r>
              <a:rPr lang="es-MX" dirty="0" smtClean="0"/>
              <a:t>="/" id="logo"&gt;...&lt;/a&gt;</a:t>
            </a:r>
          </a:p>
          <a:p>
            <a:pPr marL="0" indent="0">
              <a:buNone/>
            </a:pPr>
            <a:r>
              <a:rPr lang="es-MX" dirty="0" smtClean="0"/>
              <a:t>&lt;/div&gt;</a:t>
            </a:r>
            <a:endParaRPr lang="es-MX" dirty="0"/>
          </a:p>
        </p:txBody>
      </p:sp>
    </p:spTree>
    <p:extLst>
      <p:ext uri="{BB962C8B-B14F-4D97-AF65-F5344CB8AC3E}">
        <p14:creationId xmlns:p14="http://schemas.microsoft.com/office/powerpoint/2010/main" val="20233414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Crear elementos con DOM</a:t>
            </a:r>
            <a:endParaRPr lang="es-MX" dirty="0"/>
          </a:p>
        </p:txBody>
      </p:sp>
      <p:sp>
        <p:nvSpPr>
          <p:cNvPr id="3" name="Marcador de contenido 2"/>
          <p:cNvSpPr>
            <a:spLocks noGrp="1"/>
          </p:cNvSpPr>
          <p:nvPr>
            <p:ph idx="1"/>
          </p:nvPr>
        </p:nvSpPr>
        <p:spPr/>
        <p:txBody>
          <a:bodyPr>
            <a:normAutofit/>
          </a:bodyPr>
          <a:lstStyle/>
          <a:p>
            <a:r>
              <a:rPr lang="es-MX" b="1" dirty="0" err="1" smtClean="0"/>
              <a:t>createElement</a:t>
            </a:r>
            <a:r>
              <a:rPr lang="es-MX" b="1" dirty="0" smtClean="0"/>
              <a:t>(etiqueta</a:t>
            </a:r>
            <a:r>
              <a:rPr lang="es-MX" dirty="0" smtClean="0"/>
              <a:t>): crea un nodo de tipo </a:t>
            </a:r>
            <a:r>
              <a:rPr lang="es-MX" dirty="0" err="1" smtClean="0"/>
              <a:t>Element</a:t>
            </a:r>
            <a:r>
              <a:rPr lang="es-MX" dirty="0" smtClean="0"/>
              <a:t> que representa al elemento XHTML cuya etiqueta se pasa como parámetro.</a:t>
            </a:r>
          </a:p>
          <a:p>
            <a:r>
              <a:rPr lang="es-MX" b="1" dirty="0" err="1" smtClean="0"/>
              <a:t>createTextNode</a:t>
            </a:r>
            <a:r>
              <a:rPr lang="es-MX" b="1" dirty="0" smtClean="0"/>
              <a:t>(contenido</a:t>
            </a:r>
            <a:r>
              <a:rPr lang="es-MX" dirty="0" smtClean="0"/>
              <a:t>): crea un nodo de tipo Text que almacena el contenido textual de los elementos XHTML.</a:t>
            </a:r>
          </a:p>
          <a:p>
            <a:r>
              <a:rPr lang="es-MX" b="1" dirty="0" err="1" smtClean="0"/>
              <a:t>nodoPadre.appendChild</a:t>
            </a:r>
            <a:r>
              <a:rPr lang="es-MX" b="1" dirty="0" smtClean="0"/>
              <a:t>(</a:t>
            </a:r>
            <a:r>
              <a:rPr lang="es-MX" b="1" dirty="0" err="1" smtClean="0"/>
              <a:t>nodoHijo</a:t>
            </a:r>
            <a:r>
              <a:rPr lang="es-MX" dirty="0" smtClean="0"/>
              <a:t>): añade un nodo como hijo de otro nodo. </a:t>
            </a:r>
            <a:endParaRPr lang="es-MX" dirty="0"/>
          </a:p>
        </p:txBody>
      </p:sp>
    </p:spTree>
    <p:extLst>
      <p:ext uri="{BB962C8B-B14F-4D97-AF65-F5344CB8AC3E}">
        <p14:creationId xmlns:p14="http://schemas.microsoft.com/office/powerpoint/2010/main" val="6379696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Crear elementos con DOM</a:t>
            </a:r>
            <a:endParaRPr lang="es-MX" dirty="0"/>
          </a:p>
        </p:txBody>
      </p:sp>
      <p:pic>
        <p:nvPicPr>
          <p:cNvPr id="5" name="Marcador de contenido 4"/>
          <p:cNvPicPr>
            <a:picLocks noGrp="1" noChangeAspect="1"/>
          </p:cNvPicPr>
          <p:nvPr>
            <p:ph idx="1"/>
          </p:nvPr>
        </p:nvPicPr>
        <p:blipFill>
          <a:blip r:embed="rId2"/>
          <a:stretch>
            <a:fillRect/>
          </a:stretch>
        </p:blipFill>
        <p:spPr>
          <a:xfrm>
            <a:off x="2481943" y="1690688"/>
            <a:ext cx="6840220" cy="3981222"/>
          </a:xfrm>
        </p:spPr>
      </p:pic>
    </p:spTree>
    <p:extLst>
      <p:ext uri="{BB962C8B-B14F-4D97-AF65-F5344CB8AC3E}">
        <p14:creationId xmlns:p14="http://schemas.microsoft.com/office/powerpoint/2010/main" val="6383406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lstStyle/>
          <a:p>
            <a:pPr marL="0" indent="0">
              <a:buNone/>
            </a:pPr>
            <a:r>
              <a:rPr lang="es-MX" dirty="0"/>
              <a:t>La función </a:t>
            </a:r>
            <a:r>
              <a:rPr lang="es-MX" b="1" dirty="0" err="1"/>
              <a:t>removeChild</a:t>
            </a:r>
            <a:r>
              <a:rPr lang="es-MX" dirty="0"/>
              <a:t>() requiere como parámetro el nodo que se va a eliminar. Además, esta función debe ser invocada desde el elemento padre de ese nodo que se quiere eliminar. </a:t>
            </a:r>
            <a:r>
              <a:rPr lang="es-MX" dirty="0" smtClean="0"/>
              <a:t/>
            </a:r>
            <a:br>
              <a:rPr lang="es-MX" dirty="0" smtClean="0"/>
            </a:br>
            <a:endParaRPr lang="es-MX" dirty="0" smtClean="0"/>
          </a:p>
          <a:p>
            <a:pPr marL="0" indent="0">
              <a:buNone/>
            </a:pPr>
            <a:r>
              <a:rPr lang="es-MX" dirty="0" smtClean="0"/>
              <a:t>La </a:t>
            </a:r>
            <a:r>
              <a:rPr lang="es-MX" dirty="0"/>
              <a:t>forma más segura y rápida de acceder al nodo padre de un elemento es mediante la </a:t>
            </a:r>
            <a:r>
              <a:rPr lang="es-MX" dirty="0" smtClean="0"/>
              <a:t>propiedad:</a:t>
            </a:r>
            <a:br>
              <a:rPr lang="es-MX" dirty="0" smtClean="0"/>
            </a:br>
            <a:endParaRPr lang="es-MX" dirty="0" smtClean="0"/>
          </a:p>
          <a:p>
            <a:pPr marL="0" indent="0">
              <a:buNone/>
            </a:pPr>
            <a:r>
              <a:rPr lang="es-MX" dirty="0"/>
              <a:t>	</a:t>
            </a:r>
            <a:r>
              <a:rPr lang="es-MX" dirty="0" smtClean="0"/>
              <a:t>		</a:t>
            </a:r>
            <a:r>
              <a:rPr lang="es-MX" b="1" dirty="0" err="1" smtClean="0"/>
              <a:t>nodoHijo.parentNode</a:t>
            </a:r>
            <a:r>
              <a:rPr lang="es-MX" dirty="0"/>
              <a:t>.</a:t>
            </a:r>
          </a:p>
        </p:txBody>
      </p:sp>
    </p:spTree>
    <p:extLst>
      <p:ext uri="{BB962C8B-B14F-4D97-AF65-F5344CB8AC3E}">
        <p14:creationId xmlns:p14="http://schemas.microsoft.com/office/powerpoint/2010/main" val="34319540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normAutofit lnSpcReduction="10000"/>
          </a:bodyPr>
          <a:lstStyle/>
          <a:p>
            <a:pPr marL="0" indent="0">
              <a:buNone/>
            </a:pPr>
            <a:r>
              <a:rPr lang="es-MX" dirty="0"/>
              <a:t>En </a:t>
            </a:r>
            <a:r>
              <a:rPr lang="es-MX" dirty="0" smtClean="0"/>
              <a:t>caso que tengamos la necesidad de eliminar un párrafo especifico en nuestro documento HTML, </a:t>
            </a:r>
            <a:r>
              <a:rPr lang="es-MX" dirty="0"/>
              <a:t>solamente es necesario utilizar la función </a:t>
            </a:r>
            <a:r>
              <a:rPr lang="es-MX" b="1" dirty="0" err="1"/>
              <a:t>removeChild</a:t>
            </a:r>
            <a:r>
              <a:rPr lang="es-MX" dirty="0"/>
              <a:t>():</a:t>
            </a:r>
          </a:p>
          <a:p>
            <a:pPr marL="0" indent="0">
              <a:buNone/>
            </a:pPr>
            <a:endParaRPr lang="es-MX" dirty="0"/>
          </a:p>
          <a:p>
            <a:pPr marL="0" indent="0">
              <a:buNone/>
            </a:pPr>
            <a:r>
              <a:rPr lang="es-MX" dirty="0" err="1"/>
              <a:t>var</a:t>
            </a:r>
            <a:r>
              <a:rPr lang="es-MX" dirty="0"/>
              <a:t> </a:t>
            </a:r>
            <a:r>
              <a:rPr lang="es-MX" b="1" dirty="0" err="1"/>
              <a:t>parrafo</a:t>
            </a:r>
            <a:r>
              <a:rPr lang="es-MX" dirty="0"/>
              <a:t> = </a:t>
            </a:r>
            <a:r>
              <a:rPr lang="es-MX" b="1" dirty="0" err="1"/>
              <a:t>document.getElementById</a:t>
            </a:r>
            <a:r>
              <a:rPr lang="es-MX" dirty="0"/>
              <a:t>("provisional");</a:t>
            </a:r>
          </a:p>
          <a:p>
            <a:pPr marL="0" indent="0">
              <a:buNone/>
            </a:pPr>
            <a:r>
              <a:rPr lang="es-MX" b="1" dirty="0" err="1"/>
              <a:t>parrafo.parentNode.removeChild</a:t>
            </a:r>
            <a:r>
              <a:rPr lang="es-MX" b="1" dirty="0"/>
              <a:t>(</a:t>
            </a:r>
            <a:r>
              <a:rPr lang="es-MX" b="1" dirty="0" err="1"/>
              <a:t>parrafo</a:t>
            </a:r>
            <a:r>
              <a:rPr lang="es-MX" dirty="0"/>
              <a:t>);</a:t>
            </a:r>
          </a:p>
          <a:p>
            <a:pPr marL="0" indent="0">
              <a:buNone/>
            </a:pPr>
            <a:r>
              <a:rPr lang="es-MX" dirty="0"/>
              <a:t> </a:t>
            </a:r>
          </a:p>
          <a:p>
            <a:pPr marL="0" indent="0">
              <a:buNone/>
            </a:pPr>
            <a:r>
              <a:rPr lang="es-MX" dirty="0"/>
              <a:t>&lt;p id="provisional"&gt;...&lt;/p&gt;</a:t>
            </a:r>
          </a:p>
        </p:txBody>
      </p:sp>
    </p:spTree>
    <p:extLst>
      <p:ext uri="{BB962C8B-B14F-4D97-AF65-F5344CB8AC3E}">
        <p14:creationId xmlns:p14="http://schemas.microsoft.com/office/powerpoint/2010/main" val="18066111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1026" name="Picture 2" descr="Upload form with remove link"/>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0553" b="51470"/>
          <a:stretch/>
        </p:blipFill>
        <p:spPr bwMode="auto">
          <a:xfrm>
            <a:off x="3435928" y="2181415"/>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2782599"/>
            <a:ext cx="4350327" cy="681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r="20553" b="51470"/>
          <a:stretch/>
        </p:blipFill>
        <p:spPr bwMode="auto">
          <a:xfrm>
            <a:off x="3435928" y="3954363"/>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5193290"/>
            <a:ext cx="4350327" cy="68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580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a:bodyPr>
          <a:lstStyle/>
          <a:p>
            <a:pPr marL="0" indent="0">
              <a:buNone/>
            </a:pPr>
            <a:r>
              <a:rPr lang="es-MX" sz="2000" dirty="0"/>
              <a:t>&lt;</a:t>
            </a:r>
            <a:r>
              <a:rPr lang="es-MX" sz="2000" dirty="0" err="1"/>
              <a:t>form</a:t>
            </a:r>
            <a:r>
              <a:rPr lang="es-MX" sz="2000" dirty="0"/>
              <a:t> </a:t>
            </a:r>
            <a:r>
              <a:rPr lang="es-MX" sz="2000" dirty="0" err="1"/>
              <a:t>enctype</a:t>
            </a:r>
            <a:r>
              <a:rPr lang="es-MX" sz="2000" dirty="0"/>
              <a:t>="</a:t>
            </a:r>
            <a:r>
              <a:rPr lang="es-MX" sz="2000" dirty="0" err="1"/>
              <a:t>multipart</a:t>
            </a:r>
            <a:r>
              <a:rPr lang="es-MX" sz="2000" dirty="0"/>
              <a:t>/</a:t>
            </a:r>
            <a:r>
              <a:rPr lang="es-MX" sz="2000" dirty="0" err="1"/>
              <a:t>form</a:t>
            </a:r>
            <a:r>
              <a:rPr lang="es-MX" sz="2000" dirty="0"/>
              <a:t>-data" </a:t>
            </a:r>
            <a:r>
              <a:rPr lang="es-MX" sz="2000" dirty="0" err="1"/>
              <a:t>action</a:t>
            </a:r>
            <a:r>
              <a:rPr lang="es-MX" sz="2000" dirty="0"/>
              <a:t>="" </a:t>
            </a:r>
            <a:r>
              <a:rPr lang="es-MX" sz="2000" dirty="0" err="1"/>
              <a:t>method</a:t>
            </a:r>
            <a:r>
              <a:rPr lang="es-MX" sz="2000" dirty="0"/>
              <a:t>="post"&gt;</a:t>
            </a:r>
          </a:p>
          <a:p>
            <a:pPr marL="0" indent="0">
              <a:buNone/>
            </a:pPr>
            <a:r>
              <a:rPr lang="es-MX" sz="2000" dirty="0"/>
              <a:t>&lt;</a:t>
            </a:r>
            <a:r>
              <a:rPr lang="es-MX" sz="2000" dirty="0" smtClean="0"/>
              <a:t>p&gt;Archivo(s) a subir&lt;/</a:t>
            </a:r>
            <a:r>
              <a:rPr lang="es-MX" sz="2000" dirty="0"/>
              <a:t>p&gt;</a:t>
            </a:r>
          </a:p>
          <a:p>
            <a:pPr marL="0" indent="0">
              <a:buNone/>
            </a:pPr>
            <a:r>
              <a:rPr lang="es-MX" sz="2000" dirty="0"/>
              <a:t>&lt;div id</a:t>
            </a:r>
            <a:r>
              <a:rPr lang="es-MX" sz="2000" dirty="0" smtClean="0"/>
              <a:t>="files"&gt;</a:t>
            </a:r>
            <a:endParaRPr lang="es-MX" sz="2000" dirty="0"/>
          </a:p>
          <a:p>
            <a:pPr marL="0" indent="0">
              <a:buNone/>
            </a:pPr>
            <a:r>
              <a:rPr lang="es-MX" sz="2000" dirty="0" smtClean="0"/>
              <a:t>&lt;/</a:t>
            </a:r>
            <a:r>
              <a:rPr lang="es-MX" sz="2000" dirty="0"/>
              <a:t>div&gt;</a:t>
            </a:r>
          </a:p>
          <a:p>
            <a:pPr marL="0" indent="0">
              <a:buNone/>
            </a:pPr>
            <a:r>
              <a:rPr lang="es-MX" sz="2000" dirty="0"/>
              <a:t>&lt;p&gt;&lt;input </a:t>
            </a:r>
            <a:r>
              <a:rPr lang="es-MX" sz="2000" dirty="0" err="1"/>
              <a:t>type</a:t>
            </a:r>
            <a:r>
              <a:rPr lang="es-MX" sz="2000" dirty="0"/>
              <a:t>="</a:t>
            </a:r>
            <a:r>
              <a:rPr lang="es-MX" sz="2000" dirty="0" err="1"/>
              <a:t>button</a:t>
            </a:r>
            <a:r>
              <a:rPr lang="es-MX" sz="2000" dirty="0"/>
              <a:t>" </a:t>
            </a:r>
            <a:r>
              <a:rPr lang="es-MX" sz="2000" dirty="0" err="1"/>
              <a:t>value</a:t>
            </a:r>
            <a:r>
              <a:rPr lang="es-MX" sz="2000" dirty="0"/>
              <a:t>="</a:t>
            </a:r>
            <a:r>
              <a:rPr lang="es-MX" sz="2000" dirty="0" err="1"/>
              <a:t>Add</a:t>
            </a:r>
            <a:r>
              <a:rPr lang="es-MX" sz="2000" dirty="0"/>
              <a:t> File" </a:t>
            </a:r>
            <a:r>
              <a:rPr lang="es-MX" sz="2000" dirty="0" err="1"/>
              <a:t>onclick</a:t>
            </a:r>
            <a:r>
              <a:rPr lang="es-MX" sz="2000" dirty="0"/>
              <a:t>="</a:t>
            </a:r>
            <a:r>
              <a:rPr lang="es-MX" sz="2000" dirty="0" err="1" smtClean="0"/>
              <a:t>addArchivo</a:t>
            </a:r>
            <a:r>
              <a:rPr lang="es-MX" sz="2000" dirty="0" smtClean="0"/>
              <a:t>();" </a:t>
            </a:r>
            <a:r>
              <a:rPr lang="es-MX" sz="2000" dirty="0"/>
              <a:t>/&gt;&lt;/p&gt;</a:t>
            </a:r>
          </a:p>
          <a:p>
            <a:pPr marL="0" indent="0">
              <a:buNone/>
            </a:pPr>
            <a:r>
              <a:rPr lang="es-MX" sz="2000" dirty="0"/>
              <a:t>&lt;/</a:t>
            </a:r>
            <a:r>
              <a:rPr lang="es-MX" sz="2000" dirty="0" err="1"/>
              <a:t>form</a:t>
            </a:r>
            <a:r>
              <a:rPr lang="es-MX" sz="2000" dirty="0"/>
              <a:t>&gt;</a:t>
            </a:r>
          </a:p>
          <a:p>
            <a:pPr marL="0" indent="0">
              <a:buNone/>
            </a:pPr>
            <a:endParaRPr lang="es-MX" dirty="0"/>
          </a:p>
        </p:txBody>
      </p:sp>
    </p:spTree>
    <p:extLst>
      <p:ext uri="{BB962C8B-B14F-4D97-AF65-F5344CB8AC3E}">
        <p14:creationId xmlns:p14="http://schemas.microsoft.com/office/powerpoint/2010/main" val="13267728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a:bodyPr>
          <a:lstStyle/>
          <a:p>
            <a:pPr marL="0" indent="0">
              <a:buNone/>
            </a:pPr>
            <a:r>
              <a:rPr lang="es-MX" sz="2400" dirty="0" err="1" smtClean="0"/>
              <a:t>function</a:t>
            </a:r>
            <a:r>
              <a:rPr lang="es-MX" sz="2400" dirty="0" smtClean="0"/>
              <a:t> </a:t>
            </a:r>
            <a:r>
              <a:rPr lang="es-MX" sz="2400" dirty="0" err="1" smtClean="0"/>
              <a:t>addArchivo</a:t>
            </a:r>
            <a:r>
              <a:rPr lang="es-MX" sz="2400" dirty="0" smtClean="0"/>
              <a:t>() </a:t>
            </a:r>
            <a:r>
              <a:rPr lang="es-MX" sz="2400" dirty="0"/>
              <a:t>{</a:t>
            </a:r>
          </a:p>
          <a:p>
            <a:pPr marL="457200" lvl="1" indent="0">
              <a:buNone/>
            </a:pPr>
            <a:r>
              <a:rPr lang="es-MX" dirty="0"/>
              <a:t>// </a:t>
            </a:r>
            <a:r>
              <a:rPr lang="es-MX" dirty="0" err="1"/>
              <a:t>Adds</a:t>
            </a:r>
            <a:r>
              <a:rPr lang="es-MX" dirty="0"/>
              <a:t> </a:t>
            </a:r>
            <a:r>
              <a:rPr lang="es-MX" dirty="0" err="1"/>
              <a:t>an</a:t>
            </a:r>
            <a:r>
              <a:rPr lang="es-MX" dirty="0"/>
              <a:t> </a:t>
            </a:r>
            <a:r>
              <a:rPr lang="es-MX" dirty="0" err="1"/>
              <a:t>element</a:t>
            </a:r>
            <a:r>
              <a:rPr lang="es-MX" dirty="0"/>
              <a:t> to </a:t>
            </a:r>
            <a:r>
              <a:rPr lang="es-MX" dirty="0" err="1"/>
              <a:t>the</a:t>
            </a:r>
            <a:r>
              <a:rPr lang="es-MX" dirty="0"/>
              <a:t> </a:t>
            </a:r>
            <a:r>
              <a:rPr lang="es-MX" dirty="0" err="1"/>
              <a:t>document</a:t>
            </a:r>
            <a:endParaRPr lang="es-MX" dirty="0"/>
          </a:p>
          <a:p>
            <a:pPr marL="457200" lvl="1" indent="0">
              <a:buNone/>
            </a:pPr>
            <a:r>
              <a:rPr lang="es-MX" dirty="0" err="1"/>
              <a:t>var</a:t>
            </a:r>
            <a:r>
              <a:rPr lang="es-MX" dirty="0"/>
              <a:t> p = </a:t>
            </a:r>
            <a:r>
              <a:rPr lang="es-MX" dirty="0" err="1"/>
              <a:t>document.getElementById</a:t>
            </a:r>
            <a:r>
              <a:rPr lang="es-MX" dirty="0" smtClean="0"/>
              <a:t>(“archivos”);</a:t>
            </a:r>
            <a:endParaRPr lang="es-MX" dirty="0"/>
          </a:p>
          <a:p>
            <a:pPr marL="457200" lvl="1" indent="0">
              <a:buNone/>
            </a:pPr>
            <a:r>
              <a:rPr lang="es-MX" dirty="0" err="1"/>
              <a:t>var</a:t>
            </a:r>
            <a:r>
              <a:rPr lang="es-MX" dirty="0"/>
              <a:t> </a:t>
            </a:r>
            <a:r>
              <a:rPr lang="es-MX" dirty="0" err="1"/>
              <a:t>newElement</a:t>
            </a:r>
            <a:r>
              <a:rPr lang="es-MX" dirty="0"/>
              <a:t> = </a:t>
            </a:r>
            <a:r>
              <a:rPr lang="es-MX" dirty="0" err="1" smtClean="0"/>
              <a:t>document.createElement</a:t>
            </a:r>
            <a:r>
              <a:rPr lang="es-MX" dirty="0" smtClean="0"/>
              <a:t>(“p”);</a:t>
            </a:r>
            <a:endParaRPr lang="es-MX" dirty="0"/>
          </a:p>
          <a:p>
            <a:pPr marL="457200" lvl="1" indent="0">
              <a:buNone/>
            </a:pPr>
            <a:r>
              <a:rPr lang="es-MX" dirty="0" err="1"/>
              <a:t>newElement.setAttribute</a:t>
            </a:r>
            <a:r>
              <a:rPr lang="es-MX" dirty="0"/>
              <a:t>('id', </a:t>
            </a:r>
            <a:r>
              <a:rPr lang="es-MX" dirty="0" smtClean="0"/>
              <a:t>“</a:t>
            </a:r>
            <a:r>
              <a:rPr lang="es-MX" dirty="0" err="1" smtClean="0"/>
              <a:t>contenedor_archivo</a:t>
            </a:r>
            <a:r>
              <a:rPr lang="es-MX" dirty="0" smtClean="0"/>
              <a:t>”);</a:t>
            </a:r>
            <a:endParaRPr lang="es-MX" dirty="0"/>
          </a:p>
          <a:p>
            <a:pPr marL="457200" lvl="1" indent="0">
              <a:buNone/>
            </a:pPr>
            <a:r>
              <a:rPr lang="es-MX" dirty="0" err="1"/>
              <a:t>newElement.innerHTML</a:t>
            </a:r>
            <a:r>
              <a:rPr lang="es-MX" dirty="0"/>
              <a:t> = </a:t>
            </a:r>
            <a:r>
              <a:rPr lang="es-MX" dirty="0" err="1"/>
              <a:t>html</a:t>
            </a:r>
            <a:r>
              <a:rPr lang="es-MX" dirty="0"/>
              <a:t>;</a:t>
            </a:r>
          </a:p>
          <a:p>
            <a:pPr marL="457200" lvl="1" indent="0">
              <a:buNone/>
            </a:pPr>
            <a:r>
              <a:rPr lang="es-MX" dirty="0" err="1"/>
              <a:t>p.appendChild</a:t>
            </a:r>
            <a:r>
              <a:rPr lang="es-MX" dirty="0"/>
              <a:t>(</a:t>
            </a:r>
            <a:r>
              <a:rPr lang="es-MX" dirty="0" err="1"/>
              <a:t>newElement</a:t>
            </a:r>
            <a:r>
              <a:rPr lang="es-MX" dirty="0"/>
              <a:t>);</a:t>
            </a:r>
          </a:p>
          <a:p>
            <a:pPr marL="0" indent="0">
              <a:buNone/>
            </a:pPr>
            <a:r>
              <a:rPr lang="es-MX" sz="2400" dirty="0"/>
              <a:t>}</a:t>
            </a:r>
          </a:p>
          <a:p>
            <a:endParaRPr lang="es-MX" dirty="0"/>
          </a:p>
        </p:txBody>
      </p:sp>
    </p:spTree>
    <p:extLst>
      <p:ext uri="{BB962C8B-B14F-4D97-AF65-F5344CB8AC3E}">
        <p14:creationId xmlns:p14="http://schemas.microsoft.com/office/powerpoint/2010/main" val="488990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1026" name="Picture 2" descr="Upload form with remove lin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5928" y="2181415"/>
            <a:ext cx="5475720" cy="2642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51954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6" name="2018-03-01_21-41-3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808538" y="1825625"/>
            <a:ext cx="4122737" cy="4016375"/>
          </a:xfrm>
          <a:prstGeom prst="rect">
            <a:avLst/>
          </a:prstGeom>
          <a:ln>
            <a:noFill/>
          </a:ln>
          <a:effectLst>
            <a:outerShdw blurRad="254000" dist="63500" dir="5400000" sx="105000" sy="105000" algn="t" rotWithShape="0">
              <a:srgbClr val="000000">
                <a:alpha val="40000"/>
              </a:srgbClr>
            </a:outerShdw>
          </a:effectLst>
          <a:scene3d>
            <a:camera prst="perspectiveRelaxedModerately" fov="2700000">
              <a:rot lat="20400000" lon="0" rev="0"/>
            </a:camera>
            <a:lightRig rig="soft" dir="t"/>
          </a:scene3d>
          <a:sp3d extrusionH="952500">
            <a:bevelT w="127000" h="127000"/>
            <a:bevelB/>
            <a:extrusionClr>
              <a:srgbClr val="FFFFFF"/>
            </a:extrusionClr>
          </a:sp3d>
        </p:spPr>
      </p:pic>
    </p:spTree>
    <p:extLst>
      <p:ext uri="{BB962C8B-B14F-4D97-AF65-F5344CB8AC3E}">
        <p14:creationId xmlns:p14="http://schemas.microsoft.com/office/powerpoint/2010/main" val="41654013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Iniciando a programar</a:t>
            </a:r>
            <a:endParaRPr lang="es-CO" dirty="0"/>
          </a:p>
        </p:txBody>
      </p:sp>
      <p:sp>
        <p:nvSpPr>
          <p:cNvPr id="3" name="Marcador de contenido 2"/>
          <p:cNvSpPr>
            <a:spLocks noGrp="1"/>
          </p:cNvSpPr>
          <p:nvPr>
            <p:ph idx="1"/>
          </p:nvPr>
        </p:nvSpPr>
        <p:spPr/>
        <p:txBody>
          <a:bodyPr>
            <a:normAutofit fontScale="92500"/>
          </a:bodyPr>
          <a:lstStyle/>
          <a:p>
            <a:r>
              <a:rPr lang="es-CO" dirty="0" smtClean="0"/>
              <a:t>Variables: elemento que se utiliza para almacenar y hacer referencia a un valor.</a:t>
            </a:r>
          </a:p>
          <a:p>
            <a:pPr lvl="1"/>
            <a:r>
              <a:rPr lang="es-CO" dirty="0" smtClean="0"/>
              <a:t>Se crean a partir de la variable </a:t>
            </a:r>
            <a:r>
              <a:rPr lang="es-CO" dirty="0" err="1" smtClean="0">
                <a:solidFill>
                  <a:srgbClr val="0070C0"/>
                </a:solidFill>
              </a:rPr>
              <a:t>var</a:t>
            </a:r>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r>
              <a:rPr lang="es-CO" dirty="0" smtClean="0"/>
              <a:t>El nombre de una variable de conoce como </a:t>
            </a:r>
            <a:r>
              <a:rPr lang="es-CO" dirty="0" smtClean="0">
                <a:solidFill>
                  <a:srgbClr val="FF0000"/>
                </a:solidFill>
              </a:rPr>
              <a:t>identificador</a:t>
            </a:r>
          </a:p>
          <a:p>
            <a:pPr lvl="1"/>
            <a:r>
              <a:rPr lang="es-CO" dirty="0" smtClean="0"/>
              <a:t>Solo puede estar formado por $ _ letras y número.</a:t>
            </a:r>
          </a:p>
        </p:txBody>
      </p:sp>
      <p:pic>
        <p:nvPicPr>
          <p:cNvPr id="4" name="Imagen 3"/>
          <p:cNvPicPr>
            <a:picLocks noChangeAspect="1"/>
          </p:cNvPicPr>
          <p:nvPr/>
        </p:nvPicPr>
        <p:blipFill>
          <a:blip r:embed="rId2"/>
          <a:stretch>
            <a:fillRect/>
          </a:stretch>
        </p:blipFill>
        <p:spPr>
          <a:xfrm>
            <a:off x="7371571" y="2282075"/>
            <a:ext cx="3675087" cy="613526"/>
          </a:xfrm>
          <a:prstGeom prst="rect">
            <a:avLst/>
          </a:prstGeom>
        </p:spPr>
      </p:pic>
      <p:pic>
        <p:nvPicPr>
          <p:cNvPr id="5" name="Imagen 4"/>
          <p:cNvPicPr>
            <a:picLocks noChangeAspect="1"/>
          </p:cNvPicPr>
          <p:nvPr/>
        </p:nvPicPr>
        <p:blipFill>
          <a:blip r:embed="rId3"/>
          <a:stretch>
            <a:fillRect/>
          </a:stretch>
        </p:blipFill>
        <p:spPr>
          <a:xfrm>
            <a:off x="3080098" y="3116345"/>
            <a:ext cx="3288726" cy="1696657"/>
          </a:xfrm>
          <a:prstGeom prst="rect">
            <a:avLst/>
          </a:prstGeom>
        </p:spPr>
      </p:pic>
      <p:pic>
        <p:nvPicPr>
          <p:cNvPr id="6" name="Imagen 5"/>
          <p:cNvPicPr>
            <a:picLocks noChangeAspect="1"/>
          </p:cNvPicPr>
          <p:nvPr/>
        </p:nvPicPr>
        <p:blipFill>
          <a:blip r:embed="rId4"/>
          <a:stretch>
            <a:fillRect/>
          </a:stretch>
        </p:blipFill>
        <p:spPr>
          <a:xfrm>
            <a:off x="7371571" y="3571567"/>
            <a:ext cx="3169819" cy="786215"/>
          </a:xfrm>
          <a:prstGeom prst="rect">
            <a:avLst/>
          </a:prstGeom>
        </p:spPr>
      </p:pic>
    </p:spTree>
    <p:extLst>
      <p:ext uri="{BB962C8B-B14F-4D97-AF65-F5344CB8AC3E}">
        <p14:creationId xmlns:p14="http://schemas.microsoft.com/office/powerpoint/2010/main" val="109219666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a:t>&lt;</a:t>
            </a:r>
            <a:r>
              <a:rPr lang="es-MX" dirty="0" err="1"/>
              <a:t>form</a:t>
            </a:r>
            <a:r>
              <a:rPr lang="es-MX" dirty="0"/>
              <a:t> </a:t>
            </a:r>
            <a:r>
              <a:rPr lang="es-MX" dirty="0" err="1"/>
              <a:t>enctype</a:t>
            </a:r>
            <a:r>
              <a:rPr lang="es-MX" dirty="0"/>
              <a:t>="</a:t>
            </a:r>
            <a:r>
              <a:rPr lang="es-MX" dirty="0" err="1"/>
              <a:t>multipart</a:t>
            </a:r>
            <a:r>
              <a:rPr lang="es-MX" dirty="0"/>
              <a:t>/</a:t>
            </a:r>
            <a:r>
              <a:rPr lang="es-MX" dirty="0" err="1"/>
              <a:t>form</a:t>
            </a:r>
            <a:r>
              <a:rPr lang="es-MX" dirty="0"/>
              <a:t>-data" </a:t>
            </a:r>
            <a:r>
              <a:rPr lang="es-MX" dirty="0" err="1"/>
              <a:t>action</a:t>
            </a:r>
            <a:r>
              <a:rPr lang="es-MX" dirty="0"/>
              <a:t>="" </a:t>
            </a:r>
            <a:r>
              <a:rPr lang="es-MX" dirty="0" err="1"/>
              <a:t>method</a:t>
            </a:r>
            <a:r>
              <a:rPr lang="es-MX" dirty="0"/>
              <a:t>="post"&gt;</a:t>
            </a:r>
          </a:p>
          <a:p>
            <a:pPr marL="0" indent="0">
              <a:buNone/>
            </a:pPr>
            <a:r>
              <a:rPr lang="es-MX" dirty="0"/>
              <a:t>&lt;p&gt;</a:t>
            </a:r>
            <a:r>
              <a:rPr lang="es-MX" dirty="0" err="1"/>
              <a:t>Upload</a:t>
            </a:r>
            <a:r>
              <a:rPr lang="es-MX" dirty="0"/>
              <a:t> file(s)&lt;/p&gt;</a:t>
            </a:r>
          </a:p>
          <a:p>
            <a:pPr marL="0" indent="0">
              <a:buNone/>
            </a:pPr>
            <a:r>
              <a:rPr lang="es-MX" dirty="0"/>
              <a:t>&lt;div id="files"&gt;</a:t>
            </a:r>
          </a:p>
          <a:p>
            <a:pPr marL="0" indent="0">
              <a:buNone/>
            </a:pPr>
            <a:r>
              <a:rPr lang="es-MX" dirty="0"/>
              <a:t>&lt;p&gt;&lt;input </a:t>
            </a:r>
            <a:r>
              <a:rPr lang="es-MX" dirty="0" err="1"/>
              <a:t>type</a:t>
            </a:r>
            <a:r>
              <a:rPr lang="es-MX" dirty="0"/>
              <a:t>="file" </a:t>
            </a:r>
            <a:r>
              <a:rPr lang="es-MX" dirty="0" err="1"/>
              <a:t>name</a:t>
            </a:r>
            <a:r>
              <a:rPr lang="es-MX" dirty="0"/>
              <a:t>="</a:t>
            </a:r>
            <a:r>
              <a:rPr lang="es-MX" dirty="0" err="1"/>
              <a:t>uploaded_file</a:t>
            </a:r>
            <a:r>
              <a:rPr lang="es-MX" dirty="0"/>
              <a:t>[]" /&gt;&lt;/p&gt;</a:t>
            </a:r>
          </a:p>
          <a:p>
            <a:pPr marL="0" indent="0">
              <a:buNone/>
            </a:pPr>
            <a:r>
              <a:rPr lang="es-MX" dirty="0"/>
              <a:t>&lt;/div&gt;</a:t>
            </a:r>
          </a:p>
          <a:p>
            <a:pPr marL="0" indent="0">
              <a:buNone/>
            </a:pPr>
            <a:r>
              <a:rPr lang="es-MX" dirty="0"/>
              <a:t>&lt;p&gt;&lt;input </a:t>
            </a:r>
            <a:r>
              <a:rPr lang="es-MX" dirty="0" err="1"/>
              <a:t>type</a:t>
            </a:r>
            <a:r>
              <a:rPr lang="es-MX" dirty="0"/>
              <a:t>="</a:t>
            </a:r>
            <a:r>
              <a:rPr lang="es-MX" dirty="0" err="1"/>
              <a:t>button</a:t>
            </a:r>
            <a:r>
              <a:rPr lang="es-MX" dirty="0"/>
              <a:t>" </a:t>
            </a:r>
            <a:r>
              <a:rPr lang="es-MX" dirty="0" err="1"/>
              <a:t>value</a:t>
            </a:r>
            <a:r>
              <a:rPr lang="es-MX" dirty="0"/>
              <a:t>="</a:t>
            </a:r>
            <a:r>
              <a:rPr lang="es-MX" dirty="0" err="1"/>
              <a:t>Add</a:t>
            </a:r>
            <a:r>
              <a:rPr lang="es-MX" dirty="0"/>
              <a:t> File" </a:t>
            </a:r>
            <a:r>
              <a:rPr lang="es-MX" dirty="0" err="1"/>
              <a:t>onclick</a:t>
            </a:r>
            <a:r>
              <a:rPr lang="es-MX" dirty="0"/>
              <a:t>="</a:t>
            </a:r>
            <a:r>
              <a:rPr lang="es-MX" dirty="0" err="1"/>
              <a:t>addFile</a:t>
            </a:r>
            <a:r>
              <a:rPr lang="es-MX" dirty="0"/>
              <a:t>();" /&gt;&lt;/p&gt;</a:t>
            </a:r>
          </a:p>
          <a:p>
            <a:pPr marL="0" indent="0">
              <a:buNone/>
            </a:pPr>
            <a:r>
              <a:rPr lang="es-MX" dirty="0"/>
              <a:t>&lt;/</a:t>
            </a:r>
            <a:r>
              <a:rPr lang="es-MX" dirty="0" err="1"/>
              <a:t>form</a:t>
            </a:r>
            <a:r>
              <a:rPr lang="es-MX" dirty="0"/>
              <a:t>&gt;</a:t>
            </a:r>
          </a:p>
          <a:p>
            <a:endParaRPr lang="es-MX" dirty="0"/>
          </a:p>
        </p:txBody>
      </p:sp>
    </p:spTree>
    <p:extLst>
      <p:ext uri="{BB962C8B-B14F-4D97-AF65-F5344CB8AC3E}">
        <p14:creationId xmlns:p14="http://schemas.microsoft.com/office/powerpoint/2010/main" val="418682765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Las etiquetas XHTML pueden tener dentro de la definición del elemento, atributos propios de cada etiqueta.</a:t>
            </a:r>
          </a:p>
          <a:p>
            <a:pPr marL="0" indent="0">
              <a:buNone/>
            </a:pPr>
            <a:endParaRPr lang="es-MX" dirty="0"/>
          </a:p>
          <a:p>
            <a:pPr marL="0" indent="0">
              <a:buNone/>
            </a:pPr>
            <a:r>
              <a:rPr lang="es-MX" dirty="0" smtClean="0"/>
              <a:t>&lt;</a:t>
            </a:r>
            <a:r>
              <a:rPr lang="es-MX" dirty="0" err="1" smtClean="0"/>
              <a:t>tag</a:t>
            </a:r>
            <a:r>
              <a:rPr lang="es-MX" dirty="0" smtClean="0"/>
              <a:t> </a:t>
            </a:r>
            <a:r>
              <a:rPr lang="es-MX" b="1" dirty="0" smtClean="0"/>
              <a:t>atributo</a:t>
            </a:r>
            <a:r>
              <a:rPr lang="es-MX" dirty="0" smtClean="0"/>
              <a:t>=“</a:t>
            </a:r>
            <a:r>
              <a:rPr lang="es-MX" b="1" dirty="0" smtClean="0"/>
              <a:t>valor</a:t>
            </a:r>
            <a:r>
              <a:rPr lang="es-MX" dirty="0" smtClean="0"/>
              <a:t>” </a:t>
            </a:r>
            <a:r>
              <a:rPr lang="es-MX" b="1" dirty="0" smtClean="0"/>
              <a:t>atributo</a:t>
            </a:r>
            <a:r>
              <a:rPr lang="es-MX" dirty="0" smtClean="0"/>
              <a:t>=“</a:t>
            </a:r>
            <a:r>
              <a:rPr lang="es-MX" b="1" dirty="0" smtClean="0"/>
              <a:t>valor</a:t>
            </a:r>
            <a:r>
              <a:rPr lang="es-MX" dirty="0" smtClean="0"/>
              <a:t>”&gt;</a:t>
            </a:r>
            <a:endParaRPr lang="es-MX" dirty="0"/>
          </a:p>
        </p:txBody>
      </p:sp>
    </p:spTree>
    <p:extLst>
      <p:ext uri="{BB962C8B-B14F-4D97-AF65-F5344CB8AC3E}">
        <p14:creationId xmlns:p14="http://schemas.microsoft.com/office/powerpoint/2010/main" val="40897618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fontScale="92500" lnSpcReduction="20000"/>
          </a:bodyPr>
          <a:lstStyle/>
          <a:p>
            <a:pPr marL="0" indent="0">
              <a:buNone/>
            </a:pPr>
            <a:r>
              <a:rPr lang="es-MX" dirty="0"/>
              <a:t>El siguiente ejemplo obtiene de forma directa la dirección a la que enlaza el enlace:</a:t>
            </a:r>
          </a:p>
          <a:p>
            <a:pPr marL="0" indent="0">
              <a:buNone/>
            </a:pPr>
            <a:endParaRPr lang="es-MX" dirty="0"/>
          </a:p>
          <a:p>
            <a:pPr marL="0" indent="0">
              <a:buNone/>
            </a:pPr>
            <a:r>
              <a:rPr lang="es-MX" dirty="0" err="1"/>
              <a:t>var</a:t>
            </a:r>
            <a:r>
              <a:rPr lang="es-MX" dirty="0"/>
              <a:t> enlace = </a:t>
            </a:r>
            <a:r>
              <a:rPr lang="es-MX" b="1" dirty="0" err="1"/>
              <a:t>document.getElementById</a:t>
            </a:r>
            <a:r>
              <a:rPr lang="es-MX" dirty="0"/>
              <a:t>("enlace");</a:t>
            </a:r>
          </a:p>
          <a:p>
            <a:pPr marL="0" indent="0">
              <a:buNone/>
            </a:pPr>
            <a:endParaRPr lang="es-MX" dirty="0" smtClean="0"/>
          </a:p>
          <a:p>
            <a:pPr marL="0" indent="0">
              <a:buNone/>
            </a:pPr>
            <a:r>
              <a:rPr lang="es-MX" b="1" dirty="0" err="1" smtClean="0"/>
              <a:t>alert</a:t>
            </a:r>
            <a:r>
              <a:rPr lang="es-MX" b="1" dirty="0" smtClean="0"/>
              <a:t>(</a:t>
            </a:r>
            <a:r>
              <a:rPr lang="es-MX" b="1" dirty="0" err="1" smtClean="0"/>
              <a:t>enlace.href</a:t>
            </a:r>
            <a:r>
              <a:rPr lang="es-MX" dirty="0" smtClean="0"/>
              <a:t>);</a:t>
            </a:r>
            <a:br>
              <a:rPr lang="es-MX" dirty="0" smtClean="0"/>
            </a:br>
            <a:endParaRPr lang="es-MX" dirty="0" smtClean="0"/>
          </a:p>
          <a:p>
            <a:pPr marL="0" indent="0">
              <a:buNone/>
            </a:pPr>
            <a:r>
              <a:rPr lang="es-MX" dirty="0" smtClean="0"/>
              <a:t>muestra </a:t>
            </a:r>
            <a:r>
              <a:rPr lang="es-MX" dirty="0"/>
              <a:t>http://www...</a:t>
            </a:r>
            <a:r>
              <a:rPr lang="es-MX" dirty="0" err="1"/>
              <a:t>com</a:t>
            </a:r>
            <a:endParaRPr lang="es-MX" dirty="0"/>
          </a:p>
          <a:p>
            <a:pPr marL="0" indent="0">
              <a:buNone/>
            </a:pPr>
            <a:r>
              <a:rPr lang="es-MX" dirty="0"/>
              <a:t> </a:t>
            </a:r>
          </a:p>
          <a:p>
            <a:pPr marL="0" indent="0">
              <a:buNone/>
            </a:pPr>
            <a:r>
              <a:rPr lang="es-MX" dirty="0"/>
              <a:t>&lt;a id="enlace" </a:t>
            </a:r>
            <a:r>
              <a:rPr lang="es-MX" b="1" dirty="0" err="1"/>
              <a:t>href</a:t>
            </a:r>
            <a:r>
              <a:rPr lang="es-MX" dirty="0"/>
              <a:t>="http://www...</a:t>
            </a:r>
            <a:r>
              <a:rPr lang="es-MX" dirty="0" err="1"/>
              <a:t>com</a:t>
            </a:r>
            <a:r>
              <a:rPr lang="es-MX" dirty="0"/>
              <a:t>"&gt;Enlace&lt;/a&gt;</a:t>
            </a:r>
          </a:p>
        </p:txBody>
      </p:sp>
    </p:spTree>
    <p:extLst>
      <p:ext uri="{BB962C8B-B14F-4D97-AF65-F5344CB8AC3E}">
        <p14:creationId xmlns:p14="http://schemas.microsoft.com/office/powerpoint/2010/main" val="19876492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el siguiente ejemplo, queremos obtener a través de la propiedad </a:t>
            </a:r>
            <a:r>
              <a:rPr lang="es-MX" b="1" dirty="0" smtClean="0"/>
              <a:t>Style</a:t>
            </a:r>
            <a:r>
              <a:rPr lang="es-MX" dirty="0" smtClean="0"/>
              <a:t> el margen de la forma:</a:t>
            </a:r>
            <a:br>
              <a:rPr lang="es-MX" dirty="0" smtClean="0"/>
            </a:br>
            <a:endParaRPr lang="es-MX" dirty="0" smtClean="0"/>
          </a:p>
          <a:p>
            <a:pPr marL="0" indent="0">
              <a:buNone/>
            </a:pPr>
            <a:r>
              <a:rPr lang="es-MX" dirty="0" err="1" smtClean="0"/>
              <a:t>var</a:t>
            </a:r>
            <a:r>
              <a:rPr lang="es-MX" dirty="0" smtClean="0"/>
              <a:t> </a:t>
            </a:r>
            <a:r>
              <a:rPr lang="es-MX" dirty="0"/>
              <a:t>imagen = </a:t>
            </a:r>
            <a:r>
              <a:rPr lang="es-MX" dirty="0" err="1"/>
              <a:t>document.getElementById</a:t>
            </a:r>
            <a:r>
              <a:rPr lang="es-MX" dirty="0"/>
              <a:t>("imagen");</a:t>
            </a:r>
          </a:p>
          <a:p>
            <a:pPr marL="0" indent="0">
              <a:buNone/>
            </a:pPr>
            <a:r>
              <a:rPr lang="es-MX" dirty="0" err="1"/>
              <a:t>alert</a:t>
            </a:r>
            <a:r>
              <a:rPr lang="es-MX" dirty="0"/>
              <a:t>(</a:t>
            </a:r>
            <a:r>
              <a:rPr lang="es-MX" dirty="0" err="1"/>
              <a:t>imagen.style.margin</a:t>
            </a:r>
            <a:r>
              <a:rPr lang="es-MX" dirty="0"/>
              <a:t>);</a:t>
            </a:r>
          </a:p>
          <a:p>
            <a:pPr marL="0" indent="0">
              <a:buNone/>
            </a:pPr>
            <a:r>
              <a:rPr lang="es-MX" dirty="0"/>
              <a:t> </a:t>
            </a:r>
          </a:p>
          <a:p>
            <a:pPr marL="0" indent="0">
              <a:buNone/>
            </a:pPr>
            <a:r>
              <a:rPr lang="es-MX" dirty="0"/>
              <a:t>&lt;</a:t>
            </a:r>
            <a:r>
              <a:rPr lang="es-MX" dirty="0" err="1"/>
              <a:t>img</a:t>
            </a:r>
            <a:r>
              <a:rPr lang="es-MX" dirty="0"/>
              <a:t> id="imagen" </a:t>
            </a:r>
            <a:r>
              <a:rPr lang="es-MX" dirty="0" err="1"/>
              <a:t>style</a:t>
            </a:r>
            <a:r>
              <a:rPr lang="es-MX" dirty="0"/>
              <a:t>="margin:0; border:0;" </a:t>
            </a:r>
            <a:r>
              <a:rPr lang="es-MX" dirty="0" err="1" smtClean="0"/>
              <a:t>src</a:t>
            </a:r>
            <a:r>
              <a:rPr lang="es-MX" dirty="0"/>
              <a:t>="logo.png" /&gt;</a:t>
            </a:r>
          </a:p>
        </p:txBody>
      </p:sp>
    </p:spTree>
    <p:extLst>
      <p:ext uri="{BB962C8B-B14F-4D97-AF65-F5344CB8AC3E}">
        <p14:creationId xmlns:p14="http://schemas.microsoft.com/office/powerpoint/2010/main" val="30160569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parrafo.style.fontWeight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dirty="0" err="1"/>
              <a:t>style</a:t>
            </a:r>
            <a:r>
              <a:rPr lang="es-MX" dirty="0"/>
              <a:t>="</a:t>
            </a:r>
            <a:r>
              <a:rPr lang="es-MX" dirty="0" err="1"/>
              <a:t>font-weight</a:t>
            </a:r>
            <a:r>
              <a:rPr lang="es-MX" dirty="0"/>
              <a:t>: </a:t>
            </a:r>
            <a:r>
              <a:rPr lang="es-MX" dirty="0" err="1"/>
              <a:t>bold</a:t>
            </a:r>
            <a:r>
              <a:rPr lang="es-MX" dirty="0"/>
              <a:t>;"&gt;...&lt;/p&gt;</a:t>
            </a:r>
          </a:p>
        </p:txBody>
      </p:sp>
    </p:spTree>
    <p:extLst>
      <p:ext uri="{BB962C8B-B14F-4D97-AF65-F5344CB8AC3E}">
        <p14:creationId xmlns:p14="http://schemas.microsoft.com/office/powerpoint/2010/main" val="13969066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a:t>
            </a:r>
            <a:r>
              <a:rPr lang="es-MX" b="1" dirty="0" err="1"/>
              <a:t>style</a:t>
            </a:r>
            <a:r>
              <a:rPr lang="es-MX" dirty="0" err="1"/>
              <a:t>.</a:t>
            </a:r>
            <a:r>
              <a:rPr lang="es-MX" b="1" dirty="0" err="1">
                <a:solidFill>
                  <a:schemeClr val="tx1">
                    <a:lumMod val="50000"/>
                    <a:lumOff val="50000"/>
                  </a:schemeClr>
                </a:solidFill>
              </a:rPr>
              <a:t>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b="1" dirty="0" err="1"/>
              <a:t>style</a:t>
            </a:r>
            <a:r>
              <a:rPr lang="es-MX" dirty="0"/>
              <a:t>="</a:t>
            </a:r>
            <a:r>
              <a:rPr lang="es-MX" b="1" dirty="0" err="1">
                <a:solidFill>
                  <a:schemeClr val="tx1">
                    <a:lumMod val="50000"/>
                    <a:lumOff val="50000"/>
                  </a:schemeClr>
                </a:solidFill>
              </a:rPr>
              <a:t>font-weight</a:t>
            </a:r>
            <a:r>
              <a:rPr lang="es-MX" dirty="0"/>
              <a:t>: </a:t>
            </a:r>
            <a:r>
              <a:rPr lang="es-MX" dirty="0" err="1"/>
              <a:t>bold</a:t>
            </a:r>
            <a:r>
              <a:rPr lang="es-MX" dirty="0"/>
              <a:t>;"&gt;...&lt;/p&gt;</a:t>
            </a:r>
          </a:p>
        </p:txBody>
      </p:sp>
      <p:pic>
        <p:nvPicPr>
          <p:cNvPr id="3" name="Imagen 2">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85340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poder manipular los atributos </a:t>
            </a:r>
            <a:r>
              <a:rPr lang="es-MX" b="1" dirty="0" smtClean="0"/>
              <a:t>CSS</a:t>
            </a:r>
            <a:r>
              <a:rPr lang="es-MX" dirty="0" smtClean="0"/>
              <a:t> de nuestro elemento es necesario eliminar los </a:t>
            </a:r>
            <a:r>
              <a:rPr lang="es-MX" b="1" dirty="0" smtClean="0"/>
              <a:t>-</a:t>
            </a:r>
            <a:r>
              <a:rPr lang="es-MX" dirty="0" smtClean="0"/>
              <a:t> y </a:t>
            </a:r>
            <a:r>
              <a:rPr lang="es-MX" dirty="0"/>
              <a:t>escribir en mayúscula la letra </a:t>
            </a:r>
            <a:r>
              <a:rPr lang="es-MX" dirty="0" smtClean="0"/>
              <a:t>que se encontraba después del guion. </a:t>
            </a:r>
            <a:r>
              <a:rPr lang="es-MX" dirty="0"/>
              <a:t>A continuación se muestran algunos ejemplos:</a:t>
            </a:r>
          </a:p>
          <a:p>
            <a:pPr marL="0" indent="0">
              <a:buNone/>
            </a:pPr>
            <a:endParaRPr lang="es-MX" dirty="0"/>
          </a:p>
          <a:p>
            <a:pPr marL="457200" lvl="1" indent="0">
              <a:buNone/>
            </a:pPr>
            <a:r>
              <a:rPr lang="es-MX" b="1" dirty="0" err="1"/>
              <a:t>font-weight</a:t>
            </a:r>
            <a:r>
              <a:rPr lang="es-MX" dirty="0"/>
              <a:t> se transforma en </a:t>
            </a:r>
            <a:r>
              <a:rPr lang="es-MX" b="1" dirty="0" err="1"/>
              <a:t>fontWeight</a:t>
            </a:r>
            <a:endParaRPr lang="es-MX" b="1" dirty="0"/>
          </a:p>
          <a:p>
            <a:pPr marL="457200" lvl="1" indent="0">
              <a:buNone/>
            </a:pPr>
            <a:r>
              <a:rPr lang="es-MX" b="1" dirty="0"/>
              <a:t>line-</a:t>
            </a:r>
            <a:r>
              <a:rPr lang="es-MX" b="1" dirty="0" err="1"/>
              <a:t>height</a:t>
            </a:r>
            <a:r>
              <a:rPr lang="es-MX" dirty="0"/>
              <a:t> se transforma en </a:t>
            </a:r>
            <a:r>
              <a:rPr lang="es-MX" b="1" dirty="0" err="1"/>
              <a:t>lineHeight</a:t>
            </a:r>
            <a:endParaRPr lang="es-MX" b="1" dirty="0"/>
          </a:p>
          <a:p>
            <a:pPr marL="457200" lvl="1" indent="0">
              <a:buNone/>
            </a:pPr>
            <a:r>
              <a:rPr lang="es-MX" b="1" dirty="0" err="1"/>
              <a:t>border</a:t>
            </a:r>
            <a:r>
              <a:rPr lang="es-MX" b="1" dirty="0"/>
              <a:t>-top-</a:t>
            </a:r>
            <a:r>
              <a:rPr lang="es-MX" b="1" dirty="0" err="1"/>
              <a:t>style</a:t>
            </a:r>
            <a:r>
              <a:rPr lang="es-MX" dirty="0"/>
              <a:t> se transforma en </a:t>
            </a:r>
            <a:r>
              <a:rPr lang="es-MX" b="1" dirty="0" err="1"/>
              <a:t>borderTopStyle</a:t>
            </a:r>
            <a:endParaRPr lang="es-MX" b="1" dirty="0"/>
          </a:p>
          <a:p>
            <a:pPr marL="457200" lvl="1" indent="0">
              <a:buNone/>
            </a:pPr>
            <a:r>
              <a:rPr lang="es-MX" b="1" dirty="0" err="1"/>
              <a:t>list-style-image</a:t>
            </a:r>
            <a:r>
              <a:rPr lang="es-MX" dirty="0"/>
              <a:t> se transforma en </a:t>
            </a:r>
            <a:r>
              <a:rPr lang="es-MX" b="1" dirty="0" err="1"/>
              <a:t>listStyleImage</a:t>
            </a:r>
            <a:endParaRPr lang="es-MX" b="1" dirty="0"/>
          </a:p>
        </p:txBody>
      </p:sp>
    </p:spTree>
    <p:extLst>
      <p:ext uri="{BB962C8B-B14F-4D97-AF65-F5344CB8AC3E}">
        <p14:creationId xmlns:p14="http://schemas.microsoft.com/office/powerpoint/2010/main" val="40580292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atributos XHTML</a:t>
            </a:r>
            <a:endParaRPr lang="es-MX" dirty="0"/>
          </a:p>
        </p:txBody>
      </p:sp>
      <p:sp>
        <p:nvSpPr>
          <p:cNvPr id="6" name="Marcador de contenido 5"/>
          <p:cNvSpPr>
            <a:spLocks noGrp="1"/>
          </p:cNvSpPr>
          <p:nvPr>
            <p:ph idx="1"/>
          </p:nvPr>
        </p:nvSpPr>
        <p:spPr/>
        <p:txBody>
          <a:bodyPr/>
          <a:lstStyle/>
          <a:p>
            <a:pPr marL="0" indent="0">
              <a:buNone/>
            </a:pPr>
            <a:r>
              <a:rPr lang="es-MX" dirty="0" smtClean="0"/>
              <a:t>El único atributo que no podemos utilizar directamente es </a:t>
            </a:r>
            <a:r>
              <a:rPr lang="es-MX" b="1" dirty="0" smtClean="0"/>
              <a:t>CLASS</a:t>
            </a:r>
            <a:r>
              <a:rPr lang="es-MX" dirty="0" smtClean="0"/>
              <a:t>, porque es una palabra reservada en </a:t>
            </a:r>
            <a:r>
              <a:rPr lang="es-MX" b="1" dirty="0" smtClean="0"/>
              <a:t>JS</a:t>
            </a:r>
            <a:r>
              <a:rPr lang="es-MX" dirty="0" smtClean="0"/>
              <a:t>, la forma correcta de hacer referencia a </a:t>
            </a:r>
            <a:r>
              <a:rPr lang="es-MX" b="1" dirty="0" err="1" smtClean="0"/>
              <a:t>class</a:t>
            </a:r>
            <a:r>
              <a:rPr lang="es-MX" dirty="0" smtClean="0"/>
              <a:t> es </a:t>
            </a:r>
            <a:r>
              <a:rPr lang="es-MX" b="1" dirty="0" err="1" smtClean="0"/>
              <a:t>className</a:t>
            </a:r>
            <a:endParaRPr lang="es-MX" b="1" dirty="0" smtClean="0"/>
          </a:p>
          <a:p>
            <a:endParaRPr lang="es-MX" dirty="0" smtClean="0"/>
          </a:p>
          <a:p>
            <a:pPr marL="457200" lvl="1" indent="0">
              <a:buNone/>
            </a:pPr>
            <a:r>
              <a:rPr lang="es-MX" dirty="0" err="1" smtClean="0"/>
              <a:t>var</a:t>
            </a:r>
            <a:r>
              <a:rPr lang="es-MX" dirty="0" smtClean="0"/>
              <a:t> </a:t>
            </a:r>
            <a:r>
              <a:rPr lang="es-MX" dirty="0" err="1" smtClean="0"/>
              <a:t>parrafo</a:t>
            </a:r>
            <a:r>
              <a:rPr lang="es-MX" dirty="0" smtClean="0"/>
              <a:t> = </a:t>
            </a:r>
            <a:r>
              <a:rPr lang="es-MX" dirty="0" err="1" smtClean="0"/>
              <a:t>document.getElementById</a:t>
            </a:r>
            <a:r>
              <a:rPr lang="es-MX" dirty="0" smtClean="0"/>
              <a:t>("</a:t>
            </a:r>
            <a:r>
              <a:rPr lang="es-MX" dirty="0" err="1" smtClean="0"/>
              <a:t>parrafo</a:t>
            </a:r>
            <a:r>
              <a:rPr lang="es-MX" dirty="0" smtClean="0"/>
              <a:t>");</a:t>
            </a:r>
          </a:p>
          <a:p>
            <a:pPr marL="457200" lvl="1" indent="0">
              <a:buNone/>
            </a:pPr>
            <a:r>
              <a:rPr lang="es-MX" dirty="0" err="1" smtClean="0"/>
              <a:t>alert</a:t>
            </a:r>
            <a:r>
              <a:rPr lang="es-MX" dirty="0" smtClean="0"/>
              <a:t>(</a:t>
            </a:r>
            <a:r>
              <a:rPr lang="es-MX" dirty="0" err="1" smtClean="0"/>
              <a:t>parrafo.class</a:t>
            </a:r>
            <a:r>
              <a:rPr lang="es-MX" dirty="0" smtClean="0"/>
              <a:t>); // muestra "</a:t>
            </a:r>
            <a:r>
              <a:rPr lang="es-MX" dirty="0" err="1" smtClean="0"/>
              <a:t>undefined</a:t>
            </a:r>
            <a:r>
              <a:rPr lang="es-MX" dirty="0" smtClean="0"/>
              <a:t>"</a:t>
            </a:r>
          </a:p>
          <a:p>
            <a:pPr marL="457200" lvl="1" indent="0">
              <a:buNone/>
            </a:pPr>
            <a:r>
              <a:rPr lang="es-MX" dirty="0" err="1" smtClean="0"/>
              <a:t>alert</a:t>
            </a:r>
            <a:r>
              <a:rPr lang="es-MX" dirty="0" smtClean="0"/>
              <a:t>(</a:t>
            </a:r>
            <a:r>
              <a:rPr lang="es-MX" dirty="0" err="1" smtClean="0"/>
              <a:t>parrafo.className</a:t>
            </a:r>
            <a:r>
              <a:rPr lang="es-MX" dirty="0" smtClean="0"/>
              <a:t>); // muestra "normal</a:t>
            </a:r>
            <a:endParaRPr lang="es-MX" dirty="0"/>
          </a:p>
        </p:txBody>
      </p:sp>
    </p:spTree>
    <p:extLst>
      <p:ext uri="{BB962C8B-B14F-4D97-AF65-F5344CB8AC3E}">
        <p14:creationId xmlns:p14="http://schemas.microsoft.com/office/powerpoint/2010/main" val="38440290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54200"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22530" name="1 Título"/>
          <p:cNvSpPr>
            <a:spLocks noGrp="1"/>
          </p:cNvSpPr>
          <p:nvPr>
            <p:ph type="title"/>
          </p:nvPr>
        </p:nvSpPr>
        <p:spPr/>
        <p:txBody>
          <a:bodyPr/>
          <a:lstStyle/>
          <a:p>
            <a:r>
              <a:rPr lang="es-ES" altLang="es-MX" dirty="0" smtClean="0"/>
              <a:t>Ejercicio: </a:t>
            </a:r>
            <a:r>
              <a:rPr lang="es-ES" altLang="es-MX" sz="3200" dirty="0" smtClean="0"/>
              <a:t>Agregar y eliminar frutas dinámicamente.</a:t>
            </a:r>
            <a:endParaRPr lang="es-ES" altLang="es-MX" dirty="0" smtClean="0"/>
          </a:p>
        </p:txBody>
      </p:sp>
      <p:pic>
        <p:nvPicPr>
          <p:cNvPr id="3" name="Marcador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815319" y="2170832"/>
            <a:ext cx="524412" cy="524412"/>
          </a:xfrm>
        </p:spPr>
      </p:pic>
      <p:pic>
        <p:nvPicPr>
          <p:cNvPr id="4" name="Imagen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5850" y="2121658"/>
            <a:ext cx="483644" cy="545171"/>
          </a:xfrm>
          <a:prstGeom prst="rect">
            <a:avLst/>
          </a:prstGeom>
        </p:spPr>
      </p:pic>
      <p:pic>
        <p:nvPicPr>
          <p:cNvPr id="5" name="Imagen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7111" y="2178486"/>
            <a:ext cx="292914" cy="488343"/>
          </a:xfrm>
          <a:prstGeom prst="rect">
            <a:avLst/>
          </a:prstGeom>
        </p:spPr>
      </p:pic>
      <p:sp>
        <p:nvSpPr>
          <p:cNvPr id="6" name="Elipse 5"/>
          <p:cNvSpPr/>
          <p:nvPr/>
        </p:nvSpPr>
        <p:spPr>
          <a:xfrm>
            <a:off x="1997612"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7" name="CuadroTexto 6"/>
          <p:cNvSpPr txBox="1"/>
          <p:nvPr/>
        </p:nvSpPr>
        <p:spPr>
          <a:xfrm>
            <a:off x="2053883" y="4965894"/>
            <a:ext cx="3285848" cy="1200329"/>
          </a:xfrm>
          <a:prstGeom prst="rect">
            <a:avLst/>
          </a:prstGeom>
          <a:noFill/>
        </p:spPr>
        <p:txBody>
          <a:bodyPr wrap="square" rtlCol="0">
            <a:spAutoFit/>
          </a:bodyPr>
          <a:lstStyle/>
          <a:p>
            <a:r>
              <a:rPr lang="es-MX" dirty="0" smtClean="0"/>
              <a:t>Si presiono sobre alguna de las frutas me debe permitir agregar a un &lt;</a:t>
            </a:r>
            <a:r>
              <a:rPr lang="es-MX" dirty="0" err="1" smtClean="0"/>
              <a:t>ul</a:t>
            </a:r>
            <a:r>
              <a:rPr lang="es-MX" dirty="0" smtClean="0"/>
              <a:t>&gt; la fruta que seleccione.</a:t>
            </a:r>
          </a:p>
          <a:p>
            <a:endParaRPr lang="es-MX" dirty="0"/>
          </a:p>
        </p:txBody>
      </p:sp>
      <p:sp>
        <p:nvSpPr>
          <p:cNvPr id="10" name="Rectángulo 9"/>
          <p:cNvSpPr/>
          <p:nvPr/>
        </p:nvSpPr>
        <p:spPr>
          <a:xfrm>
            <a:off x="6224595"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11" name="Marcador de contenido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5714" y="2170832"/>
            <a:ext cx="524412" cy="524412"/>
          </a:xfrm>
          <a:prstGeom prst="rect">
            <a:avLst/>
          </a:prstGeom>
        </p:spPr>
      </p:pic>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6245" y="2121658"/>
            <a:ext cx="483644" cy="545171"/>
          </a:xfrm>
          <a:prstGeom prst="rect">
            <a:avLst/>
          </a:prstGeom>
        </p:spPr>
      </p:pic>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178486"/>
            <a:ext cx="292914" cy="488343"/>
          </a:xfrm>
          <a:prstGeom prst="rect">
            <a:avLst/>
          </a:prstGeom>
        </p:spPr>
      </p:pic>
      <p:sp>
        <p:nvSpPr>
          <p:cNvPr id="14" name="Elipse 13"/>
          <p:cNvSpPr/>
          <p:nvPr/>
        </p:nvSpPr>
        <p:spPr>
          <a:xfrm>
            <a:off x="6368007"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CuadroTexto 14"/>
          <p:cNvSpPr txBox="1"/>
          <p:nvPr/>
        </p:nvSpPr>
        <p:spPr>
          <a:xfrm>
            <a:off x="6424278" y="4965894"/>
            <a:ext cx="3285848" cy="923330"/>
          </a:xfrm>
          <a:prstGeom prst="rect">
            <a:avLst/>
          </a:prstGeom>
          <a:noFill/>
        </p:spPr>
        <p:txBody>
          <a:bodyPr wrap="square" rtlCol="0">
            <a:spAutoFit/>
          </a:bodyPr>
          <a:lstStyle/>
          <a:p>
            <a:r>
              <a:rPr lang="es-MX" dirty="0" smtClean="0"/>
              <a:t>A un lado debe aparecer una opción para poder eliminarla.</a:t>
            </a:r>
          </a:p>
          <a:p>
            <a:endParaRPr lang="es-MX" dirty="0"/>
          </a:p>
        </p:txBody>
      </p:sp>
      <p:pic>
        <p:nvPicPr>
          <p:cNvPr id="16" name="Imagen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930107"/>
            <a:ext cx="292914" cy="488343"/>
          </a:xfrm>
          <a:prstGeom prst="rect">
            <a:avLst/>
          </a:prstGeom>
        </p:spPr>
      </p:pic>
      <p:pic>
        <p:nvPicPr>
          <p:cNvPr id="17" name="Imagen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3525521"/>
            <a:ext cx="483644" cy="545171"/>
          </a:xfrm>
          <a:prstGeom prst="rect">
            <a:avLst/>
          </a:prstGeom>
        </p:spPr>
      </p:pic>
      <p:pic>
        <p:nvPicPr>
          <p:cNvPr id="22" name="Imagen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4089335"/>
            <a:ext cx="483644" cy="545171"/>
          </a:xfrm>
          <a:prstGeom prst="rect">
            <a:avLst/>
          </a:prstGeom>
        </p:spPr>
      </p:pic>
      <p:sp>
        <p:nvSpPr>
          <p:cNvPr id="23" name="Elipse 22"/>
          <p:cNvSpPr/>
          <p:nvPr/>
        </p:nvSpPr>
        <p:spPr>
          <a:xfrm>
            <a:off x="6368007" y="3881095"/>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4" name="Elipse 23"/>
          <p:cNvSpPr/>
          <p:nvPr/>
        </p:nvSpPr>
        <p:spPr>
          <a:xfrm>
            <a:off x="6368007" y="4496532"/>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8" name="Multiplicar 7"/>
          <p:cNvSpPr/>
          <p:nvPr/>
        </p:nvSpPr>
        <p:spPr>
          <a:xfrm>
            <a:off x="6944132" y="2817041"/>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7" name="Multiplicar 26"/>
          <p:cNvSpPr/>
          <p:nvPr/>
        </p:nvSpPr>
        <p:spPr>
          <a:xfrm>
            <a:off x="6944132" y="3430826"/>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8" name="Multiplicar 27"/>
          <p:cNvSpPr/>
          <p:nvPr/>
        </p:nvSpPr>
        <p:spPr>
          <a:xfrm>
            <a:off x="6981648" y="4067443"/>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pic>
        <p:nvPicPr>
          <p:cNvPr id="25" name="Imagen 24">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734858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p:txBody>
          <a:bodyPr/>
          <a:lstStyle/>
          <a:p>
            <a:r>
              <a:rPr lang="es-ES" altLang="es-MX" dirty="0" smtClean="0"/>
              <a:t>Ejercicio: </a:t>
            </a:r>
            <a:r>
              <a:rPr lang="es-ES" altLang="es-MX" sz="3200" dirty="0" smtClean="0"/>
              <a:t>Hacer el árbol del siguiente código.</a:t>
            </a:r>
            <a:endParaRPr lang="es-ES" altLang="es-MX" dirty="0" smtClean="0"/>
          </a:p>
        </p:txBody>
      </p:sp>
      <p:sp>
        <p:nvSpPr>
          <p:cNvPr id="22531" name="2 Marcador de contenido"/>
          <p:cNvSpPr>
            <a:spLocks noGrp="1"/>
          </p:cNvSpPr>
          <p:nvPr>
            <p:ph idx="1"/>
          </p:nvPr>
        </p:nvSpPr>
        <p:spPr/>
        <p:txBody>
          <a:bodyPr>
            <a:normAutofit fontScale="92500" lnSpcReduction="10000"/>
          </a:bodyPr>
          <a:lstStyle/>
          <a:p>
            <a:pPr marL="0" indent="0">
              <a:buNone/>
            </a:pPr>
            <a:r>
              <a:rPr lang="es-ES" altLang="es-MX" sz="2400" dirty="0" smtClean="0"/>
              <a:t>&lt;</a:t>
            </a:r>
            <a:r>
              <a:rPr lang="es-ES" altLang="es-MX" sz="2400" dirty="0" err="1"/>
              <a:t>bookstore</a:t>
            </a:r>
            <a:r>
              <a:rPr lang="es-ES" altLang="es-MX" sz="2400" dirty="0"/>
              <a:t>&gt;</a:t>
            </a:r>
          </a:p>
          <a:p>
            <a:pPr>
              <a:buFontTx/>
              <a:buNone/>
            </a:pPr>
            <a:r>
              <a:rPr lang="es-ES" altLang="es-MX" sz="2400" dirty="0"/>
              <a:t>		&lt;</a:t>
            </a:r>
            <a:r>
              <a:rPr lang="es-ES" altLang="es-MX" sz="2400" dirty="0" err="1"/>
              <a:t>book</a:t>
            </a:r>
            <a:r>
              <a:rPr lang="es-ES" altLang="es-MX" sz="2400" dirty="0"/>
              <a:t> </a:t>
            </a:r>
            <a:r>
              <a:rPr lang="es-ES" altLang="es-MX" sz="2400" dirty="0" err="1"/>
              <a:t>category</a:t>
            </a:r>
            <a:r>
              <a:rPr lang="es-ES" altLang="es-MX" sz="2400" dirty="0"/>
              <a:t>=“</a:t>
            </a:r>
            <a:r>
              <a:rPr lang="es-ES" altLang="es-MX" sz="2400" dirty="0" err="1"/>
              <a:t>history</a:t>
            </a:r>
            <a:r>
              <a:rPr lang="es-ES" altLang="es-MX" sz="2400" dirty="0"/>
              <a:t>”&gt;</a:t>
            </a:r>
          </a:p>
          <a:p>
            <a:pPr>
              <a:buFontTx/>
              <a:buNone/>
            </a:pPr>
            <a:r>
              <a:rPr lang="es-ES" altLang="es-MX" sz="2400" dirty="0"/>
              <a:t>			&lt;</a:t>
            </a:r>
            <a:r>
              <a:rPr lang="es-ES" altLang="es-MX" sz="2400" dirty="0" err="1"/>
              <a:t>title</a:t>
            </a:r>
            <a:r>
              <a:rPr lang="es-ES" altLang="es-MX" sz="2400" dirty="0"/>
              <a:t> </a:t>
            </a:r>
            <a:r>
              <a:rPr lang="es-ES" altLang="es-MX" sz="2400" dirty="0" err="1"/>
              <a:t>lang</a:t>
            </a:r>
            <a:r>
              <a:rPr lang="es-ES" altLang="es-MX" sz="2400" dirty="0"/>
              <a:t>=“</a:t>
            </a:r>
            <a:r>
              <a:rPr lang="es-ES" altLang="es-MX" sz="2400" dirty="0" err="1"/>
              <a:t>english</a:t>
            </a:r>
            <a:r>
              <a:rPr lang="es-ES" altLang="es-MX" sz="2400" dirty="0"/>
              <a:t>&gt;</a:t>
            </a:r>
          </a:p>
          <a:p>
            <a:pPr>
              <a:buFontTx/>
              <a:buNone/>
            </a:pPr>
            <a:r>
              <a:rPr lang="es-ES" altLang="es-MX" sz="2400" dirty="0"/>
              <a:t>				</a:t>
            </a:r>
            <a:r>
              <a:rPr lang="es-ES" altLang="es-MX" sz="2400" dirty="0" err="1"/>
              <a:t>Everyday</a:t>
            </a:r>
            <a:r>
              <a:rPr lang="es-ES" altLang="es-MX" sz="2400" dirty="0"/>
              <a:t> </a:t>
            </a:r>
            <a:r>
              <a:rPr lang="es-ES" altLang="es-MX" sz="2400" dirty="0" err="1"/>
              <a:t>Italian</a:t>
            </a:r>
            <a:endParaRPr lang="es-ES" altLang="es-MX" sz="2400" dirty="0"/>
          </a:p>
          <a:p>
            <a:pPr>
              <a:buFontTx/>
              <a:buNone/>
            </a:pPr>
            <a:r>
              <a:rPr lang="es-ES" altLang="es-MX" sz="2400" dirty="0"/>
              <a:t>			&lt;/</a:t>
            </a:r>
            <a:r>
              <a:rPr lang="es-ES" altLang="es-MX" sz="2400" dirty="0" err="1"/>
              <a:t>title</a:t>
            </a:r>
            <a:r>
              <a:rPr lang="es-ES" altLang="es-MX" sz="2400" dirty="0"/>
              <a:t>&gt;</a:t>
            </a:r>
          </a:p>
          <a:p>
            <a:pPr>
              <a:buFontTx/>
              <a:buNone/>
            </a:pPr>
            <a:r>
              <a:rPr lang="es-ES" altLang="es-MX" sz="2400" dirty="0"/>
              <a:t>			&lt;</a:t>
            </a:r>
            <a:r>
              <a:rPr lang="es-ES" altLang="es-MX" sz="2400" dirty="0" err="1"/>
              <a:t>author</a:t>
            </a:r>
            <a:r>
              <a:rPr lang="es-ES" altLang="es-MX" sz="2400" dirty="0"/>
              <a:t>&gt;</a:t>
            </a:r>
            <a:r>
              <a:rPr lang="es-ES" altLang="es-MX" sz="2400" dirty="0" err="1"/>
              <a:t>Giada</a:t>
            </a:r>
            <a:r>
              <a:rPr lang="es-ES" altLang="es-MX" sz="2400" dirty="0"/>
              <a:t> de </a:t>
            </a:r>
            <a:r>
              <a:rPr lang="es-ES" altLang="es-MX" sz="2400" dirty="0" err="1"/>
              <a:t>Laurentis</a:t>
            </a:r>
            <a:r>
              <a:rPr lang="es-ES" altLang="es-MX" sz="2400" dirty="0"/>
              <a:t>&lt;/</a:t>
            </a:r>
            <a:r>
              <a:rPr lang="es-ES" altLang="es-MX" sz="2400" dirty="0" err="1"/>
              <a:t>author</a:t>
            </a:r>
            <a:r>
              <a:rPr lang="es-ES" altLang="es-MX" sz="2400" dirty="0"/>
              <a:t>&gt;</a:t>
            </a:r>
          </a:p>
          <a:p>
            <a:pPr>
              <a:buFontTx/>
              <a:buNone/>
            </a:pPr>
            <a:r>
              <a:rPr lang="es-ES" altLang="es-MX" sz="2400" dirty="0"/>
              <a:t>			&lt;</a:t>
            </a:r>
            <a:r>
              <a:rPr lang="es-ES" altLang="es-MX" sz="2400" dirty="0" err="1"/>
              <a:t>year</a:t>
            </a:r>
            <a:r>
              <a:rPr lang="es-ES" altLang="es-MX" sz="2400" dirty="0"/>
              <a:t>&gt;2005&lt;/</a:t>
            </a:r>
            <a:r>
              <a:rPr lang="es-ES" altLang="es-MX" sz="2400" dirty="0" err="1"/>
              <a:t>year</a:t>
            </a:r>
            <a:r>
              <a:rPr lang="es-ES" altLang="es-MX" sz="2400" dirty="0"/>
              <a:t>&gt;</a:t>
            </a:r>
          </a:p>
          <a:p>
            <a:pPr>
              <a:buFontTx/>
              <a:buNone/>
            </a:pPr>
            <a:r>
              <a:rPr lang="es-ES" altLang="es-MX" sz="2400" dirty="0"/>
              <a:t>			&lt;</a:t>
            </a:r>
            <a:r>
              <a:rPr lang="es-ES" altLang="es-MX" sz="2400" dirty="0" err="1"/>
              <a:t>price</a:t>
            </a:r>
            <a:r>
              <a:rPr lang="es-ES" altLang="es-MX" sz="2400" dirty="0"/>
              <a:t>&gt;30&lt;/</a:t>
            </a:r>
            <a:r>
              <a:rPr lang="es-ES" altLang="es-MX" sz="2400" dirty="0" err="1"/>
              <a:t>price</a:t>
            </a:r>
            <a:r>
              <a:rPr lang="es-ES" altLang="es-MX" sz="2400" dirty="0"/>
              <a:t>&gt;</a:t>
            </a:r>
          </a:p>
          <a:p>
            <a:pPr>
              <a:buFontTx/>
              <a:buNone/>
            </a:pPr>
            <a:r>
              <a:rPr lang="es-ES" altLang="es-MX" sz="2400" dirty="0"/>
              <a:t>		&lt;/</a:t>
            </a:r>
            <a:r>
              <a:rPr lang="es-ES" altLang="es-MX" sz="2400" dirty="0" err="1"/>
              <a:t>book</a:t>
            </a:r>
            <a:r>
              <a:rPr lang="es-ES" altLang="es-MX" sz="2400" dirty="0"/>
              <a:t>&gt;</a:t>
            </a:r>
          </a:p>
          <a:p>
            <a:pPr>
              <a:buFontTx/>
              <a:buNone/>
            </a:pPr>
            <a:r>
              <a:rPr lang="es-ES" altLang="es-MX" sz="2400" dirty="0" smtClean="0"/>
              <a:t>&lt;/</a:t>
            </a:r>
            <a:r>
              <a:rPr lang="es-ES" altLang="es-MX" sz="2400" dirty="0" err="1"/>
              <a:t>bookstore</a:t>
            </a:r>
            <a:r>
              <a:rPr lang="es-ES" altLang="es-MX" sz="2400" dirty="0"/>
              <a:t>&gt;</a:t>
            </a:r>
          </a:p>
        </p:txBody>
      </p:sp>
    </p:spTree>
    <p:extLst>
      <p:ext uri="{BB962C8B-B14F-4D97-AF65-F5344CB8AC3E}">
        <p14:creationId xmlns:p14="http://schemas.microsoft.com/office/powerpoint/2010/main" val="3991702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5799</TotalTime>
  <Words>5855</Words>
  <Application>Microsoft Office PowerPoint</Application>
  <PresentationFormat>Panorámica</PresentationFormat>
  <Paragraphs>1117</Paragraphs>
  <Slides>158</Slides>
  <Notes>35</Notes>
  <HiddenSlides>0</HiddenSlides>
  <MMClips>1</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158</vt:i4>
      </vt:variant>
    </vt:vector>
  </HeadingPairs>
  <TitlesOfParts>
    <vt:vector size="169" baseType="lpstr">
      <vt:lpstr>Arial</vt:lpstr>
      <vt:lpstr>Bahnschrift</vt:lpstr>
      <vt:lpstr>Calibri</vt:lpstr>
      <vt:lpstr>Consolas</vt:lpstr>
      <vt:lpstr>Courier New</vt:lpstr>
      <vt:lpstr>Helvetica Neue</vt:lpstr>
      <vt:lpstr>Monotype Sorts</vt:lpstr>
      <vt:lpstr>Tahoma</vt:lpstr>
      <vt:lpstr>Times New Roman</vt:lpstr>
      <vt:lpstr>Wingdings</vt:lpstr>
      <vt:lpstr>Tema de Office</vt:lpstr>
      <vt:lpstr>Desarrollo de Aplicaciones Web</vt:lpstr>
      <vt:lpstr>Incluir JavaScript en documentos</vt:lpstr>
      <vt:lpstr>JavaScript en el mismo documento</vt:lpstr>
      <vt:lpstr>JavaScript en un archivo externo</vt:lpstr>
      <vt:lpstr>JavaScript en los elementos</vt:lpstr>
      <vt:lpstr>Etiqueta noscript</vt:lpstr>
      <vt:lpstr>Sintaxis</vt:lpstr>
      <vt:lpstr>Limitaciones</vt:lpstr>
      <vt:lpstr>Iniciando a programar</vt:lpstr>
      <vt:lpstr>Tipo de dato</vt:lpstr>
      <vt:lpstr>Arrays</vt:lpstr>
      <vt:lpstr>Operadores</vt:lpstr>
      <vt:lpstr>Operadores lógicos</vt:lpstr>
      <vt:lpstr>Negación símbolo !</vt:lpstr>
      <vt:lpstr>AND símbolo &amp;&amp;</vt:lpstr>
      <vt:lpstr>OR símbolo ||</vt:lpstr>
      <vt:lpstr>Matemáticos </vt:lpstr>
      <vt:lpstr>Operadores relacionales</vt:lpstr>
      <vt:lpstr>Estructura de control de flujo</vt:lpstr>
      <vt:lpstr>Estructura if</vt:lpstr>
      <vt:lpstr>Presentación de PowerPoint</vt:lpstr>
      <vt:lpstr>Estructura if...else</vt:lpstr>
      <vt:lpstr>Estructura if...else</vt:lpstr>
      <vt:lpstr>Estructura if...else</vt:lpstr>
      <vt:lpstr>Estructura for [ I ]</vt:lpstr>
      <vt:lpstr>Estructura for [ II ]</vt:lpstr>
      <vt:lpstr>Estructura for…in </vt:lpstr>
      <vt:lpstr>Funciones y propiedades básicas de JavaScript</vt:lpstr>
      <vt:lpstr>Funciones y propiedades básicas de JavaScript</vt:lpstr>
      <vt:lpstr>Funciones y propiedades básicas de JavaScript</vt:lpstr>
      <vt:lpstr>Funciones para Arrays</vt:lpstr>
      <vt:lpstr>Presentación de PowerPoint</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Presentación de PowerPoint</vt:lpstr>
      <vt:lpstr>Creación de funciones</vt:lpstr>
      <vt:lpstr>Declaración de una función</vt:lpstr>
      <vt:lpstr>Declaración de una función</vt:lpstr>
      <vt:lpstr>Modelo de Eventos de JavaScript</vt:lpstr>
      <vt:lpstr>    Eventos</vt:lpstr>
      <vt:lpstr>    Eventos</vt:lpstr>
      <vt:lpstr>    Eventos</vt:lpstr>
      <vt:lpstr>    Eventos</vt:lpstr>
      <vt:lpstr>    Eventos</vt:lpstr>
      <vt:lpstr>    Eventos</vt:lpstr>
      <vt:lpstr>    Eventos</vt:lpstr>
      <vt:lpstr>    Eventos</vt:lpstr>
      <vt:lpstr>    Eventos</vt:lpstr>
      <vt:lpstr>    Eventos</vt:lpstr>
      <vt:lpstr>    Eventos: onFocus</vt:lpstr>
      <vt:lpstr>    Eventos: onFocus</vt:lpstr>
      <vt:lpstr>    Eventos: onBlur</vt:lpstr>
      <vt:lpstr>    Eventos: onChange</vt:lpstr>
      <vt:lpstr>    Eventos: onPressKey</vt:lpstr>
      <vt:lpstr>    Eventos: onMove</vt:lpstr>
      <vt:lpstr>    Eventos: onselect</vt:lpstr>
      <vt:lpstr>    Eventos: OnunLoad</vt:lpstr>
      <vt:lpstr>    Eventos: OnMouseMove/OnMouseOut</vt:lpstr>
      <vt:lpstr>DOM</vt:lpstr>
      <vt:lpstr>Ejemplo</vt:lpstr>
      <vt:lpstr>DOM</vt:lpstr>
      <vt:lpstr>DOM</vt:lpstr>
      <vt:lpstr>Árbol de nodos</vt:lpstr>
      <vt:lpstr>Árbol de nodos</vt:lpstr>
      <vt:lpstr>Árbol de nodos</vt:lpstr>
      <vt:lpstr>Árbol de nodos</vt:lpstr>
      <vt:lpstr>Árbol de nodos</vt:lpstr>
      <vt:lpstr>Árbol de nodos</vt:lpstr>
      <vt:lpstr>Tipos de nodos</vt:lpstr>
      <vt:lpstr>Tipos de nodos</vt:lpstr>
      <vt:lpstr>Acceso directo a los nodos:  getElementsByTagName</vt:lpstr>
      <vt:lpstr>Acceso directo a los nodos:  getElementsByTagName</vt:lpstr>
      <vt:lpstr>Acceso directo a los nodos:  getElementsByName</vt:lpstr>
      <vt:lpstr>Acceso directo a los nodos: getElementById</vt:lpstr>
      <vt:lpstr>Crear elementos con DOM</vt:lpstr>
      <vt:lpstr>Crear elementos con DOM</vt:lpstr>
      <vt:lpstr>Eliminación de nodos</vt:lpstr>
      <vt:lpstr>Eliminación de nodos</vt:lpstr>
      <vt:lpstr>Agregar y eliminar elementos al vuelo</vt:lpstr>
      <vt:lpstr>Agregar y eliminar elementos al vuelo</vt:lpstr>
      <vt:lpstr>Agregar y eliminar elementos al vuelo</vt:lpstr>
      <vt:lpstr>Agregar y eliminar elementos al vuelo</vt:lpstr>
      <vt:lpstr>Agregar y eliminar elementos al vuelo</vt:lpstr>
      <vt:lpstr>Agregar y eliminar elementos al vuelo</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Ejercicio: Agregar y eliminar frutas dinámicamente.</vt:lpstr>
      <vt:lpstr>Ejercicio: Hacer el árbol del siguiente código.</vt:lpstr>
      <vt:lpstr>Ejemplo de árbol DOM</vt:lpstr>
      <vt:lpstr>Windows vs Document</vt:lpstr>
      <vt:lpstr>DOM: Eventos</vt:lpstr>
      <vt:lpstr>DOM: Eventos.  Atributos HTML que indican los métodos asociados</vt:lpstr>
      <vt:lpstr>DOM: Eventos</vt:lpstr>
      <vt:lpstr>DOM: Eventos</vt:lpstr>
      <vt:lpstr>DOM: This</vt:lpstr>
      <vt:lpstr>DOM: Manejadores de eventos como funciones externas</vt:lpstr>
      <vt:lpstr>DOM: Manejadores semánticos</vt:lpstr>
      <vt:lpstr>DOM: Manejadores semánticos</vt:lpstr>
      <vt:lpstr>DOM: Manejadores semánticos</vt:lpstr>
      <vt:lpstr>setTimeout()</vt:lpstr>
      <vt:lpstr>clearTimeout()</vt:lpstr>
      <vt:lpstr>setInterval()</vt:lpstr>
      <vt:lpstr>clearInterval()</vt:lpstr>
      <vt:lpstr>Ejemplo de clase</vt:lpstr>
      <vt:lpstr>Introducción al  PHP</vt:lpstr>
      <vt:lpstr>Presentación de PowerPoint</vt:lpstr>
      <vt:lpstr>1.Introducción a PHP</vt:lpstr>
      <vt:lpstr>1.Introducción a PHP</vt:lpstr>
      <vt:lpstr>1.Introducción a PHP</vt:lpstr>
      <vt:lpstr>2. Lenguaje PHP básico</vt:lpstr>
      <vt:lpstr>2.1.Sintaxis básica</vt:lpstr>
      <vt:lpstr>2.1.Sintaxis básica</vt:lpstr>
      <vt:lpstr>2.1.Sintaxis básica</vt:lpstr>
      <vt:lpstr>2.1.Sintaxis básica</vt:lpstr>
      <vt:lpstr>2.1.Sintaxis básica</vt:lpstr>
      <vt:lpstr>2.1.Sintaxis básica</vt:lpstr>
      <vt:lpstr>2.2.Variables</vt:lpstr>
      <vt:lpstr>2.3.Constantes</vt:lpstr>
      <vt:lpstr>2.4.Estructuras de control</vt:lpstr>
      <vt:lpstr>2.5.Funciones</vt:lpstr>
      <vt:lpstr>2.5.Funciones</vt:lpstr>
      <vt:lpstr>2.5.Funciones</vt:lpstr>
      <vt:lpstr>2.5.Funciones</vt:lpstr>
      <vt:lpstr>2.6.Arreglos</vt:lpstr>
      <vt:lpstr>3. Formularios</vt:lpstr>
      <vt:lpstr>3.1.Acceso a formularios desde PHP</vt:lpstr>
      <vt:lpstr>3.1.Acceso a formularios desde PHP</vt:lpstr>
      <vt:lpstr>3.1.Acceso a formularios desde PHP</vt:lpstr>
      <vt:lpstr>3.1.Acceso a formularios desde PHP</vt:lpstr>
      <vt:lpstr>3.2.El formulario de PHP</vt:lpstr>
      <vt:lpstr>3.2.El formulario de PHP</vt:lpstr>
      <vt:lpstr>3.3.Campos dinámicos con JavaScript</vt:lpstr>
      <vt:lpstr>3.4.Validación de formularios</vt:lpstr>
      <vt:lpstr>4.Acceso a bases de datos MySQL en PHP</vt:lpstr>
      <vt:lpstr>4.1.Bases de datos en la Web</vt:lpstr>
      <vt:lpstr>4.1.Bases de datos en la Web</vt:lpstr>
      <vt:lpstr>4.2.Lenguaje SQL</vt:lpstr>
      <vt:lpstr>4.2.Lenguaje SQL</vt:lpstr>
      <vt:lpstr>4.3.Funciones de PHP para el acceso a bases de datos MySQL</vt:lpstr>
      <vt:lpstr>Acceso a bases de datos MySQL</vt:lpstr>
      <vt:lpstr>Acceso a bases de datos MySQL</vt:lpstr>
      <vt:lpstr>Acceso a bases de datos MySQL</vt:lpstr>
      <vt:lpstr>Acceso a bases de datos MySQL</vt:lpstr>
      <vt:lpstr>Acceso a bases de datos MySQL</vt:lpstr>
      <vt:lpstr>Acceso a bases de datos MySQL</vt:lpstr>
      <vt:lpstr>Bibliografía</vt:lpstr>
      <vt:lpstr>Bibliografía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Julián Cristóbal Villegas Alonzo</dc:creator>
  <cp:lastModifiedBy>Julián Cristóbal Villegas Alonzo</cp:lastModifiedBy>
  <cp:revision>194</cp:revision>
  <cp:lastPrinted>2018-01-19T13:53:27Z</cp:lastPrinted>
  <dcterms:created xsi:type="dcterms:W3CDTF">2018-01-18T19:28:46Z</dcterms:created>
  <dcterms:modified xsi:type="dcterms:W3CDTF">2018-06-29T19:08:59Z</dcterms:modified>
</cp:coreProperties>
</file>