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6" r:id="rId1"/>
  </p:sldMasterIdLst>
  <p:sldIdLst>
    <p:sldId id="256" r:id="rId2"/>
    <p:sldId id="297" r:id="rId3"/>
    <p:sldId id="299" r:id="rId4"/>
    <p:sldId id="298" r:id="rId5"/>
    <p:sldId id="300" r:id="rId6"/>
    <p:sldId id="301" r:id="rId7"/>
    <p:sldId id="302" r:id="rId8"/>
    <p:sldId id="303" r:id="rId9"/>
    <p:sldId id="304" r:id="rId10"/>
    <p:sldId id="305" r:id="rId11"/>
    <p:sldId id="306" r:id="rId12"/>
    <p:sldId id="307" r:id="rId13"/>
    <p:sldId id="258" r:id="rId14"/>
    <p:sldId id="296" r:id="rId15"/>
    <p:sldId id="271" r:id="rId16"/>
    <p:sldId id="257" r:id="rId17"/>
    <p:sldId id="259" r:id="rId18"/>
    <p:sldId id="260" r:id="rId19"/>
    <p:sldId id="261" r:id="rId20"/>
    <p:sldId id="262" r:id="rId21"/>
    <p:sldId id="263" r:id="rId22"/>
    <p:sldId id="264" r:id="rId23"/>
    <p:sldId id="265" r:id="rId24"/>
    <p:sldId id="266" r:id="rId25"/>
    <p:sldId id="270" r:id="rId26"/>
    <p:sldId id="267" r:id="rId27"/>
    <p:sldId id="268" r:id="rId28"/>
    <p:sldId id="269" r:id="rId29"/>
    <p:sldId id="308" r:id="rId30"/>
    <p:sldId id="309" r:id="rId31"/>
    <p:sldId id="310" r:id="rId32"/>
    <p:sldId id="272" r:id="rId33"/>
    <p:sldId id="273" r:id="rId34"/>
    <p:sldId id="274" r:id="rId35"/>
    <p:sldId id="275" r:id="rId36"/>
    <p:sldId id="276" r:id="rId37"/>
    <p:sldId id="277" r:id="rId38"/>
    <p:sldId id="286" r:id="rId39"/>
    <p:sldId id="283" r:id="rId40"/>
    <p:sldId id="284" r:id="rId41"/>
    <p:sldId id="285" r:id="rId42"/>
    <p:sldId id="279" r:id="rId43"/>
    <p:sldId id="280" r:id="rId44"/>
    <p:sldId id="282" r:id="rId45"/>
    <p:sldId id="281" r:id="rId46"/>
    <p:sldId id="287" r:id="rId47"/>
    <p:sldId id="288" r:id="rId48"/>
    <p:sldId id="289" r:id="rId49"/>
    <p:sldId id="290" r:id="rId50"/>
    <p:sldId id="291" r:id="rId51"/>
    <p:sldId id="292" r:id="rId52"/>
    <p:sldId id="293" r:id="rId53"/>
    <p:sldId id="294" r:id="rId54"/>
    <p:sldId id="295"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15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24/05/2018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1108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12057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679F1D-5062-4A60-BCF1-CCD0E44F4E32}" type="datetimeFigureOut">
              <a:rPr lang="es-MX" smtClean="0"/>
              <a:t>24/05/2018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94375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2098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507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2242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24/05/2018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42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679F1D-5062-4A60-BCF1-CCD0E44F4E32}" type="datetimeFigureOut">
              <a:rPr lang="es-MX" smtClean="0"/>
              <a:t>24/05/2018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96477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679F1D-5062-4A60-BCF1-CCD0E44F4E32}" type="datetimeFigureOut">
              <a:rPr lang="es-MX" smtClean="0"/>
              <a:t>24/05/2018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209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679F1D-5062-4A60-BCF1-CCD0E44F4E32}" type="datetimeFigureOut">
              <a:rPr lang="es-MX" smtClean="0"/>
              <a:t>24/05/2018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08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9F1D-5062-4A60-BCF1-CCD0E44F4E32}" type="datetimeFigureOut">
              <a:rPr lang="es-MX" smtClean="0"/>
              <a:t>24/05/2018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65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24/05/2018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8217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679F1D-5062-4A60-BCF1-CCD0E44F4E32}" type="datetimeFigureOut">
              <a:rPr lang="es-MX" smtClean="0"/>
              <a:t>24/05/2018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00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679F1D-5062-4A60-BCF1-CCD0E44F4E32}" type="datetimeFigureOut">
              <a:rPr lang="es-MX" smtClean="0"/>
              <a:t>24/05/2018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E12A46-80B9-41C6-B1B1-F7542AC6B4DF}" type="slidenum">
              <a:rPr lang="es-MX" smtClean="0"/>
              <a:t>‹Nº›</a:t>
            </a:fld>
            <a:endParaRPr lang="es-MX"/>
          </a:p>
        </p:txBody>
      </p:sp>
    </p:spTree>
    <p:extLst>
      <p:ext uri="{BB962C8B-B14F-4D97-AF65-F5344CB8AC3E}">
        <p14:creationId xmlns:p14="http://schemas.microsoft.com/office/powerpoint/2010/main" val="163051339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Programación en HTML5</a:t>
            </a:r>
          </a:p>
        </p:txBody>
      </p:sp>
      <p:sp>
        <p:nvSpPr>
          <p:cNvPr id="3" name="Subtítulo 2"/>
          <p:cNvSpPr>
            <a:spLocks noGrp="1"/>
          </p:cNvSpPr>
          <p:nvPr>
            <p:ph type="subTitle" idx="1"/>
          </p:nvPr>
        </p:nvSpPr>
        <p:spPr/>
        <p:txBody>
          <a:bodyPr/>
          <a:lstStyle/>
          <a:p>
            <a:r>
              <a:rPr lang="es-MX" dirty="0" smtClean="0"/>
              <a:t>DESARROLLO DE APLICACIONES WEB</a:t>
            </a:r>
            <a:endParaRPr lang="es-MX" dirty="0"/>
          </a:p>
        </p:txBody>
      </p:sp>
      <p:pic>
        <p:nvPicPr>
          <p:cNvPr id="4" name="Imagen 3"/>
          <p:cNvPicPr>
            <a:picLocks noChangeAspect="1"/>
          </p:cNvPicPr>
          <p:nvPr/>
        </p:nvPicPr>
        <p:blipFill>
          <a:blip r:embed="rId2"/>
          <a:stretch>
            <a:fillRect/>
          </a:stretch>
        </p:blipFill>
        <p:spPr>
          <a:xfrm>
            <a:off x="8686426" y="392270"/>
            <a:ext cx="2695575" cy="2857500"/>
          </a:xfrm>
          <a:prstGeom prst="rect">
            <a:avLst/>
          </a:prstGeom>
        </p:spPr>
      </p:pic>
    </p:spTree>
    <p:extLst>
      <p:ext uri="{BB962C8B-B14F-4D97-AF65-F5344CB8AC3E}">
        <p14:creationId xmlns:p14="http://schemas.microsoft.com/office/powerpoint/2010/main" val="308024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4" name="Marcador de contenido 3"/>
          <p:cNvPicPr>
            <a:picLocks noGrp="1" noChangeAspect="1"/>
          </p:cNvPicPr>
          <p:nvPr>
            <p:ph idx="1"/>
          </p:nvPr>
        </p:nvPicPr>
        <p:blipFill>
          <a:blip r:embed="rId2"/>
          <a:stretch>
            <a:fillRect/>
          </a:stretch>
        </p:blipFill>
        <p:spPr>
          <a:xfrm>
            <a:off x="2036618" y="2069707"/>
            <a:ext cx="8063345" cy="4443635"/>
          </a:xfrm>
          <a:prstGeom prst="rect">
            <a:avLst/>
          </a:prstGeom>
        </p:spPr>
      </p:pic>
    </p:spTree>
    <p:extLst>
      <p:ext uri="{BB962C8B-B14F-4D97-AF65-F5344CB8AC3E}">
        <p14:creationId xmlns:p14="http://schemas.microsoft.com/office/powerpoint/2010/main" val="73454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5" name="Marcador de contenido 4"/>
          <p:cNvPicPr>
            <a:picLocks noGrp="1" noChangeAspect="1"/>
          </p:cNvPicPr>
          <p:nvPr>
            <p:ph idx="1"/>
          </p:nvPr>
        </p:nvPicPr>
        <p:blipFill>
          <a:blip r:embed="rId2"/>
          <a:stretch>
            <a:fillRect/>
          </a:stretch>
        </p:blipFill>
        <p:spPr>
          <a:xfrm>
            <a:off x="1992639" y="2222500"/>
            <a:ext cx="8206722" cy="3636963"/>
          </a:xfrm>
          <a:prstGeom prst="rect">
            <a:avLst/>
          </a:prstGeom>
        </p:spPr>
      </p:pic>
    </p:spTree>
    <p:extLst>
      <p:ext uri="{BB962C8B-B14F-4D97-AF65-F5344CB8AC3E}">
        <p14:creationId xmlns:p14="http://schemas.microsoft.com/office/powerpoint/2010/main" val="80790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foco</a:t>
            </a:r>
          </a:p>
        </p:txBody>
      </p:sp>
      <p:pic>
        <p:nvPicPr>
          <p:cNvPr id="4" name="Marcador de contenido 3"/>
          <p:cNvPicPr>
            <a:picLocks noGrp="1" noChangeAspect="1"/>
          </p:cNvPicPr>
          <p:nvPr>
            <p:ph idx="1"/>
          </p:nvPr>
        </p:nvPicPr>
        <p:blipFill>
          <a:blip r:embed="rId2"/>
          <a:stretch>
            <a:fillRect/>
          </a:stretch>
        </p:blipFill>
        <p:spPr>
          <a:xfrm>
            <a:off x="1947862" y="2959894"/>
            <a:ext cx="8296275" cy="2162175"/>
          </a:xfrm>
          <a:prstGeom prst="rect">
            <a:avLst/>
          </a:prstGeom>
        </p:spPr>
      </p:pic>
    </p:spTree>
    <p:extLst>
      <p:ext uri="{BB962C8B-B14F-4D97-AF65-F5344CB8AC3E}">
        <p14:creationId xmlns:p14="http://schemas.microsoft.com/office/powerpoint/2010/main" val="410232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básica de un html5</a:t>
            </a:r>
          </a:p>
        </p:txBody>
      </p:sp>
      <p:pic>
        <p:nvPicPr>
          <p:cNvPr id="5" name="Marcador de contenido 4"/>
          <p:cNvPicPr>
            <a:picLocks noGrp="1" noChangeAspect="1"/>
          </p:cNvPicPr>
          <p:nvPr>
            <p:ph idx="1"/>
          </p:nvPr>
        </p:nvPicPr>
        <p:blipFill>
          <a:blip r:embed="rId2"/>
          <a:stretch>
            <a:fillRect/>
          </a:stretch>
        </p:blipFill>
        <p:spPr>
          <a:xfrm>
            <a:off x="28227" y="1528474"/>
            <a:ext cx="12135544" cy="4609090"/>
          </a:xfrm>
          <a:prstGeom prst="rect">
            <a:avLst/>
          </a:prstGeom>
        </p:spPr>
      </p:pic>
    </p:spTree>
    <p:extLst>
      <p:ext uri="{BB962C8B-B14F-4D97-AF65-F5344CB8AC3E}">
        <p14:creationId xmlns:p14="http://schemas.microsoft.com/office/powerpoint/2010/main" val="297586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 4</a:t>
            </a:r>
            <a:endParaRPr lang="es-MX" dirty="0"/>
          </a:p>
        </p:txBody>
      </p:sp>
      <p:pic>
        <p:nvPicPr>
          <p:cNvPr id="4" name="Picture 2" descr="Estructura del documento versiones previas a HTML5. Descripción en detalle en los comentarios de esta diaposi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884" y="2296568"/>
            <a:ext cx="5984298" cy="408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142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HTML5</a:t>
            </a:r>
            <a:endParaRPr lang="es-MX"/>
          </a:p>
        </p:txBody>
      </p:sp>
      <p:pic>
        <p:nvPicPr>
          <p:cNvPr id="5" name="Marcador de contenido 4"/>
          <p:cNvPicPr>
            <a:picLocks noGrp="1" noChangeAspect="1"/>
          </p:cNvPicPr>
          <p:nvPr>
            <p:ph idx="1"/>
          </p:nvPr>
        </p:nvPicPr>
        <p:blipFill>
          <a:blip r:embed="rId2"/>
          <a:stretch>
            <a:fillRect/>
          </a:stretch>
        </p:blipFill>
        <p:spPr>
          <a:xfrm>
            <a:off x="3981232" y="1817400"/>
            <a:ext cx="4229533" cy="4483604"/>
          </a:xfrm>
          <a:prstGeom prst="rect">
            <a:avLst/>
          </a:prstGeom>
        </p:spPr>
      </p:pic>
    </p:spTree>
    <p:extLst>
      <p:ext uri="{BB962C8B-B14F-4D97-AF65-F5344CB8AC3E}">
        <p14:creationId xmlns:p14="http://schemas.microsoft.com/office/powerpoint/2010/main" val="2893445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Etiquetas </a:t>
            </a:r>
          </a:p>
        </p:txBody>
      </p:sp>
      <p:pic>
        <p:nvPicPr>
          <p:cNvPr id="4" name="Marcador de contenido 3"/>
          <p:cNvPicPr>
            <a:picLocks noGrp="1" noChangeAspect="1"/>
          </p:cNvPicPr>
          <p:nvPr>
            <p:ph idx="1"/>
          </p:nvPr>
        </p:nvPicPr>
        <p:blipFill>
          <a:blip r:embed="rId2"/>
          <a:stretch>
            <a:fillRect/>
          </a:stretch>
        </p:blipFill>
        <p:spPr>
          <a:xfrm>
            <a:off x="3802246" y="2825038"/>
            <a:ext cx="3372277" cy="2773648"/>
          </a:xfrm>
          <a:prstGeom prst="rect">
            <a:avLst/>
          </a:prstGeom>
        </p:spPr>
      </p:pic>
      <p:sp>
        <p:nvSpPr>
          <p:cNvPr id="5" name="Rectángulo 4"/>
          <p:cNvSpPr/>
          <p:nvPr/>
        </p:nvSpPr>
        <p:spPr>
          <a:xfrm>
            <a:off x="1317674" y="2178707"/>
            <a:ext cx="9120554" cy="646331"/>
          </a:xfrm>
          <a:prstGeom prst="rect">
            <a:avLst/>
          </a:prstGeom>
        </p:spPr>
        <p:txBody>
          <a:bodyPr wrap="square">
            <a:spAutoFit/>
          </a:bodyPr>
          <a:lstStyle/>
          <a:p>
            <a:r>
              <a:rPr lang="es-MX" dirty="0"/>
              <a:t>En HTML5 existen </a:t>
            </a:r>
            <a:r>
              <a:rPr lang="es-MX" dirty="0" err="1"/>
              <a:t>tags</a:t>
            </a:r>
            <a:r>
              <a:rPr lang="es-MX" dirty="0"/>
              <a:t> específicos para marcar varios elementos en la estructura de una página:</a:t>
            </a:r>
          </a:p>
        </p:txBody>
      </p:sp>
    </p:spTree>
    <p:extLst>
      <p:ext uri="{BB962C8B-B14F-4D97-AF65-F5344CB8AC3E}">
        <p14:creationId xmlns:p14="http://schemas.microsoft.com/office/powerpoint/2010/main" val="255157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de-DE" dirty="0"/>
              <a:t>&lt;!DOCTYPE html&gt;   </a:t>
            </a:r>
          </a:p>
          <a:p>
            <a:r>
              <a:rPr lang="de-DE" dirty="0"/>
              <a:t>&lt;html lang="es"&gt;</a:t>
            </a:r>
          </a:p>
          <a:p>
            <a:endParaRPr lang="de-DE" dirty="0"/>
          </a:p>
          <a:p>
            <a:r>
              <a:rPr lang="de-DE" dirty="0"/>
              <a:t>Indicamos que sera código html5</a:t>
            </a:r>
          </a:p>
          <a:p>
            <a:r>
              <a:rPr lang="de-DE" dirty="0"/>
              <a:t>Indicamos el lenguaje en español </a:t>
            </a:r>
            <a:endParaRPr lang="es-MX" dirty="0"/>
          </a:p>
        </p:txBody>
      </p:sp>
    </p:spTree>
    <p:extLst>
      <p:ext uri="{BB962C8B-B14F-4D97-AF65-F5344CB8AC3E}">
        <p14:creationId xmlns:p14="http://schemas.microsoft.com/office/powerpoint/2010/main" val="99994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HEAD</a:t>
            </a:r>
          </a:p>
        </p:txBody>
      </p:sp>
      <p:sp>
        <p:nvSpPr>
          <p:cNvPr id="3" name="Marcador de contenido 2"/>
          <p:cNvSpPr>
            <a:spLocks noGrp="1"/>
          </p:cNvSpPr>
          <p:nvPr>
            <p:ph idx="1"/>
          </p:nvPr>
        </p:nvSpPr>
        <p:spPr/>
        <p:txBody>
          <a:bodyPr>
            <a:normAutofit/>
          </a:bodyPr>
          <a:lstStyle/>
          <a:p>
            <a:pPr marL="0" indent="0">
              <a:buNone/>
            </a:pPr>
            <a:endParaRPr lang="es-MX" dirty="0"/>
          </a:p>
          <a:p>
            <a:r>
              <a:rPr lang="es-MX" dirty="0"/>
              <a:t>&lt;</a:t>
            </a:r>
            <a:r>
              <a:rPr lang="es-MX" dirty="0" err="1"/>
              <a:t>title</a:t>
            </a:r>
            <a:r>
              <a:rPr lang="es-MX" dirty="0"/>
              <a:t>&gt;Titulo de la web&lt;/</a:t>
            </a:r>
            <a:r>
              <a:rPr lang="es-MX" dirty="0" err="1"/>
              <a:t>title</a:t>
            </a:r>
            <a:r>
              <a:rPr lang="es-MX" dirty="0"/>
              <a:t>&gt;</a:t>
            </a:r>
          </a:p>
          <a:p>
            <a:r>
              <a:rPr lang="es-MX" dirty="0"/>
              <a:t> </a:t>
            </a:r>
          </a:p>
          <a:p>
            <a:r>
              <a:rPr lang="es-MX" dirty="0"/>
              <a:t>&lt;meta </a:t>
            </a:r>
            <a:r>
              <a:rPr lang="es-MX" dirty="0" err="1"/>
              <a:t>charset</a:t>
            </a:r>
            <a:r>
              <a:rPr lang="es-MX" dirty="0"/>
              <a:t>="utf-8" /&gt;</a:t>
            </a:r>
          </a:p>
          <a:p>
            <a:endParaRPr lang="es-MX" dirty="0"/>
          </a:p>
          <a:p>
            <a:r>
              <a:rPr lang="es-MX" dirty="0"/>
              <a:t>Agregamos el titulo de nuestra página </a:t>
            </a:r>
          </a:p>
          <a:p>
            <a:r>
              <a:rPr lang="es-MX" dirty="0"/>
              <a:t>Los caracteres validos para esta pagina </a:t>
            </a:r>
          </a:p>
          <a:p>
            <a:r>
              <a:rPr lang="es-MX" dirty="0"/>
              <a:t>Los enlaces a las hojas de estilos </a:t>
            </a:r>
          </a:p>
        </p:txBody>
      </p:sp>
    </p:spTree>
    <p:extLst>
      <p:ext uri="{BB962C8B-B14F-4D97-AF65-F5344CB8AC3E}">
        <p14:creationId xmlns:p14="http://schemas.microsoft.com/office/powerpoint/2010/main" val="2597002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Body</a:t>
            </a:r>
            <a:r>
              <a:rPr lang="es-MX" dirty="0"/>
              <a:t> </a:t>
            </a:r>
          </a:p>
        </p:txBody>
      </p:sp>
      <p:sp>
        <p:nvSpPr>
          <p:cNvPr id="3" name="Marcador de contenido 2"/>
          <p:cNvSpPr>
            <a:spLocks noGrp="1"/>
          </p:cNvSpPr>
          <p:nvPr>
            <p:ph idx="1"/>
          </p:nvPr>
        </p:nvSpPr>
        <p:spPr/>
        <p:txBody>
          <a:bodyPr/>
          <a:lstStyle/>
          <a:p>
            <a:r>
              <a:rPr lang="es-MX" dirty="0"/>
              <a:t>Cuerpo de toda la pagina .</a:t>
            </a:r>
          </a:p>
          <a:p>
            <a:r>
              <a:rPr lang="es-MX" dirty="0"/>
              <a:t>Todo lo que quiera que aparezca en mi pagina debe estar en el.</a:t>
            </a:r>
          </a:p>
        </p:txBody>
      </p:sp>
    </p:spTree>
    <p:extLst>
      <p:ext uri="{BB962C8B-B14F-4D97-AF65-F5344CB8AC3E}">
        <p14:creationId xmlns:p14="http://schemas.microsoft.com/office/powerpoint/2010/main" val="136947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a:t>
            </a:r>
            <a:endParaRPr lang="es-MX" dirty="0"/>
          </a:p>
        </p:txBody>
      </p:sp>
      <p:sp>
        <p:nvSpPr>
          <p:cNvPr id="3" name="Marcador de contenido 2"/>
          <p:cNvSpPr>
            <a:spLocks noGrp="1"/>
          </p:cNvSpPr>
          <p:nvPr>
            <p:ph idx="1"/>
          </p:nvPr>
        </p:nvSpPr>
        <p:spPr/>
        <p:txBody>
          <a:bodyPr/>
          <a:lstStyle/>
          <a:p>
            <a:r>
              <a:rPr lang="es-MX" dirty="0"/>
              <a:t>HTML significa "Lenguaje de Marcado de </a:t>
            </a:r>
            <a:r>
              <a:rPr lang="es-MX" dirty="0" err="1"/>
              <a:t>Hypertexto</a:t>
            </a:r>
            <a:r>
              <a:rPr lang="es-MX" dirty="0"/>
              <a:t>" por sus siglas en ingles "</a:t>
            </a:r>
            <a:r>
              <a:rPr lang="es-MX" dirty="0" err="1"/>
              <a:t>HyperText</a:t>
            </a:r>
            <a:r>
              <a:rPr lang="es-MX" dirty="0"/>
              <a:t> </a:t>
            </a:r>
            <a:r>
              <a:rPr lang="es-MX" dirty="0" err="1"/>
              <a:t>Markup</a:t>
            </a:r>
            <a:r>
              <a:rPr lang="es-MX" dirty="0"/>
              <a:t> </a:t>
            </a:r>
            <a:r>
              <a:rPr lang="es-MX" dirty="0" err="1"/>
              <a:t>Language</a:t>
            </a:r>
            <a:r>
              <a:rPr lang="es-MX" dirty="0"/>
              <a:t>", es un lenguaje que pertenece a la familia de los "lenguajes de marcado" y es utilizado para la elaboración de páginas web. El estándar HTML lo define la W3C (</a:t>
            </a:r>
            <a:r>
              <a:rPr lang="es-MX" dirty="0" err="1"/>
              <a:t>World</a:t>
            </a:r>
            <a:r>
              <a:rPr lang="es-MX" dirty="0"/>
              <a:t> Wide Web </a:t>
            </a:r>
            <a:r>
              <a:rPr lang="es-MX" dirty="0" err="1"/>
              <a:t>Consortium</a:t>
            </a:r>
            <a:r>
              <a:rPr lang="es-MX" dirty="0"/>
              <a:t>) y actualmente HTML se encuentra en su versión HTML5.</a:t>
            </a:r>
          </a:p>
          <a:p>
            <a:r>
              <a:rPr lang="es-MX" dirty="0"/>
              <a:t>Cabe destacar que HTML no es un lenguaje de programación ya que no cuenta con funciones aritméticas, variables o estructuras de control propias de los lenguajes de programación, por lo que HTML genera únicamente páginas web estáticas, sin embargo, HTML se puede usar en conjunto con diversos lenguajes de programación para la creación de páginas web dinámicas</a:t>
            </a:r>
            <a:r>
              <a:rPr lang="es-MX" dirty="0" smtClean="0"/>
              <a:t>.</a:t>
            </a:r>
            <a:endParaRPr lang="es-MX" dirty="0"/>
          </a:p>
        </p:txBody>
      </p:sp>
    </p:spTree>
    <p:extLst>
      <p:ext uri="{BB962C8B-B14F-4D97-AF65-F5344CB8AC3E}">
        <p14:creationId xmlns:p14="http://schemas.microsoft.com/office/powerpoint/2010/main" val="147104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Nav</a:t>
            </a:r>
            <a:endParaRPr lang="es-MX" dirty="0"/>
          </a:p>
        </p:txBody>
      </p:sp>
      <p:sp>
        <p:nvSpPr>
          <p:cNvPr id="3" name="Marcador de contenido 2"/>
          <p:cNvSpPr>
            <a:spLocks noGrp="1"/>
          </p:cNvSpPr>
          <p:nvPr>
            <p:ph idx="1"/>
          </p:nvPr>
        </p:nvSpPr>
        <p:spPr/>
        <p:txBody>
          <a:bodyPr/>
          <a:lstStyle/>
          <a:p>
            <a:r>
              <a:rPr lang="es-MX" dirty="0"/>
              <a:t>Sirve para ir definiendo mis enlaces que va a tener mi pagina.</a:t>
            </a:r>
          </a:p>
        </p:txBody>
      </p:sp>
    </p:spTree>
    <p:extLst>
      <p:ext uri="{BB962C8B-B14F-4D97-AF65-F5344CB8AC3E}">
        <p14:creationId xmlns:p14="http://schemas.microsoft.com/office/powerpoint/2010/main" val="2539382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&lt;</a:t>
            </a:r>
            <a:r>
              <a:rPr lang="es-MX" dirty="0" err="1"/>
              <a:t>section</a:t>
            </a:r>
            <a:r>
              <a:rPr lang="es-MX" dirty="0"/>
              <a:t>&gt; </a:t>
            </a:r>
          </a:p>
        </p:txBody>
      </p:sp>
      <p:sp>
        <p:nvSpPr>
          <p:cNvPr id="3" name="Marcador de contenido 2"/>
          <p:cNvSpPr>
            <a:spLocks noGrp="1"/>
          </p:cNvSpPr>
          <p:nvPr>
            <p:ph idx="1"/>
          </p:nvPr>
        </p:nvSpPr>
        <p:spPr/>
        <p:txBody>
          <a:bodyPr/>
          <a:lstStyle/>
          <a:p>
            <a:r>
              <a:rPr lang="es-MX" dirty="0"/>
              <a:t>Se utiliza para separar un determinado grupo de contenidos que tengamos . </a:t>
            </a:r>
          </a:p>
          <a:p>
            <a:r>
              <a:rPr lang="es-MX" dirty="0"/>
              <a:t>Sustituye al div</a:t>
            </a:r>
          </a:p>
          <a:p>
            <a:r>
              <a:rPr lang="es-MX" dirty="0" err="1"/>
              <a:t>Article</a:t>
            </a:r>
            <a:r>
              <a:rPr lang="es-MX" dirty="0"/>
              <a:t> se utiliza para definir que ira contenido en este grupo declarado.</a:t>
            </a:r>
          </a:p>
          <a:p>
            <a:r>
              <a:rPr lang="es-MX" dirty="0"/>
              <a:t>Puede ir </a:t>
            </a:r>
            <a:r>
              <a:rPr lang="es-MX" dirty="0" err="1"/>
              <a:t>article</a:t>
            </a:r>
            <a:r>
              <a:rPr lang="es-MX" dirty="0"/>
              <a:t> o no . </a:t>
            </a:r>
          </a:p>
          <a:p>
            <a:pPr marL="0" indent="0">
              <a:buNone/>
            </a:pPr>
            <a:endParaRPr lang="es-MX" dirty="0"/>
          </a:p>
        </p:txBody>
      </p:sp>
    </p:spTree>
    <p:extLst>
      <p:ext uri="{BB962C8B-B14F-4D97-AF65-F5344CB8AC3E}">
        <p14:creationId xmlns:p14="http://schemas.microsoft.com/office/powerpoint/2010/main" val="3043514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ASIDE </a:t>
            </a:r>
          </a:p>
        </p:txBody>
      </p:sp>
      <p:sp>
        <p:nvSpPr>
          <p:cNvPr id="3" name="Marcador de contenido 2"/>
          <p:cNvSpPr>
            <a:spLocks noGrp="1"/>
          </p:cNvSpPr>
          <p:nvPr>
            <p:ph idx="1"/>
          </p:nvPr>
        </p:nvSpPr>
        <p:spPr/>
        <p:txBody>
          <a:bodyPr/>
          <a:lstStyle/>
          <a:p>
            <a:r>
              <a:rPr lang="es-MX" dirty="0"/>
              <a:t>Es la barra lateral en la que podemos tener más contenidos </a:t>
            </a:r>
          </a:p>
          <a:p>
            <a:r>
              <a:rPr lang="es-MX" dirty="0"/>
              <a:t>Podemos ocuparla para agregar también enlaces </a:t>
            </a:r>
          </a:p>
        </p:txBody>
      </p:sp>
    </p:spTree>
    <p:extLst>
      <p:ext uri="{BB962C8B-B14F-4D97-AF65-F5344CB8AC3E}">
        <p14:creationId xmlns:p14="http://schemas.microsoft.com/office/powerpoint/2010/main" val="999554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Footer</a:t>
            </a:r>
            <a:endParaRPr lang="es-MX" dirty="0"/>
          </a:p>
        </p:txBody>
      </p:sp>
      <p:sp>
        <p:nvSpPr>
          <p:cNvPr id="3" name="Marcador de contenido 2"/>
          <p:cNvSpPr>
            <a:spLocks noGrp="1"/>
          </p:cNvSpPr>
          <p:nvPr>
            <p:ph idx="1"/>
          </p:nvPr>
        </p:nvSpPr>
        <p:spPr/>
        <p:txBody>
          <a:bodyPr/>
          <a:lstStyle/>
          <a:p>
            <a:r>
              <a:rPr lang="es-MX" dirty="0" err="1"/>
              <a:t>Tambien</a:t>
            </a:r>
            <a:r>
              <a:rPr lang="es-MX" dirty="0"/>
              <a:t> llamado pie de pagina </a:t>
            </a:r>
          </a:p>
          <a:p>
            <a:r>
              <a:rPr lang="es-MX" dirty="0"/>
              <a:t>Se utiliza para agregar una referencia o un escrito </a:t>
            </a:r>
          </a:p>
          <a:p>
            <a:r>
              <a:rPr lang="es-MX" dirty="0"/>
              <a:t>Por lo general su tamaño es menor a los </a:t>
            </a:r>
            <a:r>
              <a:rPr lang="es-MX" dirty="0" err="1"/>
              <a:t>tomales</a:t>
            </a:r>
            <a:endParaRPr lang="es-MX" dirty="0"/>
          </a:p>
          <a:p>
            <a:r>
              <a:rPr lang="es-MX" dirty="0"/>
              <a:t>Puede ser configurado con etiquetas </a:t>
            </a:r>
          </a:p>
        </p:txBody>
      </p:sp>
    </p:spTree>
    <p:extLst>
      <p:ext uri="{BB962C8B-B14F-4D97-AF65-F5344CB8AC3E}">
        <p14:creationId xmlns:p14="http://schemas.microsoft.com/office/powerpoint/2010/main" val="133532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Encabezados H</a:t>
            </a:r>
          </a:p>
        </p:txBody>
      </p:sp>
      <p:sp>
        <p:nvSpPr>
          <p:cNvPr id="3" name="Marcador de contenido 2"/>
          <p:cNvSpPr>
            <a:spLocks noGrp="1"/>
          </p:cNvSpPr>
          <p:nvPr>
            <p:ph idx="1"/>
          </p:nvPr>
        </p:nvSpPr>
        <p:spPr/>
        <p:txBody>
          <a:bodyPr/>
          <a:lstStyle/>
          <a:p>
            <a:r>
              <a:rPr lang="es-MX" dirty="0"/>
              <a:t>Existen de h1 al  h6 para indicar un encabezado en un texto </a:t>
            </a:r>
          </a:p>
        </p:txBody>
      </p:sp>
    </p:spTree>
    <p:extLst>
      <p:ext uri="{BB962C8B-B14F-4D97-AF65-F5344CB8AC3E}">
        <p14:creationId xmlns:p14="http://schemas.microsoft.com/office/powerpoint/2010/main" val="2654441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Hgroup</a:t>
            </a:r>
            <a:endParaRPr lang="es-MX" dirty="0"/>
          </a:p>
        </p:txBody>
      </p:sp>
      <p:sp>
        <p:nvSpPr>
          <p:cNvPr id="3" name="Marcador de contenido 2"/>
          <p:cNvSpPr>
            <a:spLocks noGrp="1"/>
          </p:cNvSpPr>
          <p:nvPr>
            <p:ph idx="1"/>
          </p:nvPr>
        </p:nvSpPr>
        <p:spPr/>
        <p:txBody>
          <a:bodyPr/>
          <a:lstStyle/>
          <a:p>
            <a:r>
              <a:rPr lang="es-MX" dirty="0"/>
              <a:t>Se utiliza para hacer grupos </a:t>
            </a:r>
          </a:p>
          <a:p>
            <a:r>
              <a:rPr lang="es-MX" dirty="0"/>
              <a:t>Una etiqueta de mayor prioridad dependerá de otra</a:t>
            </a:r>
          </a:p>
          <a:p>
            <a:r>
              <a:rPr lang="es-MX" dirty="0"/>
              <a:t>Puedes hacer </a:t>
            </a:r>
            <a:r>
              <a:rPr lang="es-MX"/>
              <a:t>muchos grupos</a:t>
            </a:r>
          </a:p>
          <a:p>
            <a:endParaRPr lang="es-MX"/>
          </a:p>
        </p:txBody>
      </p:sp>
    </p:spTree>
    <p:extLst>
      <p:ext uri="{BB962C8B-B14F-4D97-AF65-F5344CB8AC3E}">
        <p14:creationId xmlns:p14="http://schemas.microsoft.com/office/powerpoint/2010/main" val="175504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RECUERDA</a:t>
            </a:r>
          </a:p>
        </p:txBody>
      </p:sp>
      <p:sp>
        <p:nvSpPr>
          <p:cNvPr id="3" name="Marcador de contenido 2"/>
          <p:cNvSpPr>
            <a:spLocks noGrp="1"/>
          </p:cNvSpPr>
          <p:nvPr>
            <p:ph idx="1"/>
          </p:nvPr>
        </p:nvSpPr>
        <p:spPr/>
        <p:txBody>
          <a:bodyPr/>
          <a:lstStyle/>
          <a:p>
            <a:r>
              <a:rPr lang="es-MX" dirty="0"/>
              <a:t>El estándar HTML5 no requiere etiquetas en minúsculas, pero W3C recomienda minúsculas en HTML 5, y exige minúsculas para los tipos de documentos más estrictas como XHTML</a:t>
            </a:r>
          </a:p>
        </p:txBody>
      </p:sp>
    </p:spTree>
    <p:extLst>
      <p:ext uri="{BB962C8B-B14F-4D97-AF65-F5344CB8AC3E}">
        <p14:creationId xmlns:p14="http://schemas.microsoft.com/office/powerpoint/2010/main" val="3885669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Párrafos y saltos de línea </a:t>
            </a:r>
          </a:p>
        </p:txBody>
      </p:sp>
      <p:sp>
        <p:nvSpPr>
          <p:cNvPr id="3" name="Marcador de contenido 2"/>
          <p:cNvSpPr>
            <a:spLocks noGrp="1"/>
          </p:cNvSpPr>
          <p:nvPr>
            <p:ph idx="1"/>
          </p:nvPr>
        </p:nvSpPr>
        <p:spPr/>
        <p:txBody>
          <a:bodyPr/>
          <a:lstStyle/>
          <a:p>
            <a:r>
              <a:rPr lang="es-MX" dirty="0"/>
              <a:t>&lt;p &gt;  Párrafos </a:t>
            </a:r>
          </a:p>
          <a:p>
            <a:r>
              <a:rPr lang="es-MX" dirty="0"/>
              <a:t>&lt;br&gt;   Saltos de línea </a:t>
            </a:r>
          </a:p>
        </p:txBody>
      </p:sp>
    </p:spTree>
    <p:extLst>
      <p:ext uri="{BB962C8B-B14F-4D97-AF65-F5344CB8AC3E}">
        <p14:creationId xmlns:p14="http://schemas.microsoft.com/office/powerpoint/2010/main" val="29737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Hojas de estilos </a:t>
            </a:r>
          </a:p>
        </p:txBody>
      </p:sp>
      <p:sp>
        <p:nvSpPr>
          <p:cNvPr id="3" name="Marcador de contenido 2"/>
          <p:cNvSpPr>
            <a:spLocks noGrp="1"/>
          </p:cNvSpPr>
          <p:nvPr>
            <p:ph idx="1"/>
          </p:nvPr>
        </p:nvSpPr>
        <p:spPr/>
        <p:txBody>
          <a:bodyPr/>
          <a:lstStyle/>
          <a:p>
            <a:r>
              <a:rPr lang="es-MX" dirty="0"/>
              <a:t>Existen 3 tipos de estilos , en cada línea , dentro del mismo html5 y los externos </a:t>
            </a:r>
          </a:p>
          <a:p>
            <a:r>
              <a:rPr lang="es-MX" dirty="0"/>
              <a:t>En este curso ocuparemos los externos .</a:t>
            </a:r>
          </a:p>
          <a:p>
            <a:endParaRPr lang="es-MX" dirty="0"/>
          </a:p>
        </p:txBody>
      </p:sp>
    </p:spTree>
    <p:extLst>
      <p:ext uri="{BB962C8B-B14F-4D97-AF65-F5344CB8AC3E}">
        <p14:creationId xmlns:p14="http://schemas.microsoft.com/office/powerpoint/2010/main" val="1932695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Unidades absolutas y relativas</a:t>
            </a:r>
          </a:p>
        </p:txBody>
      </p:sp>
      <p:sp>
        <p:nvSpPr>
          <p:cNvPr id="3" name="Marcador de contenido 2"/>
          <p:cNvSpPr>
            <a:spLocks noGrp="1"/>
          </p:cNvSpPr>
          <p:nvPr>
            <p:ph idx="1"/>
          </p:nvPr>
        </p:nvSpPr>
        <p:spPr/>
        <p:txBody>
          <a:bodyPr/>
          <a:lstStyle/>
          <a:p>
            <a:pPr marL="0" indent="0">
              <a:buNone/>
            </a:pPr>
            <a:r>
              <a:rPr lang="es-MX" dirty="0" smtClean="0"/>
              <a:t>Para </a:t>
            </a:r>
            <a:r>
              <a:rPr lang="es-MX" dirty="0"/>
              <a:t>la definición del tamaño de una fuente escalable disponemos de diversas unidades de medida estándar en CSS 3, que por conveniencia podemos dividir en:</a:t>
            </a:r>
          </a:p>
          <a:p>
            <a:r>
              <a:rPr lang="es-MX" dirty="0"/>
              <a:t>Unidades absolutas: Consisten en unidades de medida físicas y tienen una relación fija y bien definida unas relativas a otras. Son unidades no escalables, a excepción del porcentaje, que estrictamente hablando no sería una unidad absoluta estándar, aunque así es generalmente considerada.</a:t>
            </a:r>
          </a:p>
          <a:p>
            <a:r>
              <a:rPr lang="es-MX" dirty="0"/>
              <a:t>Unidades relativas: Especifican un tamaño relativo a otra longitud externa. Las unidades relativas son fácilmente escalables.</a:t>
            </a:r>
          </a:p>
          <a:p>
            <a:endParaRPr lang="es-MX" dirty="0"/>
          </a:p>
        </p:txBody>
      </p:sp>
    </p:spTree>
    <p:extLst>
      <p:ext uri="{BB962C8B-B14F-4D97-AF65-F5344CB8AC3E}">
        <p14:creationId xmlns:p14="http://schemas.microsoft.com/office/powerpoint/2010/main" val="70054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HTML?</a:t>
            </a:r>
          </a:p>
        </p:txBody>
      </p:sp>
      <p:sp>
        <p:nvSpPr>
          <p:cNvPr id="3" name="Marcador de contenido 2"/>
          <p:cNvSpPr>
            <a:spLocks noGrp="1"/>
          </p:cNvSpPr>
          <p:nvPr>
            <p:ph idx="1"/>
          </p:nvPr>
        </p:nvSpPr>
        <p:spPr/>
        <p:txBody>
          <a:bodyPr/>
          <a:lstStyle/>
          <a:p>
            <a:r>
              <a:rPr lang="es-MX" dirty="0" smtClean="0"/>
              <a:t>Básicamente </a:t>
            </a:r>
            <a:r>
              <a:rPr lang="es-MX" dirty="0"/>
              <a:t>el lenguaje HTML sirve para describir la estructura básica de una página y organizar la forma en que se mostrará su contenido, además de que HTML permite incluir enlaces (links) hacia otras páginas o documentos.</a:t>
            </a:r>
          </a:p>
          <a:p>
            <a:r>
              <a:rPr lang="es-MX" dirty="0"/>
              <a:t>HTML es un lenguaje de marcado descriptivo que se escribe en forma de etiquetas para definir la estructura de una página web y su contenido como texto, imágenes, entre otros, de modo que HTML es el encargado de describir (hasta cierto punto) la apariencia que tendrá la página web.</a:t>
            </a:r>
          </a:p>
        </p:txBody>
      </p:sp>
    </p:spTree>
    <p:extLst>
      <p:ext uri="{BB962C8B-B14F-4D97-AF65-F5344CB8AC3E}">
        <p14:creationId xmlns:p14="http://schemas.microsoft.com/office/powerpoint/2010/main" val="390435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4" name="Marcador de contenido 3"/>
          <p:cNvPicPr>
            <a:picLocks noGrp="1" noChangeAspect="1"/>
          </p:cNvPicPr>
          <p:nvPr>
            <p:ph idx="1"/>
          </p:nvPr>
        </p:nvPicPr>
        <p:blipFill>
          <a:blip r:embed="rId2"/>
          <a:stretch>
            <a:fillRect/>
          </a:stretch>
        </p:blipFill>
        <p:spPr>
          <a:xfrm>
            <a:off x="2185987" y="2008909"/>
            <a:ext cx="7469255" cy="4114799"/>
          </a:xfrm>
          <a:prstGeom prst="rect">
            <a:avLst/>
          </a:prstGeom>
        </p:spPr>
      </p:pic>
    </p:spTree>
    <p:extLst>
      <p:ext uri="{BB962C8B-B14F-4D97-AF65-F5344CB8AC3E}">
        <p14:creationId xmlns:p14="http://schemas.microsoft.com/office/powerpoint/2010/main" val="180258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5" name="Marcador de contenido 4"/>
          <p:cNvPicPr>
            <a:picLocks noGrp="1" noChangeAspect="1"/>
          </p:cNvPicPr>
          <p:nvPr>
            <p:ph idx="1"/>
          </p:nvPr>
        </p:nvPicPr>
        <p:blipFill>
          <a:blip r:embed="rId2"/>
          <a:stretch>
            <a:fillRect/>
          </a:stretch>
        </p:blipFill>
        <p:spPr>
          <a:xfrm>
            <a:off x="2180042" y="1759527"/>
            <a:ext cx="7831913" cy="4778795"/>
          </a:xfrm>
          <a:prstGeom prst="rect">
            <a:avLst/>
          </a:prstGeom>
        </p:spPr>
      </p:pic>
    </p:spTree>
    <p:extLst>
      <p:ext uri="{BB962C8B-B14F-4D97-AF65-F5344CB8AC3E}">
        <p14:creationId xmlns:p14="http://schemas.microsoft.com/office/powerpoint/2010/main" val="188895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MARGENES </a:t>
            </a:r>
          </a:p>
        </p:txBody>
      </p:sp>
      <p:sp>
        <p:nvSpPr>
          <p:cNvPr id="3" name="Marcador de contenido 2"/>
          <p:cNvSpPr>
            <a:spLocks noGrp="1"/>
          </p:cNvSpPr>
          <p:nvPr>
            <p:ph idx="1"/>
          </p:nvPr>
        </p:nvSpPr>
        <p:spPr/>
        <p:txBody>
          <a:bodyPr/>
          <a:lstStyle/>
          <a:p>
            <a:r>
              <a:rPr lang="es-MX" dirty="0"/>
              <a:t>Las unidades más utilizadas para indicar los márgenes de un elemento son los píxeles (cuando se requiere una precisión total), los </a:t>
            </a:r>
            <a:r>
              <a:rPr lang="es-MX" dirty="0" err="1"/>
              <a:t>em</a:t>
            </a:r>
            <a:r>
              <a:rPr lang="es-MX" dirty="0"/>
              <a:t> (para hacer diseños que mantengan las proporciones) y los porcentajes (para hacer diseños líquidos o fluidos).</a:t>
            </a:r>
          </a:p>
        </p:txBody>
      </p:sp>
    </p:spTree>
    <p:extLst>
      <p:ext uri="{BB962C8B-B14F-4D97-AF65-F5344CB8AC3E}">
        <p14:creationId xmlns:p14="http://schemas.microsoft.com/office/powerpoint/2010/main" val="1543574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a:t>
            </a:r>
          </a:p>
        </p:txBody>
      </p:sp>
      <p:sp>
        <p:nvSpPr>
          <p:cNvPr id="3" name="Marcador de contenido 2"/>
          <p:cNvSpPr>
            <a:spLocks noGrp="1"/>
          </p:cNvSpPr>
          <p:nvPr>
            <p:ph idx="1"/>
          </p:nvPr>
        </p:nvSpPr>
        <p:spPr/>
        <p:txBody>
          <a:bodyPr/>
          <a:lstStyle/>
          <a:p>
            <a:r>
              <a:rPr lang="es-MX" dirty="0"/>
              <a:t>in, pulgadas ("</a:t>
            </a:r>
            <a:r>
              <a:rPr lang="es-MX" dirty="0" err="1"/>
              <a:t>inches</a:t>
            </a:r>
            <a:r>
              <a:rPr lang="es-MX" dirty="0"/>
              <a:t>", en inglés). Una pulgada equivale a 2.54 centímetros.</a:t>
            </a:r>
          </a:p>
          <a:p>
            <a:r>
              <a:rPr lang="es-MX" dirty="0"/>
              <a:t>cm, centímetros.</a:t>
            </a:r>
          </a:p>
          <a:p>
            <a:r>
              <a:rPr lang="es-MX" dirty="0"/>
              <a:t>mm, milímetros.</a:t>
            </a:r>
          </a:p>
          <a:p>
            <a:r>
              <a:rPr lang="es-MX" dirty="0"/>
              <a:t>pt, puntos. Un punto equivale a 1 pulgada/72, es decir, unos 0.35 milímetros.</a:t>
            </a:r>
          </a:p>
          <a:p>
            <a:r>
              <a:rPr lang="es-MX" dirty="0"/>
              <a:t>pc, picas. Una pica equivale a 12 puntos, es decir, unos 4.23 milímetros.</a:t>
            </a:r>
          </a:p>
        </p:txBody>
      </p:sp>
    </p:spTree>
    <p:extLst>
      <p:ext uri="{BB962C8B-B14F-4D97-AF65-F5344CB8AC3E}">
        <p14:creationId xmlns:p14="http://schemas.microsoft.com/office/powerpoint/2010/main" val="4274319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relativas</a:t>
            </a:r>
          </a:p>
        </p:txBody>
      </p:sp>
      <p:sp>
        <p:nvSpPr>
          <p:cNvPr id="3" name="Marcador de contenido 2"/>
          <p:cNvSpPr>
            <a:spLocks noGrp="1"/>
          </p:cNvSpPr>
          <p:nvPr>
            <p:ph idx="1"/>
          </p:nvPr>
        </p:nvSpPr>
        <p:spPr/>
        <p:txBody>
          <a:bodyPr/>
          <a:lstStyle/>
          <a:p>
            <a:r>
              <a:rPr lang="es-MX" dirty="0" err="1"/>
              <a:t>em</a:t>
            </a:r>
            <a:r>
              <a:rPr lang="es-MX" dirty="0"/>
              <a:t>, (no confundir con la etiqueta &lt;</a:t>
            </a:r>
            <a:r>
              <a:rPr lang="es-MX" dirty="0" err="1"/>
              <a:t>em</a:t>
            </a:r>
            <a:r>
              <a:rPr lang="es-MX" dirty="0"/>
              <a:t>&gt; de HTML) relativa respecto del tamaño de letra del elemento.</a:t>
            </a:r>
          </a:p>
          <a:p>
            <a:r>
              <a:rPr lang="es-MX" dirty="0"/>
              <a:t>ex, relativa respecto de la altura de la letra x ("equis minúscula") del tipo y tamaño de letra del elemento.</a:t>
            </a:r>
          </a:p>
          <a:p>
            <a:r>
              <a:rPr lang="es-MX" dirty="0" err="1"/>
              <a:t>px</a:t>
            </a:r>
            <a:r>
              <a:rPr lang="es-MX" dirty="0"/>
              <a:t>, (píxel) relativa respecto de la resolución de la pantalla del dispositivo en el que se visualiza la página HTML.</a:t>
            </a:r>
          </a:p>
        </p:txBody>
      </p:sp>
    </p:spTree>
    <p:extLst>
      <p:ext uri="{BB962C8B-B14F-4D97-AF65-F5344CB8AC3E}">
        <p14:creationId xmlns:p14="http://schemas.microsoft.com/office/powerpoint/2010/main" val="14697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534695" y="2015732"/>
            <a:ext cx="10394707" cy="3450613"/>
          </a:xfrm>
        </p:spPr>
        <p:txBody>
          <a:bodyPr>
            <a:normAutofit/>
          </a:bodyPr>
          <a:lstStyle/>
          <a:p>
            <a:r>
              <a:rPr lang="es-MX" dirty="0" err="1"/>
              <a:t>body</a:t>
            </a:r>
            <a:r>
              <a:rPr lang="es-MX" dirty="0"/>
              <a:t> {</a:t>
            </a:r>
          </a:p>
          <a:p>
            <a:r>
              <a:rPr lang="es-MX" dirty="0"/>
              <a:t>  </a:t>
            </a:r>
            <a:r>
              <a:rPr lang="es-MX" dirty="0" err="1"/>
              <a:t>font-size</a:t>
            </a:r>
            <a:r>
              <a:rPr lang="es-MX" dirty="0"/>
              <a:t>: 12px;</a:t>
            </a:r>
          </a:p>
          <a:p>
            <a:r>
              <a:rPr lang="es-MX" dirty="0"/>
              <a:t>  </a:t>
            </a:r>
            <a:r>
              <a:rPr lang="es-MX" dirty="0" err="1"/>
              <a:t>text-indent</a:t>
            </a:r>
            <a:r>
              <a:rPr lang="es-MX" dirty="0"/>
              <a:t>: 3em;</a:t>
            </a:r>
          </a:p>
          <a:p>
            <a:r>
              <a:rPr lang="es-MX" dirty="0"/>
              <a:t>}</a:t>
            </a:r>
          </a:p>
          <a:p>
            <a:r>
              <a:rPr lang="es-MX" dirty="0"/>
              <a:t>h1 { </a:t>
            </a:r>
            <a:r>
              <a:rPr lang="es-MX" dirty="0" err="1"/>
              <a:t>font-size</a:t>
            </a:r>
            <a:r>
              <a:rPr lang="es-MX" dirty="0"/>
              <a:t>: 15px }</a:t>
            </a:r>
          </a:p>
          <a:p>
            <a:r>
              <a:rPr lang="es-MX" b="1" dirty="0"/>
              <a:t>El valor 3em, al multiplicarlo por el valor de </a:t>
            </a:r>
            <a:r>
              <a:rPr lang="es-MX" b="1" dirty="0" err="1"/>
              <a:t>font-size</a:t>
            </a:r>
            <a:r>
              <a:rPr lang="es-MX" b="1" dirty="0"/>
              <a:t> del elemento &lt;h1&gt; (que vale 15px) el resultado sería 3em x 15px = 45px. No obstante, como se ha comentado, los valores que se heredan no son los relativos, sino los valores ya calculados.</a:t>
            </a:r>
          </a:p>
        </p:txBody>
      </p:sp>
    </p:spTree>
    <p:extLst>
      <p:ext uri="{BB962C8B-B14F-4D97-AF65-F5344CB8AC3E}">
        <p14:creationId xmlns:p14="http://schemas.microsoft.com/office/powerpoint/2010/main" val="382251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body</a:t>
            </a:r>
            <a:r>
              <a:rPr lang="es-MX" dirty="0"/>
              <a:t> { </a:t>
            </a:r>
            <a:r>
              <a:rPr lang="es-MX" dirty="0" err="1"/>
              <a:t>font-size</a:t>
            </a:r>
            <a:r>
              <a:rPr lang="es-MX" dirty="0"/>
              <a:t>: 10px; }</a:t>
            </a:r>
          </a:p>
          <a:p>
            <a:r>
              <a:rPr lang="es-MX" dirty="0"/>
              <a:t>h1 { </a:t>
            </a:r>
            <a:r>
              <a:rPr lang="es-MX" dirty="0" err="1"/>
              <a:t>font-size</a:t>
            </a:r>
            <a:r>
              <a:rPr lang="es-MX" dirty="0"/>
              <a:t>: 2.5em; }</a:t>
            </a:r>
          </a:p>
          <a:p>
            <a:r>
              <a:rPr lang="es-MX" b="1" dirty="0"/>
              <a:t>En primer lugar, se establece un tamaño de letra base de 10 píxel para toda la página. A continuación, se asigna un tamaño de 2.5em al elemento &lt;h1&gt;, por lo que su tamaño de letra real será de 2.5 x 10px = 25px.</a:t>
            </a:r>
          </a:p>
        </p:txBody>
      </p:sp>
    </p:spTree>
    <p:extLst>
      <p:ext uri="{BB962C8B-B14F-4D97-AF65-F5344CB8AC3E}">
        <p14:creationId xmlns:p14="http://schemas.microsoft.com/office/powerpoint/2010/main" val="32045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Anchuras y alturas </a:t>
            </a:r>
          </a:p>
        </p:txBody>
      </p:sp>
      <p:sp>
        <p:nvSpPr>
          <p:cNvPr id="3" name="Marcador de contenido 2"/>
          <p:cNvSpPr>
            <a:spLocks noGrp="1"/>
          </p:cNvSpPr>
          <p:nvPr>
            <p:ph idx="1"/>
          </p:nvPr>
        </p:nvSpPr>
        <p:spPr/>
        <p:txBody>
          <a:bodyPr/>
          <a:lstStyle/>
          <a:p>
            <a:r>
              <a:rPr lang="es-MX" b="1" dirty="0" err="1"/>
              <a:t>Width</a:t>
            </a:r>
            <a:r>
              <a:rPr lang="es-MX" b="1" dirty="0"/>
              <a:t> :8px;</a:t>
            </a:r>
          </a:p>
          <a:p>
            <a:r>
              <a:rPr lang="es-MX" b="1" dirty="0" err="1"/>
              <a:t>Height</a:t>
            </a:r>
            <a:r>
              <a:rPr lang="es-MX" b="1" dirty="0"/>
              <a:t> : 90em;</a:t>
            </a:r>
            <a:endParaRPr lang="es-MX" dirty="0"/>
          </a:p>
        </p:txBody>
      </p:sp>
    </p:spTree>
    <p:extLst>
      <p:ext uri="{BB962C8B-B14F-4D97-AF65-F5344CB8AC3E}">
        <p14:creationId xmlns:p14="http://schemas.microsoft.com/office/powerpoint/2010/main" val="3488096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Margen (</a:t>
            </a:r>
            <a:r>
              <a:rPr lang="es-MX" dirty="0" err="1"/>
              <a:t>margin</a:t>
            </a:r>
            <a:r>
              <a:rPr lang="es-MX" dirty="0"/>
              <a:t>): </a:t>
            </a:r>
            <a:r>
              <a:rPr lang="es-MX" sz="3600" dirty="0"/>
              <a:t>separación opcional existente entre la caja y el resto de cajas adyacentes.</a:t>
            </a:r>
          </a:p>
        </p:txBody>
      </p:sp>
      <p:pic>
        <p:nvPicPr>
          <p:cNvPr id="4" name="Marcador de contenido 3"/>
          <p:cNvPicPr>
            <a:picLocks noGrp="1" noChangeAspect="1"/>
          </p:cNvPicPr>
          <p:nvPr>
            <p:ph idx="1"/>
          </p:nvPr>
        </p:nvPicPr>
        <p:blipFill>
          <a:blip r:embed="rId2"/>
          <a:stretch>
            <a:fillRect/>
          </a:stretch>
        </p:blipFill>
        <p:spPr>
          <a:xfrm>
            <a:off x="1703509" y="1853754"/>
            <a:ext cx="6289298" cy="4427979"/>
          </a:xfrm>
          <a:prstGeom prst="rect">
            <a:avLst/>
          </a:prstGeom>
        </p:spPr>
      </p:pic>
    </p:spTree>
    <p:extLst>
      <p:ext uri="{BB962C8B-B14F-4D97-AF65-F5344CB8AC3E}">
        <p14:creationId xmlns:p14="http://schemas.microsoft.com/office/powerpoint/2010/main" val="3804145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18712" y="2222287"/>
            <a:ext cx="6080852" cy="3636511"/>
          </a:xfrm>
        </p:spPr>
        <p:txBody>
          <a:bodyPr/>
          <a:lstStyle/>
          <a:p>
            <a:r>
              <a:rPr lang="es-MX" dirty="0"/>
              <a:t>Los márgenes verticales (</a:t>
            </a:r>
            <a:r>
              <a:rPr lang="es-MX" dirty="0" err="1"/>
              <a:t>margin</a:t>
            </a:r>
            <a:r>
              <a:rPr lang="es-MX" dirty="0"/>
              <a:t>-top y </a:t>
            </a:r>
            <a:r>
              <a:rPr lang="es-MX" dirty="0" err="1"/>
              <a:t>margin-bottom</a:t>
            </a:r>
            <a:r>
              <a:rPr lang="es-MX" dirty="0"/>
              <a:t>) sólo se pueden aplicar a los elementos de bloque y las imágenes, mientras que los márgenes laterales (</a:t>
            </a:r>
            <a:r>
              <a:rPr lang="es-MX" dirty="0" err="1"/>
              <a:t>margin-left</a:t>
            </a:r>
            <a:r>
              <a:rPr lang="es-MX" dirty="0"/>
              <a:t> y </a:t>
            </a:r>
            <a:r>
              <a:rPr lang="es-MX" dirty="0" err="1"/>
              <a:t>margin-right</a:t>
            </a:r>
            <a:r>
              <a:rPr lang="es-MX" dirty="0"/>
              <a:t>) se pueden aplicar a cualquier elemento</a:t>
            </a:r>
          </a:p>
        </p:txBody>
      </p:sp>
      <p:pic>
        <p:nvPicPr>
          <p:cNvPr id="4" name="Imagen 3"/>
          <p:cNvPicPr>
            <a:picLocks noChangeAspect="1"/>
          </p:cNvPicPr>
          <p:nvPr/>
        </p:nvPicPr>
        <p:blipFill>
          <a:blip r:embed="rId2"/>
          <a:stretch>
            <a:fillRect/>
          </a:stretch>
        </p:blipFill>
        <p:spPr>
          <a:xfrm>
            <a:off x="7483489" y="2374687"/>
            <a:ext cx="4180743" cy="3722740"/>
          </a:xfrm>
          <a:prstGeom prst="rect">
            <a:avLst/>
          </a:prstGeom>
        </p:spPr>
      </p:pic>
    </p:spTree>
    <p:extLst>
      <p:ext uri="{BB962C8B-B14F-4D97-AF65-F5344CB8AC3E}">
        <p14:creationId xmlns:p14="http://schemas.microsoft.com/office/powerpoint/2010/main" val="14693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a:t>HTML define 91 etiquetas que los diseñadores pueden utilizar para </a:t>
            </a:r>
            <a:r>
              <a:rPr lang="es-MX" i="1" dirty="0"/>
              <a:t>marcar</a:t>
            </a:r>
            <a:r>
              <a:rPr lang="es-MX" dirty="0"/>
              <a:t> los diferentes elementos que componen una página</a:t>
            </a:r>
            <a:r>
              <a:rPr lang="es-MX" dirty="0" smtClean="0"/>
              <a:t>:</a:t>
            </a:r>
          </a:p>
          <a:p>
            <a:pPr marL="0" indent="0">
              <a:buNone/>
            </a:pPr>
            <a:r>
              <a:rPr lang="es-MX" dirty="0"/>
              <a:t>a, </a:t>
            </a:r>
            <a:r>
              <a:rPr lang="es-MX" dirty="0" err="1"/>
              <a:t>abbr</a:t>
            </a:r>
            <a:r>
              <a:rPr lang="es-MX" dirty="0"/>
              <a:t>, </a:t>
            </a:r>
            <a:r>
              <a:rPr lang="es-MX" dirty="0" err="1"/>
              <a:t>acronym</a:t>
            </a:r>
            <a:r>
              <a:rPr lang="es-MX" dirty="0"/>
              <a:t>, </a:t>
            </a:r>
            <a:r>
              <a:rPr lang="es-MX" dirty="0" err="1"/>
              <a:t>address</a:t>
            </a:r>
            <a:r>
              <a:rPr lang="es-MX" dirty="0"/>
              <a:t>, </a:t>
            </a:r>
            <a:r>
              <a:rPr lang="es-MX" dirty="0" err="1"/>
              <a:t>applet</a:t>
            </a:r>
            <a:r>
              <a:rPr lang="es-MX" dirty="0"/>
              <a:t>, </a:t>
            </a:r>
            <a:r>
              <a:rPr lang="es-MX" dirty="0" err="1"/>
              <a:t>area</a:t>
            </a:r>
            <a:r>
              <a:rPr lang="es-MX" dirty="0"/>
              <a:t>, b, base, </a:t>
            </a:r>
            <a:r>
              <a:rPr lang="es-MX" dirty="0" err="1"/>
              <a:t>basefont</a:t>
            </a:r>
            <a:r>
              <a:rPr lang="es-MX" dirty="0"/>
              <a:t>, </a:t>
            </a:r>
            <a:r>
              <a:rPr lang="es-MX" dirty="0" err="1"/>
              <a:t>bdo</a:t>
            </a:r>
            <a:r>
              <a:rPr lang="es-MX" dirty="0"/>
              <a:t>, </a:t>
            </a:r>
            <a:r>
              <a:rPr lang="es-MX" dirty="0" err="1"/>
              <a:t>big</a:t>
            </a:r>
            <a:r>
              <a:rPr lang="es-MX" dirty="0"/>
              <a:t>, </a:t>
            </a:r>
            <a:r>
              <a:rPr lang="es-MX" dirty="0" err="1"/>
              <a:t>blockquote</a:t>
            </a:r>
            <a:r>
              <a:rPr lang="es-MX" dirty="0"/>
              <a:t>, </a:t>
            </a:r>
            <a:r>
              <a:rPr lang="es-MX" dirty="0" err="1"/>
              <a:t>body</a:t>
            </a:r>
            <a:r>
              <a:rPr lang="es-MX" dirty="0"/>
              <a:t>, </a:t>
            </a:r>
            <a:r>
              <a:rPr lang="es-MX" dirty="0" err="1"/>
              <a:t>br</a:t>
            </a:r>
            <a:r>
              <a:rPr lang="es-MX" dirty="0"/>
              <a:t>, </a:t>
            </a:r>
            <a:r>
              <a:rPr lang="es-MX" dirty="0" err="1"/>
              <a:t>button</a:t>
            </a:r>
            <a:r>
              <a:rPr lang="es-MX" dirty="0"/>
              <a:t>, </a:t>
            </a:r>
            <a:r>
              <a:rPr lang="es-MX" dirty="0" err="1"/>
              <a:t>caption</a:t>
            </a:r>
            <a:r>
              <a:rPr lang="es-MX" dirty="0"/>
              <a:t>, center, cite, </a:t>
            </a:r>
            <a:r>
              <a:rPr lang="es-MX" dirty="0" err="1"/>
              <a:t>code</a:t>
            </a:r>
            <a:r>
              <a:rPr lang="es-MX" dirty="0"/>
              <a:t>, col, </a:t>
            </a:r>
            <a:r>
              <a:rPr lang="es-MX" dirty="0" err="1"/>
              <a:t>colgroup</a:t>
            </a:r>
            <a:r>
              <a:rPr lang="es-MX" dirty="0"/>
              <a:t>, </a:t>
            </a:r>
            <a:r>
              <a:rPr lang="es-MX" dirty="0" err="1"/>
              <a:t>dd</a:t>
            </a:r>
            <a:r>
              <a:rPr lang="es-MX" dirty="0"/>
              <a:t>, del, </a:t>
            </a:r>
            <a:r>
              <a:rPr lang="es-MX" dirty="0" err="1"/>
              <a:t>dfn</a:t>
            </a:r>
            <a:r>
              <a:rPr lang="es-MX" dirty="0"/>
              <a:t>, </a:t>
            </a:r>
            <a:r>
              <a:rPr lang="es-MX" dirty="0" err="1"/>
              <a:t>dir</a:t>
            </a:r>
            <a:r>
              <a:rPr lang="es-MX" dirty="0"/>
              <a:t>, div, dl, </a:t>
            </a:r>
            <a:r>
              <a:rPr lang="es-MX" dirty="0" err="1"/>
              <a:t>dt</a:t>
            </a:r>
            <a:r>
              <a:rPr lang="es-MX" dirty="0"/>
              <a:t>, </a:t>
            </a:r>
            <a:r>
              <a:rPr lang="es-MX" dirty="0" err="1"/>
              <a:t>em</a:t>
            </a:r>
            <a:r>
              <a:rPr lang="es-MX" dirty="0"/>
              <a:t>, </a:t>
            </a:r>
            <a:r>
              <a:rPr lang="es-MX" dirty="0" err="1"/>
              <a:t>fieldset</a:t>
            </a:r>
            <a:r>
              <a:rPr lang="es-MX" dirty="0"/>
              <a:t>, </a:t>
            </a:r>
            <a:r>
              <a:rPr lang="es-MX" dirty="0" err="1"/>
              <a:t>font</a:t>
            </a:r>
            <a:r>
              <a:rPr lang="es-MX" dirty="0"/>
              <a:t>, </a:t>
            </a:r>
            <a:r>
              <a:rPr lang="es-MX" dirty="0" err="1"/>
              <a:t>form</a:t>
            </a:r>
            <a:r>
              <a:rPr lang="es-MX" dirty="0"/>
              <a:t>, </a:t>
            </a:r>
            <a:r>
              <a:rPr lang="es-MX" dirty="0" err="1"/>
              <a:t>frame</a:t>
            </a:r>
            <a:r>
              <a:rPr lang="es-MX" dirty="0"/>
              <a:t>, </a:t>
            </a:r>
            <a:r>
              <a:rPr lang="es-MX" dirty="0" err="1"/>
              <a:t>frameset</a:t>
            </a:r>
            <a:r>
              <a:rPr lang="es-MX" dirty="0"/>
              <a:t>, h1, h2, h3, h4, h5, h6, head, </a:t>
            </a:r>
            <a:r>
              <a:rPr lang="es-MX" dirty="0" err="1"/>
              <a:t>hr</a:t>
            </a:r>
            <a:r>
              <a:rPr lang="es-MX" dirty="0"/>
              <a:t>, </a:t>
            </a:r>
            <a:r>
              <a:rPr lang="es-MX" dirty="0" err="1"/>
              <a:t>html</a:t>
            </a:r>
            <a:r>
              <a:rPr lang="es-MX" dirty="0"/>
              <a:t>, i, </a:t>
            </a:r>
            <a:r>
              <a:rPr lang="es-MX" dirty="0" err="1"/>
              <a:t>iframe</a:t>
            </a:r>
            <a:r>
              <a:rPr lang="es-MX" dirty="0"/>
              <a:t>, </a:t>
            </a:r>
            <a:r>
              <a:rPr lang="es-MX" dirty="0" err="1"/>
              <a:t>img</a:t>
            </a:r>
            <a:r>
              <a:rPr lang="es-MX" dirty="0"/>
              <a:t>, input, </a:t>
            </a:r>
            <a:r>
              <a:rPr lang="es-MX" dirty="0" err="1"/>
              <a:t>ins</a:t>
            </a:r>
            <a:r>
              <a:rPr lang="es-MX" dirty="0"/>
              <a:t>, </a:t>
            </a:r>
            <a:r>
              <a:rPr lang="es-MX" dirty="0" err="1"/>
              <a:t>isindex</a:t>
            </a:r>
            <a:r>
              <a:rPr lang="es-MX" dirty="0"/>
              <a:t>, </a:t>
            </a:r>
            <a:r>
              <a:rPr lang="es-MX" dirty="0" err="1"/>
              <a:t>kbd</a:t>
            </a:r>
            <a:r>
              <a:rPr lang="es-MX" dirty="0"/>
              <a:t>, </a:t>
            </a:r>
            <a:r>
              <a:rPr lang="es-MX" dirty="0" err="1"/>
              <a:t>label</a:t>
            </a:r>
            <a:r>
              <a:rPr lang="es-MX" dirty="0"/>
              <a:t>, </a:t>
            </a:r>
            <a:r>
              <a:rPr lang="es-MX" dirty="0" err="1"/>
              <a:t>legend</a:t>
            </a:r>
            <a:r>
              <a:rPr lang="es-MX" dirty="0"/>
              <a:t>, li, link, </a:t>
            </a:r>
            <a:r>
              <a:rPr lang="es-MX" dirty="0" err="1"/>
              <a:t>map</a:t>
            </a:r>
            <a:r>
              <a:rPr lang="es-MX" dirty="0"/>
              <a:t>, </a:t>
            </a:r>
            <a:r>
              <a:rPr lang="es-MX" dirty="0" err="1"/>
              <a:t>menu</a:t>
            </a:r>
            <a:r>
              <a:rPr lang="es-MX" dirty="0"/>
              <a:t>, meta, </a:t>
            </a:r>
            <a:r>
              <a:rPr lang="es-MX" dirty="0" err="1"/>
              <a:t>noframes</a:t>
            </a:r>
            <a:r>
              <a:rPr lang="es-MX" dirty="0"/>
              <a:t>, </a:t>
            </a:r>
            <a:r>
              <a:rPr lang="es-MX" dirty="0" err="1"/>
              <a:t>noscript</a:t>
            </a:r>
            <a:r>
              <a:rPr lang="es-MX" dirty="0"/>
              <a:t>, </a:t>
            </a:r>
            <a:r>
              <a:rPr lang="es-MX" dirty="0" err="1"/>
              <a:t>object</a:t>
            </a:r>
            <a:r>
              <a:rPr lang="es-MX" dirty="0"/>
              <a:t>, </a:t>
            </a:r>
            <a:r>
              <a:rPr lang="es-MX" dirty="0" err="1"/>
              <a:t>ol</a:t>
            </a:r>
            <a:r>
              <a:rPr lang="es-MX" dirty="0"/>
              <a:t>, </a:t>
            </a:r>
            <a:r>
              <a:rPr lang="es-MX" dirty="0" err="1"/>
              <a:t>optgroup</a:t>
            </a:r>
            <a:r>
              <a:rPr lang="es-MX" dirty="0"/>
              <a:t>, </a:t>
            </a:r>
            <a:r>
              <a:rPr lang="es-MX" dirty="0" err="1"/>
              <a:t>option</a:t>
            </a:r>
            <a:r>
              <a:rPr lang="es-MX" dirty="0"/>
              <a:t>, p, </a:t>
            </a:r>
            <a:r>
              <a:rPr lang="es-MX" dirty="0" err="1"/>
              <a:t>param</a:t>
            </a:r>
            <a:r>
              <a:rPr lang="es-MX" dirty="0"/>
              <a:t>, pre, q, s, </a:t>
            </a:r>
            <a:r>
              <a:rPr lang="es-MX" dirty="0" err="1"/>
              <a:t>samp</a:t>
            </a:r>
            <a:r>
              <a:rPr lang="es-MX" dirty="0"/>
              <a:t>, script, </a:t>
            </a:r>
            <a:r>
              <a:rPr lang="es-MX" dirty="0" err="1"/>
              <a:t>select</a:t>
            </a:r>
            <a:r>
              <a:rPr lang="es-MX" dirty="0"/>
              <a:t>, </a:t>
            </a:r>
            <a:r>
              <a:rPr lang="es-MX" dirty="0" err="1"/>
              <a:t>small</a:t>
            </a:r>
            <a:r>
              <a:rPr lang="es-MX" dirty="0"/>
              <a:t>, </a:t>
            </a:r>
            <a:r>
              <a:rPr lang="es-MX" dirty="0" err="1"/>
              <a:t>span</a:t>
            </a:r>
            <a:r>
              <a:rPr lang="es-MX" dirty="0"/>
              <a:t>, strike, </a:t>
            </a:r>
            <a:r>
              <a:rPr lang="es-MX" dirty="0" err="1"/>
              <a:t>strong</a:t>
            </a:r>
            <a:r>
              <a:rPr lang="es-MX" dirty="0"/>
              <a:t>, </a:t>
            </a:r>
            <a:r>
              <a:rPr lang="es-MX" dirty="0" err="1"/>
              <a:t>style</a:t>
            </a:r>
            <a:r>
              <a:rPr lang="es-MX" dirty="0"/>
              <a:t>, sub, </a:t>
            </a:r>
            <a:r>
              <a:rPr lang="es-MX" dirty="0" err="1"/>
              <a:t>sup</a:t>
            </a:r>
            <a:r>
              <a:rPr lang="es-MX" dirty="0"/>
              <a:t>, </a:t>
            </a:r>
            <a:r>
              <a:rPr lang="es-MX" dirty="0" err="1"/>
              <a:t>table</a:t>
            </a:r>
            <a:r>
              <a:rPr lang="es-MX" dirty="0"/>
              <a:t>, </a:t>
            </a:r>
            <a:r>
              <a:rPr lang="es-MX" dirty="0" err="1"/>
              <a:t>tbody</a:t>
            </a:r>
            <a:r>
              <a:rPr lang="es-MX" dirty="0"/>
              <a:t>, </a:t>
            </a:r>
            <a:r>
              <a:rPr lang="es-MX" dirty="0" err="1"/>
              <a:t>td</a:t>
            </a:r>
            <a:r>
              <a:rPr lang="es-MX" dirty="0"/>
              <a:t>, </a:t>
            </a:r>
            <a:r>
              <a:rPr lang="es-MX" dirty="0" err="1"/>
              <a:t>textarea</a:t>
            </a:r>
            <a:r>
              <a:rPr lang="es-MX" dirty="0"/>
              <a:t>, </a:t>
            </a:r>
            <a:r>
              <a:rPr lang="es-MX" dirty="0" err="1"/>
              <a:t>tfoot</a:t>
            </a:r>
            <a:r>
              <a:rPr lang="es-MX" dirty="0"/>
              <a:t>, </a:t>
            </a:r>
            <a:r>
              <a:rPr lang="es-MX" dirty="0" err="1"/>
              <a:t>th</a:t>
            </a:r>
            <a:r>
              <a:rPr lang="es-MX" dirty="0"/>
              <a:t>, </a:t>
            </a:r>
            <a:r>
              <a:rPr lang="es-MX" dirty="0" err="1"/>
              <a:t>thead</a:t>
            </a:r>
            <a:r>
              <a:rPr lang="es-MX" dirty="0"/>
              <a:t>, </a:t>
            </a:r>
            <a:r>
              <a:rPr lang="es-MX" dirty="0" err="1"/>
              <a:t>title</a:t>
            </a:r>
            <a:r>
              <a:rPr lang="es-MX" dirty="0"/>
              <a:t>, </a:t>
            </a:r>
            <a:r>
              <a:rPr lang="es-MX" dirty="0" err="1"/>
              <a:t>tr</a:t>
            </a:r>
            <a:r>
              <a:rPr lang="es-MX" dirty="0"/>
              <a:t>, </a:t>
            </a:r>
            <a:r>
              <a:rPr lang="es-MX" dirty="0" err="1"/>
              <a:t>tt</a:t>
            </a:r>
            <a:r>
              <a:rPr lang="es-MX" dirty="0"/>
              <a:t>, u, </a:t>
            </a:r>
            <a:r>
              <a:rPr lang="es-MX" dirty="0" err="1"/>
              <a:t>ul</a:t>
            </a:r>
            <a:r>
              <a:rPr lang="es-MX" dirty="0"/>
              <a:t>, </a:t>
            </a:r>
            <a:r>
              <a:rPr lang="es-MX" dirty="0" err="1"/>
              <a:t>var</a:t>
            </a:r>
            <a:r>
              <a:rPr lang="es-MX" dirty="0"/>
              <a:t>.</a:t>
            </a:r>
          </a:p>
        </p:txBody>
      </p:sp>
    </p:spTree>
    <p:extLst>
      <p:ext uri="{BB962C8B-B14F-4D97-AF65-F5344CB8AC3E}">
        <p14:creationId xmlns:p14="http://schemas.microsoft.com/office/powerpoint/2010/main" val="377872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Relleno (</a:t>
            </a:r>
            <a:r>
              <a:rPr lang="es-MX" dirty="0" err="1"/>
              <a:t>padding</a:t>
            </a:r>
            <a:r>
              <a:rPr lang="es-MX" dirty="0"/>
              <a:t>): espacio libre opcional existente entre el contenido y el borde</a:t>
            </a:r>
          </a:p>
        </p:txBody>
      </p:sp>
      <p:pic>
        <p:nvPicPr>
          <p:cNvPr id="5" name="Marcador de contenido 4"/>
          <p:cNvPicPr>
            <a:picLocks noGrp="1" noChangeAspect="1"/>
          </p:cNvPicPr>
          <p:nvPr>
            <p:ph idx="1"/>
          </p:nvPr>
        </p:nvPicPr>
        <p:blipFill>
          <a:blip r:embed="rId2"/>
          <a:stretch>
            <a:fillRect/>
          </a:stretch>
        </p:blipFill>
        <p:spPr>
          <a:xfrm>
            <a:off x="2757055" y="2135404"/>
            <a:ext cx="7273636" cy="4186129"/>
          </a:xfrm>
          <a:prstGeom prst="rect">
            <a:avLst/>
          </a:prstGeom>
        </p:spPr>
      </p:pic>
    </p:spTree>
    <p:extLst>
      <p:ext uri="{BB962C8B-B14F-4D97-AF65-F5344CB8AC3E}">
        <p14:creationId xmlns:p14="http://schemas.microsoft.com/office/powerpoint/2010/main" val="397873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2535383" y="2533867"/>
            <a:ext cx="5985596" cy="3139731"/>
          </a:xfrm>
          <a:prstGeom prst="rect">
            <a:avLst/>
          </a:prstGeom>
        </p:spPr>
      </p:pic>
    </p:spTree>
    <p:extLst>
      <p:ext uri="{BB962C8B-B14F-4D97-AF65-F5344CB8AC3E}">
        <p14:creationId xmlns:p14="http://schemas.microsoft.com/office/powerpoint/2010/main" val="4161155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a:t>
            </a:r>
          </a:p>
        </p:txBody>
      </p:sp>
      <p:sp>
        <p:nvSpPr>
          <p:cNvPr id="3" name="Marcador de contenido 2"/>
          <p:cNvSpPr>
            <a:spLocks noGrp="1"/>
          </p:cNvSpPr>
          <p:nvPr>
            <p:ph idx="1"/>
          </p:nvPr>
        </p:nvSpPr>
        <p:spPr>
          <a:xfrm>
            <a:off x="818712" y="2222287"/>
            <a:ext cx="5443543" cy="3636511"/>
          </a:xfrm>
        </p:spPr>
        <p:txBody>
          <a:bodyPr/>
          <a:lstStyle/>
          <a:p>
            <a:r>
              <a:rPr lang="es-MX" dirty="0"/>
              <a:t>Los bordes deben se configurados primero con una anchura para que se muestren </a:t>
            </a:r>
          </a:p>
          <a:p>
            <a:r>
              <a:rPr lang="es-MX" dirty="0" err="1"/>
              <a:t>border</a:t>
            </a:r>
            <a:r>
              <a:rPr lang="es-MX" dirty="0"/>
              <a:t>-top: 2px </a:t>
            </a:r>
            <a:r>
              <a:rPr lang="es-MX" dirty="0" err="1"/>
              <a:t>solid</a:t>
            </a:r>
            <a:r>
              <a:rPr lang="es-MX" dirty="0"/>
              <a:t> red;</a:t>
            </a:r>
          </a:p>
          <a:p>
            <a:r>
              <a:rPr lang="es-MX" dirty="0"/>
              <a:t>  </a:t>
            </a:r>
            <a:r>
              <a:rPr lang="es-MX" dirty="0" err="1"/>
              <a:t>border-right</a:t>
            </a:r>
            <a:r>
              <a:rPr lang="es-MX" dirty="0"/>
              <a:t>: 3px;</a:t>
            </a:r>
          </a:p>
          <a:p>
            <a:r>
              <a:rPr lang="es-MX" dirty="0"/>
              <a:t>  </a:t>
            </a:r>
            <a:r>
              <a:rPr lang="es-MX" dirty="0" err="1"/>
              <a:t>border</a:t>
            </a:r>
            <a:r>
              <a:rPr lang="es-MX" dirty="0"/>
              <a:t> </a:t>
            </a:r>
            <a:r>
              <a:rPr lang="es-MX" dirty="0" err="1"/>
              <a:t>bottom</a:t>
            </a:r>
            <a:r>
              <a:rPr lang="es-MX" dirty="0"/>
              <a:t>: 3px;</a:t>
            </a:r>
          </a:p>
          <a:p>
            <a:r>
              <a:rPr lang="es-MX" dirty="0"/>
              <a:t>  </a:t>
            </a:r>
            <a:r>
              <a:rPr lang="es-MX" dirty="0" err="1"/>
              <a:t>border</a:t>
            </a:r>
            <a:r>
              <a:rPr lang="es-MX" dirty="0"/>
              <a:t> </a:t>
            </a:r>
            <a:r>
              <a:rPr lang="es-MX" dirty="0" err="1"/>
              <a:t>left</a:t>
            </a:r>
            <a:r>
              <a:rPr lang="es-MX" dirty="0"/>
              <a:t>: 3px;</a:t>
            </a:r>
          </a:p>
        </p:txBody>
      </p:sp>
      <p:pic>
        <p:nvPicPr>
          <p:cNvPr id="4" name="Imagen 3"/>
          <p:cNvPicPr>
            <a:picLocks noChangeAspect="1"/>
          </p:cNvPicPr>
          <p:nvPr/>
        </p:nvPicPr>
        <p:blipFill>
          <a:blip r:embed="rId2"/>
          <a:stretch>
            <a:fillRect/>
          </a:stretch>
        </p:blipFill>
        <p:spPr>
          <a:xfrm>
            <a:off x="6646757" y="2222287"/>
            <a:ext cx="5298869" cy="3920835"/>
          </a:xfrm>
          <a:prstGeom prst="rect">
            <a:avLst/>
          </a:prstGeom>
        </p:spPr>
      </p:pic>
    </p:spTree>
    <p:extLst>
      <p:ext uri="{BB962C8B-B14F-4D97-AF65-F5344CB8AC3E}">
        <p14:creationId xmlns:p14="http://schemas.microsoft.com/office/powerpoint/2010/main" val="29104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estilos </a:t>
            </a:r>
          </a:p>
        </p:txBody>
      </p:sp>
      <p:sp>
        <p:nvSpPr>
          <p:cNvPr id="3" name="Marcador de contenido 2"/>
          <p:cNvSpPr>
            <a:spLocks noGrp="1"/>
          </p:cNvSpPr>
          <p:nvPr>
            <p:ph idx="1"/>
          </p:nvPr>
        </p:nvSpPr>
        <p:spPr/>
        <p:txBody>
          <a:bodyPr/>
          <a:lstStyle/>
          <a:p>
            <a:r>
              <a:rPr lang="es-MX" dirty="0" err="1"/>
              <a:t>border</a:t>
            </a:r>
            <a:r>
              <a:rPr lang="es-MX" dirty="0"/>
              <a:t>-top: 2px</a:t>
            </a:r>
          </a:p>
          <a:p>
            <a:r>
              <a:rPr lang="es-MX" dirty="0" err="1"/>
              <a:t>border</a:t>
            </a:r>
            <a:r>
              <a:rPr lang="es-MX" dirty="0"/>
              <a:t>-top-</a:t>
            </a:r>
            <a:r>
              <a:rPr lang="es-MX" dirty="0" err="1"/>
              <a:t>style</a:t>
            </a:r>
            <a:r>
              <a:rPr lang="es-MX" dirty="0"/>
              <a:t>: </a:t>
            </a:r>
            <a:r>
              <a:rPr lang="es-MX" dirty="0" err="1"/>
              <a:t>dashed</a:t>
            </a:r>
            <a:r>
              <a:rPr lang="es-MX" dirty="0"/>
              <a:t>;</a:t>
            </a:r>
          </a:p>
          <a:p>
            <a:r>
              <a:rPr lang="es-MX" dirty="0"/>
              <a:t>  </a:t>
            </a:r>
            <a:r>
              <a:rPr lang="es-MX" dirty="0" err="1"/>
              <a:t>border-right-style</a:t>
            </a:r>
            <a:r>
              <a:rPr lang="es-MX" dirty="0"/>
              <a:t>: </a:t>
            </a:r>
            <a:r>
              <a:rPr lang="es-MX" dirty="0" err="1"/>
              <a:t>double</a:t>
            </a:r>
            <a:r>
              <a:rPr lang="es-MX" dirty="0"/>
              <a:t>;</a:t>
            </a:r>
          </a:p>
          <a:p>
            <a:r>
              <a:rPr lang="es-MX" dirty="0"/>
              <a:t>  </a:t>
            </a:r>
            <a:r>
              <a:rPr lang="es-MX" dirty="0" err="1"/>
              <a:t>border-bottom-style</a:t>
            </a:r>
            <a:r>
              <a:rPr lang="es-MX" dirty="0"/>
              <a:t>: </a:t>
            </a:r>
            <a:r>
              <a:rPr lang="es-MX" dirty="0" err="1"/>
              <a:t>dotted</a:t>
            </a:r>
            <a:r>
              <a:rPr lang="es-MX" dirty="0"/>
              <a:t>;</a:t>
            </a:r>
          </a:p>
          <a:p>
            <a:r>
              <a:rPr lang="es-MX" dirty="0"/>
              <a:t>  </a:t>
            </a:r>
            <a:r>
              <a:rPr lang="es-MX" dirty="0" err="1"/>
              <a:t>border-left-style</a:t>
            </a:r>
            <a:r>
              <a:rPr lang="es-MX" dirty="0"/>
              <a:t>: </a:t>
            </a:r>
            <a:r>
              <a:rPr lang="es-MX" dirty="0" err="1"/>
              <a:t>solid</a:t>
            </a:r>
            <a:r>
              <a:rPr lang="es-MX" dirty="0"/>
              <a:t>;</a:t>
            </a:r>
          </a:p>
          <a:p>
            <a:endParaRPr lang="es-MX" dirty="0"/>
          </a:p>
          <a:p>
            <a:endParaRPr lang="es-MX" dirty="0"/>
          </a:p>
        </p:txBody>
      </p:sp>
      <p:pic>
        <p:nvPicPr>
          <p:cNvPr id="4" name="Imagen 3"/>
          <p:cNvPicPr>
            <a:picLocks noChangeAspect="1"/>
          </p:cNvPicPr>
          <p:nvPr/>
        </p:nvPicPr>
        <p:blipFill>
          <a:blip r:embed="rId2"/>
          <a:stretch>
            <a:fillRect/>
          </a:stretch>
        </p:blipFill>
        <p:spPr>
          <a:xfrm>
            <a:off x="7663374" y="914400"/>
            <a:ext cx="3673719" cy="4898292"/>
          </a:xfrm>
          <a:prstGeom prst="rect">
            <a:avLst/>
          </a:prstGeom>
        </p:spPr>
      </p:pic>
    </p:spTree>
    <p:extLst>
      <p:ext uri="{BB962C8B-B14F-4D97-AF65-F5344CB8AC3E}">
        <p14:creationId xmlns:p14="http://schemas.microsoft.com/office/powerpoint/2010/main" val="787531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diferentes colores</a:t>
            </a:r>
          </a:p>
        </p:txBody>
      </p:sp>
      <p:sp>
        <p:nvSpPr>
          <p:cNvPr id="3" name="Marcador de contenido 2"/>
          <p:cNvSpPr>
            <a:spLocks noGrp="1"/>
          </p:cNvSpPr>
          <p:nvPr>
            <p:ph idx="1"/>
          </p:nvPr>
        </p:nvSpPr>
        <p:spPr/>
        <p:txBody>
          <a:bodyPr/>
          <a:lstStyle/>
          <a:p>
            <a:r>
              <a:rPr lang="es-MX" dirty="0" err="1"/>
              <a:t>border</a:t>
            </a:r>
            <a:r>
              <a:rPr lang="es-MX" dirty="0"/>
              <a:t>-top: 1px </a:t>
            </a:r>
            <a:r>
              <a:rPr lang="es-MX" dirty="0" err="1"/>
              <a:t>solid</a:t>
            </a:r>
            <a:r>
              <a:rPr lang="es-MX" dirty="0"/>
              <a:t> red;</a:t>
            </a:r>
          </a:p>
          <a:p>
            <a:r>
              <a:rPr lang="es-MX" dirty="0"/>
              <a:t>  </a:t>
            </a:r>
            <a:r>
              <a:rPr lang="es-MX" dirty="0" err="1"/>
              <a:t>border-right</a:t>
            </a:r>
            <a:r>
              <a:rPr lang="es-MX" dirty="0"/>
              <a:t>: 1px </a:t>
            </a:r>
            <a:r>
              <a:rPr lang="es-MX" dirty="0" err="1"/>
              <a:t>solid</a:t>
            </a:r>
            <a:r>
              <a:rPr lang="es-MX" dirty="0"/>
              <a:t> red;</a:t>
            </a:r>
          </a:p>
          <a:p>
            <a:r>
              <a:rPr lang="es-MX" dirty="0"/>
              <a:t>  </a:t>
            </a:r>
            <a:r>
              <a:rPr lang="es-MX" dirty="0" err="1"/>
              <a:t>border-bottom</a:t>
            </a:r>
            <a:r>
              <a:rPr lang="es-MX" dirty="0"/>
              <a:t>: 1px </a:t>
            </a:r>
            <a:r>
              <a:rPr lang="es-MX" dirty="0" err="1"/>
              <a:t>solid</a:t>
            </a:r>
            <a:r>
              <a:rPr lang="es-MX" dirty="0"/>
              <a:t> red;</a:t>
            </a:r>
          </a:p>
          <a:p>
            <a:r>
              <a:rPr lang="es-MX" dirty="0"/>
              <a:t>  </a:t>
            </a:r>
            <a:r>
              <a:rPr lang="es-MX" dirty="0" err="1"/>
              <a:t>border-left</a:t>
            </a:r>
            <a:r>
              <a:rPr lang="es-MX" dirty="0"/>
              <a:t>: 1px </a:t>
            </a:r>
            <a:r>
              <a:rPr lang="es-MX" dirty="0" err="1"/>
              <a:t>solid</a:t>
            </a:r>
            <a:r>
              <a:rPr lang="es-MX" dirty="0"/>
              <a:t> red;</a:t>
            </a:r>
          </a:p>
        </p:txBody>
      </p:sp>
    </p:spTree>
    <p:extLst>
      <p:ext uri="{BB962C8B-B14F-4D97-AF65-F5344CB8AC3E}">
        <p14:creationId xmlns:p14="http://schemas.microsoft.com/office/powerpoint/2010/main" val="147909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43002" y="580827"/>
            <a:ext cx="4611851" cy="3450613"/>
          </a:xfrm>
        </p:spPr>
        <p:txBody>
          <a:bodyPr/>
          <a:lstStyle/>
          <a:p>
            <a:r>
              <a:rPr lang="es-MX" dirty="0"/>
              <a:t>La anchura total con la que se muestra el elemento no son los 300 píxel indicados en la propiedad </a:t>
            </a:r>
            <a:r>
              <a:rPr lang="es-MX" dirty="0" err="1"/>
              <a:t>width</a:t>
            </a:r>
            <a:r>
              <a:rPr lang="es-MX" dirty="0"/>
              <a:t>, sino que también se añaden todos sus márgenes, rellenos y bordes: </a:t>
            </a:r>
          </a:p>
          <a:p>
            <a:endParaRPr lang="es-MX" dirty="0"/>
          </a:p>
          <a:p>
            <a:r>
              <a:rPr lang="es-MX" dirty="0"/>
              <a:t>480 </a:t>
            </a:r>
            <a:r>
              <a:rPr lang="es-MX" dirty="0" err="1"/>
              <a:t>px</a:t>
            </a:r>
            <a:r>
              <a:rPr lang="es-MX" dirty="0"/>
              <a:t> total</a:t>
            </a:r>
          </a:p>
        </p:txBody>
      </p:sp>
      <p:pic>
        <p:nvPicPr>
          <p:cNvPr id="4" name="Imagen 3"/>
          <p:cNvPicPr>
            <a:picLocks noChangeAspect="1"/>
          </p:cNvPicPr>
          <p:nvPr/>
        </p:nvPicPr>
        <p:blipFill>
          <a:blip r:embed="rId2"/>
          <a:stretch>
            <a:fillRect/>
          </a:stretch>
        </p:blipFill>
        <p:spPr>
          <a:xfrm>
            <a:off x="638468" y="848919"/>
            <a:ext cx="4995636" cy="3948164"/>
          </a:xfrm>
          <a:prstGeom prst="rect">
            <a:avLst/>
          </a:prstGeom>
        </p:spPr>
      </p:pic>
      <p:pic>
        <p:nvPicPr>
          <p:cNvPr id="5" name="Imagen 4"/>
          <p:cNvPicPr>
            <a:picLocks noChangeAspect="1"/>
          </p:cNvPicPr>
          <p:nvPr/>
        </p:nvPicPr>
        <p:blipFill>
          <a:blip r:embed="rId3"/>
          <a:stretch>
            <a:fillRect/>
          </a:stretch>
        </p:blipFill>
        <p:spPr>
          <a:xfrm>
            <a:off x="6665961" y="3930308"/>
            <a:ext cx="4543425" cy="1733550"/>
          </a:xfrm>
          <a:prstGeom prst="rect">
            <a:avLst/>
          </a:prstGeom>
        </p:spPr>
      </p:pic>
    </p:spTree>
    <p:extLst>
      <p:ext uri="{BB962C8B-B14F-4D97-AF65-F5344CB8AC3E}">
        <p14:creationId xmlns:p14="http://schemas.microsoft.com/office/powerpoint/2010/main" val="1882310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a:t>
            </a:r>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5049276" y="562487"/>
            <a:ext cx="6486232" cy="5266344"/>
          </a:xfrm>
          <a:prstGeom prst="rect">
            <a:avLst/>
          </a:prstGeom>
        </p:spPr>
      </p:pic>
    </p:spTree>
    <p:extLst>
      <p:ext uri="{BB962C8B-B14F-4D97-AF65-F5344CB8AC3E}">
        <p14:creationId xmlns:p14="http://schemas.microsoft.com/office/powerpoint/2010/main" val="347749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a:t>
            </a:r>
          </a:p>
        </p:txBody>
      </p:sp>
      <p:sp>
        <p:nvSpPr>
          <p:cNvPr id="3" name="Marcador de contenido 2"/>
          <p:cNvSpPr>
            <a:spLocks noGrp="1"/>
          </p:cNvSpPr>
          <p:nvPr>
            <p:ph idx="1"/>
          </p:nvPr>
        </p:nvSpPr>
        <p:spPr/>
        <p:txBody>
          <a:bodyPr/>
          <a:lstStyle/>
          <a:p>
            <a:r>
              <a:rPr lang="es-MX" dirty="0"/>
              <a:t>Color </a:t>
            </a:r>
          </a:p>
          <a:p>
            <a:r>
              <a:rPr lang="es-MX" dirty="0" err="1"/>
              <a:t>font-family</a:t>
            </a:r>
            <a:endParaRPr lang="es-MX" dirty="0"/>
          </a:p>
          <a:p>
            <a:r>
              <a:rPr lang="es-MX" dirty="0" err="1"/>
              <a:t>font-size</a:t>
            </a:r>
            <a:endParaRPr lang="es-MX" dirty="0"/>
          </a:p>
          <a:p>
            <a:pPr marL="0" indent="0">
              <a:buNone/>
            </a:pPr>
            <a:r>
              <a:rPr lang="es-MX" dirty="0"/>
              <a:t>Valores </a:t>
            </a:r>
            <a:r>
              <a:rPr lang="es-MX" dirty="0" err="1"/>
              <a:t>tamaño_absoluto</a:t>
            </a:r>
            <a:r>
              <a:rPr lang="es-MX" dirty="0"/>
              <a:t> | </a:t>
            </a:r>
            <a:r>
              <a:rPr lang="es-MX" dirty="0" err="1"/>
              <a:t>tamaño_relativo</a:t>
            </a:r>
            <a:r>
              <a:rPr lang="es-MX" dirty="0"/>
              <a:t> | unidad de medida | porcentaje | </a:t>
            </a:r>
            <a:r>
              <a:rPr lang="es-MX" dirty="0" err="1"/>
              <a:t>inherit</a:t>
            </a:r>
            <a:endParaRPr lang="es-MX" dirty="0"/>
          </a:p>
          <a:p>
            <a:pPr marL="0" indent="0">
              <a:buNone/>
            </a:pPr>
            <a:endParaRPr lang="es-MX" dirty="0"/>
          </a:p>
        </p:txBody>
      </p:sp>
      <p:pic>
        <p:nvPicPr>
          <p:cNvPr id="1026" name="Picture 2" descr="Comparación visual de las distintas unidades para indicar el tamaño del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078" y="572640"/>
            <a:ext cx="5373029" cy="26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26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negritas</a:t>
            </a:r>
          </a:p>
        </p:txBody>
      </p:sp>
      <p:sp>
        <p:nvSpPr>
          <p:cNvPr id="3" name="Marcador de contenido 2"/>
          <p:cNvSpPr>
            <a:spLocks noGrp="1"/>
          </p:cNvSpPr>
          <p:nvPr>
            <p:ph idx="1"/>
          </p:nvPr>
        </p:nvSpPr>
        <p:spPr/>
        <p:txBody>
          <a:bodyPr/>
          <a:lstStyle/>
          <a:p>
            <a:r>
              <a:rPr lang="es-MX" dirty="0" err="1"/>
              <a:t>font-weight</a:t>
            </a:r>
            <a:endParaRPr lang="es-MX" dirty="0"/>
          </a:p>
          <a:p>
            <a:pPr marL="0" indent="0">
              <a:buNone/>
            </a:pPr>
            <a:r>
              <a:rPr lang="es-MX" dirty="0"/>
              <a:t>Valores	normal | </a:t>
            </a:r>
            <a:r>
              <a:rPr lang="es-MX" dirty="0" err="1"/>
              <a:t>bold</a:t>
            </a:r>
            <a:r>
              <a:rPr lang="es-MX" dirty="0"/>
              <a:t> | </a:t>
            </a:r>
            <a:r>
              <a:rPr lang="es-MX" dirty="0" err="1"/>
              <a:t>bolder</a:t>
            </a:r>
            <a:r>
              <a:rPr lang="es-MX" dirty="0"/>
              <a:t> | </a:t>
            </a:r>
            <a:r>
              <a:rPr lang="es-MX" dirty="0" err="1"/>
              <a:t>lighter</a:t>
            </a:r>
            <a:r>
              <a:rPr lang="es-MX" dirty="0"/>
              <a:t> | 100 | 200 | 300 | 400 | 500 | 600 | 700 | 800 | 900 | </a:t>
            </a:r>
            <a:r>
              <a:rPr lang="es-MX" dirty="0" err="1"/>
              <a:t>inherit</a:t>
            </a:r>
            <a:endParaRPr lang="es-MX" dirty="0"/>
          </a:p>
        </p:txBody>
      </p:sp>
    </p:spTree>
    <p:extLst>
      <p:ext uri="{BB962C8B-B14F-4D97-AF65-F5344CB8AC3E}">
        <p14:creationId xmlns:p14="http://schemas.microsoft.com/office/powerpoint/2010/main" val="3370919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cursivas</a:t>
            </a:r>
          </a:p>
        </p:txBody>
      </p:sp>
      <p:sp>
        <p:nvSpPr>
          <p:cNvPr id="3" name="Marcador de contenido 2"/>
          <p:cNvSpPr>
            <a:spLocks noGrp="1"/>
          </p:cNvSpPr>
          <p:nvPr>
            <p:ph idx="1"/>
          </p:nvPr>
        </p:nvSpPr>
        <p:spPr/>
        <p:txBody>
          <a:bodyPr/>
          <a:lstStyle/>
          <a:p>
            <a:r>
              <a:rPr lang="fr-FR" dirty="0"/>
              <a:t>font-style</a:t>
            </a:r>
          </a:p>
          <a:p>
            <a:pPr marL="0" indent="0">
              <a:buNone/>
            </a:pPr>
            <a:r>
              <a:rPr lang="fr-FR" dirty="0" err="1"/>
              <a:t>Valores</a:t>
            </a:r>
            <a:r>
              <a:rPr lang="fr-FR" dirty="0"/>
              <a:t> 	normal | </a:t>
            </a:r>
            <a:r>
              <a:rPr lang="fr-FR" dirty="0" err="1"/>
              <a:t>italic</a:t>
            </a:r>
            <a:r>
              <a:rPr lang="fr-FR" dirty="0"/>
              <a:t> | oblique | </a:t>
            </a:r>
            <a:r>
              <a:rPr lang="fr-FR" dirty="0" err="1"/>
              <a:t>inherit</a:t>
            </a:r>
            <a:endParaRPr lang="es-MX" dirty="0"/>
          </a:p>
        </p:txBody>
      </p:sp>
    </p:spTree>
    <p:extLst>
      <p:ext uri="{BB962C8B-B14F-4D97-AF65-F5344CB8AC3E}">
        <p14:creationId xmlns:p14="http://schemas.microsoft.com/office/powerpoint/2010/main" val="2539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smtClean="0"/>
              <a:t>Existen etiquetas que tienen marcado de apertura y de cierre.</a:t>
            </a:r>
          </a:p>
          <a:p>
            <a:pPr marL="0" indent="0">
              <a:buNone/>
            </a:pPr>
            <a:r>
              <a:rPr lang="es-MX" dirty="0" smtClean="0"/>
              <a:t>		&lt;etiqueta&gt;			&lt;/etiqueta&gt;</a:t>
            </a:r>
          </a:p>
          <a:p>
            <a:pPr marL="0" indent="0">
              <a:buNone/>
            </a:pPr>
            <a:r>
              <a:rPr lang="es-MX" dirty="0"/>
              <a:t>	</a:t>
            </a:r>
            <a:r>
              <a:rPr lang="es-MX" dirty="0" smtClean="0"/>
              <a:t>	Apertura			Cierre</a:t>
            </a:r>
          </a:p>
          <a:p>
            <a:r>
              <a:rPr lang="es-MX" dirty="0" smtClean="0"/>
              <a:t>Existen etiquetas que la apertura y cierre están en la marcado.</a:t>
            </a:r>
          </a:p>
          <a:p>
            <a:pPr marL="457200" lvl="1" indent="0">
              <a:buNone/>
            </a:pPr>
            <a:r>
              <a:rPr lang="es-MX" dirty="0" smtClean="0"/>
              <a:t>	&lt;etiqueta 		 /&gt;</a:t>
            </a:r>
          </a:p>
          <a:p>
            <a:pPr marL="457200" lvl="1" indent="0">
              <a:buNone/>
            </a:pPr>
            <a:r>
              <a:rPr lang="es-MX" dirty="0"/>
              <a:t>	</a:t>
            </a:r>
            <a:r>
              <a:rPr lang="es-MX" dirty="0" smtClean="0"/>
              <a:t>Apertura			Cierre</a:t>
            </a:r>
            <a:endParaRPr lang="es-MX" dirty="0"/>
          </a:p>
        </p:txBody>
      </p:sp>
    </p:spTree>
    <p:extLst>
      <p:ext uri="{BB962C8B-B14F-4D97-AF65-F5344CB8AC3E}">
        <p14:creationId xmlns:p14="http://schemas.microsoft.com/office/powerpoint/2010/main" val="2423722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Mayúsculas pequeñas</a:t>
            </a:r>
          </a:p>
        </p:txBody>
      </p:sp>
      <p:sp>
        <p:nvSpPr>
          <p:cNvPr id="3" name="Marcador de contenido 2"/>
          <p:cNvSpPr>
            <a:spLocks noGrp="1"/>
          </p:cNvSpPr>
          <p:nvPr>
            <p:ph idx="1"/>
          </p:nvPr>
        </p:nvSpPr>
        <p:spPr/>
        <p:txBody>
          <a:bodyPr/>
          <a:lstStyle/>
          <a:p>
            <a:r>
              <a:rPr lang="es-MX" dirty="0" err="1"/>
              <a:t>font-variant</a:t>
            </a:r>
            <a:endParaRPr lang="es-MX" dirty="0"/>
          </a:p>
          <a:p>
            <a:pPr marL="0" indent="0">
              <a:buNone/>
            </a:pPr>
            <a:r>
              <a:rPr lang="es-MX" dirty="0"/>
              <a:t>Valores	normal | </a:t>
            </a:r>
            <a:r>
              <a:rPr lang="es-MX" dirty="0" err="1"/>
              <a:t>small-caps</a:t>
            </a:r>
            <a:r>
              <a:rPr lang="es-MX" dirty="0"/>
              <a:t> | </a:t>
            </a:r>
            <a:r>
              <a:rPr lang="es-MX" dirty="0" err="1"/>
              <a:t>inherit</a:t>
            </a:r>
            <a:endParaRPr lang="es-MX" dirty="0"/>
          </a:p>
        </p:txBody>
      </p:sp>
    </p:spTree>
    <p:extLst>
      <p:ext uri="{BB962C8B-B14F-4D97-AF65-F5344CB8AC3E}">
        <p14:creationId xmlns:p14="http://schemas.microsoft.com/office/powerpoint/2010/main" val="213809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Alineación de un texto </a:t>
            </a:r>
          </a:p>
        </p:txBody>
      </p:sp>
      <p:sp>
        <p:nvSpPr>
          <p:cNvPr id="3" name="Marcador de contenido 2"/>
          <p:cNvSpPr>
            <a:spLocks noGrp="1"/>
          </p:cNvSpPr>
          <p:nvPr>
            <p:ph idx="1"/>
          </p:nvPr>
        </p:nvSpPr>
        <p:spPr/>
        <p:txBody>
          <a:bodyPr/>
          <a:lstStyle/>
          <a:p>
            <a:r>
              <a:rPr lang="es-MX" dirty="0" err="1"/>
              <a:t>text-align</a:t>
            </a:r>
            <a:endParaRPr lang="es-MX" dirty="0"/>
          </a:p>
          <a:p>
            <a:pPr marL="0" indent="0">
              <a:buNone/>
            </a:pPr>
            <a:r>
              <a:rPr lang="es-MX" dirty="0"/>
              <a:t>Valores	</a:t>
            </a:r>
            <a:r>
              <a:rPr lang="es-MX" dirty="0" err="1"/>
              <a:t>left</a:t>
            </a:r>
            <a:r>
              <a:rPr lang="es-MX" dirty="0"/>
              <a:t> | </a:t>
            </a:r>
            <a:r>
              <a:rPr lang="es-MX" dirty="0" err="1"/>
              <a:t>right</a:t>
            </a:r>
            <a:r>
              <a:rPr lang="es-MX" dirty="0"/>
              <a:t> | center | </a:t>
            </a:r>
            <a:r>
              <a:rPr lang="es-MX" dirty="0" err="1"/>
              <a:t>justify</a:t>
            </a:r>
            <a:r>
              <a:rPr lang="es-MX" dirty="0"/>
              <a:t> | </a:t>
            </a:r>
            <a:r>
              <a:rPr lang="es-MX" dirty="0" err="1"/>
              <a:t>inherit</a:t>
            </a:r>
            <a:endParaRPr lang="es-MX" dirty="0"/>
          </a:p>
        </p:txBody>
      </p:sp>
    </p:spTree>
    <p:extLst>
      <p:ext uri="{BB962C8B-B14F-4D97-AF65-F5344CB8AC3E}">
        <p14:creationId xmlns:p14="http://schemas.microsoft.com/office/powerpoint/2010/main" val="4104209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358" y="819978"/>
            <a:ext cx="9520158" cy="3450613"/>
          </a:xfrm>
        </p:spPr>
        <p:txBody>
          <a:bodyPr/>
          <a:lstStyle/>
          <a:p>
            <a:r>
              <a:rPr lang="es-MX" dirty="0" err="1"/>
              <a:t>text-decoration</a:t>
            </a:r>
            <a:endParaRPr lang="es-MX" dirty="0"/>
          </a:p>
          <a:p>
            <a:pPr marL="0" indent="0">
              <a:buNone/>
            </a:pPr>
            <a:r>
              <a:rPr lang="es-MX" dirty="0"/>
              <a:t>Valores	</a:t>
            </a:r>
            <a:r>
              <a:rPr lang="es-MX" dirty="0" err="1"/>
              <a:t>none</a:t>
            </a:r>
            <a:r>
              <a:rPr lang="es-MX" dirty="0"/>
              <a:t> | ( </a:t>
            </a:r>
            <a:r>
              <a:rPr lang="es-MX" dirty="0" err="1"/>
              <a:t>underline</a:t>
            </a:r>
            <a:r>
              <a:rPr lang="es-MX" dirty="0"/>
              <a:t> || </a:t>
            </a:r>
            <a:r>
              <a:rPr lang="es-MX" dirty="0" err="1"/>
              <a:t>overline</a:t>
            </a:r>
            <a:r>
              <a:rPr lang="es-MX" dirty="0"/>
              <a:t> || line-</a:t>
            </a:r>
            <a:r>
              <a:rPr lang="es-MX" dirty="0" err="1"/>
              <a:t>through</a:t>
            </a:r>
            <a:r>
              <a:rPr lang="es-MX" dirty="0"/>
              <a:t> || </a:t>
            </a:r>
            <a:r>
              <a:rPr lang="es-MX" dirty="0" err="1"/>
              <a:t>blink</a:t>
            </a:r>
            <a:r>
              <a:rPr lang="es-MX" dirty="0"/>
              <a:t> ) | </a:t>
            </a:r>
            <a:r>
              <a:rPr lang="es-MX" dirty="0" err="1"/>
              <a:t>inherit</a:t>
            </a:r>
            <a:endParaRPr lang="es-MX" dirty="0"/>
          </a:p>
        </p:txBody>
      </p:sp>
      <p:sp>
        <p:nvSpPr>
          <p:cNvPr id="5" name="Rectángulo 4"/>
          <p:cNvSpPr/>
          <p:nvPr/>
        </p:nvSpPr>
        <p:spPr>
          <a:xfrm>
            <a:off x="951912" y="2827832"/>
            <a:ext cx="10485122" cy="1754326"/>
          </a:xfrm>
          <a:prstGeom prst="rect">
            <a:avLst/>
          </a:prstGeom>
        </p:spPr>
        <p:txBody>
          <a:bodyPr wrap="square">
            <a:spAutoFit/>
          </a:bodyPr>
          <a:lstStyle/>
          <a:p>
            <a:r>
              <a:rPr lang="es-MX" b="1" dirty="0"/>
              <a:t>El valor </a:t>
            </a:r>
            <a:r>
              <a:rPr lang="es-MX" b="1" dirty="0" err="1"/>
              <a:t>underline</a:t>
            </a:r>
            <a:r>
              <a:rPr lang="es-MX" b="1" dirty="0"/>
              <a:t> subraya el texto, por lo que puede confundir a los usuarios haciéndoles creer que se trata de un enlace. El valor </a:t>
            </a:r>
            <a:r>
              <a:rPr lang="es-MX" b="1" dirty="0" err="1"/>
              <a:t>overline</a:t>
            </a:r>
            <a:r>
              <a:rPr lang="es-MX" b="1" dirty="0"/>
              <a:t> añade una línea en la parte superior del texto, un aspecto que raramente es deseable. El valor line-</a:t>
            </a:r>
            <a:r>
              <a:rPr lang="es-MX" b="1" dirty="0" err="1"/>
              <a:t>through</a:t>
            </a:r>
            <a:r>
              <a:rPr lang="es-MX" b="1" dirty="0"/>
              <a:t> muestra el texto tachado con una línea continua, por lo que su uso tampoco es muy habitual. Por último, el valor </a:t>
            </a:r>
            <a:r>
              <a:rPr lang="es-MX" b="1" dirty="0" err="1"/>
              <a:t>blink</a:t>
            </a:r>
            <a:r>
              <a:rPr lang="es-MX" b="1" dirty="0"/>
              <a:t> muestra el texto parpadeante y se recomienda evitar su uso por las molestias que genera a la mayoría de usuarios.</a:t>
            </a:r>
          </a:p>
        </p:txBody>
      </p:sp>
    </p:spTree>
    <p:extLst>
      <p:ext uri="{BB962C8B-B14F-4D97-AF65-F5344CB8AC3E}">
        <p14:creationId xmlns:p14="http://schemas.microsoft.com/office/powerpoint/2010/main" val="9548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text-transform</a:t>
            </a:r>
            <a:endParaRPr lang="es-MX" dirty="0"/>
          </a:p>
        </p:txBody>
      </p:sp>
      <p:sp>
        <p:nvSpPr>
          <p:cNvPr id="3" name="Marcador de contenido 2"/>
          <p:cNvSpPr>
            <a:spLocks noGrp="1"/>
          </p:cNvSpPr>
          <p:nvPr>
            <p:ph idx="1"/>
          </p:nvPr>
        </p:nvSpPr>
        <p:spPr/>
        <p:txBody>
          <a:bodyPr/>
          <a:lstStyle/>
          <a:p>
            <a:r>
              <a:rPr lang="es-MX" dirty="0" err="1"/>
              <a:t>capitalize</a:t>
            </a:r>
            <a:r>
              <a:rPr lang="es-MX" dirty="0"/>
              <a:t> | </a:t>
            </a:r>
            <a:r>
              <a:rPr lang="es-MX" dirty="0" err="1"/>
              <a:t>uppercase</a:t>
            </a:r>
            <a:r>
              <a:rPr lang="es-MX" dirty="0"/>
              <a:t> | </a:t>
            </a:r>
            <a:r>
              <a:rPr lang="es-MX" dirty="0" err="1"/>
              <a:t>lowercase</a:t>
            </a:r>
            <a:r>
              <a:rPr lang="es-MX" dirty="0"/>
              <a:t> | </a:t>
            </a:r>
            <a:r>
              <a:rPr lang="es-MX" dirty="0" err="1"/>
              <a:t>none</a:t>
            </a:r>
            <a:r>
              <a:rPr lang="es-MX" dirty="0"/>
              <a:t> | </a:t>
            </a:r>
            <a:r>
              <a:rPr lang="es-MX" dirty="0" err="1"/>
              <a:t>inherit</a:t>
            </a:r>
            <a:endParaRPr lang="es-MX" dirty="0"/>
          </a:p>
          <a:p>
            <a:endParaRPr lang="es-MX" dirty="0"/>
          </a:p>
          <a:p>
            <a:r>
              <a:rPr lang="es-MX" dirty="0"/>
              <a:t>La propiedad </a:t>
            </a:r>
            <a:r>
              <a:rPr lang="es-MX" dirty="0" err="1"/>
              <a:t>text-transform</a:t>
            </a:r>
            <a:r>
              <a:rPr lang="es-MX" dirty="0"/>
              <a:t> permite mostrar el texto original transformado en un texto completamente en mayúsculas (</a:t>
            </a:r>
            <a:r>
              <a:rPr lang="es-MX" dirty="0" err="1"/>
              <a:t>uppercase</a:t>
            </a:r>
            <a:r>
              <a:rPr lang="es-MX" dirty="0"/>
              <a:t>), en minúsculas (</a:t>
            </a:r>
            <a:r>
              <a:rPr lang="es-MX" dirty="0" err="1"/>
              <a:t>lowercase</a:t>
            </a:r>
            <a:r>
              <a:rPr lang="es-MX" dirty="0"/>
              <a:t>) o con la primera letra de cada palabra en mayúscula (</a:t>
            </a:r>
            <a:r>
              <a:rPr lang="es-MX" dirty="0" err="1"/>
              <a:t>capitalize</a:t>
            </a:r>
            <a:r>
              <a:rPr lang="es-MX" dirty="0"/>
              <a:t>).</a:t>
            </a:r>
          </a:p>
        </p:txBody>
      </p:sp>
    </p:spTree>
    <p:extLst>
      <p:ext uri="{BB962C8B-B14F-4D97-AF65-F5344CB8AC3E}">
        <p14:creationId xmlns:p14="http://schemas.microsoft.com/office/powerpoint/2010/main" val="1668025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letter-spacing</a:t>
            </a:r>
            <a:r>
              <a:rPr lang="es-MX" dirty="0"/>
              <a:t> y </a:t>
            </a:r>
            <a:r>
              <a:rPr lang="es-MX" dirty="0" err="1" smtClean="0"/>
              <a:t>word-spacing</a:t>
            </a:r>
            <a:r>
              <a:rPr lang="es-MX" dirty="0"/>
              <a:t>.</a:t>
            </a:r>
          </a:p>
        </p:txBody>
      </p:sp>
      <p:sp>
        <p:nvSpPr>
          <p:cNvPr id="3" name="Marcador de contenido 2"/>
          <p:cNvSpPr>
            <a:spLocks noGrp="1"/>
          </p:cNvSpPr>
          <p:nvPr>
            <p:ph sz="half" idx="1"/>
          </p:nvPr>
        </p:nvSpPr>
        <p:spPr/>
        <p:txBody>
          <a:bodyPr/>
          <a:lstStyle/>
          <a:p>
            <a:r>
              <a:rPr lang="es-MX" dirty="0"/>
              <a:t>	valores  normal | unidad de medida | </a:t>
            </a:r>
            <a:r>
              <a:rPr lang="es-MX" dirty="0" err="1" smtClean="0"/>
              <a:t>inherit</a:t>
            </a:r>
            <a:endParaRPr lang="es-MX" dirty="0" smtClean="0"/>
          </a:p>
          <a:p>
            <a:endParaRPr lang="es-MX" dirty="0"/>
          </a:p>
        </p:txBody>
      </p:sp>
      <p:pic>
        <p:nvPicPr>
          <p:cNvPr id="7" name="Marcador de contenido 6"/>
          <p:cNvPicPr>
            <a:picLocks noGrp="1" noChangeAspect="1"/>
          </p:cNvPicPr>
          <p:nvPr>
            <p:ph sz="half" idx="2"/>
          </p:nvPr>
        </p:nvPicPr>
        <p:blipFill>
          <a:blip r:embed="rId2"/>
          <a:stretch>
            <a:fillRect/>
          </a:stretch>
        </p:blipFill>
        <p:spPr>
          <a:xfrm>
            <a:off x="6188075" y="2255980"/>
            <a:ext cx="5194300" cy="3571590"/>
          </a:xfrm>
          <a:prstGeom prst="rect">
            <a:avLst/>
          </a:prstGeom>
        </p:spPr>
      </p:pic>
    </p:spTree>
    <p:extLst>
      <p:ext uri="{BB962C8B-B14F-4D97-AF65-F5344CB8AC3E}">
        <p14:creationId xmlns:p14="http://schemas.microsoft.com/office/powerpoint/2010/main" val="3840287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pic>
        <p:nvPicPr>
          <p:cNvPr id="1026" name="Picture 2" descr="http://www.tutorialhtml.net/manualCSS/practicas/practica2.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42240" y="1597747"/>
            <a:ext cx="5482244" cy="4443412"/>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8"/>
          <p:cNvSpPr>
            <a:spLocks noGrp="1"/>
          </p:cNvSpPr>
          <p:nvPr>
            <p:ph sz="half" idx="2"/>
          </p:nvPr>
        </p:nvSpPr>
        <p:spPr>
          <a:xfrm>
            <a:off x="7439891" y="2222287"/>
            <a:ext cx="3942107" cy="3638764"/>
          </a:xfrm>
        </p:spPr>
        <p:txBody>
          <a:bodyPr>
            <a:normAutofit lnSpcReduction="10000"/>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endParaRPr lang="es-MX" b="1" i="1" dirty="0"/>
          </a:p>
          <a:p>
            <a:r>
              <a:rPr lang="es-MX" b="1" i="1" dirty="0" smtClean="0"/>
              <a:t>Crear una carpeta en su carpeta DAW que se llame </a:t>
            </a:r>
            <a:r>
              <a:rPr lang="es-MX" b="1" i="1" dirty="0" err="1" smtClean="0"/>
              <a:t>css_ejemplo</a:t>
            </a:r>
            <a:r>
              <a:rPr lang="es-MX" b="1" i="1" dirty="0"/>
              <a:t> </a:t>
            </a:r>
            <a:r>
              <a:rPr lang="es-MX" b="1" i="1" dirty="0" smtClean="0"/>
              <a:t>y subir los archivos que utilizo para esta actividad.</a:t>
            </a:r>
          </a:p>
          <a:p>
            <a:r>
              <a:rPr lang="es-MX" b="1" i="1" dirty="0" smtClean="0"/>
              <a:t>Tiempo máximo: 21 </a:t>
            </a:r>
            <a:r>
              <a:rPr lang="es-MX" b="1" i="1" smtClean="0"/>
              <a:t>de mayo.</a:t>
            </a:r>
            <a:endParaRPr lang="es-MX" dirty="0"/>
          </a:p>
        </p:txBody>
      </p:sp>
    </p:spTree>
    <p:extLst>
      <p:ext uri="{BB962C8B-B14F-4D97-AF65-F5344CB8AC3E}">
        <p14:creationId xmlns:p14="http://schemas.microsoft.com/office/powerpoint/2010/main" val="3839329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Ejercicio CSS3</a:t>
            </a:r>
            <a:endParaRPr lang="es-MX" dirty="0"/>
          </a:p>
        </p:txBody>
      </p:sp>
      <p:sp>
        <p:nvSpPr>
          <p:cNvPr id="9" name="Marcador de contenido 8"/>
          <p:cNvSpPr>
            <a:spLocks noGrp="1"/>
          </p:cNvSpPr>
          <p:nvPr>
            <p:ph sz="half" idx="2"/>
          </p:nvPr>
        </p:nvSpPr>
        <p:spPr>
          <a:xfrm>
            <a:off x="7439891" y="2222287"/>
            <a:ext cx="3942107" cy="3638764"/>
          </a:xfrm>
        </p:spPr>
        <p:txBody>
          <a:bodyPr/>
          <a:lstStyle/>
          <a:p>
            <a:r>
              <a:rPr lang="es-MX" b="1" i="1" dirty="0" smtClean="0"/>
              <a:t>Diseñar una pagina aplicando las reglas </a:t>
            </a:r>
            <a:r>
              <a:rPr lang="es-MX" b="1" i="1" dirty="0" err="1" smtClean="0"/>
              <a:t>css</a:t>
            </a:r>
            <a:r>
              <a:rPr lang="es-MX" b="1" i="1" dirty="0" smtClean="0"/>
              <a:t> necesarias </a:t>
            </a:r>
            <a:r>
              <a:rPr lang="es-MX" b="1" i="1" dirty="0"/>
              <a:t>para que la página resultante tenga el mismo aspecto que el de la </a:t>
            </a:r>
            <a:r>
              <a:rPr lang="es-MX" b="1" i="1" dirty="0" smtClean="0"/>
              <a:t>imagen.</a:t>
            </a:r>
          </a:p>
          <a:p>
            <a:r>
              <a:rPr lang="es-MX" b="1" i="1" dirty="0" smtClean="0"/>
              <a:t>Crear en su carpeta DAW un directorio que se llame </a:t>
            </a:r>
            <a:r>
              <a:rPr lang="es-MX" b="1" i="1" dirty="0" err="1" smtClean="0"/>
              <a:t>template</a:t>
            </a:r>
            <a:r>
              <a:rPr lang="es-MX" b="1" i="1" smtClean="0"/>
              <a:t> y </a:t>
            </a:r>
            <a:r>
              <a:rPr lang="es-MX" b="1" i="1" dirty="0" smtClean="0"/>
              <a:t>subir los archivos para hacer esta actividad.</a:t>
            </a:r>
          </a:p>
          <a:p>
            <a:r>
              <a:rPr lang="es-MX" b="1" i="1" dirty="0" smtClean="0"/>
              <a:t>Tiempo limite 21 de mayo.</a:t>
            </a:r>
            <a:endParaRPr lang="es-MX" dirty="0"/>
          </a:p>
        </p:txBody>
      </p:sp>
      <p:pic>
        <p:nvPicPr>
          <p:cNvPr id="2052" name="Picture 4" descr="http://www.tutorialhtml.net/manualCSS/practicas/practica3-solucion.gif"/>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0000" y="1396670"/>
            <a:ext cx="6103418" cy="510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0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las etiquetas.</a:t>
            </a:r>
            <a:endParaRPr lang="es-MX" dirty="0"/>
          </a:p>
        </p:txBody>
      </p:sp>
      <p:sp>
        <p:nvSpPr>
          <p:cNvPr id="3" name="Marcador de contenido 2"/>
          <p:cNvSpPr>
            <a:spLocks noGrp="1"/>
          </p:cNvSpPr>
          <p:nvPr>
            <p:ph idx="1"/>
          </p:nvPr>
        </p:nvSpPr>
        <p:spPr/>
        <p:txBody>
          <a:bodyPr/>
          <a:lstStyle/>
          <a:p>
            <a:pPr marL="0" indent="0">
              <a:buNone/>
            </a:pPr>
            <a:r>
              <a:rPr lang="es-MX" dirty="0"/>
              <a:t> Los atributos comunes se dividen en cuatro grupos según su funcionalidad:</a:t>
            </a:r>
          </a:p>
          <a:p>
            <a:r>
              <a:rPr lang="es-MX" b="1" dirty="0"/>
              <a:t>Atributos básicos</a:t>
            </a:r>
            <a:r>
              <a:rPr lang="es-MX" dirty="0"/>
              <a:t>: se pueden utilizar prácticamente en todas las etiquetas HTML.</a:t>
            </a:r>
          </a:p>
          <a:p>
            <a:r>
              <a:rPr lang="es-MX" b="1" dirty="0"/>
              <a:t>Atributos para internacionalización</a:t>
            </a:r>
            <a:r>
              <a:rPr lang="es-MX" dirty="0"/>
              <a:t>: los utilizan las páginas que muestran sus contenidos en varios idiomas.</a:t>
            </a:r>
          </a:p>
          <a:p>
            <a:r>
              <a:rPr lang="es-MX" b="1" dirty="0"/>
              <a:t>Atributos de eventos</a:t>
            </a:r>
            <a:r>
              <a:rPr lang="es-MX" dirty="0"/>
              <a:t>: sólo se utilizan en las páginas web dinámicas creadas con JavaScript.</a:t>
            </a:r>
          </a:p>
          <a:p>
            <a:r>
              <a:rPr lang="es-MX" b="1" dirty="0"/>
              <a:t>Atributos de foco</a:t>
            </a:r>
            <a:r>
              <a:rPr lang="es-MX" dirty="0"/>
              <a:t>: relacionados principalmente con la accesibilidad de los sitios web.</a:t>
            </a:r>
          </a:p>
          <a:p>
            <a:endParaRPr lang="es-MX" dirty="0"/>
          </a:p>
        </p:txBody>
      </p:sp>
    </p:spTree>
    <p:extLst>
      <p:ext uri="{BB962C8B-B14F-4D97-AF65-F5344CB8AC3E}">
        <p14:creationId xmlns:p14="http://schemas.microsoft.com/office/powerpoint/2010/main" val="3508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básicos</a:t>
            </a:r>
          </a:p>
        </p:txBody>
      </p:sp>
      <p:pic>
        <p:nvPicPr>
          <p:cNvPr id="4" name="Marcador de contenido 3"/>
          <p:cNvPicPr>
            <a:picLocks noGrp="1" noChangeAspect="1"/>
          </p:cNvPicPr>
          <p:nvPr>
            <p:ph idx="1"/>
          </p:nvPr>
        </p:nvPicPr>
        <p:blipFill>
          <a:blip r:embed="rId2"/>
          <a:stretch>
            <a:fillRect/>
          </a:stretch>
        </p:blipFill>
        <p:spPr>
          <a:xfrm>
            <a:off x="1947862" y="2869406"/>
            <a:ext cx="8296275" cy="2343150"/>
          </a:xfrm>
          <a:prstGeom prst="rect">
            <a:avLst/>
          </a:prstGeom>
        </p:spPr>
      </p:pic>
    </p:spTree>
    <p:extLst>
      <p:ext uri="{BB962C8B-B14F-4D97-AF65-F5344CB8AC3E}">
        <p14:creationId xmlns:p14="http://schemas.microsoft.com/office/powerpoint/2010/main" val="290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para internacionalización</a:t>
            </a:r>
          </a:p>
        </p:txBody>
      </p:sp>
      <p:pic>
        <p:nvPicPr>
          <p:cNvPr id="5" name="Marcador de contenido 4"/>
          <p:cNvPicPr>
            <a:picLocks noGrp="1" noChangeAspect="1"/>
          </p:cNvPicPr>
          <p:nvPr>
            <p:ph idx="1"/>
          </p:nvPr>
        </p:nvPicPr>
        <p:blipFill>
          <a:blip r:embed="rId2"/>
          <a:stretch>
            <a:fillRect/>
          </a:stretch>
        </p:blipFill>
        <p:spPr>
          <a:xfrm>
            <a:off x="1952625" y="2836069"/>
            <a:ext cx="8286750" cy="2409825"/>
          </a:xfrm>
          <a:prstGeom prst="rect">
            <a:avLst/>
          </a:prstGeom>
        </p:spPr>
      </p:pic>
    </p:spTree>
    <p:extLst>
      <p:ext uri="{BB962C8B-B14F-4D97-AF65-F5344CB8AC3E}">
        <p14:creationId xmlns:p14="http://schemas.microsoft.com/office/powerpoint/2010/main" val="98845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6" name="Marcador de contenido 5"/>
          <p:cNvPicPr>
            <a:picLocks noGrp="1" noChangeAspect="1"/>
          </p:cNvPicPr>
          <p:nvPr>
            <p:ph idx="1"/>
          </p:nvPr>
        </p:nvPicPr>
        <p:blipFill>
          <a:blip r:embed="rId2"/>
          <a:stretch>
            <a:fillRect/>
          </a:stretch>
        </p:blipFill>
        <p:spPr>
          <a:xfrm>
            <a:off x="1978506" y="2222500"/>
            <a:ext cx="8234988" cy="3636963"/>
          </a:xfrm>
          <a:prstGeom prst="rect">
            <a:avLst/>
          </a:prstGeom>
        </p:spPr>
      </p:pic>
    </p:spTree>
    <p:extLst>
      <p:ext uri="{BB962C8B-B14F-4D97-AF65-F5344CB8AC3E}">
        <p14:creationId xmlns:p14="http://schemas.microsoft.com/office/powerpoint/2010/main" val="252302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0</TotalTime>
  <Words>1484</Words>
  <Application>Microsoft Office PowerPoint</Application>
  <PresentationFormat>Panorámica</PresentationFormat>
  <Paragraphs>170</Paragraphs>
  <Slides>56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56</vt:i4>
      </vt:variant>
    </vt:vector>
  </HeadingPairs>
  <TitlesOfParts>
    <vt:vector size="59" baseType="lpstr">
      <vt:lpstr>Century Gothic</vt:lpstr>
      <vt:lpstr>Wingdings 2</vt:lpstr>
      <vt:lpstr>Citable</vt:lpstr>
      <vt:lpstr>Programación en HTML5</vt:lpstr>
      <vt:lpstr>HTML</vt:lpstr>
      <vt:lpstr>¿Para que sirve HTML?</vt:lpstr>
      <vt:lpstr>Etiquetas</vt:lpstr>
      <vt:lpstr>Etiquetas</vt:lpstr>
      <vt:lpstr>Atributos de las etiquetas.</vt:lpstr>
      <vt:lpstr>Atributos básicos</vt:lpstr>
      <vt:lpstr>Atributos para internacionalización</vt:lpstr>
      <vt:lpstr>Atributos de eventos</vt:lpstr>
      <vt:lpstr>Atributos de eventos</vt:lpstr>
      <vt:lpstr>Atributos de eventos</vt:lpstr>
      <vt:lpstr>Atributos de foco</vt:lpstr>
      <vt:lpstr>Estructura básica de un html5</vt:lpstr>
      <vt:lpstr>HTML 4</vt:lpstr>
      <vt:lpstr>HTML5</vt:lpstr>
      <vt:lpstr>Etiquetas </vt:lpstr>
      <vt:lpstr>Presentación de PowerPoint</vt:lpstr>
      <vt:lpstr>HEAD</vt:lpstr>
      <vt:lpstr>Body </vt:lpstr>
      <vt:lpstr>Nav</vt:lpstr>
      <vt:lpstr>&lt;section&gt; </vt:lpstr>
      <vt:lpstr>ASIDE </vt:lpstr>
      <vt:lpstr>Footer</vt:lpstr>
      <vt:lpstr>Encabezados H</vt:lpstr>
      <vt:lpstr>Hgroup</vt:lpstr>
      <vt:lpstr>RECUERDA</vt:lpstr>
      <vt:lpstr>Párrafos y saltos de línea </vt:lpstr>
      <vt:lpstr>Hojas de estilos </vt:lpstr>
      <vt:lpstr>Unidades absolutas y relativas</vt:lpstr>
      <vt:lpstr>Unidades de medida</vt:lpstr>
      <vt:lpstr>Unidades de medida</vt:lpstr>
      <vt:lpstr>MARGENES </vt:lpstr>
      <vt:lpstr>Medidas </vt:lpstr>
      <vt:lpstr>Medidas relativas</vt:lpstr>
      <vt:lpstr>Presentación de PowerPoint</vt:lpstr>
      <vt:lpstr>Presentación de PowerPoint</vt:lpstr>
      <vt:lpstr>Anchuras y alturas </vt:lpstr>
      <vt:lpstr>Margen (margin): separación opcional existente entre la caja y el resto de cajas adyacentes.</vt:lpstr>
      <vt:lpstr>Presentación de PowerPoint</vt:lpstr>
      <vt:lpstr>Relleno (padding): espacio libre opcional existente entre el contenido y el borde</vt:lpstr>
      <vt:lpstr>Presentación de PowerPoint</vt:lpstr>
      <vt:lpstr>Bordes </vt:lpstr>
      <vt:lpstr>Bordes con estilos </vt:lpstr>
      <vt:lpstr>Bordes con diferentes colores</vt:lpstr>
      <vt:lpstr>Presentación de PowerPoint</vt:lpstr>
      <vt:lpstr>ACTIVIDAD</vt:lpstr>
      <vt:lpstr>Texto </vt:lpstr>
      <vt:lpstr>Texto en negritas</vt:lpstr>
      <vt:lpstr>Texto en cursivas</vt:lpstr>
      <vt:lpstr>Mayúsculas pequeñas</vt:lpstr>
      <vt:lpstr>Alineación de un texto </vt:lpstr>
      <vt:lpstr>Presentación de PowerPoint</vt:lpstr>
      <vt:lpstr>text-transform</vt:lpstr>
      <vt:lpstr>letter-spacing y word-spacing.</vt:lpstr>
      <vt:lpstr>Ejercicio CSS3</vt:lpstr>
      <vt:lpstr>Ejercicio CSS3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2018-05-10T02:11:32Z</dcterms:created>
  <dcterms:modified xsi:type="dcterms:W3CDTF">2018-05-24T14:47:48Z</dcterms:modified>
</cp:coreProperties>
</file>