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8" r:id="rId6"/>
    <p:sldId id="279" r:id="rId7"/>
    <p:sldId id="280" r:id="rId8"/>
    <p:sldId id="281" r:id="rId9"/>
    <p:sldId id="282" r:id="rId10"/>
    <p:sldId id="283" r:id="rId11"/>
    <p:sldId id="284" r:id="rId12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364" autoAdjust="0"/>
  </p:normalViewPr>
  <p:slideViewPr>
    <p:cSldViewPr snapToGrid="0">
      <p:cViewPr varScale="1">
        <p:scale>
          <a:sx n="73" d="100"/>
          <a:sy n="73" d="100"/>
        </p:scale>
        <p:origin x="53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8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B0FAE97-1210-4E36-A60A-8BA798A12A99}" type="datetime1">
              <a:rPr lang="es-ES" smtClean="0"/>
              <a:t>27/10/2019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3D3D879-06F7-4BB3-9FD8-DADB216A1AB3}" type="datetime1">
              <a:rPr lang="es-ES" noProof="0" smtClean="0"/>
              <a:t>27/10/2019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5729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Elips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es-ES" noProof="0" smtClean="0"/>
              <a:t>Haga clic para editar el estilo de subtítulo del patrón</a:t>
            </a:r>
            <a:endParaRPr lang="es-ES" noProof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14CEBD4D-085C-498A-87ED-B94FC4CBCFC7}" type="datetime1">
              <a:rPr lang="es-ES" noProof="0" smtClean="0"/>
              <a:t>27/10/2019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wheel spokes="1"/>
      </p:transition>
    </mc:Choice>
    <mc:Fallback xmlns="">
      <p:transition spd="slow" advClick="0">
        <p:wheel spokes="1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3C0138-BF83-46A1-914E-F1E2A8306695}" type="datetime1">
              <a:rPr lang="es-ES" noProof="0" smtClean="0"/>
              <a:t>27/10/2019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wheel spokes="1"/>
      </p:transition>
    </mc:Choice>
    <mc:Fallback xmlns="">
      <p:transition spd="slow" advClick="0">
        <p:wheel spokes="1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0568A9-B9DF-49AA-9F31-6F462455E52A}" type="datetime1">
              <a:rPr lang="es-ES" noProof="0" smtClean="0"/>
              <a:t>27/10/2019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7" name="Conector recto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wheel spokes="1"/>
      </p:transition>
    </mc:Choice>
    <mc:Fallback xmlns="">
      <p:transition spd="slow" advClick="0">
        <p:wheel spokes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4DC918-9477-44C9-87CA-58BC8D7EC64E}" type="datetime1">
              <a:rPr lang="es-ES" noProof="0" smtClean="0"/>
              <a:t>27/10/2019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wheel spokes="1"/>
      </p:transition>
    </mc:Choice>
    <mc:Fallback xmlns="">
      <p:transition spd="slow" advClick="0">
        <p:wheel spokes="1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Elips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AA7CFC-FF55-48D5-B9D9-FA93FB0A1F63}" type="datetime1">
              <a:rPr lang="es-ES" noProof="0" smtClean="0"/>
              <a:t>27/10/2019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wheel spokes="1"/>
      </p:transition>
    </mc:Choice>
    <mc:Fallback xmlns="">
      <p:transition spd="slow" advClick="0">
        <p:wheel spokes="1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9DBD11-34E4-448E-809B-329C5E8C1419}" type="datetime1">
              <a:rPr lang="es-ES" noProof="0" smtClean="0"/>
              <a:t>27/10/2019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wheel spokes="1"/>
      </p:transition>
    </mc:Choice>
    <mc:Fallback xmlns="">
      <p:transition spd="slow" advClick="0">
        <p:wheel spokes="1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noProof="0" smtClean="0"/>
              <a:t>Editar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DB1031-BFAF-464E-A517-D151D571897F}" type="datetime1">
              <a:rPr lang="es-ES" noProof="0" smtClean="0"/>
              <a:t>27/10/2019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wheel spokes="1"/>
      </p:transition>
    </mc:Choice>
    <mc:Fallback xmlns="">
      <p:transition spd="slow" advClick="0">
        <p:wheel spokes="1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BED521-1CC1-404B-8AD1-BBD24E269425}" type="datetime1">
              <a:rPr lang="es-ES" noProof="0" smtClean="0"/>
              <a:t>27/10/2019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wheel spokes="1"/>
      </p:transition>
    </mc:Choice>
    <mc:Fallback xmlns="">
      <p:transition spd="slow" advClick="0">
        <p:wheel spokes="1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3E9304-DC69-42FE-B771-884D748CD27D}" type="datetime1">
              <a:rPr lang="es-ES" noProof="0" smtClean="0"/>
              <a:t>27/10/2019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wheel spokes="1"/>
      </p:transition>
    </mc:Choice>
    <mc:Fallback xmlns="">
      <p:transition spd="slow" advClick="0">
        <p:wheel spokes="1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 hasCustomPrompt="1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es-ES" noProof="0"/>
              <a:t>Haga clic para modificar el estilo del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93D1A9-6AEF-4FF0-93A8-BB445C605128}" type="datetime1">
              <a:rPr lang="es-ES" noProof="0" smtClean="0"/>
              <a:t>27/10/2019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wheel spokes="1"/>
      </p:transition>
    </mc:Choice>
    <mc:Fallback xmlns="">
      <p:transition spd="slow" advClick="0">
        <p:wheel spokes="1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AA2184-F169-47A9-9381-0045417AD705}" type="datetime1">
              <a:rPr lang="es-ES" noProof="0" smtClean="0"/>
              <a:t>27/10/2019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wheel spokes="1"/>
      </p:transition>
    </mc:Choice>
    <mc:Fallback xmlns="">
      <p:transition spd="slow" advClick="0">
        <p:wheel spokes="1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EC354E2A-D5C7-4832-8F7D-7F0C53F06735}" type="datetime1">
              <a:rPr lang="es-ES" noProof="0" smtClean="0"/>
              <a:t>27/10/2019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>
        <p:wheel spokes="1"/>
      </p:transition>
    </mc:Choice>
    <mc:Fallback xmlns="">
      <p:transition spd="slow" advClick="0">
        <p:wheel spokes="1"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3.png"/><Relationship Id="rId7" Type="http://schemas.openxmlformats.org/officeDocument/2006/relationships/image" Target="../media/image5.jpe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11" Type="http://schemas.openxmlformats.org/officeDocument/2006/relationships/image" Target="../media/image7.png"/><Relationship Id="rId5" Type="http://schemas.openxmlformats.org/officeDocument/2006/relationships/image" Target="../media/image4.jpeg"/><Relationship Id="rId10" Type="http://schemas.openxmlformats.org/officeDocument/2006/relationships/slide" Target="slide7.xml"/><Relationship Id="rId4" Type="http://schemas.openxmlformats.org/officeDocument/2006/relationships/slide" Target="slide4.xm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ángulo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 rtl="0"/>
            <a:r>
              <a:rPr lang="es-ES" dirty="0" err="1" smtClean="0">
                <a:solidFill>
                  <a:srgbClr val="FFFFFF"/>
                </a:solidFill>
              </a:rPr>
              <a:t>APPrende</a:t>
            </a:r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es-ES" dirty="0" smtClean="0">
                <a:solidFill>
                  <a:srgbClr val="FFFFFF"/>
                </a:solidFill>
              </a:rPr>
              <a:t>Juan Manuel Martínez Lucio, María del Carmen Flores Rodríguez</a:t>
            </a:r>
            <a:endParaRPr lang="es-ES" dirty="0">
              <a:solidFill>
                <a:srgbClr val="FFFFFF"/>
              </a:solidFill>
            </a:endParaRP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wheel spokes="1"/>
      </p:transition>
    </mc:Choice>
    <mc:Fallback xmlns="">
      <p:transition spd="slow" advClick="0">
        <p:wheel spokes="1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>
            <a:grpSpLocks noChangeAspect="1"/>
          </p:cNvGrpSpPr>
          <p:nvPr/>
        </p:nvGrpSpPr>
        <p:grpSpPr>
          <a:xfrm>
            <a:off x="0" y="1362253"/>
            <a:ext cx="12192000" cy="5143168"/>
            <a:chOff x="-396086" y="889255"/>
            <a:chExt cx="13108012" cy="5529589"/>
          </a:xfrm>
        </p:grpSpPr>
        <p:grpSp>
          <p:nvGrpSpPr>
            <p:cNvPr id="22" name="Grupo 21"/>
            <p:cNvGrpSpPr/>
            <p:nvPr/>
          </p:nvGrpSpPr>
          <p:grpSpPr>
            <a:xfrm>
              <a:off x="-396086" y="889255"/>
              <a:ext cx="13108012" cy="5103813"/>
              <a:chOff x="-508723" y="1375220"/>
              <a:chExt cx="13326716" cy="4646757"/>
            </a:xfrm>
          </p:grpSpPr>
          <p:cxnSp>
            <p:nvCxnSpPr>
              <p:cNvPr id="3" name="Conector recto 2"/>
              <p:cNvCxnSpPr/>
              <p:nvPr/>
            </p:nvCxnSpPr>
            <p:spPr>
              <a:xfrm flipV="1">
                <a:off x="-508723" y="6018791"/>
                <a:ext cx="13326716" cy="1645"/>
              </a:xfrm>
              <a:prstGeom prst="line">
                <a:avLst/>
              </a:prstGeom>
              <a:ln w="76200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5" name="Forma libre 14"/>
              <p:cNvSpPr/>
              <p:nvPr/>
            </p:nvSpPr>
            <p:spPr>
              <a:xfrm>
                <a:off x="-13063" y="1375220"/>
                <a:ext cx="11998136" cy="4646757"/>
              </a:xfrm>
              <a:custGeom>
                <a:avLst/>
                <a:gdLst>
                  <a:gd name="connsiteX0" fmla="*/ 0 w 5773783"/>
                  <a:gd name="connsiteY0" fmla="*/ 4872445 h 4872445"/>
                  <a:gd name="connsiteX1" fmla="*/ 2364377 w 5773783"/>
                  <a:gd name="connsiteY1" fmla="*/ 0 h 4872445"/>
                  <a:gd name="connsiteX2" fmla="*/ 5773783 w 5773783"/>
                  <a:gd name="connsiteY2" fmla="*/ 4872445 h 4872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773783" h="4872445">
                    <a:moveTo>
                      <a:pt x="0" y="4872445"/>
                    </a:moveTo>
                    <a:cubicBezTo>
                      <a:pt x="701040" y="2436222"/>
                      <a:pt x="1402080" y="0"/>
                      <a:pt x="2364377" y="0"/>
                    </a:cubicBezTo>
                    <a:cubicBezTo>
                      <a:pt x="3326674" y="0"/>
                      <a:pt x="4282440" y="3936274"/>
                      <a:pt x="5773783" y="4872445"/>
                    </a:cubicBezTo>
                  </a:path>
                </a:pathLst>
              </a:custGeom>
              <a:ln w="76200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25" name="CuadroTexto 24"/>
            <p:cNvSpPr txBox="1"/>
            <p:nvPr/>
          </p:nvSpPr>
          <p:spPr>
            <a:xfrm>
              <a:off x="5117440" y="6021763"/>
              <a:ext cx="2089155" cy="39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DESING </a:t>
              </a:r>
              <a:r>
                <a:rPr lang="es-MX" dirty="0" smtClean="0"/>
                <a:t>THINKING</a:t>
              </a:r>
              <a:endParaRPr lang="es-MX" dirty="0"/>
            </a:p>
          </p:txBody>
        </p:sp>
      </p:grpSp>
      <p:grpSp>
        <p:nvGrpSpPr>
          <p:cNvPr id="10" name="Grupo 9"/>
          <p:cNvGrpSpPr>
            <a:grpSpLocks noChangeAspect="1"/>
          </p:cNvGrpSpPr>
          <p:nvPr/>
        </p:nvGrpSpPr>
        <p:grpSpPr>
          <a:xfrm>
            <a:off x="99397" y="4335530"/>
            <a:ext cx="1613135" cy="1440000"/>
            <a:chOff x="432426" y="3928199"/>
            <a:chExt cx="1399395" cy="1249200"/>
          </a:xfrm>
        </p:grpSpPr>
        <p:sp>
          <p:nvSpPr>
            <p:cNvPr id="4" name="Elipse 3">
              <a:hlinkClick r:id="rId2" action="ppaction://hlinksldjump"/>
            </p:cNvPr>
            <p:cNvSpPr>
              <a:spLocks noChangeAspect="1"/>
            </p:cNvSpPr>
            <p:nvPr/>
          </p:nvSpPr>
          <p:spPr>
            <a:xfrm>
              <a:off x="494401" y="3928199"/>
              <a:ext cx="1249200" cy="1249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s-MX" sz="1400" dirty="0" smtClean="0"/>
                <a:t>EMPATIZAR</a:t>
              </a:r>
              <a:endParaRPr lang="es-MX" sz="1400" dirty="0"/>
            </a:p>
          </p:txBody>
        </p:sp>
        <p:pic>
          <p:nvPicPr>
            <p:cNvPr id="1026" name="Picture 2" descr="Resultado de imagen para EMPATIZAR SIMBOLO">
              <a:hlinkClick r:id="rId2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426" y="4272450"/>
              <a:ext cx="1399395" cy="755459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upo 5"/>
          <p:cNvGrpSpPr>
            <a:grpSpLocks noChangeAspect="1"/>
          </p:cNvGrpSpPr>
          <p:nvPr/>
        </p:nvGrpSpPr>
        <p:grpSpPr>
          <a:xfrm>
            <a:off x="1845528" y="2156932"/>
            <a:ext cx="1440000" cy="1494365"/>
            <a:chOff x="1154201" y="2401114"/>
            <a:chExt cx="1249200" cy="1296362"/>
          </a:xfrm>
        </p:grpSpPr>
        <p:sp>
          <p:nvSpPr>
            <p:cNvPr id="12" name="Elipse 11">
              <a:hlinkClick r:id="rId4" action="ppaction://hlinksldjump"/>
            </p:cNvPr>
            <p:cNvSpPr>
              <a:spLocks noChangeAspect="1"/>
            </p:cNvSpPr>
            <p:nvPr/>
          </p:nvSpPr>
          <p:spPr>
            <a:xfrm>
              <a:off x="1154201" y="2401114"/>
              <a:ext cx="1249200" cy="1249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s-MX" sz="1400" dirty="0" smtClean="0"/>
                <a:t>DEFINIR</a:t>
              </a:r>
              <a:endParaRPr lang="es-MX" sz="1400" dirty="0"/>
            </a:p>
          </p:txBody>
        </p:sp>
        <p:pic>
          <p:nvPicPr>
            <p:cNvPr id="1028" name="Picture 4" descr="Resultado de imagen para DEFINIR">
              <a:hlinkClick r:id="rId4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2555" y="2740584"/>
              <a:ext cx="955320" cy="956892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upo 1"/>
          <p:cNvGrpSpPr>
            <a:grpSpLocks noChangeAspect="1"/>
          </p:cNvGrpSpPr>
          <p:nvPr/>
        </p:nvGrpSpPr>
        <p:grpSpPr>
          <a:xfrm>
            <a:off x="4159984" y="714978"/>
            <a:ext cx="1442108" cy="1450178"/>
            <a:chOff x="2577427" y="1573272"/>
            <a:chExt cx="1251029" cy="1258029"/>
          </a:xfrm>
        </p:grpSpPr>
        <p:sp>
          <p:nvSpPr>
            <p:cNvPr id="13" name="Elipse 12">
              <a:hlinkClick r:id="rId6" action="ppaction://hlinksldjump"/>
            </p:cNvPr>
            <p:cNvSpPr>
              <a:spLocks noChangeAspect="1"/>
            </p:cNvSpPr>
            <p:nvPr/>
          </p:nvSpPr>
          <p:spPr>
            <a:xfrm>
              <a:off x="2578275" y="1573272"/>
              <a:ext cx="1249200" cy="1249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s-MX" sz="1400" dirty="0" smtClean="0"/>
                <a:t>IDEAR</a:t>
              </a:r>
              <a:endParaRPr lang="es-MX" sz="1200" dirty="0"/>
            </a:p>
          </p:txBody>
        </p:sp>
        <p:pic>
          <p:nvPicPr>
            <p:cNvPr id="1030" name="Picture 6" descr="Resultado de imagen para IDEAR">
              <a:hlinkClick r:id="rId6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7427" y="1840660"/>
              <a:ext cx="1251029" cy="99064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upo 6"/>
          <p:cNvGrpSpPr>
            <a:grpSpLocks noChangeAspect="1"/>
          </p:cNvGrpSpPr>
          <p:nvPr/>
        </p:nvGrpSpPr>
        <p:grpSpPr>
          <a:xfrm>
            <a:off x="6921638" y="2504643"/>
            <a:ext cx="1440000" cy="1440000"/>
            <a:chOff x="3827754" y="2534990"/>
            <a:chExt cx="1249200" cy="1249200"/>
          </a:xfrm>
        </p:grpSpPr>
        <p:sp>
          <p:nvSpPr>
            <p:cNvPr id="14" name="Elipse 13">
              <a:hlinkClick r:id="rId8" action="ppaction://hlinksldjump"/>
            </p:cNvPr>
            <p:cNvSpPr>
              <a:spLocks noChangeAspect="1"/>
            </p:cNvSpPr>
            <p:nvPr/>
          </p:nvSpPr>
          <p:spPr>
            <a:xfrm>
              <a:off x="3827754" y="2534990"/>
              <a:ext cx="1249200" cy="1249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s-MX" sz="1250" dirty="0" smtClean="0"/>
                <a:t>PROTOTIPAR</a:t>
              </a:r>
              <a:endParaRPr lang="es-MX" sz="1250" dirty="0"/>
            </a:p>
          </p:txBody>
        </p:sp>
        <p:pic>
          <p:nvPicPr>
            <p:cNvPr id="8" name="Imagen 7">
              <a:hlinkClick r:id="rId8" action="ppaction://hlinksldjump"/>
            </p:cNvPr>
            <p:cNvPicPr>
              <a:picLocks noChangeAspect="1"/>
            </p:cNvPicPr>
            <p:nvPr/>
          </p:nvPicPr>
          <p:blipFill rotWithShape="1">
            <a:blip r:embed="rId9"/>
            <a:srcRect t="16118" b="13923"/>
            <a:stretch/>
          </p:blipFill>
          <p:spPr>
            <a:xfrm>
              <a:off x="3863115" y="2888476"/>
              <a:ext cx="1207092" cy="844468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  <p:grpSp>
        <p:nvGrpSpPr>
          <p:cNvPr id="23" name="Grupo 22"/>
          <p:cNvGrpSpPr>
            <a:grpSpLocks noChangeAspect="1"/>
          </p:cNvGrpSpPr>
          <p:nvPr/>
        </p:nvGrpSpPr>
        <p:grpSpPr>
          <a:xfrm>
            <a:off x="9167669" y="4500837"/>
            <a:ext cx="1440000" cy="1440000"/>
            <a:chOff x="4761059" y="3782169"/>
            <a:chExt cx="1249200" cy="1249200"/>
          </a:xfrm>
        </p:grpSpPr>
        <p:sp>
          <p:nvSpPr>
            <p:cNvPr id="16" name="Elipse 15">
              <a:hlinkClick r:id="rId10" action="ppaction://hlinksldjump"/>
            </p:cNvPr>
            <p:cNvSpPr>
              <a:spLocks noChangeAspect="1"/>
            </p:cNvSpPr>
            <p:nvPr/>
          </p:nvSpPr>
          <p:spPr>
            <a:xfrm>
              <a:off x="4761059" y="3782169"/>
              <a:ext cx="1249200" cy="1249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s-MX" sz="1400" dirty="0" smtClean="0"/>
                <a:t>TESTING</a:t>
              </a:r>
              <a:endParaRPr lang="es-MX" sz="1400" dirty="0"/>
            </a:p>
          </p:txBody>
        </p:sp>
        <p:pic>
          <p:nvPicPr>
            <p:cNvPr id="1034" name="Picture 10" descr="Resultado de imagen para TESTING">
              <a:hlinkClick r:id="rId10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4893" y="4203335"/>
              <a:ext cx="680667" cy="6716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3997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wheel spokes="1"/>
      </p:transition>
    </mc:Choice>
    <mc:Fallback xmlns="">
      <p:transition spd="slow" advClick="0">
        <p:wheel spokes="1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95855" y="4960137"/>
            <a:ext cx="3796144" cy="1463040"/>
          </a:xfrm>
        </p:spPr>
        <p:txBody>
          <a:bodyPr/>
          <a:lstStyle/>
          <a:p>
            <a:pPr algn="ctr"/>
            <a:r>
              <a:rPr lang="es-MX" dirty="0" smtClean="0"/>
              <a:t>Empatizar</a:t>
            </a:r>
            <a:endParaRPr lang="es-MX" dirty="0"/>
          </a:p>
        </p:txBody>
      </p:sp>
      <p:pic>
        <p:nvPicPr>
          <p:cNvPr id="10242" name="Picture 2" descr="Resultado de imagen para empatizar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487" y="2393943"/>
            <a:ext cx="5400000" cy="402923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dondear rectángulo de esquina diagonal 22"/>
          <p:cNvSpPr>
            <a:spLocks noChangeAspect="1"/>
          </p:cNvSpPr>
          <p:nvPr/>
        </p:nvSpPr>
        <p:spPr>
          <a:xfrm>
            <a:off x="7135089" y="1413170"/>
            <a:ext cx="3850438" cy="1800000"/>
          </a:xfrm>
          <a:prstGeom prst="round2DiagRect">
            <a:avLst>
              <a:gd name="adj1" fmla="val 42837"/>
              <a:gd name="adj2" fmla="val 0"/>
            </a:avLst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4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Es difícil tenerle respeto a aquellos de quienes no sabemos.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" name="Rectángulo 6">
            <a:hlinkClick r:id="rId2" action="ppaction://hlinksldjump"/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979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circle/>
      </p:transition>
    </mc:Choice>
    <mc:Fallback xmlns="">
      <p:transition spd="slow" advClick="0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Imagen relacionada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631" y="1078595"/>
            <a:ext cx="5400000" cy="54000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8382000" y="5015555"/>
            <a:ext cx="3810000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mtClean="0"/>
              <a:t>Definir</a:t>
            </a:r>
            <a:endParaRPr lang="es-MX" dirty="0"/>
          </a:p>
        </p:txBody>
      </p:sp>
      <p:sp>
        <p:nvSpPr>
          <p:cNvPr id="6" name="Redondear rectángulo de esquina diagonal 5"/>
          <p:cNvSpPr>
            <a:spLocks noChangeAspect="1"/>
          </p:cNvSpPr>
          <p:nvPr/>
        </p:nvSpPr>
        <p:spPr>
          <a:xfrm>
            <a:off x="7135089" y="1413170"/>
            <a:ext cx="3850438" cy="1800000"/>
          </a:xfrm>
          <a:prstGeom prst="round2DiagRect">
            <a:avLst>
              <a:gd name="adj1" fmla="val 42837"/>
              <a:gd name="adj2" fmla="val 0"/>
            </a:avLst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4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La desinformación crea falta de conciencia y discriminaci</a:t>
            </a:r>
            <a:r>
              <a:rPr lang="es-MX" dirty="0" smtClean="0">
                <a:solidFill>
                  <a:schemeClr val="tx1"/>
                </a:solidFill>
              </a:rPr>
              <a:t>ón</a:t>
            </a:r>
            <a:r>
              <a:rPr lang="es-MX" dirty="0" smtClean="0">
                <a:solidFill>
                  <a:schemeClr val="tx1"/>
                </a:solidFill>
              </a:rPr>
              <a:t>.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9" name="Rectángulo 8">
            <a:hlinkClick r:id="rId2" action="ppaction://hlinksldjump"/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354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circle/>
      </p:transition>
    </mc:Choice>
    <mc:Fallback xmlns="">
      <p:transition spd="slow" advClick="0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magen relacionada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544" y="2774528"/>
            <a:ext cx="5400000" cy="364864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8399418" y="4960137"/>
            <a:ext cx="3792582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mtClean="0"/>
              <a:t>idear</a:t>
            </a:r>
            <a:endParaRPr lang="es-MX" dirty="0"/>
          </a:p>
        </p:txBody>
      </p:sp>
      <p:sp>
        <p:nvSpPr>
          <p:cNvPr id="7" name="Redondear rectángulo de esquina diagonal 6"/>
          <p:cNvSpPr>
            <a:spLocks noChangeAspect="1"/>
          </p:cNvSpPr>
          <p:nvPr/>
        </p:nvSpPr>
        <p:spPr>
          <a:xfrm>
            <a:off x="7135089" y="1413170"/>
            <a:ext cx="3850438" cy="1800000"/>
          </a:xfrm>
          <a:prstGeom prst="round2DiagRect">
            <a:avLst>
              <a:gd name="adj1" fmla="val 42837"/>
              <a:gd name="adj2" fmla="val 0"/>
            </a:avLst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4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Crear una herramienta que apoye </a:t>
            </a:r>
            <a:r>
              <a:rPr lang="es-MX" dirty="0" smtClean="0">
                <a:solidFill>
                  <a:schemeClr val="tx1"/>
                </a:solidFill>
              </a:rPr>
              <a:t>a que las personas conozcan información sobre las minorías de manera dinámica.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9" name="Rectángulo 8">
            <a:hlinkClick r:id="rId2" action="ppaction://hlinksldjump"/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318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circle/>
      </p:transition>
    </mc:Choice>
    <mc:Fallback xmlns="">
      <p:transition spd="slow" advClick="0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9418" y="4960137"/>
            <a:ext cx="3792582" cy="1463040"/>
          </a:xfrm>
        </p:spPr>
        <p:txBody>
          <a:bodyPr/>
          <a:lstStyle/>
          <a:p>
            <a:pPr algn="ctr"/>
            <a:r>
              <a:rPr lang="es-MX" dirty="0" smtClean="0"/>
              <a:t>Prototipar</a:t>
            </a:r>
            <a:endParaRPr lang="es-MX" dirty="0"/>
          </a:p>
        </p:txBody>
      </p:sp>
      <p:pic>
        <p:nvPicPr>
          <p:cNvPr id="7170" name="Picture 2" descr="Resultado de imagen para prototipar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298" y="2602538"/>
            <a:ext cx="5400000" cy="382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dondear rectángulo de esquina diagonal 4"/>
          <p:cNvSpPr>
            <a:spLocks noChangeAspect="1"/>
          </p:cNvSpPr>
          <p:nvPr/>
        </p:nvSpPr>
        <p:spPr>
          <a:xfrm>
            <a:off x="7135089" y="1413170"/>
            <a:ext cx="3850438" cy="1800000"/>
          </a:xfrm>
          <a:prstGeom prst="round2DiagRect">
            <a:avLst>
              <a:gd name="adj1" fmla="val 42837"/>
              <a:gd name="adj2" fmla="val 0"/>
            </a:avLst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4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s-MX" dirty="0" smtClean="0">
                <a:solidFill>
                  <a:schemeClr val="tx1"/>
                </a:solidFill>
              </a:rPr>
              <a:t>Aplicación Android.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s-MX" dirty="0" smtClean="0">
                <a:solidFill>
                  <a:schemeClr val="tx1"/>
                </a:solidFill>
              </a:rPr>
              <a:t>Actividad interactiva.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s-MX" dirty="0" smtClean="0">
                <a:solidFill>
                  <a:schemeClr val="tx1"/>
                </a:solidFill>
              </a:rPr>
              <a:t>Chat </a:t>
            </a:r>
            <a:r>
              <a:rPr lang="es-MX" dirty="0" err="1" smtClean="0">
                <a:solidFill>
                  <a:schemeClr val="tx1"/>
                </a:solidFill>
              </a:rPr>
              <a:t>Bot</a:t>
            </a:r>
            <a:r>
              <a:rPr lang="es-MX" dirty="0" smtClean="0">
                <a:solidFill>
                  <a:schemeClr val="tx1"/>
                </a:solidFill>
              </a:rPr>
              <a:t>.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" name="Rectángulo 6">
            <a:hlinkClick r:id="rId2" action="ppaction://hlinksldjump"/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979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circle/>
      </p:transition>
    </mc:Choice>
    <mc:Fallback xmlns="">
      <p:transition spd="slow" advClick="0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Resultado de imagen para testi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082" y="3089564"/>
            <a:ext cx="5400000" cy="333361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8399418" y="4960137"/>
            <a:ext cx="3792582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mtClean="0"/>
              <a:t>testing</a:t>
            </a:r>
            <a:endParaRPr lang="es-MX" dirty="0"/>
          </a:p>
        </p:txBody>
      </p:sp>
      <p:sp>
        <p:nvSpPr>
          <p:cNvPr id="5" name="Redondear rectángulo de esquina diagonal 4"/>
          <p:cNvSpPr>
            <a:spLocks noChangeAspect="1"/>
          </p:cNvSpPr>
          <p:nvPr/>
        </p:nvSpPr>
        <p:spPr>
          <a:xfrm>
            <a:off x="7135089" y="1413170"/>
            <a:ext cx="3850438" cy="1800000"/>
          </a:xfrm>
          <a:prstGeom prst="round2DiagRect">
            <a:avLst>
              <a:gd name="adj1" fmla="val 42837"/>
              <a:gd name="adj2" fmla="val 0"/>
            </a:avLst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4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Se presentaron problemas con la disposición de Android Studio hacia las imágenes y con la llave del Chat Box.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8" name="Rectángulo 7">
            <a:hlinkClick r:id="rId2" action="ppaction://hlinksldjump"/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42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circle/>
      </p:transition>
    </mc:Choice>
    <mc:Fallback xmlns="">
      <p:transition spd="slow" advClick="0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5184" y="2055516"/>
            <a:ext cx="7501651" cy="2748917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es-ES" sz="54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APPrende</a:t>
            </a:r>
            <a:r>
              <a:rPr lang="es-E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/>
            </a:r>
            <a:br>
              <a:rPr lang="es-E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s-E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¡Gracias Por Su Atención!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4377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wheel spokes="1"/>
      </p:transition>
    </mc:Choice>
    <mc:Fallback xmlns="">
      <p:transition spd="slow" advClick="0">
        <p:wheel spokes="1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6995_TF22378848" id="{17BE70CE-624B-4EA8-8DD8-590B3A97693B}" vid="{5987C992-BA2B-4026-AD33-CC67095B7A1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purl.org/dc/dcmitype/"/>
    <ds:schemaRef ds:uri="http://purl.org/dc/terms/"/>
    <ds:schemaRef ds:uri="http://schemas.microsoft.com/office/2006/documentManagement/types"/>
    <ds:schemaRef ds:uri="http://purl.org/dc/elements/1.1/"/>
    <ds:schemaRef ds:uri="16c05727-aa75-4e4a-9b5f-8a80a1165891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Integral</Template>
  <TotalTime>0</TotalTime>
  <Words>93</Words>
  <Application>Microsoft Office PowerPoint</Application>
  <PresentationFormat>Panorámica</PresentationFormat>
  <Paragraphs>23</Paragraphs>
  <Slides>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APPrende</vt:lpstr>
      <vt:lpstr>Presentación de PowerPoint</vt:lpstr>
      <vt:lpstr>Empatizar</vt:lpstr>
      <vt:lpstr>Presentación de PowerPoint</vt:lpstr>
      <vt:lpstr>Presentación de PowerPoint</vt:lpstr>
      <vt:lpstr>Prototipar</vt:lpstr>
      <vt:lpstr>Presentación de PowerPoint</vt:lpstr>
      <vt:lpstr>APPrende ¡Gracias Por Su Atención!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2019-10-07T20:25:44Z</dcterms:created>
  <dcterms:modified xsi:type="dcterms:W3CDTF">2019-10-27T14:53:06Z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