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3" r:id="rId5"/>
    <p:sldId id="2147474165" r:id="rId6"/>
    <p:sldId id="2147474167" r:id="rId7"/>
    <p:sldId id="2147474161" r:id="rId8"/>
    <p:sldId id="365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ACCBB"/>
    <a:srgbClr val="0043D0"/>
    <a:srgbClr val="DAE3F3"/>
    <a:srgbClr val="F6FAF4"/>
    <a:srgbClr val="F2F2F2"/>
    <a:srgbClr val="4472C4"/>
    <a:srgbClr val="EAF4E4"/>
    <a:srgbClr val="E2F0D9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DF414-EE6E-4383-B89C-694F110C5A68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6B765-4F95-4B74-9185-C7123020718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500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B94C3-CC68-4DA1-89C3-70713B3147E7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940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/>
              <a:t>Las </a:t>
            </a:r>
            <a:r>
              <a:rPr lang="es-MX" err="1"/>
              <a:t>Remesadoras</a:t>
            </a:r>
            <a:r>
              <a:rPr lang="es-MX"/>
              <a:t> pedirán a la primera o segunda semana las credenciales e </a:t>
            </a:r>
            <a:r>
              <a:rPr lang="es-MX" err="1"/>
              <a:t>IPs</a:t>
            </a:r>
            <a:r>
              <a:rPr lang="es-MX"/>
              <a:t> registradas en </a:t>
            </a:r>
            <a:r>
              <a:rPr lang="es-MX" err="1"/>
              <a:t>desa</a:t>
            </a:r>
            <a:r>
              <a:rPr lang="es-MX"/>
              <a:t>, necesitamos el ambiente listo y todas las credenciales, sino va ser muy poco lo que puedan avanzar en desarrollo (¿¿algo similar a Kevin con WU??)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/>
              <a:t>Falta la base de datos, migración web </a:t>
            </a:r>
            <a:r>
              <a:rPr lang="es-MX" err="1"/>
              <a:t>bank</a:t>
            </a:r>
            <a:r>
              <a:rPr lang="es-MX"/>
              <a:t> draft y creación nuevos reportes</a:t>
            </a: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6B765-4F95-4B74-9185-C71230207183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178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9EC99-EE91-6F5F-0304-2F2BA4166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E9392C-D6F1-0FCB-1815-FD07AD219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8FF2DD-B62B-667E-D981-421FD1A5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022-EF1F-4D21-8085-B0DAC55DC6FA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624284-A890-D6FD-9E37-9B4FC364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DE08-CEB3-11A7-6DE0-001EA0F3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27E8-8D18-4BA0-95FD-91843B7DB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49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1F702-C9BE-4F33-AC57-C16E30ED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1E8794-B10D-98BF-E53C-040D7C7E4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9391B-2873-E5F4-E1DE-443919E3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022-EF1F-4D21-8085-B0DAC55DC6FA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F8D25C-6FDE-FE31-AF39-E77BF1D7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F1D682-7ACA-744D-78C2-56B30832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27E8-8D18-4BA0-95FD-91843B7DB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78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B6C8A8-FD3D-9587-F34D-8EF8A362C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FD0E45-245F-E0DE-4DD9-5394CD4BD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DF9F84-2CD6-3708-47E5-8F95DF52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022-EF1F-4D21-8085-B0DAC55DC6FA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0906C1-7054-B75F-82BA-66B768E4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94545-4422-AC2F-62EC-B6D24911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27E8-8D18-4BA0-95FD-91843B7DB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6027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0D13C-A399-CB4B-9583-FD266A279EE4}" type="datetimeFigureOut">
              <a:rPr lang="es-ES_tradnl" smtClean="0"/>
              <a:t>08/05/2025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5116-9077-4A48-8B35-19E31762FCCE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6" name="Imagen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597" y="1"/>
            <a:ext cx="2626403" cy="1376084"/>
          </a:xfrm>
          <a:prstGeom prst="rect">
            <a:avLst/>
          </a:prstGeom>
        </p:spPr>
      </p:pic>
      <p:pic>
        <p:nvPicPr>
          <p:cNvPr id="7" name="Imagen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226" y="6099952"/>
            <a:ext cx="1160511" cy="611783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7129" y="795907"/>
            <a:ext cx="6402943" cy="1325563"/>
          </a:xfrm>
        </p:spPr>
        <p:txBody>
          <a:bodyPr>
            <a:normAutofit/>
          </a:bodyPr>
          <a:lstStyle>
            <a:lvl1pPr>
              <a:defRPr sz="2520" b="1" i="1">
                <a:solidFill>
                  <a:srgbClr val="002D74"/>
                </a:solidFill>
                <a:latin typeface="Flexo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2206165"/>
            <a:ext cx="8885229" cy="2812845"/>
          </a:xfrm>
        </p:spPr>
        <p:txBody>
          <a:bodyPr>
            <a:normAutofit/>
          </a:bodyPr>
          <a:lstStyle>
            <a:lvl1pPr>
              <a:defRPr sz="1080">
                <a:solidFill>
                  <a:srgbClr val="002D74"/>
                </a:solidFill>
                <a:latin typeface="Flexo" pitchFamily="50" charset="0"/>
              </a:defRPr>
            </a:lvl1pPr>
            <a:lvl2pPr>
              <a:defRPr sz="1080">
                <a:solidFill>
                  <a:srgbClr val="002D74"/>
                </a:solidFill>
                <a:latin typeface="Flexo" pitchFamily="50" charset="0"/>
              </a:defRPr>
            </a:lvl2pPr>
            <a:lvl3pPr>
              <a:defRPr sz="1080">
                <a:solidFill>
                  <a:srgbClr val="002D74"/>
                </a:solidFill>
                <a:latin typeface="Flexo" pitchFamily="50" charset="0"/>
              </a:defRPr>
            </a:lvl3pPr>
            <a:lvl4pPr>
              <a:defRPr sz="1080">
                <a:solidFill>
                  <a:srgbClr val="002D74"/>
                </a:solidFill>
                <a:latin typeface="Flexo" pitchFamily="50" charset="0"/>
              </a:defRPr>
            </a:lvl4pPr>
            <a:lvl5pPr>
              <a:defRPr sz="1080">
                <a:solidFill>
                  <a:srgbClr val="002D74"/>
                </a:solidFill>
                <a:latin typeface="Flexo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278F4-31A5-7B36-FE89-05DA66C9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DDC435-7184-8A03-827E-155F4D481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F163F9-E93E-F39B-EFA3-B48CAB85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022-EF1F-4D21-8085-B0DAC55DC6FA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ECB99-2414-D532-40A6-2867B2D7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7E2BE-F3C2-C4A8-2539-73574AA3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27E8-8D18-4BA0-95FD-91843B7DB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4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BC1C4-2FED-DA2F-EF2A-4B8FEF46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9B3E07-BD26-335D-765B-0DF56EC4A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1BED7D-4D9D-A45A-12AA-E404A492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022-EF1F-4D21-8085-B0DAC55DC6FA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78AC9A-3756-6D71-22CA-BCD5E19C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89A949-8075-83CB-9FFB-4AD9016A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27E8-8D18-4BA0-95FD-91843B7DB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237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0EC8-4711-85CB-501D-F71957C8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1398F-4D2B-B14A-7A4E-EF554A420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8203FC-3FE6-0254-8931-94747387B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CD4E8F-705E-997A-EAF5-A7DF5484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022-EF1F-4D21-8085-B0DAC55DC6FA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D5F116-F636-C7F6-3BBF-A63F80D7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87232F-5E91-A6E1-9B4C-8A2E82E0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27E8-8D18-4BA0-95FD-91843B7DB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511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E7BD-F3BB-C986-7C26-407CF660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3F37BF-1846-3E8A-F0AB-00A54D02C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18897C-5AE8-F9BB-FF75-C25235C14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0883B1-F64B-2371-6351-13345CE8B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36920A-5365-EFA5-8CF8-7CAE475FA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B4D572-AB07-65BD-BD71-1C49F63C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022-EF1F-4D21-8085-B0DAC55DC6FA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C8E37B-782C-8A09-9E68-2CEA82CA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544A1E-5DC9-4EDC-3296-10C40884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27E8-8D18-4BA0-95FD-91843B7DB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708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9699F-F4E7-175F-22D1-82C267E1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63183B-4030-ACFB-D71B-1F27C172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022-EF1F-4D21-8085-B0DAC55DC6FA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5B821-D34A-A35D-DF21-CB5B8E37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DDE064-79EC-78D7-E6BF-216E24A4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27E8-8D18-4BA0-95FD-91843B7DB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372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431CA1-CE50-B808-D164-927D7672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022-EF1F-4D21-8085-B0DAC55DC6FA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6374E4-AC11-1102-6E5F-91579C8B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70F8AD-3BEE-338D-71DF-02AFDBD6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27E8-8D18-4BA0-95FD-91843B7DB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27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64364-EE23-3D0D-EB60-E5182098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15F54-B3E6-1952-252E-38418172B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F1534F-0113-1E04-6402-AC8AE240D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3AFD21-76D9-33FC-B12E-A3A36631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022-EF1F-4D21-8085-B0DAC55DC6FA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37A608-6542-ECD6-C408-74EA69C7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66E7BB-5836-36C8-FB77-7C55B066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27E8-8D18-4BA0-95FD-91843B7DB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12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0AF33-EBDB-31DF-977B-252E1396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03E64D-51AB-2FF4-2C11-9DCA7601A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03BC7D-7048-EEB9-7B05-1E14FA56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CDB8FE-3D0A-9977-A498-87C288F7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0022-EF1F-4D21-8085-B0DAC55DC6FA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76CA95-40AE-F855-EC6D-40BBDE3A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6D4409-DA35-15B0-6B61-4A2C3A50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27E8-8D18-4BA0-95FD-91843B7DBE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302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CE1BDE-F8C4-9EB6-0A98-82D92FE3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62771F-8C19-DF13-EAC8-FEB46E1C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59ACA-C75F-98C2-D440-558BD4220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0022-EF1F-4D21-8085-B0DAC55DC6FA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0F72F-B948-2C84-A608-15E91D244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5330-CC50-8C93-FF5E-05CECA850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527E8-8D18-4BA0-95FD-91843B7DBE09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3597C4-2A46-FA8F-2182-87E0E34A832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05413" y="6672580"/>
            <a:ext cx="1803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PE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Datos elaborados por BCP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193650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ángulo 129">
            <a:extLst>
              <a:ext uri="{FF2B5EF4-FFF2-40B4-BE49-F238E27FC236}">
                <a16:creationId xmlns:a16="http://schemas.microsoft.com/office/drawing/2014/main" id="{15E3BAB7-2BEE-4AD5-8B93-8735B2069BF1}"/>
              </a:ext>
            </a:extLst>
          </p:cNvPr>
          <p:cNvSpPr/>
          <p:nvPr/>
        </p:nvSpPr>
        <p:spPr>
          <a:xfrm>
            <a:off x="0" y="274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B1CD"/>
              </a:gs>
              <a:gs pos="51000">
                <a:srgbClr val="00B1CD"/>
              </a:gs>
              <a:gs pos="0">
                <a:srgbClr val="13488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7A62AB60-7321-4EE0-AB99-95B3FCF1F5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684" y="0"/>
            <a:ext cx="11846001" cy="6858000"/>
          </a:xfrm>
          <a:prstGeom prst="rect">
            <a:avLst/>
          </a:prstGeom>
        </p:spPr>
      </p:pic>
      <p:pic>
        <p:nvPicPr>
          <p:cNvPr id="101" name="Imagen 100">
            <a:extLst>
              <a:ext uri="{FF2B5EF4-FFF2-40B4-BE49-F238E27FC236}">
                <a16:creationId xmlns:a16="http://schemas.microsoft.com/office/drawing/2014/main" id="{4B573814-3B82-4F41-BB87-EAC59CBEF76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820" y="1181333"/>
            <a:ext cx="1234725" cy="1166129"/>
          </a:xfrm>
          <a:prstGeom prst="rect">
            <a:avLst/>
          </a:prstGeom>
        </p:spPr>
      </p:pic>
      <p:pic>
        <p:nvPicPr>
          <p:cNvPr id="102" name="Imagen 101">
            <a:extLst>
              <a:ext uri="{FF2B5EF4-FFF2-40B4-BE49-F238E27FC236}">
                <a16:creationId xmlns:a16="http://schemas.microsoft.com/office/drawing/2014/main" id="{1CA5F720-DDFF-4B55-AAB1-9735901CD6E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00337" y="-2740"/>
            <a:ext cx="1891665" cy="1408805"/>
          </a:xfrm>
          <a:prstGeom prst="rect">
            <a:avLst/>
          </a:prstGeom>
        </p:spPr>
      </p:pic>
      <p:pic>
        <p:nvPicPr>
          <p:cNvPr id="103" name="Imagen 102">
            <a:extLst>
              <a:ext uri="{FF2B5EF4-FFF2-40B4-BE49-F238E27FC236}">
                <a16:creationId xmlns:a16="http://schemas.microsoft.com/office/drawing/2014/main" id="{D8D5FFD5-EA45-4AAB-822C-B64C66C0A39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12635" y="2913198"/>
            <a:ext cx="1179367" cy="1411559"/>
          </a:xfrm>
          <a:prstGeom prst="rect">
            <a:avLst/>
          </a:prstGeom>
        </p:spPr>
      </p:pic>
      <p:pic>
        <p:nvPicPr>
          <p:cNvPr id="29" name="Imagen 28" descr="logos.png">
            <a:extLst>
              <a:ext uri="{FF2B5EF4-FFF2-40B4-BE49-F238E27FC236}">
                <a16:creationId xmlns:a16="http://schemas.microsoft.com/office/drawing/2014/main" id="{4D1A55A7-F235-4CEB-A555-1A162FA94E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29" y="5609024"/>
            <a:ext cx="1472587" cy="1017557"/>
          </a:xfrm>
          <a:prstGeom prst="rect">
            <a:avLst/>
          </a:prstGeom>
        </p:spPr>
      </p:pic>
      <p:sp>
        <p:nvSpPr>
          <p:cNvPr id="28" name="CuadroTexto 5">
            <a:extLst>
              <a:ext uri="{FF2B5EF4-FFF2-40B4-BE49-F238E27FC236}">
                <a16:creationId xmlns:a16="http://schemas.microsoft.com/office/drawing/2014/main" id="{86D02819-5693-44A4-9170-BAF63EBD24F8}"/>
              </a:ext>
            </a:extLst>
          </p:cNvPr>
          <p:cNvSpPr txBox="1"/>
          <p:nvPr/>
        </p:nvSpPr>
        <p:spPr>
          <a:xfrm>
            <a:off x="1465795" y="900912"/>
            <a:ext cx="8751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PE" sz="4400" b="1" dirty="0">
                <a:solidFill>
                  <a:srgbClr val="002060"/>
                </a:solidFill>
                <a:latin typeface="Flexo Light" pitchFamily="50" charset="0"/>
              </a:rPr>
              <a:t>Plan de Pruebas </a:t>
            </a:r>
            <a:br>
              <a:rPr lang="es-PE" sz="4400" b="1" dirty="0">
                <a:solidFill>
                  <a:srgbClr val="002060"/>
                </a:solidFill>
                <a:latin typeface="Flexo Light" pitchFamily="50" charset="0"/>
              </a:rPr>
            </a:br>
            <a:r>
              <a:rPr lang="es-PE" sz="4400" b="1" dirty="0">
                <a:solidFill>
                  <a:srgbClr val="002060"/>
                </a:solidFill>
                <a:latin typeface="Flexo Light" pitchFamily="50" charset="0"/>
              </a:rPr>
              <a:t>Remesas </a:t>
            </a:r>
            <a:r>
              <a:rPr lang="es-PE" sz="4400" b="1" dirty="0" err="1">
                <a:solidFill>
                  <a:srgbClr val="002060"/>
                </a:solidFill>
                <a:latin typeface="Flexo Light" pitchFamily="50" charset="0"/>
              </a:rPr>
              <a:t>Outbund</a:t>
            </a:r>
            <a:endParaRPr lang="es-PE" sz="4400" b="1" dirty="0">
              <a:solidFill>
                <a:srgbClr val="002060"/>
              </a:solidFill>
              <a:latin typeface="Flexo Light" pitchFamily="50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24FF223-36C9-49DA-AAC4-C55C7CB6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E1E926-23FA-476D-8C33-143C734F7E09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1622F1EF-2D3E-44C4-8B51-996BDBBC4C48}"/>
              </a:ext>
            </a:extLst>
          </p:cNvPr>
          <p:cNvSpPr txBox="1"/>
          <p:nvPr/>
        </p:nvSpPr>
        <p:spPr>
          <a:xfrm>
            <a:off x="2424400" y="6555703"/>
            <a:ext cx="6020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PE" sz="1400" b="1" dirty="0" err="1">
                <a:solidFill>
                  <a:srgbClr val="002060"/>
                </a:solidFill>
                <a:latin typeface="Flexo Light" pitchFamily="50" charset="0"/>
              </a:rPr>
              <a:t>Chapter</a:t>
            </a:r>
            <a:r>
              <a:rPr lang="es-PE" sz="1400" b="1" dirty="0">
                <a:solidFill>
                  <a:srgbClr val="002060"/>
                </a:solidFill>
                <a:latin typeface="Flexo Light" pitchFamily="50" charset="0"/>
              </a:rPr>
              <a:t> QE</a:t>
            </a:r>
          </a:p>
        </p:txBody>
      </p:sp>
      <p:sp>
        <p:nvSpPr>
          <p:cNvPr id="13" name="CuadroTexto 5">
            <a:extLst>
              <a:ext uri="{FF2B5EF4-FFF2-40B4-BE49-F238E27FC236}">
                <a16:creationId xmlns:a16="http://schemas.microsoft.com/office/drawing/2014/main" id="{73A0555D-D87B-489F-99F1-49A03A2B278D}"/>
              </a:ext>
            </a:extLst>
          </p:cNvPr>
          <p:cNvSpPr txBox="1"/>
          <p:nvPr/>
        </p:nvSpPr>
        <p:spPr>
          <a:xfrm>
            <a:off x="1603437" y="2904760"/>
            <a:ext cx="875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PE" sz="2400" b="1" dirty="0">
                <a:solidFill>
                  <a:srgbClr val="002060"/>
                </a:solidFill>
                <a:latin typeface="Flexo Light" pitchFamily="50" charset="0"/>
              </a:rPr>
              <a:t>Actualización de Estado de Pruebas Remesas Outbound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D7540-F186-A467-B2B1-F01D657209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" y="-140880"/>
            <a:ext cx="2978205" cy="10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1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159316-6FF0-7C97-8A79-47AD28107992}"/>
              </a:ext>
            </a:extLst>
          </p:cNvPr>
          <p:cNvSpPr/>
          <p:nvPr/>
        </p:nvSpPr>
        <p:spPr>
          <a:xfrm>
            <a:off x="5987462" y="829341"/>
            <a:ext cx="5009440" cy="3876247"/>
          </a:xfrm>
          <a:prstGeom prst="roundRect">
            <a:avLst>
              <a:gd name="adj" fmla="val 10881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80000" rIns="0" bIns="45720" rtlCol="0" anchor="t"/>
          <a:lstStyle/>
          <a:p>
            <a:pPr>
              <a:lnSpc>
                <a:spcPct val="150000"/>
              </a:lnSpc>
            </a:pPr>
            <a:r>
              <a:rPr lang="es-PE" sz="1000" b="1" dirty="0">
                <a:solidFill>
                  <a:schemeClr val="tx1"/>
                </a:solidFill>
                <a:latin typeface="Flexo"/>
              </a:rPr>
              <a:t>Pendientes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PE" sz="1000" b="1" dirty="0" err="1">
                <a:solidFill>
                  <a:schemeClr val="tx1"/>
                </a:solidFill>
                <a:latin typeface="Flexo"/>
              </a:rPr>
              <a:t>Process</a:t>
            </a:r>
            <a:r>
              <a:rPr lang="es-PE" sz="1000" b="1" dirty="0">
                <a:solidFill>
                  <a:schemeClr val="tx1"/>
                </a:solidFill>
                <a:latin typeface="Flexo"/>
              </a:rPr>
              <a:t>: </a:t>
            </a:r>
            <a:r>
              <a:rPr lang="es-PE" sz="1000" dirty="0">
                <a:solidFill>
                  <a:schemeClr val="tx1"/>
                </a:solidFill>
                <a:latin typeface="Flexo"/>
              </a:rPr>
              <a:t>Prueba en entorno de desarrollo.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PE" sz="1000" b="1" dirty="0">
                <a:solidFill>
                  <a:schemeClr val="tx1"/>
                </a:solidFill>
                <a:latin typeface="Flexo"/>
              </a:rPr>
              <a:t>API Tipo de cambio:</a:t>
            </a:r>
            <a:r>
              <a:rPr lang="es-PE" sz="1000" dirty="0">
                <a:solidFill>
                  <a:schemeClr val="tx1"/>
                </a:solidFill>
                <a:latin typeface="Flexo"/>
              </a:rPr>
              <a:t> a la espera del </a:t>
            </a:r>
            <a:r>
              <a:rPr lang="es-PE" sz="1000" dirty="0" err="1">
                <a:solidFill>
                  <a:schemeClr val="tx1"/>
                </a:solidFill>
                <a:latin typeface="Flexo"/>
              </a:rPr>
              <a:t>Scheduler</a:t>
            </a:r>
            <a:endParaRPr lang="es-PE" sz="1000" b="1" dirty="0">
              <a:solidFill>
                <a:schemeClr val="tx1"/>
              </a:solidFill>
              <a:latin typeface="Flexo"/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PE" sz="1000" b="1" dirty="0">
                <a:solidFill>
                  <a:schemeClr val="tx1"/>
                </a:solidFill>
                <a:latin typeface="Flexo"/>
              </a:rPr>
              <a:t>Web 1/4 pendientes: </a:t>
            </a:r>
            <a:r>
              <a:rPr lang="es-PE" sz="1000" dirty="0">
                <a:solidFill>
                  <a:schemeClr val="tx1"/>
                </a:solidFill>
                <a:latin typeface="Flexo"/>
              </a:rPr>
              <a:t>Pendiente definición y desarrollo.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PE" sz="1000" b="1" dirty="0" err="1">
                <a:solidFill>
                  <a:schemeClr val="tx1"/>
                </a:solidFill>
                <a:latin typeface="Flexo"/>
              </a:rPr>
              <a:t>Ethical</a:t>
            </a:r>
            <a:r>
              <a:rPr lang="es-PE" sz="1000" b="1" dirty="0">
                <a:solidFill>
                  <a:schemeClr val="tx1"/>
                </a:solidFill>
                <a:latin typeface="Flexo"/>
              </a:rPr>
              <a:t> Hacking: </a:t>
            </a:r>
            <a:r>
              <a:rPr lang="es-PE" sz="1000" dirty="0">
                <a:solidFill>
                  <a:schemeClr val="tx1"/>
                </a:solidFill>
                <a:latin typeface="Flexo"/>
              </a:rPr>
              <a:t>Programar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PE" sz="1000" b="1" dirty="0">
                <a:solidFill>
                  <a:schemeClr val="tx1"/>
                </a:solidFill>
                <a:latin typeface="Flexo"/>
              </a:rPr>
              <a:t>Pruebas de performance:</a:t>
            </a:r>
            <a:r>
              <a:rPr lang="es-PE" sz="1000" dirty="0">
                <a:solidFill>
                  <a:schemeClr val="tx1"/>
                </a:solidFill>
                <a:latin typeface="Flexo"/>
              </a:rPr>
              <a:t> Programar</a:t>
            </a:r>
            <a:endParaRPr lang="es-PE" sz="1000" b="1" dirty="0">
              <a:solidFill>
                <a:schemeClr val="tx1"/>
              </a:solidFill>
              <a:latin typeface="Flexo"/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PE" sz="1000" b="1" dirty="0">
                <a:solidFill>
                  <a:schemeClr val="tx1"/>
                </a:solidFill>
                <a:latin typeface="Flexo"/>
              </a:rPr>
              <a:t>Pruebas contables</a:t>
            </a:r>
            <a:r>
              <a:rPr lang="es-PE" sz="1000" b="1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  <a:r>
              <a:rPr lang="es-PE" sz="1000" b="1" dirty="0">
                <a:solidFill>
                  <a:schemeClr val="tx1"/>
                </a:solidFill>
                <a:latin typeface="Flexo"/>
                <a:ea typeface="+mn-lt"/>
                <a:cs typeface="+mn-lt"/>
              </a:rPr>
              <a:t> </a:t>
            </a:r>
            <a:r>
              <a:rPr lang="es-PE" sz="1000" dirty="0">
                <a:solidFill>
                  <a:schemeClr val="tx1"/>
                </a:solidFill>
                <a:latin typeface="Flexo"/>
                <a:cs typeface="Calibri"/>
              </a:rPr>
              <a:t>Falta definir cuentas.</a:t>
            </a:r>
            <a:endParaRPr lang="es-PE" sz="1000" dirty="0">
              <a:solidFill>
                <a:schemeClr val="tx1"/>
              </a:solidFill>
              <a:latin typeface="Flexo"/>
            </a:endParaRPr>
          </a:p>
          <a:p>
            <a:endParaRPr lang="es-PE" sz="1000" b="1" dirty="0">
              <a:solidFill>
                <a:schemeClr val="tx1"/>
              </a:solidFill>
              <a:latin typeface="Flexo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s-PE" sz="1000" dirty="0">
              <a:solidFill>
                <a:schemeClr val="tx1"/>
              </a:solidFill>
              <a:latin typeface="Flexo" pitchFamily="50" charset="0"/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s-PE" sz="1400" dirty="0">
              <a:solidFill>
                <a:schemeClr val="tx1"/>
              </a:solidFill>
              <a:latin typeface="Flexo" pitchFamily="50" charset="0"/>
            </a:endParaRPr>
          </a:p>
        </p:txBody>
      </p:sp>
      <p:graphicFrame>
        <p:nvGraphicFramePr>
          <p:cNvPr id="6" name="Tabla 11">
            <a:extLst>
              <a:ext uri="{FF2B5EF4-FFF2-40B4-BE49-F238E27FC236}">
                <a16:creationId xmlns:a16="http://schemas.microsoft.com/office/drawing/2014/main" id="{3479E5E0-7642-3AF1-6563-7198E5842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798399"/>
              </p:ext>
            </p:extLst>
          </p:nvPr>
        </p:nvGraphicFramePr>
        <p:xfrm>
          <a:off x="288408" y="5308750"/>
          <a:ext cx="10699423" cy="124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21">
                  <a:extLst>
                    <a:ext uri="{9D8B030D-6E8A-4147-A177-3AD203B41FA5}">
                      <a16:colId xmlns:a16="http://schemas.microsoft.com/office/drawing/2014/main" val="1108463113"/>
                    </a:ext>
                  </a:extLst>
                </a:gridCol>
                <a:gridCol w="3137605">
                  <a:extLst>
                    <a:ext uri="{9D8B030D-6E8A-4147-A177-3AD203B41FA5}">
                      <a16:colId xmlns:a16="http://schemas.microsoft.com/office/drawing/2014/main" val="2681830316"/>
                    </a:ext>
                  </a:extLst>
                </a:gridCol>
                <a:gridCol w="1147605">
                  <a:extLst>
                    <a:ext uri="{9D8B030D-6E8A-4147-A177-3AD203B41FA5}">
                      <a16:colId xmlns:a16="http://schemas.microsoft.com/office/drawing/2014/main" val="2275984528"/>
                    </a:ext>
                  </a:extLst>
                </a:gridCol>
                <a:gridCol w="1465141">
                  <a:extLst>
                    <a:ext uri="{9D8B030D-6E8A-4147-A177-3AD203B41FA5}">
                      <a16:colId xmlns:a16="http://schemas.microsoft.com/office/drawing/2014/main" val="3402816316"/>
                    </a:ext>
                  </a:extLst>
                </a:gridCol>
                <a:gridCol w="2092751">
                  <a:extLst>
                    <a:ext uri="{9D8B030D-6E8A-4147-A177-3AD203B41FA5}">
                      <a16:colId xmlns:a16="http://schemas.microsoft.com/office/drawing/2014/main" val="1500651242"/>
                    </a:ext>
                  </a:extLst>
                </a:gridCol>
              </a:tblGrid>
              <a:tr h="265158">
                <a:tc>
                  <a:txBody>
                    <a:bodyPr/>
                    <a:lstStyle/>
                    <a:p>
                      <a:pPr algn="ctr"/>
                      <a:r>
                        <a:rPr lang="es-MX" sz="1200" b="0">
                          <a:latin typeface="Flexo"/>
                        </a:rPr>
                        <a:t>Dependencias</a:t>
                      </a:r>
                      <a:endParaRPr lang="es-PE" sz="1200" b="0">
                        <a:latin typeface="Flexo"/>
                      </a:endParaRPr>
                    </a:p>
                  </a:txBody>
                  <a:tcPr anchor="ctr">
                    <a:solidFill>
                      <a:srgbClr val="002C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0">
                          <a:latin typeface="Flexo"/>
                        </a:rPr>
                        <a:t>Impacto</a:t>
                      </a:r>
                    </a:p>
                  </a:txBody>
                  <a:tcPr anchor="ctr">
                    <a:solidFill>
                      <a:srgbClr val="002C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0">
                          <a:latin typeface="Flexo"/>
                        </a:rPr>
                        <a:t>Deadline</a:t>
                      </a:r>
                      <a:endParaRPr lang="es-PE" sz="1200" b="0" err="1">
                        <a:latin typeface="Flexo"/>
                      </a:endParaRPr>
                    </a:p>
                  </a:txBody>
                  <a:tcPr anchor="ctr">
                    <a:solidFill>
                      <a:srgbClr val="002C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>
                          <a:latin typeface="Flexo"/>
                        </a:rPr>
                        <a:t>Responsable</a:t>
                      </a:r>
                      <a:endParaRPr lang="es-PE" sz="1200" b="0">
                        <a:latin typeface="Flexo"/>
                      </a:endParaRPr>
                    </a:p>
                  </a:txBody>
                  <a:tcPr anchor="ctr">
                    <a:solidFill>
                      <a:srgbClr val="002C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200" b="0">
                          <a:latin typeface="Flexo"/>
                        </a:rPr>
                        <a:t>Estatus</a:t>
                      </a:r>
                    </a:p>
                  </a:txBody>
                  <a:tcPr anchor="ctr">
                    <a:solidFill>
                      <a:srgbClr val="002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0424"/>
                  </a:ext>
                </a:extLst>
              </a:tr>
              <a:tr h="322089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MX" sz="1000" b="0">
                          <a:solidFill>
                            <a:schemeClr val="tx1"/>
                          </a:solidFill>
                          <a:latin typeface="Flexo"/>
                        </a:rPr>
                        <a:t>GLM (Katherine Meza)</a:t>
                      </a:r>
                      <a:endParaRPr lang="es-PE" sz="1000" b="0">
                        <a:solidFill>
                          <a:schemeClr val="tx1"/>
                        </a:solidFill>
                        <a:latin typeface="Flexo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Flexo"/>
                        </a:rPr>
                        <a:t>configuración de cuentas y GLM</a:t>
                      </a:r>
                      <a:endParaRPr lang="es-PE" sz="1000" b="0" dirty="0">
                        <a:solidFill>
                          <a:schemeClr val="tx1"/>
                        </a:solidFill>
                        <a:latin typeface="Flexo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latin typeface="Flexo" pitchFamily="50" charset="0"/>
                          <a:ea typeface="+mn-ea"/>
                          <a:cs typeface="+mn-cs"/>
                        </a:rPr>
                        <a:t>28/05</a:t>
                      </a:r>
                      <a:endParaRPr lang="es-PE" sz="1000" b="0" kern="1200" dirty="0">
                        <a:solidFill>
                          <a:schemeClr val="tx1"/>
                        </a:solidFill>
                        <a:latin typeface="Flexo" pitchFamily="50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latin typeface="Flexo"/>
                          <a:ea typeface="+mn-ea"/>
                          <a:cs typeface="+mn-cs"/>
                        </a:rPr>
                        <a:t>Negocio</a:t>
                      </a:r>
                      <a:endParaRPr lang="es-PE" sz="1000" b="0" kern="1200" dirty="0">
                        <a:solidFill>
                          <a:schemeClr val="tx1"/>
                        </a:solidFill>
                        <a:latin typeface="Flexo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>
                          <a:solidFill>
                            <a:schemeClr val="tx1"/>
                          </a:solidFill>
                          <a:latin typeface="Flexo"/>
                          <a:ea typeface="+mn-ea"/>
                          <a:cs typeface="+mn-cs"/>
                        </a:rPr>
                        <a:t>En proceso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191277"/>
                  </a:ext>
                </a:extLst>
              </a:tr>
              <a:tr h="32208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Flexo"/>
                        </a:rPr>
                        <a:t>Salidas de DEV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Flexo"/>
                        </a:rPr>
                        <a:t>Integración y congelamiento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Flexo"/>
                          <a:ea typeface="+mn-ea"/>
                          <a:cs typeface="+mn-cs"/>
                        </a:rPr>
                        <a:t>10/05</a:t>
                      </a:r>
                      <a:endParaRPr lang="es-PE" sz="1000" b="0" kern="1200" dirty="0">
                        <a:solidFill>
                          <a:schemeClr val="tx1"/>
                        </a:solidFill>
                        <a:latin typeface="Flexo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latin typeface="Flexo"/>
                          <a:ea typeface="+mn-ea"/>
                          <a:cs typeface="+mn-cs"/>
                        </a:rPr>
                        <a:t>Boris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0" kern="1200">
                          <a:solidFill>
                            <a:schemeClr val="tx1"/>
                          </a:solidFill>
                          <a:latin typeface="Flexo"/>
                          <a:ea typeface="+mn-ea"/>
                          <a:cs typeface="+mn-cs"/>
                        </a:rPr>
                        <a:t>En proceso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025925"/>
                  </a:ext>
                </a:extLst>
              </a:tr>
              <a:tr h="32208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Flexo"/>
                        </a:rPr>
                        <a:t>Agentes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Flexo"/>
                        </a:rPr>
                        <a:t>Integración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PE" sz="1000" b="0" kern="1200">
                        <a:solidFill>
                          <a:schemeClr val="tx1"/>
                        </a:solidFill>
                        <a:latin typeface="Flexo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latin typeface="Flexo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latin typeface="Flexo"/>
                          <a:ea typeface="+mn-ea"/>
                          <a:cs typeface="+mn-cs"/>
                        </a:rPr>
                        <a:t>En proceso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16217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C72DE63E-32C3-471F-5CC3-E60F1A650B37}"/>
              </a:ext>
            </a:extLst>
          </p:cNvPr>
          <p:cNvSpPr txBox="1">
            <a:spLocks/>
          </p:cNvSpPr>
          <p:nvPr/>
        </p:nvSpPr>
        <p:spPr>
          <a:xfrm>
            <a:off x="343382" y="308663"/>
            <a:ext cx="5007056" cy="332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 err="1">
                <a:latin typeface="Flexo" pitchFamily="50" charset="0"/>
              </a:rPr>
              <a:t>Checkpoint</a:t>
            </a:r>
            <a:endParaRPr lang="es-PE" sz="2000" b="1" dirty="0">
              <a:latin typeface="Flexo" pitchFamily="50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D70B4D4-FF36-1BA6-4205-F6F74F4060B3}"/>
              </a:ext>
            </a:extLst>
          </p:cNvPr>
          <p:cNvSpPr/>
          <p:nvPr/>
        </p:nvSpPr>
        <p:spPr>
          <a:xfrm>
            <a:off x="469641" y="829341"/>
            <a:ext cx="5169101" cy="2985256"/>
          </a:xfrm>
          <a:prstGeom prst="roundRect">
            <a:avLst>
              <a:gd name="adj" fmla="val 10881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80000" rIns="0" bIns="45720" rtlCol="0" anchor="t"/>
          <a:lstStyle/>
          <a:p>
            <a:pPr>
              <a:lnSpc>
                <a:spcPct val="150000"/>
              </a:lnSpc>
            </a:pPr>
            <a:r>
              <a:rPr lang="es-PE" sz="1050" b="1" dirty="0">
                <a:solidFill>
                  <a:schemeClr val="tx1"/>
                </a:solidFill>
                <a:latin typeface="Flexo"/>
              </a:rPr>
              <a:t>Avances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PE" sz="1050" b="1" dirty="0">
                <a:solidFill>
                  <a:schemeClr val="tx1"/>
                </a:solidFill>
                <a:latin typeface="Flexo"/>
              </a:rPr>
              <a:t>55% de las Apis puestas en desarrollo (11 de 13)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PE" sz="1050" b="1" dirty="0">
                <a:solidFill>
                  <a:schemeClr val="tx1"/>
                </a:solidFill>
                <a:latin typeface="Flexo"/>
              </a:rPr>
              <a:t>Api </a:t>
            </a:r>
            <a:r>
              <a:rPr lang="es-PE" sz="1050" b="1" dirty="0" err="1">
                <a:solidFill>
                  <a:schemeClr val="tx1"/>
                </a:solidFill>
                <a:latin typeface="Flexo"/>
              </a:rPr>
              <a:t>Parter</a:t>
            </a:r>
            <a:r>
              <a:rPr lang="es-PE" sz="1050" b="1" dirty="0">
                <a:solidFill>
                  <a:schemeClr val="tx1"/>
                </a:solidFill>
                <a:latin typeface="Flexo"/>
              </a:rPr>
              <a:t> : </a:t>
            </a:r>
            <a:r>
              <a:rPr lang="es-PE" sz="1050" dirty="0">
                <a:solidFill>
                  <a:schemeClr val="tx1"/>
                </a:solidFill>
                <a:latin typeface="Flexo"/>
              </a:rPr>
              <a:t>Desarrollo terminado, inicio de congelamiento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PE" sz="1050" b="1" dirty="0">
                <a:solidFill>
                  <a:schemeClr val="tx1"/>
                </a:solidFill>
                <a:latin typeface="Flexo"/>
              </a:rPr>
              <a:t>Api </a:t>
            </a:r>
            <a:r>
              <a:rPr lang="es-PE" sz="1050" b="1" dirty="0" err="1">
                <a:solidFill>
                  <a:schemeClr val="tx1"/>
                </a:solidFill>
                <a:latin typeface="Flexo"/>
              </a:rPr>
              <a:t>Payment-order</a:t>
            </a:r>
            <a:r>
              <a:rPr lang="es-PE" sz="1050" b="1" dirty="0">
                <a:solidFill>
                  <a:schemeClr val="tx1"/>
                </a:solidFill>
                <a:latin typeface="Flexo"/>
              </a:rPr>
              <a:t>: </a:t>
            </a:r>
            <a:r>
              <a:rPr lang="es-PE" sz="1050" dirty="0">
                <a:solidFill>
                  <a:schemeClr val="tx1"/>
                </a:solidFill>
                <a:latin typeface="Flexo"/>
              </a:rPr>
              <a:t>Desarrollo terminado, en pruebas tempranas</a:t>
            </a:r>
            <a:endParaRPr lang="es-PE" sz="1100" dirty="0">
              <a:solidFill>
                <a:schemeClr val="tx1"/>
              </a:solidFill>
              <a:latin typeface="Flexo"/>
              <a:ea typeface="+mn-lt"/>
              <a:cs typeface="+mn-lt"/>
            </a:endParaRP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PE" sz="1050" b="1" dirty="0">
                <a:solidFill>
                  <a:schemeClr val="tx1"/>
                </a:solidFill>
                <a:latin typeface="Flexo"/>
              </a:rPr>
              <a:t>Api </a:t>
            </a:r>
            <a:r>
              <a:rPr lang="es-PE" sz="1050" b="1" dirty="0" err="1">
                <a:solidFill>
                  <a:schemeClr val="tx1"/>
                </a:solidFill>
                <a:latin typeface="Flexo"/>
              </a:rPr>
              <a:t>Async-validate</a:t>
            </a:r>
            <a:r>
              <a:rPr lang="es-PE" sz="1050" dirty="0">
                <a:solidFill>
                  <a:schemeClr val="tx1"/>
                </a:solidFill>
                <a:latin typeface="Flexo"/>
              </a:rPr>
              <a:t>: Desarrollo terminado, pruebas tempranas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PE" sz="1050" b="1" dirty="0">
                <a:solidFill>
                  <a:schemeClr val="tx1"/>
                </a:solidFill>
                <a:latin typeface="Flexo"/>
              </a:rPr>
              <a:t>Api </a:t>
            </a:r>
            <a:r>
              <a:rPr lang="es-PE" sz="1050" b="1" dirty="0" err="1">
                <a:solidFill>
                  <a:schemeClr val="tx1"/>
                </a:solidFill>
                <a:latin typeface="Flexo"/>
              </a:rPr>
              <a:t>Async-confirm</a:t>
            </a:r>
            <a:r>
              <a:rPr lang="es-PE" sz="1050" b="1" dirty="0">
                <a:solidFill>
                  <a:schemeClr val="tx1"/>
                </a:solidFill>
                <a:latin typeface="Flexo"/>
              </a:rPr>
              <a:t> : </a:t>
            </a:r>
            <a:r>
              <a:rPr lang="es-PE" sz="1050" dirty="0">
                <a:solidFill>
                  <a:schemeClr val="tx1"/>
                </a:solidFill>
                <a:latin typeface="Flexo"/>
              </a:rPr>
              <a:t>Desarrollo terminado, pruebas tempranas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1D3CBE-930B-D764-A30D-27D16FA23B66}"/>
              </a:ext>
            </a:extLst>
          </p:cNvPr>
          <p:cNvSpPr txBox="1"/>
          <p:nvPr/>
        </p:nvSpPr>
        <p:spPr>
          <a:xfrm>
            <a:off x="217039" y="4939418"/>
            <a:ext cx="100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/>
              <a:t>RIESGOS</a:t>
            </a:r>
            <a:endParaRPr lang="es-PE" b="1"/>
          </a:p>
        </p:txBody>
      </p:sp>
    </p:spTree>
    <p:extLst>
      <p:ext uri="{BB962C8B-B14F-4D97-AF65-F5344CB8AC3E}">
        <p14:creationId xmlns:p14="http://schemas.microsoft.com/office/powerpoint/2010/main" val="16907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CF3F8-BAAD-D451-1CB1-FF4717FEB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36" y="190012"/>
            <a:ext cx="5007056" cy="332811"/>
          </a:xfrm>
        </p:spPr>
        <p:txBody>
          <a:bodyPr>
            <a:noAutofit/>
          </a:bodyPr>
          <a:lstStyle/>
          <a:p>
            <a:pPr algn="l"/>
            <a:r>
              <a:rPr lang="es-MX" sz="2000" b="1">
                <a:latin typeface="Flexo" pitchFamily="50" charset="0"/>
              </a:rPr>
              <a:t>Nuevo </a:t>
            </a:r>
            <a:r>
              <a:rPr lang="es-MX" sz="2000" b="1" err="1">
                <a:latin typeface="Flexo" pitchFamily="50" charset="0"/>
              </a:rPr>
              <a:t>remesas_Abono</a:t>
            </a:r>
            <a:r>
              <a:rPr lang="es-MX" sz="2000" b="1">
                <a:latin typeface="Flexo" pitchFamily="50" charset="0"/>
              </a:rPr>
              <a:t> en cuenta y </a:t>
            </a:r>
            <a:r>
              <a:rPr lang="es-MX" sz="2000" b="1" err="1">
                <a:latin typeface="Flexo" pitchFamily="50" charset="0"/>
              </a:rPr>
              <a:t>Vent</a:t>
            </a:r>
            <a:endParaRPr lang="es-PE" sz="2000" b="1">
              <a:latin typeface="Flexo" pitchFamily="50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B2EFB1C-31D2-060C-8C26-EACBE41239F8}"/>
              </a:ext>
            </a:extLst>
          </p:cNvPr>
          <p:cNvSpPr/>
          <p:nvPr/>
        </p:nvSpPr>
        <p:spPr>
          <a:xfrm>
            <a:off x="155115" y="2014251"/>
            <a:ext cx="876818" cy="1663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E0E1429-A429-465D-369B-EEE626D62354}"/>
              </a:ext>
            </a:extLst>
          </p:cNvPr>
          <p:cNvSpPr/>
          <p:nvPr/>
        </p:nvSpPr>
        <p:spPr>
          <a:xfrm>
            <a:off x="149669" y="1840808"/>
            <a:ext cx="876818" cy="1663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995B218-9F9F-930C-BBE7-E0BFD37FB80B}"/>
              </a:ext>
            </a:extLst>
          </p:cNvPr>
          <p:cNvSpPr txBox="1"/>
          <p:nvPr/>
        </p:nvSpPr>
        <p:spPr>
          <a:xfrm>
            <a:off x="459177" y="10886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600" b="1" dirty="0">
                <a:solidFill>
                  <a:schemeClr val="accent1"/>
                </a:solidFill>
                <a:latin typeface="Flexo" pitchFamily="50" charset="0"/>
              </a:rPr>
              <a:t>55</a:t>
            </a: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Flexo" pitchFamily="50" charset="0"/>
                <a:ea typeface="+mn-ea"/>
                <a:cs typeface="+mn-cs"/>
              </a:rPr>
              <a:t>%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3AD81C9-FC40-AA17-6000-58704F0CBACA}"/>
              </a:ext>
            </a:extLst>
          </p:cNvPr>
          <p:cNvSpPr txBox="1"/>
          <p:nvPr/>
        </p:nvSpPr>
        <p:spPr>
          <a:xfrm>
            <a:off x="93665" y="1792609"/>
            <a:ext cx="154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PE" sz="1200" dirty="0">
                <a:solidFill>
                  <a:prstClr val="black"/>
                </a:solidFill>
                <a:latin typeface="Flexo" pitchFamily="50" charset="0"/>
              </a:rPr>
              <a:t>Planificado:	</a:t>
            </a:r>
            <a:r>
              <a:rPr lang="es-PE" sz="1200" b="1" dirty="0">
                <a:solidFill>
                  <a:prstClr val="black"/>
                </a:solidFill>
                <a:latin typeface="Flexo" pitchFamily="50" charset="0"/>
              </a:rPr>
              <a:t>55%</a:t>
            </a:r>
          </a:p>
          <a:p>
            <a:pPr>
              <a:defRPr/>
            </a:pPr>
            <a:r>
              <a:rPr kumimoji="0" lang="es-PE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lexo" pitchFamily="50" charset="0"/>
                <a:ea typeface="+mn-ea"/>
                <a:cs typeface="+mn-cs"/>
              </a:rPr>
              <a:t>Real:</a:t>
            </a:r>
            <a:r>
              <a:rPr lang="es-PE" sz="1200" dirty="0">
                <a:solidFill>
                  <a:prstClr val="black"/>
                </a:solidFill>
                <a:latin typeface="Flexo" pitchFamily="50" charset="0"/>
              </a:rPr>
              <a:t>            </a:t>
            </a:r>
            <a:r>
              <a:rPr lang="es-PE" sz="1200" b="1" dirty="0">
                <a:solidFill>
                  <a:prstClr val="black"/>
                </a:solidFill>
                <a:latin typeface="Flexo" pitchFamily="50" charset="0"/>
              </a:rPr>
              <a:t>     50</a:t>
            </a:r>
            <a:r>
              <a:rPr kumimoji="0" lang="es-PE" sz="12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lexo" pitchFamily="50" charset="0"/>
                <a:ea typeface="+mn-ea"/>
                <a:cs typeface="+mn-cs"/>
              </a:rPr>
              <a:t>%</a:t>
            </a:r>
          </a:p>
          <a:p>
            <a:pPr>
              <a:defRPr/>
            </a:pPr>
            <a:r>
              <a:rPr lang="es-PE" sz="1200" dirty="0">
                <a:solidFill>
                  <a:prstClr val="black"/>
                </a:solidFill>
                <a:latin typeface="Flexo" pitchFamily="50" charset="0"/>
              </a:rPr>
              <a:t>Desviación:      </a:t>
            </a:r>
            <a:r>
              <a:rPr lang="es-PE" sz="1200" b="1" dirty="0">
                <a:solidFill>
                  <a:prstClr val="black"/>
                </a:solidFill>
                <a:latin typeface="Flexo" pitchFamily="50" charset="0"/>
              </a:rPr>
              <a:t>05%</a:t>
            </a:r>
            <a:endParaRPr kumimoji="0" lang="es-P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lexo" pitchFamily="50" charset="0"/>
              <a:ea typeface="+mn-ea"/>
              <a:cs typeface="+mn-cs"/>
            </a:endParaRPr>
          </a:p>
        </p:txBody>
      </p:sp>
      <p:sp>
        <p:nvSpPr>
          <p:cNvPr id="14" name="Google Shape;269;p22">
            <a:extLst>
              <a:ext uri="{FF2B5EF4-FFF2-40B4-BE49-F238E27FC236}">
                <a16:creationId xmlns:a16="http://schemas.microsoft.com/office/drawing/2014/main" id="{3B3A9D55-6646-479F-A623-2E4ADB3B9212}"/>
              </a:ext>
            </a:extLst>
          </p:cNvPr>
          <p:cNvSpPr/>
          <p:nvPr/>
        </p:nvSpPr>
        <p:spPr>
          <a:xfrm>
            <a:off x="367942" y="856410"/>
            <a:ext cx="796931" cy="766627"/>
          </a:xfrm>
          <a:prstGeom prst="blockArc">
            <a:avLst>
              <a:gd name="adj1" fmla="val 16400313"/>
              <a:gd name="adj2" fmla="val 8914509"/>
              <a:gd name="adj3" fmla="val 1187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69;p22">
            <a:extLst>
              <a:ext uri="{FF2B5EF4-FFF2-40B4-BE49-F238E27FC236}">
                <a16:creationId xmlns:a16="http://schemas.microsoft.com/office/drawing/2014/main" id="{7DF723BA-48B4-8B02-74CC-9C5D67EFB871}"/>
              </a:ext>
            </a:extLst>
          </p:cNvPr>
          <p:cNvSpPr/>
          <p:nvPr/>
        </p:nvSpPr>
        <p:spPr>
          <a:xfrm>
            <a:off x="219250" y="710297"/>
            <a:ext cx="1100187" cy="1072480"/>
          </a:xfrm>
          <a:prstGeom prst="blockArc">
            <a:avLst>
              <a:gd name="adj1" fmla="val 16376746"/>
              <a:gd name="adj2" fmla="val 16248115"/>
              <a:gd name="adj3" fmla="val 1351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69;p22">
            <a:extLst>
              <a:ext uri="{FF2B5EF4-FFF2-40B4-BE49-F238E27FC236}">
                <a16:creationId xmlns:a16="http://schemas.microsoft.com/office/drawing/2014/main" id="{98998984-904D-BC22-9F91-ECEA6E96CBFF}"/>
              </a:ext>
            </a:extLst>
          </p:cNvPr>
          <p:cNvSpPr/>
          <p:nvPr/>
        </p:nvSpPr>
        <p:spPr>
          <a:xfrm>
            <a:off x="216315" y="715289"/>
            <a:ext cx="1100187" cy="1048871"/>
          </a:xfrm>
          <a:prstGeom prst="blockArc">
            <a:avLst>
              <a:gd name="adj1" fmla="val 16376746"/>
              <a:gd name="adj2" fmla="val 4078279"/>
              <a:gd name="adj3" fmla="val 1367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" name="Marcador de posición de contenido 4">
            <a:extLst>
              <a:ext uri="{FF2B5EF4-FFF2-40B4-BE49-F238E27FC236}">
                <a16:creationId xmlns:a16="http://schemas.microsoft.com/office/drawing/2014/main" id="{C1EFF66A-6C96-EC27-B112-09F15582D19A}"/>
              </a:ext>
            </a:extLst>
          </p:cNvPr>
          <p:cNvGraphicFramePr>
            <a:graphicFrameLocks/>
          </p:cNvGraphicFramePr>
          <p:nvPr/>
        </p:nvGraphicFramePr>
        <p:xfrm>
          <a:off x="1735664" y="919633"/>
          <a:ext cx="10310002" cy="5552288"/>
        </p:xfrm>
        <a:graphic>
          <a:graphicData uri="http://schemas.openxmlformats.org/drawingml/2006/table">
            <a:tbl>
              <a:tblPr firstRow="1" bandRow="1"/>
              <a:tblGrid>
                <a:gridCol w="1520061">
                  <a:extLst>
                    <a:ext uri="{9D8B030D-6E8A-4147-A177-3AD203B41FA5}">
                      <a16:colId xmlns:a16="http://schemas.microsoft.com/office/drawing/2014/main" val="3239753134"/>
                    </a:ext>
                  </a:extLst>
                </a:gridCol>
                <a:gridCol w="1520066">
                  <a:extLst>
                    <a:ext uri="{9D8B030D-6E8A-4147-A177-3AD203B41FA5}">
                      <a16:colId xmlns:a16="http://schemas.microsoft.com/office/drawing/2014/main" val="3673078235"/>
                    </a:ext>
                  </a:extLst>
                </a:gridCol>
                <a:gridCol w="1453975">
                  <a:extLst>
                    <a:ext uri="{9D8B030D-6E8A-4147-A177-3AD203B41FA5}">
                      <a16:colId xmlns:a16="http://schemas.microsoft.com/office/drawing/2014/main" val="218663935"/>
                    </a:ext>
                  </a:extLst>
                </a:gridCol>
                <a:gridCol w="1453975">
                  <a:extLst>
                    <a:ext uri="{9D8B030D-6E8A-4147-A177-3AD203B41FA5}">
                      <a16:colId xmlns:a16="http://schemas.microsoft.com/office/drawing/2014/main" val="677572854"/>
                    </a:ext>
                  </a:extLst>
                </a:gridCol>
                <a:gridCol w="1453975">
                  <a:extLst>
                    <a:ext uri="{9D8B030D-6E8A-4147-A177-3AD203B41FA5}">
                      <a16:colId xmlns:a16="http://schemas.microsoft.com/office/drawing/2014/main" val="2449609195"/>
                    </a:ext>
                  </a:extLst>
                </a:gridCol>
                <a:gridCol w="1453975">
                  <a:extLst>
                    <a:ext uri="{9D8B030D-6E8A-4147-A177-3AD203B41FA5}">
                      <a16:colId xmlns:a16="http://schemas.microsoft.com/office/drawing/2014/main" val="2422143168"/>
                    </a:ext>
                  </a:extLst>
                </a:gridCol>
                <a:gridCol w="1453975">
                  <a:extLst>
                    <a:ext uri="{9D8B030D-6E8A-4147-A177-3AD203B41FA5}">
                      <a16:colId xmlns:a16="http://schemas.microsoft.com/office/drawing/2014/main" val="468756637"/>
                    </a:ext>
                  </a:extLst>
                </a:gridCol>
              </a:tblGrid>
              <a:tr h="459476">
                <a:tc gridSpan="7">
                  <a:txBody>
                    <a:bodyPr/>
                    <a:lstStyle/>
                    <a:p>
                      <a:pPr algn="ctr" rtl="0"/>
                      <a:endParaRPr lang="es-ES" sz="1100" noProof="0">
                        <a:solidFill>
                          <a:schemeClr val="bg1"/>
                        </a:solidFill>
                        <a:latin typeface="Flexo Medium"/>
                      </a:endParaRP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C7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s-ES" sz="1100" noProof="0">
                        <a:solidFill>
                          <a:schemeClr val="bg1"/>
                        </a:solidFill>
                        <a:latin typeface="Flexo Medium"/>
                      </a:endParaRP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C7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s-ES" sz="1100" noProof="0">
                        <a:solidFill>
                          <a:schemeClr val="bg1"/>
                        </a:solidFill>
                        <a:latin typeface="Flexo Medium"/>
                      </a:endParaRP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C7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s-ES" sz="1100" noProof="0">
                        <a:solidFill>
                          <a:schemeClr val="bg1"/>
                        </a:solidFill>
                        <a:latin typeface="Flexo Medium"/>
                      </a:endParaRP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C7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s-ES" sz="1100" noProof="0">
                        <a:solidFill>
                          <a:schemeClr val="bg1"/>
                        </a:solidFill>
                        <a:latin typeface="Flexo Medium"/>
                      </a:endParaRP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C7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s-ES" sz="1100" noProof="0">
                        <a:solidFill>
                          <a:schemeClr val="bg1"/>
                        </a:solidFill>
                        <a:latin typeface="Flexo Medium"/>
                      </a:endParaRP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C7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es-ES" sz="1100" noProof="0">
                        <a:solidFill>
                          <a:schemeClr val="bg1"/>
                        </a:solidFill>
                        <a:latin typeface="Flexo Medium"/>
                      </a:endParaRP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951666"/>
                  </a:ext>
                </a:extLst>
              </a:tr>
              <a:tr h="4594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es-ES" sz="1100" noProof="0">
                          <a:solidFill>
                            <a:schemeClr val="bg1"/>
                          </a:solidFill>
                          <a:latin typeface="Flexo Medium"/>
                        </a:rPr>
                        <a:t>Detalle</a:t>
                      </a: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endParaRPr lang="es-ES" sz="1100" noProof="0">
                        <a:solidFill>
                          <a:schemeClr val="bg1"/>
                        </a:solidFill>
                        <a:latin typeface="Flexo Medium"/>
                      </a:endParaRP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es-ES" sz="1100" noProof="0">
                          <a:solidFill>
                            <a:schemeClr val="bg1"/>
                          </a:solidFill>
                          <a:latin typeface="Flexo Medium"/>
                        </a:rPr>
                        <a:t>OCT</a:t>
                      </a: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rtl="0"/>
                      <a:r>
                        <a:rPr lang="es-ES" sz="1100" noProof="0">
                          <a:solidFill>
                            <a:schemeClr val="bg1"/>
                          </a:solidFill>
                          <a:latin typeface="Flexo Medium"/>
                        </a:rPr>
                        <a:t>NOV</a:t>
                      </a: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100" noProof="0">
                          <a:solidFill>
                            <a:schemeClr val="bg1"/>
                          </a:solidFill>
                          <a:latin typeface="Flexo Medium"/>
                        </a:rPr>
                        <a:t>DIC</a:t>
                      </a: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100" noProof="0">
                          <a:solidFill>
                            <a:schemeClr val="bg1"/>
                          </a:solidFill>
                          <a:latin typeface="Flexo Medium"/>
                        </a:rPr>
                        <a:t>ENE</a:t>
                      </a: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100" noProof="0">
                          <a:solidFill>
                            <a:schemeClr val="bg1"/>
                          </a:solidFill>
                          <a:latin typeface="Flexo Medium"/>
                        </a:rPr>
                        <a:t>FEB</a:t>
                      </a: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3336">
                <a:tc>
                  <a:txBody>
                    <a:bodyPr/>
                    <a:lstStyle/>
                    <a:p>
                      <a:pPr algn="ctr" rtl="0"/>
                      <a:endParaRPr lang="es-ES" sz="1700" noProof="0">
                        <a:latin typeface="Flexo Medium" pitchFamily="50" charset="0"/>
                      </a:endParaRP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700" noProof="0">
                        <a:latin typeface="Flexo Medium" pitchFamily="50" charset="0"/>
                      </a:endParaRP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700" noProof="0">
                        <a:latin typeface="Flexo Medium" pitchFamily="50" charset="0"/>
                      </a:endParaRP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700" noProof="0">
                        <a:latin typeface="Flexo Medium" pitchFamily="50" charset="0"/>
                      </a:endParaRP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700" noProof="0">
                        <a:latin typeface="Flexo Medium" pitchFamily="50" charset="0"/>
                      </a:endParaRP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700" noProof="0">
                        <a:latin typeface="Flexo Medium" pitchFamily="50" charset="0"/>
                      </a:endParaRP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700" noProof="0" dirty="0">
                        <a:latin typeface="Flexo Medium" pitchFamily="50" charset="0"/>
                      </a:endParaRPr>
                    </a:p>
                  </a:txBody>
                  <a:tcPr marL="95262" marR="95262" marT="47631" marB="4763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Flecha: pentágono 19">
            <a:extLst>
              <a:ext uri="{FF2B5EF4-FFF2-40B4-BE49-F238E27FC236}">
                <a16:creationId xmlns:a16="http://schemas.microsoft.com/office/drawing/2014/main" id="{703E1AAF-C279-488F-56E4-FA4987D9EA4E}"/>
              </a:ext>
            </a:extLst>
          </p:cNvPr>
          <p:cNvSpPr/>
          <p:nvPr/>
        </p:nvSpPr>
        <p:spPr>
          <a:xfrm>
            <a:off x="3902010" y="1837556"/>
            <a:ext cx="8470072" cy="4961177"/>
          </a:xfrm>
          <a:prstGeom prst="homePlate">
            <a:avLst>
              <a:gd name="adj" fmla="val 914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1000" b="1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130" name="Flecha: pentágono 129">
            <a:extLst>
              <a:ext uri="{FF2B5EF4-FFF2-40B4-BE49-F238E27FC236}">
                <a16:creationId xmlns:a16="http://schemas.microsoft.com/office/drawing/2014/main" id="{39B93D5F-A0B0-EFF6-E487-28337E3E141E}"/>
              </a:ext>
            </a:extLst>
          </p:cNvPr>
          <p:cNvSpPr/>
          <p:nvPr/>
        </p:nvSpPr>
        <p:spPr>
          <a:xfrm>
            <a:off x="6217734" y="1928925"/>
            <a:ext cx="1480952" cy="221550"/>
          </a:xfrm>
          <a:prstGeom prst="homePlate">
            <a:avLst>
              <a:gd name="adj" fmla="val 28455"/>
            </a:avLst>
          </a:prstGeom>
          <a:pattFill prst="dk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  <p:sp>
        <p:nvSpPr>
          <p:cNvPr id="23" name="Flecha: pentágono 22">
            <a:extLst>
              <a:ext uri="{FF2B5EF4-FFF2-40B4-BE49-F238E27FC236}">
                <a16:creationId xmlns:a16="http://schemas.microsoft.com/office/drawing/2014/main" id="{5EF7C937-33C1-44BE-9844-BAF4D18F2B14}"/>
              </a:ext>
            </a:extLst>
          </p:cNvPr>
          <p:cNvSpPr/>
          <p:nvPr/>
        </p:nvSpPr>
        <p:spPr>
          <a:xfrm>
            <a:off x="2549298" y="599808"/>
            <a:ext cx="360000" cy="180000"/>
          </a:xfrm>
          <a:prstGeom prst="homePlate">
            <a:avLst>
              <a:gd name="adj" fmla="val 28455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BE717BE-F22F-8C30-FC4E-F1E06FFDCC22}"/>
              </a:ext>
            </a:extLst>
          </p:cNvPr>
          <p:cNvSpPr txBox="1"/>
          <p:nvPr/>
        </p:nvSpPr>
        <p:spPr>
          <a:xfrm>
            <a:off x="2849700" y="574865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>
                <a:latin typeface="Flexo" pitchFamily="50" charset="0"/>
              </a:rPr>
              <a:t>Nuevas Planificación Dev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9D3EC04-1A1C-1DAA-C809-1F07817509FD}"/>
              </a:ext>
            </a:extLst>
          </p:cNvPr>
          <p:cNvSpPr txBox="1"/>
          <p:nvPr/>
        </p:nvSpPr>
        <p:spPr>
          <a:xfrm>
            <a:off x="1786363" y="2255515"/>
            <a:ext cx="192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Flexo" pitchFamily="50" charset="0"/>
              </a:rPr>
              <a:t>Api </a:t>
            </a:r>
            <a:r>
              <a:rPr lang="es-MX" sz="1200" b="1" dirty="0" err="1">
                <a:latin typeface="Flexo" pitchFamily="50" charset="0"/>
              </a:rPr>
              <a:t>Information-profile</a:t>
            </a:r>
            <a:endParaRPr lang="es-PE" sz="1200" b="1" dirty="0">
              <a:latin typeface="Flexo" pitchFamily="50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EA4CBD6-9472-DE3C-67CA-DE5CA45AE8EA}"/>
              </a:ext>
            </a:extLst>
          </p:cNvPr>
          <p:cNvSpPr txBox="1"/>
          <p:nvPr/>
        </p:nvSpPr>
        <p:spPr>
          <a:xfrm>
            <a:off x="1790350" y="2588296"/>
            <a:ext cx="19120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Flexo" pitchFamily="50" charset="0"/>
              </a:rPr>
              <a:t>Api </a:t>
            </a:r>
            <a:r>
              <a:rPr lang="es-MX" sz="1200" b="1" dirty="0" err="1">
                <a:latin typeface="Flexo" pitchFamily="50" charset="0"/>
              </a:rPr>
              <a:t>Pyment-inititation</a:t>
            </a:r>
            <a:endParaRPr lang="es-PE" sz="1200" b="1" dirty="0">
              <a:latin typeface="Flexo" pitchFamily="50" charset="0"/>
            </a:endParaRPr>
          </a:p>
        </p:txBody>
      </p:sp>
      <p:sp>
        <p:nvSpPr>
          <p:cNvPr id="47" name="Flecha: pentágono 46">
            <a:extLst>
              <a:ext uri="{FF2B5EF4-FFF2-40B4-BE49-F238E27FC236}">
                <a16:creationId xmlns:a16="http://schemas.microsoft.com/office/drawing/2014/main" id="{3F89A452-6DC4-DEEB-112B-7D7259941E03}"/>
              </a:ext>
            </a:extLst>
          </p:cNvPr>
          <p:cNvSpPr/>
          <p:nvPr/>
        </p:nvSpPr>
        <p:spPr>
          <a:xfrm>
            <a:off x="7750078" y="1820549"/>
            <a:ext cx="158430" cy="4501169"/>
          </a:xfrm>
          <a:prstGeom prst="homePlate">
            <a:avLst>
              <a:gd name="adj" fmla="val 28455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s-PE" sz="900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52282540-8CC9-AD48-2A28-4021F3D77EAC}"/>
              </a:ext>
            </a:extLst>
          </p:cNvPr>
          <p:cNvSpPr/>
          <p:nvPr/>
        </p:nvSpPr>
        <p:spPr>
          <a:xfrm>
            <a:off x="1763783" y="1853010"/>
            <a:ext cx="1948870" cy="48925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CDBDA97-C9FF-2B20-0F65-42C5B8AA3229}"/>
              </a:ext>
            </a:extLst>
          </p:cNvPr>
          <p:cNvSpPr txBox="1"/>
          <p:nvPr/>
        </p:nvSpPr>
        <p:spPr>
          <a:xfrm>
            <a:off x="2817218" y="1682518"/>
            <a:ext cx="853174" cy="174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es-MX" sz="900">
                <a:latin typeface="Flexo" pitchFamily="50" charset="0"/>
              </a:rPr>
              <a:t>Desarrollo</a:t>
            </a:r>
            <a:endParaRPr lang="es-PE" sz="900">
              <a:latin typeface="Flexo" pitchFamily="50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404C290-9C8E-6D1A-A456-0CFEA197468A}"/>
              </a:ext>
            </a:extLst>
          </p:cNvPr>
          <p:cNvSpPr txBox="1"/>
          <p:nvPr/>
        </p:nvSpPr>
        <p:spPr>
          <a:xfrm>
            <a:off x="4982787" y="566138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>
                <a:latin typeface="Flexo" pitchFamily="50" charset="0"/>
              </a:rPr>
              <a:t>Cerrado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F04B0600-7A71-37A8-4C2F-5F2E87E0516E}"/>
              </a:ext>
            </a:extLst>
          </p:cNvPr>
          <p:cNvCxnSpPr>
            <a:cxnSpLocks/>
          </p:cNvCxnSpPr>
          <p:nvPr/>
        </p:nvCxnSpPr>
        <p:spPr>
          <a:xfrm>
            <a:off x="6267330" y="1837556"/>
            <a:ext cx="32683" cy="471504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A28BE5E-3566-22F2-674B-6B204A214876}"/>
              </a:ext>
            </a:extLst>
          </p:cNvPr>
          <p:cNvSpPr txBox="1"/>
          <p:nvPr/>
        </p:nvSpPr>
        <p:spPr>
          <a:xfrm>
            <a:off x="1804452" y="1923727"/>
            <a:ext cx="192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Flexo" pitchFamily="50" charset="0"/>
              </a:rPr>
              <a:t>Apis </a:t>
            </a:r>
            <a:r>
              <a:rPr lang="es-MX" sz="1200" b="1" dirty="0" err="1">
                <a:latin typeface="Flexo" pitchFamily="50" charset="0"/>
              </a:rPr>
              <a:t>partner</a:t>
            </a:r>
            <a:endParaRPr lang="es-PE" sz="1200" b="1" dirty="0">
              <a:latin typeface="Flexo" pitchFamily="50" charset="0"/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1E49DBF1-6A0B-4D30-2637-14F4FC1A77F9}"/>
              </a:ext>
            </a:extLst>
          </p:cNvPr>
          <p:cNvSpPr txBox="1"/>
          <p:nvPr/>
        </p:nvSpPr>
        <p:spPr>
          <a:xfrm>
            <a:off x="5723908" y="6637045"/>
            <a:ext cx="946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>
                <a:solidFill>
                  <a:srgbClr val="FF0000"/>
                </a:solidFill>
                <a:latin typeface="Flexo" pitchFamily="50" charset="0"/>
              </a:rPr>
              <a:t>HOY 07/05</a:t>
            </a:r>
            <a:endParaRPr lang="es-PE" sz="1000" b="1" dirty="0">
              <a:solidFill>
                <a:srgbClr val="FF0000"/>
              </a:solidFill>
              <a:latin typeface="Flexo" pitchFamily="50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95EA8A9-999F-9622-F887-63336388E9BC}"/>
              </a:ext>
            </a:extLst>
          </p:cNvPr>
          <p:cNvSpPr txBox="1"/>
          <p:nvPr/>
        </p:nvSpPr>
        <p:spPr>
          <a:xfrm>
            <a:off x="1785303" y="2864627"/>
            <a:ext cx="19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Flexo" pitchFamily="50" charset="0"/>
              </a:rPr>
              <a:t>Api </a:t>
            </a:r>
            <a:r>
              <a:rPr lang="es-MX" sz="1200" b="1" dirty="0" err="1">
                <a:latin typeface="Flexo" pitchFamily="50" charset="0"/>
              </a:rPr>
              <a:t>Payment-order</a:t>
            </a:r>
            <a:endParaRPr lang="es-PE" sz="1200" b="1" dirty="0">
              <a:latin typeface="Flexo" pitchFamily="50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A65D6CC-B62F-BA71-8149-19DC918A35CD}"/>
              </a:ext>
            </a:extLst>
          </p:cNvPr>
          <p:cNvSpPr txBox="1"/>
          <p:nvPr/>
        </p:nvSpPr>
        <p:spPr>
          <a:xfrm>
            <a:off x="1785303" y="3150335"/>
            <a:ext cx="19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Flexo" pitchFamily="50" charset="0"/>
              </a:rPr>
              <a:t>Ms </a:t>
            </a:r>
            <a:r>
              <a:rPr lang="es-MX" sz="1200" b="1" dirty="0" err="1">
                <a:latin typeface="Flexo" pitchFamily="50" charset="0"/>
              </a:rPr>
              <a:t>Async-validate</a:t>
            </a:r>
            <a:endParaRPr lang="es-PE" sz="1200" b="1" dirty="0">
              <a:latin typeface="Flexo" pitchFamily="50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9E21CED-B40E-7503-CC01-EFB38B50B267}"/>
              </a:ext>
            </a:extLst>
          </p:cNvPr>
          <p:cNvSpPr txBox="1"/>
          <p:nvPr/>
        </p:nvSpPr>
        <p:spPr>
          <a:xfrm>
            <a:off x="1781303" y="3444389"/>
            <a:ext cx="19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Flexo" pitchFamily="50" charset="0"/>
              </a:rPr>
              <a:t>Ms </a:t>
            </a:r>
            <a:r>
              <a:rPr lang="es-MX" sz="1200" b="1" dirty="0" err="1">
                <a:latin typeface="Flexo" pitchFamily="50" charset="0"/>
              </a:rPr>
              <a:t>Async-confirm</a:t>
            </a:r>
            <a:endParaRPr lang="es-PE" sz="1200" b="1" dirty="0">
              <a:latin typeface="Flexo" pitchFamily="50" charset="0"/>
            </a:endParaRPr>
          </a:p>
        </p:txBody>
      </p:sp>
      <p:sp>
        <p:nvSpPr>
          <p:cNvPr id="46" name="Flecha: pentágono 45">
            <a:extLst>
              <a:ext uri="{FF2B5EF4-FFF2-40B4-BE49-F238E27FC236}">
                <a16:creationId xmlns:a16="http://schemas.microsoft.com/office/drawing/2014/main" id="{4065D16F-B4C0-5E77-0EBF-26A93320A64F}"/>
              </a:ext>
            </a:extLst>
          </p:cNvPr>
          <p:cNvSpPr/>
          <p:nvPr/>
        </p:nvSpPr>
        <p:spPr>
          <a:xfrm>
            <a:off x="3800131" y="3498538"/>
            <a:ext cx="2341640" cy="213204"/>
          </a:xfrm>
          <a:prstGeom prst="homePlate">
            <a:avLst>
              <a:gd name="adj" fmla="val 2845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s-PE" sz="1000" b="1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F6FD1C0-934B-A04C-1F62-100D4ACA25FD}"/>
              </a:ext>
            </a:extLst>
          </p:cNvPr>
          <p:cNvSpPr txBox="1"/>
          <p:nvPr/>
        </p:nvSpPr>
        <p:spPr>
          <a:xfrm>
            <a:off x="1801568" y="3764217"/>
            <a:ext cx="19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Flexo" pitchFamily="50" charset="0"/>
              </a:rPr>
              <a:t>Api </a:t>
            </a:r>
            <a:r>
              <a:rPr lang="es-MX" sz="1200" b="1" dirty="0" err="1">
                <a:latin typeface="Flexo" pitchFamily="50" charset="0"/>
              </a:rPr>
              <a:t>Scheduler</a:t>
            </a:r>
            <a:endParaRPr lang="es-PE" sz="1200" b="1" dirty="0">
              <a:latin typeface="Flexo" pitchFamily="50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BF82761-A4BF-7A56-3692-FC552BF4BF36}"/>
              </a:ext>
            </a:extLst>
          </p:cNvPr>
          <p:cNvSpPr txBox="1"/>
          <p:nvPr/>
        </p:nvSpPr>
        <p:spPr>
          <a:xfrm>
            <a:off x="1798132" y="4089621"/>
            <a:ext cx="19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Flexo" pitchFamily="50" charset="0"/>
              </a:rPr>
              <a:t>Api </a:t>
            </a:r>
            <a:r>
              <a:rPr lang="es-MX" sz="1200" b="1" dirty="0" err="1">
                <a:latin typeface="Flexo" pitchFamily="50" charset="0"/>
              </a:rPr>
              <a:t>Remittance</a:t>
            </a:r>
            <a:r>
              <a:rPr lang="es-MX" sz="1200" b="1" dirty="0">
                <a:latin typeface="Flexo" pitchFamily="50" charset="0"/>
              </a:rPr>
              <a:t>-</a:t>
            </a:r>
            <a:r>
              <a:rPr lang="es-MX" sz="1200" b="1" dirty="0" err="1">
                <a:latin typeface="Flexo" pitchFamily="50" charset="0"/>
              </a:rPr>
              <a:t>bank</a:t>
            </a:r>
            <a:r>
              <a:rPr lang="es-MX" sz="1200" b="1" dirty="0">
                <a:latin typeface="Flexo" pitchFamily="50" charset="0"/>
              </a:rPr>
              <a:t>-draft</a:t>
            </a:r>
            <a:endParaRPr lang="es-PE" sz="1200" b="1" dirty="0">
              <a:latin typeface="Flexo" pitchFamily="50" charset="0"/>
            </a:endParaRPr>
          </a:p>
        </p:txBody>
      </p:sp>
      <p:sp>
        <p:nvSpPr>
          <p:cNvPr id="67" name="Flecha: pentágono 66">
            <a:extLst>
              <a:ext uri="{FF2B5EF4-FFF2-40B4-BE49-F238E27FC236}">
                <a16:creationId xmlns:a16="http://schemas.microsoft.com/office/drawing/2014/main" id="{1AE81954-29EE-2275-7014-816B768ED166}"/>
              </a:ext>
            </a:extLst>
          </p:cNvPr>
          <p:cNvSpPr/>
          <p:nvPr/>
        </p:nvSpPr>
        <p:spPr>
          <a:xfrm>
            <a:off x="3811838" y="5154545"/>
            <a:ext cx="1761504" cy="218405"/>
          </a:xfrm>
          <a:prstGeom prst="homePlate">
            <a:avLst>
              <a:gd name="adj" fmla="val 2845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s-PE" sz="1000" b="1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B2FB38-D4DB-B3CF-D218-3DA11E52A545}"/>
              </a:ext>
            </a:extLst>
          </p:cNvPr>
          <p:cNvSpPr txBox="1"/>
          <p:nvPr/>
        </p:nvSpPr>
        <p:spPr>
          <a:xfrm>
            <a:off x="1785303" y="4425224"/>
            <a:ext cx="19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Flexo" pitchFamily="50" charset="0"/>
              </a:rPr>
              <a:t>Api CR Remesas (Registrar)</a:t>
            </a:r>
            <a:endParaRPr lang="es-PE" sz="1200" b="1" dirty="0">
              <a:latin typeface="Flexo" pitchFamily="50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D65CFA-1F7C-6D9A-9E6B-4142DB8269F8}"/>
              </a:ext>
            </a:extLst>
          </p:cNvPr>
          <p:cNvSpPr txBox="1"/>
          <p:nvPr/>
        </p:nvSpPr>
        <p:spPr>
          <a:xfrm>
            <a:off x="1785792" y="4780079"/>
            <a:ext cx="2323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Flexo" pitchFamily="50" charset="0"/>
              </a:rPr>
              <a:t>Api CR Remesas (Consultar)</a:t>
            </a:r>
            <a:endParaRPr lang="es-PE" sz="1200" b="1" dirty="0">
              <a:latin typeface="Flexo" pitchFamily="50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80059CEF-18DC-4870-6D86-04AE942F5CED}"/>
              </a:ext>
            </a:extLst>
          </p:cNvPr>
          <p:cNvSpPr txBox="1"/>
          <p:nvPr/>
        </p:nvSpPr>
        <p:spPr>
          <a:xfrm>
            <a:off x="4238613" y="3499926"/>
            <a:ext cx="2266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tx1"/>
                </a:solidFill>
                <a:latin typeface="Flexo" pitchFamily="50" charset="0"/>
              </a:rPr>
              <a:t>(</a:t>
            </a:r>
            <a:r>
              <a:rPr lang="es-MX" sz="1000" b="1" dirty="0">
                <a:latin typeface="Flexo" pitchFamily="50" charset="0"/>
              </a:rPr>
              <a:t>100</a:t>
            </a:r>
            <a:r>
              <a:rPr lang="es-MX" sz="1000" b="1" dirty="0">
                <a:solidFill>
                  <a:schemeClr val="tx1"/>
                </a:solidFill>
                <a:latin typeface="Flexo" pitchFamily="50" charset="0"/>
              </a:rPr>
              <a:t>% desarrollo)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2404AD53-6126-FCB9-337D-B856A90D61EF}"/>
              </a:ext>
            </a:extLst>
          </p:cNvPr>
          <p:cNvSpPr txBox="1"/>
          <p:nvPr/>
        </p:nvSpPr>
        <p:spPr>
          <a:xfrm>
            <a:off x="1743617" y="5123379"/>
            <a:ext cx="209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err="1">
                <a:latin typeface="Flexo" pitchFamily="50" charset="0"/>
              </a:rPr>
              <a:t>Remittance</a:t>
            </a:r>
            <a:r>
              <a:rPr lang="es-MX" sz="1200" b="1" dirty="0">
                <a:latin typeface="Flexo" pitchFamily="50" charset="0"/>
              </a:rPr>
              <a:t>-</a:t>
            </a:r>
            <a:r>
              <a:rPr lang="es-MX" sz="1200" b="1" dirty="0" err="1">
                <a:latin typeface="Flexo" pitchFamily="50" charset="0"/>
              </a:rPr>
              <a:t>bank</a:t>
            </a:r>
            <a:r>
              <a:rPr lang="es-MX" sz="1200" b="1" dirty="0">
                <a:latin typeface="Flexo" pitchFamily="50" charset="0"/>
              </a:rPr>
              <a:t>-draft (WEB)</a:t>
            </a:r>
            <a:endParaRPr lang="es-PE" sz="1200" b="1" dirty="0">
              <a:latin typeface="Flexo" pitchFamily="50" charset="0"/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4094FBD-BEF1-F6CB-F270-74D0875C08D5}"/>
              </a:ext>
            </a:extLst>
          </p:cNvPr>
          <p:cNvSpPr txBox="1"/>
          <p:nvPr/>
        </p:nvSpPr>
        <p:spPr>
          <a:xfrm>
            <a:off x="4072520" y="5143516"/>
            <a:ext cx="2266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>
                <a:solidFill>
                  <a:schemeClr val="tx1"/>
                </a:solidFill>
                <a:latin typeface="Flexo" pitchFamily="50" charset="0"/>
              </a:rPr>
              <a:t>(</a:t>
            </a:r>
            <a:r>
              <a:rPr lang="es-MX" sz="1000" b="1">
                <a:latin typeface="Flexo" pitchFamily="50" charset="0"/>
              </a:rPr>
              <a:t>100</a:t>
            </a:r>
            <a:r>
              <a:rPr lang="es-MX" sz="1000" b="1">
                <a:solidFill>
                  <a:schemeClr val="tx1"/>
                </a:solidFill>
                <a:latin typeface="Flexo" pitchFamily="50" charset="0"/>
              </a:rPr>
              <a:t>% desarrollo)</a:t>
            </a:r>
          </a:p>
        </p:txBody>
      </p:sp>
      <p:sp>
        <p:nvSpPr>
          <p:cNvPr id="139" name="Flecha: pentágono 138">
            <a:extLst>
              <a:ext uri="{FF2B5EF4-FFF2-40B4-BE49-F238E27FC236}">
                <a16:creationId xmlns:a16="http://schemas.microsoft.com/office/drawing/2014/main" id="{C60AB825-A65D-E566-35FD-5B40C645F954}"/>
              </a:ext>
            </a:extLst>
          </p:cNvPr>
          <p:cNvSpPr/>
          <p:nvPr/>
        </p:nvSpPr>
        <p:spPr>
          <a:xfrm>
            <a:off x="6158995" y="4121646"/>
            <a:ext cx="324825" cy="219879"/>
          </a:xfrm>
          <a:prstGeom prst="homePlate">
            <a:avLst>
              <a:gd name="adj" fmla="val 28455"/>
            </a:avLst>
          </a:prstGeom>
          <a:pattFill prst="dk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  <p:sp>
        <p:nvSpPr>
          <p:cNvPr id="140" name="Flecha: pentágono 139">
            <a:extLst>
              <a:ext uri="{FF2B5EF4-FFF2-40B4-BE49-F238E27FC236}">
                <a16:creationId xmlns:a16="http://schemas.microsoft.com/office/drawing/2014/main" id="{19FDFAAF-1717-3EFA-96D2-73434ABD4A96}"/>
              </a:ext>
            </a:extLst>
          </p:cNvPr>
          <p:cNvSpPr/>
          <p:nvPr/>
        </p:nvSpPr>
        <p:spPr>
          <a:xfrm>
            <a:off x="6187843" y="4848331"/>
            <a:ext cx="609982" cy="181092"/>
          </a:xfrm>
          <a:prstGeom prst="homePlate">
            <a:avLst>
              <a:gd name="adj" fmla="val 28455"/>
            </a:avLst>
          </a:prstGeom>
          <a:pattFill prst="dk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  <p:sp>
        <p:nvSpPr>
          <p:cNvPr id="141" name="Flecha: pentágono 140">
            <a:extLst>
              <a:ext uri="{FF2B5EF4-FFF2-40B4-BE49-F238E27FC236}">
                <a16:creationId xmlns:a16="http://schemas.microsoft.com/office/drawing/2014/main" id="{9322BADF-AF50-E875-8EBB-E9E9FB8CA0B2}"/>
              </a:ext>
            </a:extLst>
          </p:cNvPr>
          <p:cNvSpPr/>
          <p:nvPr/>
        </p:nvSpPr>
        <p:spPr>
          <a:xfrm>
            <a:off x="6096733" y="3493056"/>
            <a:ext cx="187748" cy="216000"/>
          </a:xfrm>
          <a:prstGeom prst="homePlate">
            <a:avLst>
              <a:gd name="adj" fmla="val 28455"/>
            </a:avLst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  <p:sp>
        <p:nvSpPr>
          <p:cNvPr id="150" name="Flecha: pentágono 149">
            <a:extLst>
              <a:ext uri="{FF2B5EF4-FFF2-40B4-BE49-F238E27FC236}">
                <a16:creationId xmlns:a16="http://schemas.microsoft.com/office/drawing/2014/main" id="{3344C7E2-B764-B353-E227-77DCDC04486D}"/>
              </a:ext>
            </a:extLst>
          </p:cNvPr>
          <p:cNvSpPr/>
          <p:nvPr/>
        </p:nvSpPr>
        <p:spPr>
          <a:xfrm>
            <a:off x="6154985" y="4469219"/>
            <a:ext cx="1392008" cy="189900"/>
          </a:xfrm>
          <a:prstGeom prst="homePlate">
            <a:avLst>
              <a:gd name="adj" fmla="val 28455"/>
            </a:avLst>
          </a:prstGeom>
          <a:pattFill prst="dk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  <p:sp>
        <p:nvSpPr>
          <p:cNvPr id="157" name="Flecha: pentágono 156">
            <a:extLst>
              <a:ext uri="{FF2B5EF4-FFF2-40B4-BE49-F238E27FC236}">
                <a16:creationId xmlns:a16="http://schemas.microsoft.com/office/drawing/2014/main" id="{E064212C-D60D-D609-C40D-99A08BD0FC16}"/>
              </a:ext>
            </a:extLst>
          </p:cNvPr>
          <p:cNvSpPr/>
          <p:nvPr/>
        </p:nvSpPr>
        <p:spPr>
          <a:xfrm>
            <a:off x="5913649" y="573568"/>
            <a:ext cx="289880" cy="185806"/>
          </a:xfrm>
          <a:prstGeom prst="homePlate">
            <a:avLst>
              <a:gd name="adj" fmla="val 28455"/>
            </a:avLst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2FC207DE-5130-C1BD-687D-A4E23EAEA0A0}"/>
              </a:ext>
            </a:extLst>
          </p:cNvPr>
          <p:cNvSpPr txBox="1"/>
          <p:nvPr/>
        </p:nvSpPr>
        <p:spPr>
          <a:xfrm>
            <a:off x="6203529" y="553834"/>
            <a:ext cx="22092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000">
                <a:latin typeface="Flexo" pitchFamily="50" charset="0"/>
              </a:rPr>
              <a:t>Pruebas en Desa y Congelamiento</a:t>
            </a:r>
          </a:p>
        </p:txBody>
      </p:sp>
      <p:sp>
        <p:nvSpPr>
          <p:cNvPr id="159" name="Flecha: pentágono 158">
            <a:extLst>
              <a:ext uri="{FF2B5EF4-FFF2-40B4-BE49-F238E27FC236}">
                <a16:creationId xmlns:a16="http://schemas.microsoft.com/office/drawing/2014/main" id="{3A583916-5DF2-F81C-4413-413C3C0E3CC5}"/>
              </a:ext>
            </a:extLst>
          </p:cNvPr>
          <p:cNvSpPr/>
          <p:nvPr/>
        </p:nvSpPr>
        <p:spPr>
          <a:xfrm>
            <a:off x="8566341" y="540471"/>
            <a:ext cx="315544" cy="193069"/>
          </a:xfrm>
          <a:prstGeom prst="homePlate">
            <a:avLst>
              <a:gd name="adj" fmla="val 28455"/>
            </a:avLst>
          </a:prstGeom>
          <a:pattFill prst="dk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82585D1E-F276-EEA2-A0A0-F0451072C575}"/>
              </a:ext>
            </a:extLst>
          </p:cNvPr>
          <p:cNvSpPr txBox="1"/>
          <p:nvPr/>
        </p:nvSpPr>
        <p:spPr>
          <a:xfrm>
            <a:off x="8854216" y="539539"/>
            <a:ext cx="1592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>
                <a:latin typeface="Flexo" pitchFamily="50" charset="0"/>
              </a:rPr>
              <a:t>P</a:t>
            </a:r>
            <a:r>
              <a:rPr lang="es-PE" sz="1000" err="1">
                <a:latin typeface="Flexo" pitchFamily="50" charset="0"/>
              </a:rPr>
              <a:t>ruebas</a:t>
            </a:r>
            <a:r>
              <a:rPr lang="es-PE" sz="1000">
                <a:latin typeface="Flexo" pitchFamily="50" charset="0"/>
              </a:rPr>
              <a:t> en Certificación</a:t>
            </a:r>
          </a:p>
        </p:txBody>
      </p:sp>
      <p:sp>
        <p:nvSpPr>
          <p:cNvPr id="162" name="Flecha: pentágono 161">
            <a:extLst>
              <a:ext uri="{FF2B5EF4-FFF2-40B4-BE49-F238E27FC236}">
                <a16:creationId xmlns:a16="http://schemas.microsoft.com/office/drawing/2014/main" id="{D41BEE40-48E6-5688-8251-0E1ED72368EC}"/>
              </a:ext>
            </a:extLst>
          </p:cNvPr>
          <p:cNvSpPr/>
          <p:nvPr/>
        </p:nvSpPr>
        <p:spPr>
          <a:xfrm>
            <a:off x="6219732" y="5166033"/>
            <a:ext cx="1129396" cy="223703"/>
          </a:xfrm>
          <a:prstGeom prst="homePlate">
            <a:avLst>
              <a:gd name="adj" fmla="val 28455"/>
            </a:avLst>
          </a:prstGeom>
          <a:pattFill prst="dk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B03F882B-6B32-EDDA-A727-4041F10FF3CB}"/>
              </a:ext>
            </a:extLst>
          </p:cNvPr>
          <p:cNvSpPr txBox="1"/>
          <p:nvPr/>
        </p:nvSpPr>
        <p:spPr>
          <a:xfrm>
            <a:off x="1743558" y="6414830"/>
            <a:ext cx="1946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err="1">
                <a:latin typeface="Flexo" pitchFamily="50" charset="0"/>
              </a:rPr>
              <a:t>Coordi</a:t>
            </a:r>
            <a:r>
              <a:rPr lang="es-MX" sz="1200" b="1">
                <a:latin typeface="Flexo" pitchFamily="50" charset="0"/>
              </a:rPr>
              <a:t> con </a:t>
            </a:r>
            <a:r>
              <a:rPr lang="es-MX" sz="1200" b="1" err="1">
                <a:latin typeface="Flexo" pitchFamily="50" charset="0"/>
              </a:rPr>
              <a:t>Remesadoras</a:t>
            </a:r>
            <a:endParaRPr lang="es-PE" sz="1200" b="1">
              <a:latin typeface="Flexo" pitchFamily="50" charset="0"/>
            </a:endParaRPr>
          </a:p>
        </p:txBody>
      </p:sp>
      <p:sp>
        <p:nvSpPr>
          <p:cNvPr id="27" name="Flecha: pentágono 26">
            <a:extLst>
              <a:ext uri="{FF2B5EF4-FFF2-40B4-BE49-F238E27FC236}">
                <a16:creationId xmlns:a16="http://schemas.microsoft.com/office/drawing/2014/main" id="{8EBFCB70-FAF9-EC23-71FD-7927E233D02B}"/>
              </a:ext>
            </a:extLst>
          </p:cNvPr>
          <p:cNvSpPr/>
          <p:nvPr/>
        </p:nvSpPr>
        <p:spPr>
          <a:xfrm>
            <a:off x="4661682" y="579663"/>
            <a:ext cx="360000" cy="180000"/>
          </a:xfrm>
          <a:prstGeom prst="homePlate">
            <a:avLst>
              <a:gd name="adj" fmla="val 2845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  <p:pic>
        <p:nvPicPr>
          <p:cNvPr id="28" name="Gráfico 27" descr="Marca de verificación con relleno sólido">
            <a:extLst>
              <a:ext uri="{FF2B5EF4-FFF2-40B4-BE49-F238E27FC236}">
                <a16:creationId xmlns:a16="http://schemas.microsoft.com/office/drawing/2014/main" id="{F0B46175-0B67-2B82-E5CC-E626C4BBC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389" y="2863407"/>
            <a:ext cx="268659" cy="268659"/>
          </a:xfrm>
          <a:prstGeom prst="rect">
            <a:avLst/>
          </a:prstGeom>
        </p:spPr>
      </p:pic>
      <p:pic>
        <p:nvPicPr>
          <p:cNvPr id="29" name="Gráfico 28" descr="Marca de verificación con relleno sólido">
            <a:extLst>
              <a:ext uri="{FF2B5EF4-FFF2-40B4-BE49-F238E27FC236}">
                <a16:creationId xmlns:a16="http://schemas.microsoft.com/office/drawing/2014/main" id="{AA365E49-D550-DE56-D576-CBA163561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8389" y="3441666"/>
            <a:ext cx="268659" cy="268659"/>
          </a:xfrm>
          <a:prstGeom prst="rect">
            <a:avLst/>
          </a:prstGeom>
        </p:spPr>
      </p:pic>
      <p:pic>
        <p:nvPicPr>
          <p:cNvPr id="30" name="Gráfico 29" descr="Marca de verificación con relleno sólido">
            <a:extLst>
              <a:ext uri="{FF2B5EF4-FFF2-40B4-BE49-F238E27FC236}">
                <a16:creationId xmlns:a16="http://schemas.microsoft.com/office/drawing/2014/main" id="{35CB86A6-CA7C-3CB8-835E-836A9C23C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9115" y="4067789"/>
            <a:ext cx="268659" cy="268659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F137856D-8FCF-8783-7BF6-76392B70B628}"/>
              </a:ext>
            </a:extLst>
          </p:cNvPr>
          <p:cNvSpPr txBox="1"/>
          <p:nvPr/>
        </p:nvSpPr>
        <p:spPr>
          <a:xfrm>
            <a:off x="1764789" y="5481787"/>
            <a:ext cx="1912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Flexo" pitchFamily="50" charset="0"/>
              </a:rPr>
              <a:t>Portal-tracking-remesas</a:t>
            </a:r>
            <a:endParaRPr lang="es-PE" sz="1200" b="1" dirty="0">
              <a:latin typeface="Flexo" pitchFamily="50" charset="0"/>
            </a:endParaRPr>
          </a:p>
        </p:txBody>
      </p:sp>
      <p:sp>
        <p:nvSpPr>
          <p:cNvPr id="89" name="Flecha: pentágono 88">
            <a:extLst>
              <a:ext uri="{FF2B5EF4-FFF2-40B4-BE49-F238E27FC236}">
                <a16:creationId xmlns:a16="http://schemas.microsoft.com/office/drawing/2014/main" id="{5D8C3520-5053-20FD-0A52-82AD22945D54}"/>
              </a:ext>
            </a:extLst>
          </p:cNvPr>
          <p:cNvSpPr/>
          <p:nvPr/>
        </p:nvSpPr>
        <p:spPr>
          <a:xfrm>
            <a:off x="3814262" y="5499946"/>
            <a:ext cx="1530311" cy="229594"/>
          </a:xfrm>
          <a:prstGeom prst="homePlate">
            <a:avLst>
              <a:gd name="adj" fmla="val 2845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s-PE" sz="1000" b="1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DCA3B930-DF55-057C-CE07-C370BDC661A5}"/>
              </a:ext>
            </a:extLst>
          </p:cNvPr>
          <p:cNvSpPr txBox="1"/>
          <p:nvPr/>
        </p:nvSpPr>
        <p:spPr>
          <a:xfrm>
            <a:off x="4036997" y="5491619"/>
            <a:ext cx="1250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tx1"/>
                </a:solidFill>
                <a:latin typeface="Flexo" pitchFamily="50" charset="0"/>
              </a:rPr>
              <a:t>(</a:t>
            </a:r>
            <a:r>
              <a:rPr lang="es-MX" sz="1000" b="1" dirty="0">
                <a:latin typeface="Flexo" pitchFamily="50" charset="0"/>
              </a:rPr>
              <a:t>0</a:t>
            </a:r>
            <a:r>
              <a:rPr lang="es-MX" sz="1000" b="1" dirty="0">
                <a:solidFill>
                  <a:schemeClr val="tx1"/>
                </a:solidFill>
                <a:latin typeface="Flexo" pitchFamily="50" charset="0"/>
              </a:rPr>
              <a:t>% </a:t>
            </a:r>
            <a:r>
              <a:rPr lang="es-MX" sz="1000" b="1" dirty="0" err="1">
                <a:solidFill>
                  <a:schemeClr val="tx1"/>
                </a:solidFill>
                <a:latin typeface="Flexo" pitchFamily="50" charset="0"/>
              </a:rPr>
              <a:t>desa</a:t>
            </a:r>
            <a:r>
              <a:rPr lang="es-MX" sz="1000" b="1" dirty="0" err="1">
                <a:latin typeface="Flexo" pitchFamily="50" charset="0"/>
              </a:rPr>
              <a:t>rollo</a:t>
            </a:r>
            <a:r>
              <a:rPr lang="es-MX" sz="1000" b="1" dirty="0">
                <a:solidFill>
                  <a:schemeClr val="tx1"/>
                </a:solidFill>
                <a:latin typeface="Flexo" pitchFamily="50" charset="0"/>
              </a:rPr>
              <a:t>)</a:t>
            </a:r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D3A0FC2D-8B75-CE87-1102-609B74B2F720}"/>
              </a:ext>
            </a:extLst>
          </p:cNvPr>
          <p:cNvSpPr/>
          <p:nvPr/>
        </p:nvSpPr>
        <p:spPr>
          <a:xfrm>
            <a:off x="10890356" y="218194"/>
            <a:ext cx="172417" cy="1560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D8A5323-B909-1A87-A025-2913431552B1}"/>
              </a:ext>
            </a:extLst>
          </p:cNvPr>
          <p:cNvSpPr txBox="1"/>
          <p:nvPr/>
        </p:nvSpPr>
        <p:spPr>
          <a:xfrm>
            <a:off x="11062773" y="182489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>
                <a:latin typeface="Flexo" pitchFamily="50" charset="0"/>
              </a:rPr>
              <a:t>Retraso +10 días</a:t>
            </a:r>
            <a:endParaRPr lang="es-PE" sz="1000">
              <a:latin typeface="Flexo" pitchFamily="50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813666-FCD3-6DF3-190E-F52DED7E8DF5}"/>
              </a:ext>
            </a:extLst>
          </p:cNvPr>
          <p:cNvSpPr txBox="1"/>
          <p:nvPr/>
        </p:nvSpPr>
        <p:spPr>
          <a:xfrm>
            <a:off x="9631036" y="175557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>
                <a:latin typeface="Flexo" pitchFamily="50" charset="0"/>
              </a:rPr>
              <a:t>Posible retraso</a:t>
            </a:r>
            <a:endParaRPr lang="es-PE" sz="1000">
              <a:latin typeface="Flexo" pitchFamily="50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9562C21-02C8-D214-8CD5-40B5511E4966}"/>
              </a:ext>
            </a:extLst>
          </p:cNvPr>
          <p:cNvSpPr/>
          <p:nvPr/>
        </p:nvSpPr>
        <p:spPr>
          <a:xfrm>
            <a:off x="9459397" y="207283"/>
            <a:ext cx="172417" cy="1560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8299C94-5A62-2956-4CF2-EA1AF3623C24}"/>
              </a:ext>
            </a:extLst>
          </p:cNvPr>
          <p:cNvSpPr txBox="1"/>
          <p:nvPr/>
        </p:nvSpPr>
        <p:spPr>
          <a:xfrm>
            <a:off x="1771593" y="5815959"/>
            <a:ext cx="2018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Flexo" pitchFamily="50" charset="0"/>
              </a:rPr>
              <a:t>API </a:t>
            </a:r>
            <a:r>
              <a:rPr lang="es-MX" sz="1200" b="1" dirty="0" err="1">
                <a:latin typeface="Flexo" pitchFamily="50" charset="0"/>
              </a:rPr>
              <a:t>Service</a:t>
            </a:r>
            <a:r>
              <a:rPr lang="es-MX" sz="1200" b="1" dirty="0">
                <a:latin typeface="Flexo" pitchFamily="50" charset="0"/>
              </a:rPr>
              <a:t>-</a:t>
            </a:r>
            <a:r>
              <a:rPr lang="es-MX" sz="1200" b="1" dirty="0" err="1">
                <a:latin typeface="Flexo" pitchFamily="50" charset="0"/>
              </a:rPr>
              <a:t>directory</a:t>
            </a:r>
            <a:r>
              <a:rPr lang="es-MX" sz="1200" b="1" dirty="0">
                <a:latin typeface="Flexo" pitchFamily="50" charset="0"/>
              </a:rPr>
              <a:t>-</a:t>
            </a:r>
            <a:r>
              <a:rPr lang="es-MX" sz="1200" b="1" dirty="0" err="1">
                <a:latin typeface="Flexo" pitchFamily="50" charset="0"/>
              </a:rPr>
              <a:t>remittance</a:t>
            </a:r>
            <a:r>
              <a:rPr lang="es-MX" sz="1200" b="1" dirty="0">
                <a:latin typeface="Flexo" pitchFamily="50" charset="0"/>
              </a:rPr>
              <a:t>-</a:t>
            </a:r>
            <a:r>
              <a:rPr lang="es-MX" sz="1200" b="1" dirty="0" err="1">
                <a:latin typeface="Flexo" pitchFamily="50" charset="0"/>
              </a:rPr>
              <a:t>bank</a:t>
            </a:r>
            <a:r>
              <a:rPr lang="es-MX" sz="1200" b="1" dirty="0">
                <a:latin typeface="Flexo" pitchFamily="50" charset="0"/>
              </a:rPr>
              <a:t>-draft</a:t>
            </a:r>
            <a:endParaRPr lang="es-PE" sz="1200" b="1" dirty="0">
              <a:latin typeface="Flexo" pitchFamily="50" charset="0"/>
            </a:endParaRPr>
          </a:p>
        </p:txBody>
      </p:sp>
      <p:sp>
        <p:nvSpPr>
          <p:cNvPr id="48" name="Flecha: pentágono 47">
            <a:extLst>
              <a:ext uri="{FF2B5EF4-FFF2-40B4-BE49-F238E27FC236}">
                <a16:creationId xmlns:a16="http://schemas.microsoft.com/office/drawing/2014/main" id="{6D4355B9-C07F-0D6F-8B00-B56E528763A4}"/>
              </a:ext>
            </a:extLst>
          </p:cNvPr>
          <p:cNvSpPr/>
          <p:nvPr/>
        </p:nvSpPr>
        <p:spPr>
          <a:xfrm>
            <a:off x="3815260" y="5913174"/>
            <a:ext cx="2502021" cy="221887"/>
          </a:xfrm>
          <a:prstGeom prst="homePlate">
            <a:avLst>
              <a:gd name="adj" fmla="val 28455"/>
            </a:avLst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s-PE" sz="1000" b="1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77EA5DC-A1A9-7084-D215-1EC05DF5A337}"/>
              </a:ext>
            </a:extLst>
          </p:cNvPr>
          <p:cNvSpPr txBox="1"/>
          <p:nvPr/>
        </p:nvSpPr>
        <p:spPr>
          <a:xfrm>
            <a:off x="4556917" y="5923933"/>
            <a:ext cx="1814819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000" b="1" dirty="0">
                <a:latin typeface="Flexo"/>
              </a:rPr>
              <a:t>00% Desarrollo</a:t>
            </a:r>
          </a:p>
        </p:txBody>
      </p:sp>
      <p:sp>
        <p:nvSpPr>
          <p:cNvPr id="55" name="Rombo 54">
            <a:extLst>
              <a:ext uri="{FF2B5EF4-FFF2-40B4-BE49-F238E27FC236}">
                <a16:creationId xmlns:a16="http://schemas.microsoft.com/office/drawing/2014/main" id="{C24E740B-6D90-B39E-7BAB-E0100A8DBC98}"/>
              </a:ext>
            </a:extLst>
          </p:cNvPr>
          <p:cNvSpPr/>
          <p:nvPr/>
        </p:nvSpPr>
        <p:spPr>
          <a:xfrm>
            <a:off x="7865020" y="3794832"/>
            <a:ext cx="184833" cy="229892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F7A23EF-E454-B5F8-3840-0DBE32EBD14A}"/>
              </a:ext>
            </a:extLst>
          </p:cNvPr>
          <p:cNvSpPr txBox="1"/>
          <p:nvPr/>
        </p:nvSpPr>
        <p:spPr>
          <a:xfrm>
            <a:off x="7484359" y="3967949"/>
            <a:ext cx="946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i="1" dirty="0">
                <a:latin typeface="Flexo" pitchFamily="50" charset="0"/>
              </a:rPr>
              <a:t>10/05</a:t>
            </a:r>
            <a:endParaRPr lang="es-PE" sz="1000" b="1" i="1" dirty="0">
              <a:latin typeface="Flexo" pitchFamily="50" charset="0"/>
            </a:endParaRPr>
          </a:p>
        </p:txBody>
      </p:sp>
      <p:sp>
        <p:nvSpPr>
          <p:cNvPr id="73" name="Rombo 72">
            <a:extLst>
              <a:ext uri="{FF2B5EF4-FFF2-40B4-BE49-F238E27FC236}">
                <a16:creationId xmlns:a16="http://schemas.microsoft.com/office/drawing/2014/main" id="{A270CBE3-E8AB-DBED-D0B3-A03E5F8E8F6A}"/>
              </a:ext>
            </a:extLst>
          </p:cNvPr>
          <p:cNvSpPr/>
          <p:nvPr/>
        </p:nvSpPr>
        <p:spPr>
          <a:xfrm>
            <a:off x="10722308" y="566297"/>
            <a:ext cx="144000" cy="144000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A7F941C9-5017-9ACB-5CB0-C6C63FF690D4}"/>
              </a:ext>
            </a:extLst>
          </p:cNvPr>
          <p:cNvSpPr txBox="1"/>
          <p:nvPr/>
        </p:nvSpPr>
        <p:spPr>
          <a:xfrm>
            <a:off x="10893071" y="476889"/>
            <a:ext cx="122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>
                <a:latin typeface="Flexo" pitchFamily="50" charset="0"/>
              </a:rPr>
              <a:t>Fecha Nueva Pase a </a:t>
            </a:r>
            <a:r>
              <a:rPr lang="es-MX" sz="1000" err="1">
                <a:latin typeface="Flexo" pitchFamily="50" charset="0"/>
              </a:rPr>
              <a:t>Prod</a:t>
            </a:r>
            <a:r>
              <a:rPr lang="es-MX" sz="1000">
                <a:latin typeface="Flexo" pitchFamily="50" charset="0"/>
              </a:rPr>
              <a:t> Final</a:t>
            </a:r>
            <a:endParaRPr lang="es-PE" sz="1000">
              <a:latin typeface="Flexo" pitchFamily="50" charset="0"/>
            </a:endParaRPr>
          </a:p>
        </p:txBody>
      </p:sp>
      <p:sp>
        <p:nvSpPr>
          <p:cNvPr id="100" name="Flecha: pentágono 99">
            <a:extLst>
              <a:ext uri="{FF2B5EF4-FFF2-40B4-BE49-F238E27FC236}">
                <a16:creationId xmlns:a16="http://schemas.microsoft.com/office/drawing/2014/main" id="{B6E296B2-18C4-8380-5A3E-411355C45FF9}"/>
              </a:ext>
            </a:extLst>
          </p:cNvPr>
          <p:cNvSpPr/>
          <p:nvPr/>
        </p:nvSpPr>
        <p:spPr>
          <a:xfrm>
            <a:off x="5583215" y="1929342"/>
            <a:ext cx="558556" cy="221133"/>
          </a:xfrm>
          <a:prstGeom prst="homePlate">
            <a:avLst>
              <a:gd name="adj" fmla="val 28455"/>
            </a:avLst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>
                <a:solidFill>
                  <a:schemeClr val="tx1"/>
                </a:solidFill>
                <a:latin typeface="Flexo" pitchFamily="50" charset="0"/>
              </a:rPr>
              <a:t>100%C</a:t>
            </a:r>
          </a:p>
        </p:txBody>
      </p:sp>
      <p:pic>
        <p:nvPicPr>
          <p:cNvPr id="6" name="Gráfico 5" descr="Marca de verificación con relleno sólido">
            <a:extLst>
              <a:ext uri="{FF2B5EF4-FFF2-40B4-BE49-F238E27FC236}">
                <a16:creationId xmlns:a16="http://schemas.microsoft.com/office/drawing/2014/main" id="{768DB16C-9C5E-FD48-CDBE-48B5D37F8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661" y="3152898"/>
            <a:ext cx="268659" cy="268659"/>
          </a:xfrm>
          <a:prstGeom prst="rect">
            <a:avLst/>
          </a:prstGeom>
        </p:spPr>
      </p:pic>
      <p:pic>
        <p:nvPicPr>
          <p:cNvPr id="7" name="Gráfico 6" descr="Marca de verificación con relleno sólido">
            <a:extLst>
              <a:ext uri="{FF2B5EF4-FFF2-40B4-BE49-F238E27FC236}">
                <a16:creationId xmlns:a16="http://schemas.microsoft.com/office/drawing/2014/main" id="{00B9A45B-59E7-AE25-F879-B6DEDC2F7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0356" y="2264314"/>
            <a:ext cx="268659" cy="268659"/>
          </a:xfrm>
          <a:prstGeom prst="rect">
            <a:avLst/>
          </a:prstGeom>
        </p:spPr>
      </p:pic>
      <p:pic>
        <p:nvPicPr>
          <p:cNvPr id="8" name="Gráfico 7" descr="Marca de verificación con relleno sólido">
            <a:extLst>
              <a:ext uri="{FF2B5EF4-FFF2-40B4-BE49-F238E27FC236}">
                <a16:creationId xmlns:a16="http://schemas.microsoft.com/office/drawing/2014/main" id="{21B54FD3-3A81-2B3E-9CDD-B393D3891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7646" y="1972874"/>
            <a:ext cx="268659" cy="268659"/>
          </a:xfrm>
          <a:prstGeom prst="rect">
            <a:avLst/>
          </a:prstGeom>
        </p:spPr>
      </p:pic>
      <p:pic>
        <p:nvPicPr>
          <p:cNvPr id="21" name="Gráfico 20" descr="Marca de verificación con relleno sólido">
            <a:extLst>
              <a:ext uri="{FF2B5EF4-FFF2-40B4-BE49-F238E27FC236}">
                <a16:creationId xmlns:a16="http://schemas.microsoft.com/office/drawing/2014/main" id="{BD5B8DE9-41DA-9C46-C28A-2110E52F6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2527" y="3756065"/>
            <a:ext cx="268659" cy="268659"/>
          </a:xfrm>
          <a:prstGeom prst="rect">
            <a:avLst/>
          </a:prstGeom>
        </p:spPr>
      </p:pic>
      <p:pic>
        <p:nvPicPr>
          <p:cNvPr id="26" name="Gráfico 25" descr="Marca de verificación con relleno sólido">
            <a:extLst>
              <a:ext uri="{FF2B5EF4-FFF2-40B4-BE49-F238E27FC236}">
                <a16:creationId xmlns:a16="http://schemas.microsoft.com/office/drawing/2014/main" id="{D8E59878-41EA-4A50-61D8-D4CEF8708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6917" y="2583989"/>
            <a:ext cx="268659" cy="268659"/>
          </a:xfrm>
          <a:prstGeom prst="rect">
            <a:avLst/>
          </a:prstGeom>
        </p:spPr>
      </p:pic>
      <p:pic>
        <p:nvPicPr>
          <p:cNvPr id="35" name="Gráfico 34" descr="Marca de verificación con relleno sólido">
            <a:extLst>
              <a:ext uri="{FF2B5EF4-FFF2-40B4-BE49-F238E27FC236}">
                <a16:creationId xmlns:a16="http://schemas.microsoft.com/office/drawing/2014/main" id="{137A8BC1-9D5F-7E1C-8CCF-5E89F2884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4336" y="4439415"/>
            <a:ext cx="268659" cy="268659"/>
          </a:xfrm>
          <a:prstGeom prst="rect">
            <a:avLst/>
          </a:prstGeom>
        </p:spPr>
      </p:pic>
      <p:pic>
        <p:nvPicPr>
          <p:cNvPr id="44" name="Gráfico 43" descr="Marca de verificación con relleno sólido">
            <a:extLst>
              <a:ext uri="{FF2B5EF4-FFF2-40B4-BE49-F238E27FC236}">
                <a16:creationId xmlns:a16="http://schemas.microsoft.com/office/drawing/2014/main" id="{15B071C1-3E5F-C9BE-5B22-82A742AFD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2095" y="5179822"/>
            <a:ext cx="268659" cy="268659"/>
          </a:xfrm>
          <a:prstGeom prst="rect">
            <a:avLst/>
          </a:prstGeom>
        </p:spPr>
      </p:pic>
      <p:pic>
        <p:nvPicPr>
          <p:cNvPr id="56" name="Gráfico 55" descr="Marca de verificación con relleno sólido">
            <a:extLst>
              <a:ext uri="{FF2B5EF4-FFF2-40B4-BE49-F238E27FC236}">
                <a16:creationId xmlns:a16="http://schemas.microsoft.com/office/drawing/2014/main" id="{6216AE5E-016A-A022-E313-3261B784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9115" y="5515383"/>
            <a:ext cx="268659" cy="268659"/>
          </a:xfrm>
          <a:prstGeom prst="rect">
            <a:avLst/>
          </a:prstGeom>
        </p:spPr>
      </p:pic>
      <p:pic>
        <p:nvPicPr>
          <p:cNvPr id="63" name="Gráfico 62" descr="Marca de verificación con relleno sólido">
            <a:extLst>
              <a:ext uri="{FF2B5EF4-FFF2-40B4-BE49-F238E27FC236}">
                <a16:creationId xmlns:a16="http://schemas.microsoft.com/office/drawing/2014/main" id="{63A2DD11-7D43-5DE1-D99C-E3F0731A93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28810" y="5850944"/>
            <a:ext cx="268659" cy="268659"/>
          </a:xfrm>
          <a:prstGeom prst="rect">
            <a:avLst/>
          </a:prstGeom>
        </p:spPr>
      </p:pic>
      <p:pic>
        <p:nvPicPr>
          <p:cNvPr id="32" name="Gráfico 31" descr="Marca de verificación con relleno sólido">
            <a:extLst>
              <a:ext uri="{FF2B5EF4-FFF2-40B4-BE49-F238E27FC236}">
                <a16:creationId xmlns:a16="http://schemas.microsoft.com/office/drawing/2014/main" id="{5AD20458-4488-25BB-976E-15DAF3154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0591" y="4842269"/>
            <a:ext cx="268659" cy="268659"/>
          </a:xfrm>
          <a:prstGeom prst="rect">
            <a:avLst/>
          </a:prstGeom>
        </p:spPr>
      </p:pic>
      <p:pic>
        <p:nvPicPr>
          <p:cNvPr id="62" name="Gráfico 61" descr="Ojo con relleno sólido">
            <a:extLst>
              <a:ext uri="{FF2B5EF4-FFF2-40B4-BE49-F238E27FC236}">
                <a16:creationId xmlns:a16="http://schemas.microsoft.com/office/drawing/2014/main" id="{6C0D561A-2A22-C47B-D3C0-82364ED256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3890" y="1920897"/>
            <a:ext cx="278518" cy="278518"/>
          </a:xfrm>
          <a:prstGeom prst="rect">
            <a:avLst/>
          </a:prstGeom>
        </p:spPr>
      </p:pic>
      <p:pic>
        <p:nvPicPr>
          <p:cNvPr id="68" name="Gráfico 67" descr="Ojo con relleno sólido">
            <a:extLst>
              <a:ext uri="{FF2B5EF4-FFF2-40B4-BE49-F238E27FC236}">
                <a16:creationId xmlns:a16="http://schemas.microsoft.com/office/drawing/2014/main" id="{E7F94571-848B-B52E-A529-01B80953D6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23017" y="2250632"/>
            <a:ext cx="278518" cy="278518"/>
          </a:xfrm>
          <a:prstGeom prst="rect">
            <a:avLst/>
          </a:prstGeom>
        </p:spPr>
      </p:pic>
      <p:pic>
        <p:nvPicPr>
          <p:cNvPr id="74" name="Gráfico 73" descr="Ojo con relleno sólido">
            <a:extLst>
              <a:ext uri="{FF2B5EF4-FFF2-40B4-BE49-F238E27FC236}">
                <a16:creationId xmlns:a16="http://schemas.microsoft.com/office/drawing/2014/main" id="{05664980-9925-E626-03A6-8BE52C9307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00986" y="3777275"/>
            <a:ext cx="278518" cy="278518"/>
          </a:xfrm>
          <a:prstGeom prst="rect">
            <a:avLst/>
          </a:prstGeom>
        </p:spPr>
      </p:pic>
      <p:sp>
        <p:nvSpPr>
          <p:cNvPr id="33" name="Flecha: pentágono 32">
            <a:extLst>
              <a:ext uri="{FF2B5EF4-FFF2-40B4-BE49-F238E27FC236}">
                <a16:creationId xmlns:a16="http://schemas.microsoft.com/office/drawing/2014/main" id="{5F9BB44F-3430-CBFD-6A20-7F9AF4AAF1EE}"/>
              </a:ext>
            </a:extLst>
          </p:cNvPr>
          <p:cNvSpPr/>
          <p:nvPr/>
        </p:nvSpPr>
        <p:spPr>
          <a:xfrm>
            <a:off x="3799240" y="1921843"/>
            <a:ext cx="1829949" cy="238891"/>
          </a:xfrm>
          <a:prstGeom prst="homePlate">
            <a:avLst>
              <a:gd name="adj" fmla="val 2089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s-MX" sz="800" b="1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EF828AE-C5E6-674D-D6E7-8617A9C56750}"/>
              </a:ext>
            </a:extLst>
          </p:cNvPr>
          <p:cNvSpPr txBox="1"/>
          <p:nvPr/>
        </p:nvSpPr>
        <p:spPr>
          <a:xfrm>
            <a:off x="4203117" y="1915217"/>
            <a:ext cx="123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>
                <a:solidFill>
                  <a:schemeClr val="tx1"/>
                </a:solidFill>
                <a:latin typeface="Flexo" pitchFamily="50" charset="0"/>
              </a:rPr>
              <a:t>(</a:t>
            </a:r>
            <a:r>
              <a:rPr lang="es-MX" sz="1000" b="1">
                <a:latin typeface="Flexo" pitchFamily="50" charset="0"/>
              </a:rPr>
              <a:t>100</a:t>
            </a:r>
            <a:r>
              <a:rPr lang="es-MX" sz="1000" b="1">
                <a:solidFill>
                  <a:schemeClr val="tx1"/>
                </a:solidFill>
                <a:latin typeface="Flexo" pitchFamily="50" charset="0"/>
              </a:rPr>
              <a:t>% </a:t>
            </a:r>
            <a:r>
              <a:rPr lang="es-MX" sz="1000" b="1" err="1">
                <a:solidFill>
                  <a:schemeClr val="tx1"/>
                </a:solidFill>
                <a:latin typeface="Flexo" pitchFamily="50" charset="0"/>
              </a:rPr>
              <a:t>desa</a:t>
            </a:r>
            <a:r>
              <a:rPr lang="es-MX" sz="1000" b="1" err="1">
                <a:latin typeface="Flexo" pitchFamily="50" charset="0"/>
              </a:rPr>
              <a:t>rollo</a:t>
            </a:r>
            <a:r>
              <a:rPr lang="es-MX" sz="1000" b="1">
                <a:solidFill>
                  <a:schemeClr val="tx1"/>
                </a:solidFill>
                <a:latin typeface="Flexo" pitchFamily="50" charset="0"/>
              </a:rPr>
              <a:t>)</a:t>
            </a:r>
          </a:p>
        </p:txBody>
      </p:sp>
      <p:sp>
        <p:nvSpPr>
          <p:cNvPr id="86" name="Flecha: pentágono 85">
            <a:extLst>
              <a:ext uri="{FF2B5EF4-FFF2-40B4-BE49-F238E27FC236}">
                <a16:creationId xmlns:a16="http://schemas.microsoft.com/office/drawing/2014/main" id="{BC7B9D7F-6110-9E3C-088E-9ED7A7FBC8F9}"/>
              </a:ext>
            </a:extLst>
          </p:cNvPr>
          <p:cNvSpPr/>
          <p:nvPr/>
        </p:nvSpPr>
        <p:spPr>
          <a:xfrm>
            <a:off x="6224042" y="2244286"/>
            <a:ext cx="1566996" cy="260492"/>
          </a:xfrm>
          <a:prstGeom prst="homePlate">
            <a:avLst>
              <a:gd name="adj" fmla="val 28455"/>
            </a:avLst>
          </a:prstGeom>
          <a:pattFill prst="dk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  <p:sp>
        <p:nvSpPr>
          <p:cNvPr id="87" name="Flecha: pentágono 86">
            <a:extLst>
              <a:ext uri="{FF2B5EF4-FFF2-40B4-BE49-F238E27FC236}">
                <a16:creationId xmlns:a16="http://schemas.microsoft.com/office/drawing/2014/main" id="{8046C5FF-A52A-1F1E-52DF-0FA345F20F59}"/>
              </a:ext>
            </a:extLst>
          </p:cNvPr>
          <p:cNvSpPr/>
          <p:nvPr/>
        </p:nvSpPr>
        <p:spPr>
          <a:xfrm>
            <a:off x="5361198" y="2234019"/>
            <a:ext cx="677046" cy="221133"/>
          </a:xfrm>
          <a:prstGeom prst="homePlate">
            <a:avLst>
              <a:gd name="adj" fmla="val 28455"/>
            </a:avLst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>
                <a:solidFill>
                  <a:schemeClr val="tx1"/>
                </a:solidFill>
                <a:latin typeface="Flexo" pitchFamily="50" charset="0"/>
              </a:rPr>
              <a:t>100% C</a:t>
            </a:r>
          </a:p>
        </p:txBody>
      </p:sp>
      <p:sp>
        <p:nvSpPr>
          <p:cNvPr id="88" name="Flecha: pentágono 87">
            <a:extLst>
              <a:ext uri="{FF2B5EF4-FFF2-40B4-BE49-F238E27FC236}">
                <a16:creationId xmlns:a16="http://schemas.microsoft.com/office/drawing/2014/main" id="{435F716C-94B2-389D-2EDD-7DD80BE84DA7}"/>
              </a:ext>
            </a:extLst>
          </p:cNvPr>
          <p:cNvSpPr/>
          <p:nvPr/>
        </p:nvSpPr>
        <p:spPr>
          <a:xfrm>
            <a:off x="3790289" y="2226520"/>
            <a:ext cx="1658249" cy="238891"/>
          </a:xfrm>
          <a:prstGeom prst="homePlate">
            <a:avLst>
              <a:gd name="adj" fmla="val 2089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s-MX" sz="800" b="1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DF1AB78-5EF0-C206-372B-86D8D8C14868}"/>
              </a:ext>
            </a:extLst>
          </p:cNvPr>
          <p:cNvSpPr txBox="1"/>
          <p:nvPr/>
        </p:nvSpPr>
        <p:spPr>
          <a:xfrm>
            <a:off x="3909674" y="2219734"/>
            <a:ext cx="1197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>
                <a:solidFill>
                  <a:schemeClr val="tx1"/>
                </a:solidFill>
                <a:latin typeface="Flexo" pitchFamily="50" charset="0"/>
              </a:rPr>
              <a:t>(</a:t>
            </a:r>
            <a:r>
              <a:rPr lang="es-MX" sz="1000" b="1">
                <a:latin typeface="Flexo" pitchFamily="50" charset="0"/>
              </a:rPr>
              <a:t>100</a:t>
            </a:r>
            <a:r>
              <a:rPr lang="es-MX" sz="1000" b="1">
                <a:solidFill>
                  <a:schemeClr val="tx1"/>
                </a:solidFill>
                <a:latin typeface="Flexo" pitchFamily="50" charset="0"/>
              </a:rPr>
              <a:t>% </a:t>
            </a:r>
            <a:r>
              <a:rPr lang="es-MX" sz="1000" b="1" err="1">
                <a:solidFill>
                  <a:schemeClr val="tx1"/>
                </a:solidFill>
                <a:latin typeface="Flexo" pitchFamily="50" charset="0"/>
              </a:rPr>
              <a:t>desa</a:t>
            </a:r>
            <a:r>
              <a:rPr lang="es-MX" sz="1000" b="1" err="1">
                <a:latin typeface="Flexo" pitchFamily="50" charset="0"/>
              </a:rPr>
              <a:t>rollo</a:t>
            </a:r>
            <a:r>
              <a:rPr lang="es-MX" sz="1000" b="1">
                <a:solidFill>
                  <a:schemeClr val="tx1"/>
                </a:solidFill>
                <a:latin typeface="Flexo" pitchFamily="50" charset="0"/>
              </a:rPr>
              <a:t>)</a:t>
            </a:r>
          </a:p>
        </p:txBody>
      </p:sp>
      <p:sp>
        <p:nvSpPr>
          <p:cNvPr id="95" name="Flecha: pentágono 94">
            <a:extLst>
              <a:ext uri="{FF2B5EF4-FFF2-40B4-BE49-F238E27FC236}">
                <a16:creationId xmlns:a16="http://schemas.microsoft.com/office/drawing/2014/main" id="{39745EC5-A201-3CAE-FEB0-E7FB4625E6A2}"/>
              </a:ext>
            </a:extLst>
          </p:cNvPr>
          <p:cNvSpPr/>
          <p:nvPr/>
        </p:nvSpPr>
        <p:spPr>
          <a:xfrm>
            <a:off x="5969041" y="2586295"/>
            <a:ext cx="1197724" cy="221550"/>
          </a:xfrm>
          <a:prstGeom prst="homePlate">
            <a:avLst>
              <a:gd name="adj" fmla="val 28455"/>
            </a:avLst>
          </a:prstGeom>
          <a:pattFill prst="dk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  <p:sp>
        <p:nvSpPr>
          <p:cNvPr id="96" name="Flecha: pentágono 95">
            <a:extLst>
              <a:ext uri="{FF2B5EF4-FFF2-40B4-BE49-F238E27FC236}">
                <a16:creationId xmlns:a16="http://schemas.microsoft.com/office/drawing/2014/main" id="{71DF00CB-60EF-18D3-7043-02A419BFB57A}"/>
              </a:ext>
            </a:extLst>
          </p:cNvPr>
          <p:cNvSpPr/>
          <p:nvPr/>
        </p:nvSpPr>
        <p:spPr>
          <a:xfrm>
            <a:off x="6143531" y="2571228"/>
            <a:ext cx="558556" cy="221133"/>
          </a:xfrm>
          <a:prstGeom prst="homePlate">
            <a:avLst>
              <a:gd name="adj" fmla="val 28455"/>
            </a:avLst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>
                <a:solidFill>
                  <a:schemeClr val="tx1"/>
                </a:solidFill>
                <a:latin typeface="Flexo" pitchFamily="50" charset="0"/>
              </a:rPr>
              <a:t>C</a:t>
            </a:r>
          </a:p>
        </p:txBody>
      </p:sp>
      <p:sp>
        <p:nvSpPr>
          <p:cNvPr id="97" name="Flecha: pentágono 96">
            <a:extLst>
              <a:ext uri="{FF2B5EF4-FFF2-40B4-BE49-F238E27FC236}">
                <a16:creationId xmlns:a16="http://schemas.microsoft.com/office/drawing/2014/main" id="{B1C2DECD-A916-BF64-4ADA-8462850D3F37}"/>
              </a:ext>
            </a:extLst>
          </p:cNvPr>
          <p:cNvSpPr/>
          <p:nvPr/>
        </p:nvSpPr>
        <p:spPr>
          <a:xfrm>
            <a:off x="3792078" y="2571643"/>
            <a:ext cx="2504821" cy="238891"/>
          </a:xfrm>
          <a:prstGeom prst="homePlate">
            <a:avLst>
              <a:gd name="adj" fmla="val 2089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s-MX" sz="800" b="1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CF05EE41-896E-15E9-7068-29DC983C5B28}"/>
              </a:ext>
            </a:extLst>
          </p:cNvPr>
          <p:cNvSpPr txBox="1"/>
          <p:nvPr/>
        </p:nvSpPr>
        <p:spPr>
          <a:xfrm>
            <a:off x="4068513" y="2577287"/>
            <a:ext cx="1197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>
                <a:solidFill>
                  <a:schemeClr val="tx1"/>
                </a:solidFill>
                <a:latin typeface="Flexo" pitchFamily="50" charset="0"/>
              </a:rPr>
              <a:t>(</a:t>
            </a:r>
            <a:r>
              <a:rPr lang="es-MX" sz="1000" b="1">
                <a:latin typeface="Flexo" pitchFamily="50" charset="0"/>
              </a:rPr>
              <a:t>95</a:t>
            </a:r>
            <a:r>
              <a:rPr lang="es-MX" sz="1000" b="1">
                <a:solidFill>
                  <a:schemeClr val="tx1"/>
                </a:solidFill>
                <a:latin typeface="Flexo" pitchFamily="50" charset="0"/>
              </a:rPr>
              <a:t>% </a:t>
            </a:r>
            <a:r>
              <a:rPr lang="es-MX" sz="1000" b="1" err="1">
                <a:solidFill>
                  <a:schemeClr val="tx1"/>
                </a:solidFill>
                <a:latin typeface="Flexo" pitchFamily="50" charset="0"/>
              </a:rPr>
              <a:t>desa</a:t>
            </a:r>
            <a:r>
              <a:rPr lang="es-MX" sz="1000" b="1" err="1">
                <a:latin typeface="Flexo" pitchFamily="50" charset="0"/>
              </a:rPr>
              <a:t>rollo</a:t>
            </a:r>
            <a:r>
              <a:rPr lang="es-MX" sz="1000" b="1">
                <a:solidFill>
                  <a:schemeClr val="tx1"/>
                </a:solidFill>
                <a:latin typeface="Flexo" pitchFamily="50" charset="0"/>
              </a:rPr>
              <a:t>)</a:t>
            </a:r>
          </a:p>
        </p:txBody>
      </p:sp>
      <p:sp>
        <p:nvSpPr>
          <p:cNvPr id="102" name="Flecha: pentágono 101">
            <a:extLst>
              <a:ext uri="{FF2B5EF4-FFF2-40B4-BE49-F238E27FC236}">
                <a16:creationId xmlns:a16="http://schemas.microsoft.com/office/drawing/2014/main" id="{03010D18-BBA7-6D0B-BF62-F60BC152C6CA}"/>
              </a:ext>
            </a:extLst>
          </p:cNvPr>
          <p:cNvSpPr/>
          <p:nvPr/>
        </p:nvSpPr>
        <p:spPr>
          <a:xfrm>
            <a:off x="6207944" y="3199034"/>
            <a:ext cx="844665" cy="221550"/>
          </a:xfrm>
          <a:prstGeom prst="homePlate">
            <a:avLst>
              <a:gd name="adj" fmla="val 28455"/>
            </a:avLst>
          </a:prstGeom>
          <a:pattFill prst="dk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  <p:sp>
        <p:nvSpPr>
          <p:cNvPr id="109" name="Flecha: pentágono 108">
            <a:extLst>
              <a:ext uri="{FF2B5EF4-FFF2-40B4-BE49-F238E27FC236}">
                <a16:creationId xmlns:a16="http://schemas.microsoft.com/office/drawing/2014/main" id="{9CD882B8-3328-788E-8B5A-F3111FBD6DD0}"/>
              </a:ext>
            </a:extLst>
          </p:cNvPr>
          <p:cNvSpPr/>
          <p:nvPr/>
        </p:nvSpPr>
        <p:spPr>
          <a:xfrm>
            <a:off x="5908511" y="3207334"/>
            <a:ext cx="406728" cy="221133"/>
          </a:xfrm>
          <a:prstGeom prst="homePlate">
            <a:avLst>
              <a:gd name="adj" fmla="val 28455"/>
            </a:avLst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>
                <a:solidFill>
                  <a:schemeClr val="tx1"/>
                </a:solidFill>
                <a:latin typeface="Flexo" pitchFamily="50" charset="0"/>
              </a:rPr>
              <a:t>100% C</a:t>
            </a:r>
            <a:endParaRPr lang="es-PE" sz="800" b="1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110" name="Flecha: pentágono 109">
            <a:extLst>
              <a:ext uri="{FF2B5EF4-FFF2-40B4-BE49-F238E27FC236}">
                <a16:creationId xmlns:a16="http://schemas.microsoft.com/office/drawing/2014/main" id="{5BAB24C8-4677-6C0D-7C13-20B8C06362E5}"/>
              </a:ext>
            </a:extLst>
          </p:cNvPr>
          <p:cNvSpPr/>
          <p:nvPr/>
        </p:nvSpPr>
        <p:spPr>
          <a:xfrm>
            <a:off x="3791154" y="3200895"/>
            <a:ext cx="2136547" cy="238891"/>
          </a:xfrm>
          <a:prstGeom prst="homePlate">
            <a:avLst>
              <a:gd name="adj" fmla="val 2089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s-MX" sz="800" b="1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0E0CC6B4-020A-3B7D-C998-163E8E4EF712}"/>
              </a:ext>
            </a:extLst>
          </p:cNvPr>
          <p:cNvSpPr txBox="1"/>
          <p:nvPr/>
        </p:nvSpPr>
        <p:spPr>
          <a:xfrm>
            <a:off x="3968817" y="3205427"/>
            <a:ext cx="124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>
                <a:solidFill>
                  <a:schemeClr val="tx1"/>
                </a:solidFill>
                <a:latin typeface="Flexo" pitchFamily="50" charset="0"/>
              </a:rPr>
              <a:t>(100% desarrollo)</a:t>
            </a:r>
          </a:p>
        </p:txBody>
      </p:sp>
      <p:sp>
        <p:nvSpPr>
          <p:cNvPr id="132" name="Flecha: pentágono 131">
            <a:extLst>
              <a:ext uri="{FF2B5EF4-FFF2-40B4-BE49-F238E27FC236}">
                <a16:creationId xmlns:a16="http://schemas.microsoft.com/office/drawing/2014/main" id="{56B92742-291A-95C9-FCA6-51CBA31E54E6}"/>
              </a:ext>
            </a:extLst>
          </p:cNvPr>
          <p:cNvSpPr/>
          <p:nvPr/>
        </p:nvSpPr>
        <p:spPr>
          <a:xfrm>
            <a:off x="6171518" y="3776408"/>
            <a:ext cx="1435850" cy="221550"/>
          </a:xfrm>
          <a:prstGeom prst="homePlate">
            <a:avLst>
              <a:gd name="adj" fmla="val 28455"/>
            </a:avLst>
          </a:prstGeom>
          <a:pattFill prst="dk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  <p:sp>
        <p:nvSpPr>
          <p:cNvPr id="142" name="Flecha: pentágono 141">
            <a:extLst>
              <a:ext uri="{FF2B5EF4-FFF2-40B4-BE49-F238E27FC236}">
                <a16:creationId xmlns:a16="http://schemas.microsoft.com/office/drawing/2014/main" id="{5BF311FC-14FF-AF05-5859-C3040CFF7C85}"/>
              </a:ext>
            </a:extLst>
          </p:cNvPr>
          <p:cNvSpPr/>
          <p:nvPr/>
        </p:nvSpPr>
        <p:spPr>
          <a:xfrm>
            <a:off x="5583214" y="3776825"/>
            <a:ext cx="629917" cy="221133"/>
          </a:xfrm>
          <a:prstGeom prst="homePlate">
            <a:avLst>
              <a:gd name="adj" fmla="val 28455"/>
            </a:avLst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>
                <a:solidFill>
                  <a:schemeClr val="tx1"/>
                </a:solidFill>
                <a:latin typeface="Flexo" pitchFamily="50" charset="0"/>
              </a:rPr>
              <a:t>95%C</a:t>
            </a:r>
          </a:p>
        </p:txBody>
      </p:sp>
      <p:sp>
        <p:nvSpPr>
          <p:cNvPr id="145" name="Flecha: pentágono 144">
            <a:extLst>
              <a:ext uri="{FF2B5EF4-FFF2-40B4-BE49-F238E27FC236}">
                <a16:creationId xmlns:a16="http://schemas.microsoft.com/office/drawing/2014/main" id="{3D540E11-A2E4-AAB8-1F17-5D96DB30850C}"/>
              </a:ext>
            </a:extLst>
          </p:cNvPr>
          <p:cNvSpPr/>
          <p:nvPr/>
        </p:nvSpPr>
        <p:spPr>
          <a:xfrm>
            <a:off x="3799240" y="3769326"/>
            <a:ext cx="1829949" cy="238891"/>
          </a:xfrm>
          <a:prstGeom prst="homePlate">
            <a:avLst>
              <a:gd name="adj" fmla="val 2089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s-MX" sz="800" b="1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D3DE33E7-2613-959A-3E56-E19743D9B5B0}"/>
              </a:ext>
            </a:extLst>
          </p:cNvPr>
          <p:cNvSpPr txBox="1"/>
          <p:nvPr/>
        </p:nvSpPr>
        <p:spPr>
          <a:xfrm>
            <a:off x="4053962" y="3763089"/>
            <a:ext cx="1230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tx1"/>
                </a:solidFill>
                <a:latin typeface="Flexo" pitchFamily="50" charset="0"/>
              </a:rPr>
              <a:t>(</a:t>
            </a:r>
            <a:r>
              <a:rPr lang="es-MX" sz="1000" b="1" dirty="0">
                <a:latin typeface="Flexo" pitchFamily="50" charset="0"/>
              </a:rPr>
              <a:t>0</a:t>
            </a:r>
            <a:r>
              <a:rPr lang="es-MX" sz="1000" b="1" dirty="0">
                <a:solidFill>
                  <a:schemeClr val="tx1"/>
                </a:solidFill>
                <a:latin typeface="Flexo" pitchFamily="50" charset="0"/>
              </a:rPr>
              <a:t>% </a:t>
            </a:r>
            <a:r>
              <a:rPr lang="es-MX" sz="1000" b="1" dirty="0" err="1">
                <a:solidFill>
                  <a:schemeClr val="tx1"/>
                </a:solidFill>
                <a:latin typeface="Flexo" pitchFamily="50" charset="0"/>
              </a:rPr>
              <a:t>desa</a:t>
            </a:r>
            <a:r>
              <a:rPr lang="es-MX" sz="1000" b="1" dirty="0" err="1">
                <a:latin typeface="Flexo" pitchFamily="50" charset="0"/>
              </a:rPr>
              <a:t>rollo</a:t>
            </a:r>
            <a:r>
              <a:rPr lang="es-MX" sz="1000" b="1" dirty="0">
                <a:solidFill>
                  <a:schemeClr val="tx1"/>
                </a:solidFill>
                <a:latin typeface="Flexo" pitchFamily="50" charset="0"/>
              </a:rPr>
              <a:t>)</a:t>
            </a:r>
          </a:p>
        </p:txBody>
      </p:sp>
      <p:sp>
        <p:nvSpPr>
          <p:cNvPr id="149" name="Flecha: pentágono 148">
            <a:extLst>
              <a:ext uri="{FF2B5EF4-FFF2-40B4-BE49-F238E27FC236}">
                <a16:creationId xmlns:a16="http://schemas.microsoft.com/office/drawing/2014/main" id="{1728740C-EBA5-B2A2-F4C8-EA3F345551C1}"/>
              </a:ext>
            </a:extLst>
          </p:cNvPr>
          <p:cNvSpPr/>
          <p:nvPr/>
        </p:nvSpPr>
        <p:spPr>
          <a:xfrm>
            <a:off x="6162532" y="2906963"/>
            <a:ext cx="406728" cy="212075"/>
          </a:xfrm>
          <a:prstGeom prst="homePlate">
            <a:avLst>
              <a:gd name="adj" fmla="val 28455"/>
            </a:avLst>
          </a:prstGeom>
          <a:pattFill prst="dk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  <p:sp>
        <p:nvSpPr>
          <p:cNvPr id="153" name="Flecha: pentágono 152">
            <a:extLst>
              <a:ext uri="{FF2B5EF4-FFF2-40B4-BE49-F238E27FC236}">
                <a16:creationId xmlns:a16="http://schemas.microsoft.com/office/drawing/2014/main" id="{5550777E-E33B-B32D-3EAE-17120475FE54}"/>
              </a:ext>
            </a:extLst>
          </p:cNvPr>
          <p:cNvSpPr/>
          <p:nvPr/>
        </p:nvSpPr>
        <p:spPr>
          <a:xfrm>
            <a:off x="4411252" y="2916258"/>
            <a:ext cx="558556" cy="221133"/>
          </a:xfrm>
          <a:prstGeom prst="homePlate">
            <a:avLst>
              <a:gd name="adj" fmla="val 28455"/>
            </a:avLst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>
                <a:solidFill>
                  <a:schemeClr val="tx1"/>
                </a:solidFill>
                <a:latin typeface="Flexo" pitchFamily="50" charset="0"/>
              </a:rPr>
              <a:t>100%C</a:t>
            </a:r>
          </a:p>
        </p:txBody>
      </p:sp>
      <p:sp>
        <p:nvSpPr>
          <p:cNvPr id="154" name="Flecha: pentágono 153">
            <a:extLst>
              <a:ext uri="{FF2B5EF4-FFF2-40B4-BE49-F238E27FC236}">
                <a16:creationId xmlns:a16="http://schemas.microsoft.com/office/drawing/2014/main" id="{495C48ED-7F25-9123-F0DC-3C2C41E0F7D0}"/>
              </a:ext>
            </a:extLst>
          </p:cNvPr>
          <p:cNvSpPr/>
          <p:nvPr/>
        </p:nvSpPr>
        <p:spPr>
          <a:xfrm>
            <a:off x="3790259" y="2899881"/>
            <a:ext cx="709773" cy="238891"/>
          </a:xfrm>
          <a:prstGeom prst="homePlate">
            <a:avLst>
              <a:gd name="adj" fmla="val 2089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s-MX" sz="800" b="1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ADAE4B8A-726B-6C06-94E6-67AFEE2FB119}"/>
              </a:ext>
            </a:extLst>
          </p:cNvPr>
          <p:cNvSpPr txBox="1"/>
          <p:nvPr/>
        </p:nvSpPr>
        <p:spPr>
          <a:xfrm>
            <a:off x="3781925" y="2895405"/>
            <a:ext cx="626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b="1">
                <a:solidFill>
                  <a:schemeClr val="tx1"/>
                </a:solidFill>
                <a:latin typeface="Flexo" pitchFamily="50" charset="0"/>
              </a:rPr>
              <a:t>(</a:t>
            </a:r>
            <a:r>
              <a:rPr lang="es-MX" sz="700" b="1">
                <a:latin typeface="Flexo" pitchFamily="50" charset="0"/>
              </a:rPr>
              <a:t>100</a:t>
            </a:r>
            <a:r>
              <a:rPr lang="es-MX" sz="700" b="1">
                <a:solidFill>
                  <a:schemeClr val="tx1"/>
                </a:solidFill>
                <a:latin typeface="Flexo" pitchFamily="50" charset="0"/>
              </a:rPr>
              <a:t>% </a:t>
            </a:r>
            <a:r>
              <a:rPr lang="es-MX" sz="700" b="1" err="1">
                <a:solidFill>
                  <a:schemeClr val="tx1"/>
                </a:solidFill>
                <a:latin typeface="Flexo" pitchFamily="50" charset="0"/>
              </a:rPr>
              <a:t>desa</a:t>
            </a:r>
            <a:r>
              <a:rPr lang="es-MX" sz="700" b="1" err="1">
                <a:latin typeface="Flexo" pitchFamily="50" charset="0"/>
              </a:rPr>
              <a:t>rollo</a:t>
            </a:r>
            <a:r>
              <a:rPr lang="es-MX" sz="700" b="1">
                <a:solidFill>
                  <a:schemeClr val="tx1"/>
                </a:solidFill>
                <a:latin typeface="Flexo" pitchFamily="50" charset="0"/>
              </a:rPr>
              <a:t>)</a:t>
            </a:r>
          </a:p>
        </p:txBody>
      </p:sp>
      <p:sp>
        <p:nvSpPr>
          <p:cNvPr id="166" name="Flecha: pentágono 165">
            <a:extLst>
              <a:ext uri="{FF2B5EF4-FFF2-40B4-BE49-F238E27FC236}">
                <a16:creationId xmlns:a16="http://schemas.microsoft.com/office/drawing/2014/main" id="{7EF9AB55-4B62-06AD-4C6B-3D1FAB0E1004}"/>
              </a:ext>
            </a:extLst>
          </p:cNvPr>
          <p:cNvSpPr/>
          <p:nvPr/>
        </p:nvSpPr>
        <p:spPr>
          <a:xfrm>
            <a:off x="4430945" y="4115706"/>
            <a:ext cx="558556" cy="221133"/>
          </a:xfrm>
          <a:prstGeom prst="homePlate">
            <a:avLst>
              <a:gd name="adj" fmla="val 28455"/>
            </a:avLst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>
                <a:solidFill>
                  <a:schemeClr val="tx1"/>
                </a:solidFill>
                <a:latin typeface="Flexo" pitchFamily="50" charset="0"/>
              </a:rPr>
              <a:t>100%C</a:t>
            </a:r>
          </a:p>
        </p:txBody>
      </p:sp>
      <p:sp>
        <p:nvSpPr>
          <p:cNvPr id="167" name="Flecha: pentágono 166">
            <a:extLst>
              <a:ext uri="{FF2B5EF4-FFF2-40B4-BE49-F238E27FC236}">
                <a16:creationId xmlns:a16="http://schemas.microsoft.com/office/drawing/2014/main" id="{8A2F2201-CC5C-2FEC-C245-2355870A7945}"/>
              </a:ext>
            </a:extLst>
          </p:cNvPr>
          <p:cNvSpPr/>
          <p:nvPr/>
        </p:nvSpPr>
        <p:spPr>
          <a:xfrm>
            <a:off x="3809952" y="4099329"/>
            <a:ext cx="709773" cy="238891"/>
          </a:xfrm>
          <a:prstGeom prst="homePlate">
            <a:avLst>
              <a:gd name="adj" fmla="val 2089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s-MX" sz="800" b="1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5C2A35B5-E9EF-3906-7140-8ED1BB8B4B5F}"/>
              </a:ext>
            </a:extLst>
          </p:cNvPr>
          <p:cNvSpPr txBox="1"/>
          <p:nvPr/>
        </p:nvSpPr>
        <p:spPr>
          <a:xfrm>
            <a:off x="3782242" y="4086370"/>
            <a:ext cx="626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b="1" dirty="0">
                <a:solidFill>
                  <a:schemeClr val="tx1"/>
                </a:solidFill>
                <a:latin typeface="Flexo" pitchFamily="50" charset="0"/>
              </a:rPr>
              <a:t>(</a:t>
            </a:r>
            <a:r>
              <a:rPr lang="es-MX" sz="700" b="1" dirty="0">
                <a:latin typeface="Flexo" pitchFamily="50" charset="0"/>
              </a:rPr>
              <a:t>0</a:t>
            </a:r>
            <a:r>
              <a:rPr lang="es-MX" sz="700" b="1" dirty="0">
                <a:solidFill>
                  <a:schemeClr val="tx1"/>
                </a:solidFill>
                <a:latin typeface="Flexo" pitchFamily="50" charset="0"/>
              </a:rPr>
              <a:t>% </a:t>
            </a:r>
            <a:r>
              <a:rPr lang="es-MX" sz="700" b="1" dirty="0" err="1">
                <a:solidFill>
                  <a:schemeClr val="tx1"/>
                </a:solidFill>
                <a:latin typeface="Flexo" pitchFamily="50" charset="0"/>
              </a:rPr>
              <a:t>desa</a:t>
            </a:r>
            <a:r>
              <a:rPr lang="es-MX" sz="700" b="1" dirty="0" err="1">
                <a:latin typeface="Flexo" pitchFamily="50" charset="0"/>
              </a:rPr>
              <a:t>rollo</a:t>
            </a:r>
            <a:r>
              <a:rPr lang="es-MX" sz="700" b="1" dirty="0">
                <a:solidFill>
                  <a:schemeClr val="tx1"/>
                </a:solidFill>
                <a:latin typeface="Flexo" pitchFamily="50" charset="0"/>
              </a:rPr>
              <a:t>)</a:t>
            </a:r>
          </a:p>
        </p:txBody>
      </p:sp>
      <p:sp>
        <p:nvSpPr>
          <p:cNvPr id="169" name="Flecha: pentágono 168">
            <a:extLst>
              <a:ext uri="{FF2B5EF4-FFF2-40B4-BE49-F238E27FC236}">
                <a16:creationId xmlns:a16="http://schemas.microsoft.com/office/drawing/2014/main" id="{B7DBC1C6-934F-DF78-86B3-EE6DD7EBB1D7}"/>
              </a:ext>
            </a:extLst>
          </p:cNvPr>
          <p:cNvSpPr/>
          <p:nvPr/>
        </p:nvSpPr>
        <p:spPr>
          <a:xfrm>
            <a:off x="5389584" y="4472176"/>
            <a:ext cx="558556" cy="221133"/>
          </a:xfrm>
          <a:prstGeom prst="homePlate">
            <a:avLst>
              <a:gd name="adj" fmla="val 28455"/>
            </a:avLst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>
                <a:solidFill>
                  <a:schemeClr val="tx1"/>
                </a:solidFill>
                <a:latin typeface="Flexo" pitchFamily="50" charset="0"/>
              </a:rPr>
              <a:t>100%C</a:t>
            </a:r>
          </a:p>
        </p:txBody>
      </p:sp>
      <p:sp>
        <p:nvSpPr>
          <p:cNvPr id="122" name="Flecha: pentágono 121">
            <a:extLst>
              <a:ext uri="{FF2B5EF4-FFF2-40B4-BE49-F238E27FC236}">
                <a16:creationId xmlns:a16="http://schemas.microsoft.com/office/drawing/2014/main" id="{6D1EE5AB-950F-41DB-BE7E-3C6C1B38BD0E}"/>
              </a:ext>
            </a:extLst>
          </p:cNvPr>
          <p:cNvSpPr/>
          <p:nvPr/>
        </p:nvSpPr>
        <p:spPr>
          <a:xfrm>
            <a:off x="3816260" y="4464792"/>
            <a:ext cx="1676096" cy="239153"/>
          </a:xfrm>
          <a:prstGeom prst="homePlate">
            <a:avLst>
              <a:gd name="adj" fmla="val 2845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s-PE" sz="1000" b="1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0BCFF1B7-D4A0-2AC0-A081-ADC2A644629E}"/>
              </a:ext>
            </a:extLst>
          </p:cNvPr>
          <p:cNvSpPr txBox="1"/>
          <p:nvPr/>
        </p:nvSpPr>
        <p:spPr>
          <a:xfrm>
            <a:off x="3947669" y="4476652"/>
            <a:ext cx="1216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solidFill>
                  <a:schemeClr val="tx1"/>
                </a:solidFill>
                <a:latin typeface="Flexo" pitchFamily="50" charset="0"/>
              </a:rPr>
              <a:t>(</a:t>
            </a:r>
            <a:r>
              <a:rPr lang="es-MX" sz="1000" b="1" dirty="0">
                <a:latin typeface="Flexo" pitchFamily="50" charset="0"/>
              </a:rPr>
              <a:t>0</a:t>
            </a:r>
            <a:r>
              <a:rPr lang="es-MX" sz="1000" b="1" dirty="0">
                <a:solidFill>
                  <a:schemeClr val="tx1"/>
                </a:solidFill>
                <a:latin typeface="Flexo" pitchFamily="50" charset="0"/>
              </a:rPr>
              <a:t>% desarrollo)</a:t>
            </a:r>
          </a:p>
        </p:txBody>
      </p:sp>
      <p:sp>
        <p:nvSpPr>
          <p:cNvPr id="170" name="Flecha: pentágono 169">
            <a:extLst>
              <a:ext uri="{FF2B5EF4-FFF2-40B4-BE49-F238E27FC236}">
                <a16:creationId xmlns:a16="http://schemas.microsoft.com/office/drawing/2014/main" id="{89095014-FC36-6AFC-1582-C1B27232EDDF}"/>
              </a:ext>
            </a:extLst>
          </p:cNvPr>
          <p:cNvSpPr/>
          <p:nvPr/>
        </p:nvSpPr>
        <p:spPr>
          <a:xfrm>
            <a:off x="5223453" y="5503830"/>
            <a:ext cx="558556" cy="221133"/>
          </a:xfrm>
          <a:prstGeom prst="homePlate">
            <a:avLst>
              <a:gd name="adj" fmla="val 28455"/>
            </a:avLst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>
                <a:solidFill>
                  <a:schemeClr val="tx1"/>
                </a:solidFill>
                <a:latin typeface="Flexo" pitchFamily="50" charset="0"/>
              </a:rPr>
              <a:t>100%C</a:t>
            </a:r>
          </a:p>
        </p:txBody>
      </p:sp>
      <p:sp>
        <p:nvSpPr>
          <p:cNvPr id="171" name="Flecha: pentágono 170">
            <a:extLst>
              <a:ext uri="{FF2B5EF4-FFF2-40B4-BE49-F238E27FC236}">
                <a16:creationId xmlns:a16="http://schemas.microsoft.com/office/drawing/2014/main" id="{CB0F6FD1-D4B6-7A8E-50CF-A833A58C8867}"/>
              </a:ext>
            </a:extLst>
          </p:cNvPr>
          <p:cNvSpPr/>
          <p:nvPr/>
        </p:nvSpPr>
        <p:spPr>
          <a:xfrm>
            <a:off x="6324698" y="5910499"/>
            <a:ext cx="447042" cy="239282"/>
          </a:xfrm>
          <a:prstGeom prst="homePlate">
            <a:avLst>
              <a:gd name="adj" fmla="val 28455"/>
            </a:avLst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solidFill>
                  <a:schemeClr val="tx1"/>
                </a:solidFill>
                <a:latin typeface="Flexo" pitchFamily="50" charset="0"/>
              </a:rPr>
              <a:t>C</a:t>
            </a:r>
            <a:endParaRPr lang="es-PE" sz="1000" b="1" dirty="0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172" name="Flecha: pentágono 171">
            <a:extLst>
              <a:ext uri="{FF2B5EF4-FFF2-40B4-BE49-F238E27FC236}">
                <a16:creationId xmlns:a16="http://schemas.microsoft.com/office/drawing/2014/main" id="{5EB28844-C70B-FD5E-A65B-586C6D9F837C}"/>
              </a:ext>
            </a:extLst>
          </p:cNvPr>
          <p:cNvSpPr/>
          <p:nvPr/>
        </p:nvSpPr>
        <p:spPr>
          <a:xfrm>
            <a:off x="6646784" y="5919793"/>
            <a:ext cx="1064767" cy="223702"/>
          </a:xfrm>
          <a:prstGeom prst="homePlate">
            <a:avLst>
              <a:gd name="adj" fmla="val 28455"/>
            </a:avLst>
          </a:prstGeom>
          <a:pattFill prst="dk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  <p:sp>
        <p:nvSpPr>
          <p:cNvPr id="173" name="Flecha: pentágono 172">
            <a:extLst>
              <a:ext uri="{FF2B5EF4-FFF2-40B4-BE49-F238E27FC236}">
                <a16:creationId xmlns:a16="http://schemas.microsoft.com/office/drawing/2014/main" id="{85400509-76BB-2E89-49E7-83302BFF950A}"/>
              </a:ext>
            </a:extLst>
          </p:cNvPr>
          <p:cNvSpPr/>
          <p:nvPr/>
        </p:nvSpPr>
        <p:spPr>
          <a:xfrm>
            <a:off x="4434211" y="4825073"/>
            <a:ext cx="558556" cy="221133"/>
          </a:xfrm>
          <a:prstGeom prst="homePlate">
            <a:avLst>
              <a:gd name="adj" fmla="val 28455"/>
            </a:avLst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>
                <a:solidFill>
                  <a:schemeClr val="tx1"/>
                </a:solidFill>
                <a:latin typeface="Flexo" pitchFamily="50" charset="0"/>
              </a:rPr>
              <a:t>100%C</a:t>
            </a:r>
          </a:p>
        </p:txBody>
      </p:sp>
      <p:sp>
        <p:nvSpPr>
          <p:cNvPr id="174" name="Flecha: pentágono 173">
            <a:extLst>
              <a:ext uri="{FF2B5EF4-FFF2-40B4-BE49-F238E27FC236}">
                <a16:creationId xmlns:a16="http://schemas.microsoft.com/office/drawing/2014/main" id="{843D4BA6-02BD-9B34-0F72-9F2E239360B6}"/>
              </a:ext>
            </a:extLst>
          </p:cNvPr>
          <p:cNvSpPr/>
          <p:nvPr/>
        </p:nvSpPr>
        <p:spPr>
          <a:xfrm>
            <a:off x="3813218" y="4808696"/>
            <a:ext cx="709773" cy="238891"/>
          </a:xfrm>
          <a:prstGeom prst="homePlate">
            <a:avLst>
              <a:gd name="adj" fmla="val 2089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s-MX" sz="800" b="1">
              <a:solidFill>
                <a:schemeClr val="tx1"/>
              </a:solidFill>
              <a:latin typeface="Flexo" pitchFamily="50" charset="0"/>
            </a:endParaRPr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505AFCEB-EAF4-3067-C5E9-F1D78F2F86B7}"/>
              </a:ext>
            </a:extLst>
          </p:cNvPr>
          <p:cNvSpPr txBox="1"/>
          <p:nvPr/>
        </p:nvSpPr>
        <p:spPr>
          <a:xfrm>
            <a:off x="3840759" y="4780316"/>
            <a:ext cx="626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00" b="1" dirty="0">
                <a:solidFill>
                  <a:schemeClr val="tx1"/>
                </a:solidFill>
                <a:latin typeface="Flexo" pitchFamily="50" charset="0"/>
              </a:rPr>
              <a:t>(</a:t>
            </a:r>
            <a:r>
              <a:rPr lang="es-MX" sz="700" b="1" dirty="0">
                <a:latin typeface="Flexo" pitchFamily="50" charset="0"/>
              </a:rPr>
              <a:t>0</a:t>
            </a:r>
            <a:r>
              <a:rPr lang="es-MX" sz="700" b="1" dirty="0">
                <a:solidFill>
                  <a:schemeClr val="tx1"/>
                </a:solidFill>
                <a:latin typeface="Flexo" pitchFamily="50" charset="0"/>
              </a:rPr>
              <a:t>% </a:t>
            </a:r>
            <a:r>
              <a:rPr lang="es-MX" sz="700" b="1" dirty="0" err="1">
                <a:solidFill>
                  <a:schemeClr val="tx1"/>
                </a:solidFill>
                <a:latin typeface="Flexo" pitchFamily="50" charset="0"/>
              </a:rPr>
              <a:t>desa</a:t>
            </a:r>
            <a:r>
              <a:rPr lang="es-MX" sz="700" b="1" dirty="0" err="1">
                <a:latin typeface="Flexo" pitchFamily="50" charset="0"/>
              </a:rPr>
              <a:t>rollo</a:t>
            </a:r>
            <a:r>
              <a:rPr lang="es-MX" sz="700" b="1" dirty="0">
                <a:solidFill>
                  <a:schemeClr val="tx1"/>
                </a:solidFill>
                <a:latin typeface="Flexo" pitchFamily="50" charset="0"/>
              </a:rPr>
              <a:t>)</a:t>
            </a:r>
          </a:p>
        </p:txBody>
      </p:sp>
      <p:sp>
        <p:nvSpPr>
          <p:cNvPr id="176" name="Flecha: pentágono 175">
            <a:extLst>
              <a:ext uri="{FF2B5EF4-FFF2-40B4-BE49-F238E27FC236}">
                <a16:creationId xmlns:a16="http://schemas.microsoft.com/office/drawing/2014/main" id="{45654EFD-2B7A-4B33-48D9-B1828032911D}"/>
              </a:ext>
            </a:extLst>
          </p:cNvPr>
          <p:cNvSpPr/>
          <p:nvPr/>
        </p:nvSpPr>
        <p:spPr>
          <a:xfrm>
            <a:off x="5489264" y="5158792"/>
            <a:ext cx="558556" cy="221133"/>
          </a:xfrm>
          <a:prstGeom prst="homePlate">
            <a:avLst>
              <a:gd name="adj" fmla="val 28455"/>
            </a:avLst>
          </a:prstGeom>
          <a:pattFill prst="dkUpDiag">
            <a:fgClr>
              <a:srgbClr val="FF0000"/>
            </a:fgClr>
            <a:bgClr>
              <a:schemeClr val="bg1"/>
            </a:bgClr>
          </a:patt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800" b="1" dirty="0">
                <a:solidFill>
                  <a:schemeClr val="tx1"/>
                </a:solidFill>
                <a:latin typeface="Flexo" pitchFamily="50" charset="0"/>
              </a:rPr>
              <a:t>100%C</a:t>
            </a:r>
          </a:p>
        </p:txBody>
      </p: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98355946-51E8-A259-543F-5C148E97FBFC}"/>
              </a:ext>
            </a:extLst>
          </p:cNvPr>
          <p:cNvCxnSpPr>
            <a:cxnSpLocks/>
          </p:cNvCxnSpPr>
          <p:nvPr/>
        </p:nvCxnSpPr>
        <p:spPr>
          <a:xfrm>
            <a:off x="8169569" y="1851936"/>
            <a:ext cx="0" cy="471504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29A4B316-4C87-82DB-580A-CD2D3CAD8AC0}"/>
              </a:ext>
            </a:extLst>
          </p:cNvPr>
          <p:cNvSpPr txBox="1"/>
          <p:nvPr/>
        </p:nvSpPr>
        <p:spPr>
          <a:xfrm>
            <a:off x="7696493" y="6621164"/>
            <a:ext cx="1061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err="1">
                <a:solidFill>
                  <a:srgbClr val="FF0000"/>
                </a:solidFill>
                <a:latin typeface="Flexo" pitchFamily="50" charset="0"/>
              </a:rPr>
              <a:t>Freeze</a:t>
            </a:r>
            <a:r>
              <a:rPr lang="es-MX" sz="1000" b="1" dirty="0">
                <a:solidFill>
                  <a:srgbClr val="FF0000"/>
                </a:solidFill>
                <a:latin typeface="Flexo" pitchFamily="50" charset="0"/>
              </a:rPr>
              <a:t> (12/12)</a:t>
            </a:r>
            <a:endParaRPr lang="es-PE" sz="1000" b="1" dirty="0">
              <a:solidFill>
                <a:srgbClr val="FF0000"/>
              </a:solidFill>
              <a:latin typeface="Flexo" pitchFamily="50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5260F18-EFF8-5D84-CAE4-14421FCD9C97}"/>
              </a:ext>
            </a:extLst>
          </p:cNvPr>
          <p:cNvSpPr txBox="1"/>
          <p:nvPr/>
        </p:nvSpPr>
        <p:spPr>
          <a:xfrm>
            <a:off x="8660916" y="3413118"/>
            <a:ext cx="2659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proyecta pases a producción del 21/08 al 30/08</a:t>
            </a:r>
            <a:endParaRPr lang="es-PE" dirty="0"/>
          </a:p>
        </p:txBody>
      </p:sp>
      <p:sp>
        <p:nvSpPr>
          <p:cNvPr id="22" name="Flecha: pentágono 21">
            <a:extLst>
              <a:ext uri="{FF2B5EF4-FFF2-40B4-BE49-F238E27FC236}">
                <a16:creationId xmlns:a16="http://schemas.microsoft.com/office/drawing/2014/main" id="{B518150B-B331-56BE-90FA-FA8FD8A5B2C0}"/>
              </a:ext>
            </a:extLst>
          </p:cNvPr>
          <p:cNvSpPr/>
          <p:nvPr/>
        </p:nvSpPr>
        <p:spPr>
          <a:xfrm>
            <a:off x="6270736" y="3492866"/>
            <a:ext cx="844665" cy="221550"/>
          </a:xfrm>
          <a:prstGeom prst="homePlate">
            <a:avLst>
              <a:gd name="adj" fmla="val 28455"/>
            </a:avLst>
          </a:prstGeom>
          <a:pattFill prst="dk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000">
              <a:latin typeface="Flex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8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72DE63E-32C3-471F-5CC3-E60F1A650B37}"/>
              </a:ext>
            </a:extLst>
          </p:cNvPr>
          <p:cNvSpPr txBox="1">
            <a:spLocks/>
          </p:cNvSpPr>
          <p:nvPr/>
        </p:nvSpPr>
        <p:spPr>
          <a:xfrm>
            <a:off x="343382" y="308663"/>
            <a:ext cx="5007056" cy="3328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>
                <a:latin typeface="Flexo" pitchFamily="50" charset="0"/>
              </a:rPr>
              <a:t>Plan propuesto DEV</a:t>
            </a:r>
            <a:endParaRPr lang="es-PE" sz="2000" b="1" dirty="0">
              <a:latin typeface="Flexo" pitchFamily="50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32DD36-E51A-97F0-D929-29166EC01C9A}"/>
              </a:ext>
            </a:extLst>
          </p:cNvPr>
          <p:cNvSpPr txBox="1"/>
          <p:nvPr/>
        </p:nvSpPr>
        <p:spPr>
          <a:xfrm>
            <a:off x="1554725" y="1219200"/>
            <a:ext cx="7591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Accionables:</a:t>
            </a:r>
          </a:p>
          <a:p>
            <a:endParaRPr lang="es-ES">
              <a:solidFill>
                <a:schemeClr val="bg1"/>
              </a:solidFill>
            </a:endParaRPr>
          </a:p>
          <a:p>
            <a:r>
              <a:rPr lang="es-ES">
                <a:solidFill>
                  <a:schemeClr val="bg1"/>
                </a:solidFill>
              </a:rPr>
              <a:t>- Coordinación con el OPS CIO para priorizar los OCD que habilitan el congelamiento de las </a:t>
            </a:r>
            <a:r>
              <a:rPr lang="es-ES" err="1">
                <a:solidFill>
                  <a:schemeClr val="bg1"/>
                </a:solidFill>
              </a:rPr>
              <a:t>apis</a:t>
            </a:r>
            <a:r>
              <a:rPr lang="es-ES">
                <a:solidFill>
                  <a:schemeClr val="bg1"/>
                </a:solidFill>
              </a:rPr>
              <a:t> criticas para empezar la Certificación.</a:t>
            </a:r>
          </a:p>
          <a:p>
            <a:r>
              <a:rPr lang="es-ES">
                <a:solidFill>
                  <a:schemeClr val="bg1"/>
                </a:solidFill>
              </a:rPr>
              <a:t> También se ha coordinado congelamientos fuera de horario de oficina</a:t>
            </a:r>
          </a:p>
          <a:p>
            <a:endParaRPr lang="es-ES">
              <a:solidFill>
                <a:schemeClr val="bg1"/>
              </a:solidFill>
            </a:endParaRPr>
          </a:p>
          <a:p>
            <a:r>
              <a:rPr lang="es-ES">
                <a:solidFill>
                  <a:schemeClr val="bg1"/>
                </a:solidFill>
              </a:rPr>
              <a:t>- Coordinar con el OPS CTO para validar si es posible pasar en horario de oficina los pases a producción.</a:t>
            </a:r>
          </a:p>
          <a:p>
            <a:endParaRPr lang="es-ES">
              <a:solidFill>
                <a:schemeClr val="bg1"/>
              </a:solidFill>
            </a:endParaRPr>
          </a:p>
          <a:p>
            <a:r>
              <a:rPr lang="es-ES">
                <a:solidFill>
                  <a:schemeClr val="bg1"/>
                </a:solidFill>
              </a:rPr>
              <a:t>- Empezar a pasar a producción los OCD de las </a:t>
            </a:r>
            <a:r>
              <a:rPr lang="es-ES" err="1">
                <a:solidFill>
                  <a:schemeClr val="bg1"/>
                </a:solidFill>
              </a:rPr>
              <a:t>apis</a:t>
            </a:r>
            <a:r>
              <a:rPr lang="es-ES">
                <a:solidFill>
                  <a:schemeClr val="bg1"/>
                </a:solidFill>
              </a:rPr>
              <a:t> apenas hayan pasado el EH y las pruebas en certificación sin esperar la fecha fin de las pruebas.</a:t>
            </a:r>
            <a:endParaRPr lang="es-PE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F79F3DB-DD65-C7BA-D909-816637917749}"/>
              </a:ext>
            </a:extLst>
          </p:cNvPr>
          <p:cNvGrpSpPr/>
          <p:nvPr/>
        </p:nvGrpSpPr>
        <p:grpSpPr>
          <a:xfrm>
            <a:off x="0" y="867252"/>
            <a:ext cx="12192000" cy="3843215"/>
            <a:chOff x="45693" y="848498"/>
            <a:chExt cx="12192000" cy="3843215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1D227214-8C8E-9DA2-0102-494BD0A6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813"/>
            <a:stretch/>
          </p:blipFill>
          <p:spPr>
            <a:xfrm>
              <a:off x="45693" y="848498"/>
              <a:ext cx="12192000" cy="3234220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7E73962-4AC2-7FB8-05BE-ED7B18B1E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1945"/>
            <a:stretch/>
          </p:blipFill>
          <p:spPr>
            <a:xfrm>
              <a:off x="62131" y="1766264"/>
              <a:ext cx="12084176" cy="29254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077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87574-008F-4927-BBFA-95AC6F9F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583" y="2346411"/>
            <a:ext cx="2383149" cy="1325563"/>
          </a:xfrm>
        </p:spPr>
        <p:txBody>
          <a:bodyPr>
            <a:normAutofit/>
          </a:bodyPr>
          <a:lstStyle/>
          <a:p>
            <a:r>
              <a:rPr lang="es-PE" sz="4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785613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006608d-8b40-4c66-ae13-710e99d0c5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51B499D8D9594E993482A704468AE1" ma:contentTypeVersion="17" ma:contentTypeDescription="Crear nuevo documento." ma:contentTypeScope="" ma:versionID="ab5509b44b94446e58a030bc3f682edd">
  <xsd:schema xmlns:xsd="http://www.w3.org/2001/XMLSchema" xmlns:xs="http://www.w3.org/2001/XMLSchema" xmlns:p="http://schemas.microsoft.com/office/2006/metadata/properties" xmlns:ns3="5083bb60-c20f-4f2c-bacd-fb8f17f43e15" xmlns:ns4="9006608d-8b40-4c66-ae13-710e99d0c5e2" targetNamespace="http://schemas.microsoft.com/office/2006/metadata/properties" ma:root="true" ma:fieldsID="4838c66ef30301e7df8bf2b78ac302e1" ns3:_="" ns4:_="">
    <xsd:import namespace="5083bb60-c20f-4f2c-bacd-fb8f17f43e15"/>
    <xsd:import namespace="9006608d-8b40-4c66-ae13-710e99d0c5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83bb60-c20f-4f2c-bacd-fb8f17f43e1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6608d-8b40-4c66-ae13-710e99d0c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042432-EE57-4202-800D-3C4C0E3198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150F59-FA39-4A27-8157-2C0584809675}">
  <ds:schemaRefs>
    <ds:schemaRef ds:uri="5083bb60-c20f-4f2c-bacd-fb8f17f43e15"/>
    <ds:schemaRef ds:uri="9006608d-8b40-4c66-ae13-710e99d0c5e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5A4DEA-A546-41B2-9F4C-BD2B71722E68}">
  <ds:schemaRefs>
    <ds:schemaRef ds:uri="5083bb60-c20f-4f2c-bacd-fb8f17f43e15"/>
    <ds:schemaRef ds:uri="9006608d-8b40-4c66-ae13-710e99d0c5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c15ead3b-a842-409e-8059-3e3468c48585}" enabled="1" method="Standard" siteId="{5d93ebcc-f769-4380-8b7e-289fc972da1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4608</TotalTime>
  <Words>499</Words>
  <Application>Microsoft Office PowerPoint</Application>
  <PresentationFormat>Panorámica</PresentationFormat>
  <Paragraphs>114</Paragraphs>
  <Slides>5</Slides>
  <Notes>2</Notes>
  <HiddenSlides>1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Flexo</vt:lpstr>
      <vt:lpstr>Flexo Light</vt:lpstr>
      <vt:lpstr>Flexo Medium</vt:lpstr>
      <vt:lpstr>Tema de Office</vt:lpstr>
      <vt:lpstr>Presentación de PowerPoint</vt:lpstr>
      <vt:lpstr>Presentación de PowerPoint</vt:lpstr>
      <vt:lpstr>Nuevo remesas_Abono en cuenta y Vent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Nuevo remesas</dc:title>
  <dc:creator>Cristell Paniura Quezada</dc:creator>
  <cp:lastModifiedBy>Juan Salazar Quispe - ENCORA</cp:lastModifiedBy>
  <cp:revision>5</cp:revision>
  <dcterms:created xsi:type="dcterms:W3CDTF">2024-05-13T15:14:28Z</dcterms:created>
  <dcterms:modified xsi:type="dcterms:W3CDTF">2025-05-11T16:58:13Z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15ead3b-a842-409e-8059-3e3468c48585_Enabled">
    <vt:lpwstr>true</vt:lpwstr>
  </property>
  <property fmtid="{D5CDD505-2E9C-101B-9397-08002B2CF9AE}" pid="3" name="MSIP_Label_c15ead3b-a842-409e-8059-3e3468c48585_SetDate">
    <vt:lpwstr>2024-05-13T16:53:11Z</vt:lpwstr>
  </property>
  <property fmtid="{D5CDD505-2E9C-101B-9397-08002B2CF9AE}" pid="4" name="MSIP_Label_c15ead3b-a842-409e-8059-3e3468c48585_Method">
    <vt:lpwstr>Standard</vt:lpwstr>
  </property>
  <property fmtid="{D5CDD505-2E9C-101B-9397-08002B2CF9AE}" pid="5" name="MSIP_Label_c15ead3b-a842-409e-8059-3e3468c48585_Name">
    <vt:lpwstr>Interna BCP</vt:lpwstr>
  </property>
  <property fmtid="{D5CDD505-2E9C-101B-9397-08002B2CF9AE}" pid="6" name="MSIP_Label_c15ead3b-a842-409e-8059-3e3468c48585_SiteId">
    <vt:lpwstr>5d93ebcc-f769-4380-8b7e-289fc972da1b</vt:lpwstr>
  </property>
  <property fmtid="{D5CDD505-2E9C-101B-9397-08002B2CF9AE}" pid="7" name="MSIP_Label_c15ead3b-a842-409e-8059-3e3468c48585_ActionId">
    <vt:lpwstr>cf70db27-e537-4045-a84a-5d51e6e399b5</vt:lpwstr>
  </property>
  <property fmtid="{D5CDD505-2E9C-101B-9397-08002B2CF9AE}" pid="8" name="MSIP_Label_c15ead3b-a842-409e-8059-3e3468c48585_ContentBits">
    <vt:lpwstr>2</vt:lpwstr>
  </property>
  <property fmtid="{D5CDD505-2E9C-101B-9397-08002B2CF9AE}" pid="9" name="ClassificationContentMarkingFooterLocations">
    <vt:lpwstr>Tema de Office:8</vt:lpwstr>
  </property>
  <property fmtid="{D5CDD505-2E9C-101B-9397-08002B2CF9AE}" pid="10" name="ClassificationContentMarkingFooterText">
    <vt:lpwstr>Datos elaborados por BCP para uso Interno</vt:lpwstr>
  </property>
  <property fmtid="{D5CDD505-2E9C-101B-9397-08002B2CF9AE}" pid="11" name="ContentTypeId">
    <vt:lpwstr>0x0101005C51B499D8D9594E993482A704468AE1</vt:lpwstr>
  </property>
</Properties>
</file>