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g+togyaVfBgrIeRVKOYw+6Hiwk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37303B-8458-48AD-86D0-4B303B888A82}">
  <a:tblStyle styleId="{4837303B-8458-48AD-86D0-4B303B888A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261450" y="452325"/>
            <a:ext cx="8621100" cy="102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2000">
                <a:latin typeface="Times New Roman"/>
                <a:ea typeface="Times New Roman"/>
                <a:cs typeface="Times New Roman"/>
                <a:sym typeface="Times New Roman"/>
              </a:rPr>
              <a:t>Identification of Triangular Patterns in Brain Networks Using Graph Theory</a:t>
            </a:r>
            <a:endParaRPr b="1" sz="2000">
              <a:latin typeface="Times New Roman"/>
              <a:ea typeface="Times New Roman"/>
              <a:cs typeface="Times New Roman"/>
              <a:sym typeface="Times New Roman"/>
            </a:endParaRPr>
          </a:p>
        </p:txBody>
      </p:sp>
      <p:sp>
        <p:nvSpPr>
          <p:cNvPr id="55" name="Google Shape;55;p1"/>
          <p:cNvSpPr txBox="1"/>
          <p:nvPr>
            <p:ph idx="1" type="subTitle"/>
          </p:nvPr>
        </p:nvSpPr>
        <p:spPr>
          <a:xfrm>
            <a:off x="261460" y="1689854"/>
            <a:ext cx="8520600" cy="7926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800"/>
              <a:buNone/>
            </a:pPr>
            <a:r>
              <a:rPr i="1" lang="en-US" sz="1400">
                <a:solidFill>
                  <a:schemeClr val="dk1"/>
                </a:solidFill>
                <a:latin typeface="Times New Roman"/>
                <a:ea typeface="Times New Roman"/>
                <a:cs typeface="Times New Roman"/>
                <a:sym typeface="Times New Roman"/>
              </a:rPr>
              <a:t>American International University - Bangladesh</a:t>
            </a:r>
            <a:endParaRPr i="1" sz="1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800"/>
              <a:buNone/>
            </a:pPr>
            <a:r>
              <a:rPr i="1" lang="en-US" sz="1400">
                <a:solidFill>
                  <a:schemeClr val="dk1"/>
                </a:solidFill>
                <a:latin typeface="Times New Roman"/>
                <a:ea typeface="Times New Roman"/>
                <a:cs typeface="Times New Roman"/>
                <a:sym typeface="Times New Roman"/>
              </a:rPr>
              <a:t>BSc Computer Science </a:t>
            </a:r>
            <a:endParaRPr i="1" sz="14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2800"/>
              <a:buNone/>
            </a:pPr>
            <a:r>
              <a:rPr i="1" lang="en-US" sz="1400">
                <a:solidFill>
                  <a:schemeClr val="dk1"/>
                </a:solidFill>
                <a:latin typeface="Times New Roman"/>
                <a:ea typeface="Times New Roman"/>
                <a:cs typeface="Times New Roman"/>
                <a:sym typeface="Times New Roman"/>
              </a:rPr>
              <a:t>Thesis [Fall 2021]</a:t>
            </a:r>
            <a:endParaRPr i="1" sz="1400">
              <a:solidFill>
                <a:schemeClr val="dk1"/>
              </a:solidFill>
              <a:latin typeface="Times New Roman"/>
              <a:ea typeface="Times New Roman"/>
              <a:cs typeface="Times New Roman"/>
              <a:sym typeface="Times New Roman"/>
            </a:endParaRPr>
          </a:p>
        </p:txBody>
      </p:sp>
      <p:sp>
        <p:nvSpPr>
          <p:cNvPr id="56" name="Google Shape;56;p1"/>
          <p:cNvSpPr txBox="1"/>
          <p:nvPr/>
        </p:nvSpPr>
        <p:spPr>
          <a:xfrm>
            <a:off x="281350" y="2969375"/>
            <a:ext cx="42303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Mujahid Abdullah Al (15-30013-2)</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Pritom Mitchell Rodrigues (17-33394-1)</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Md. Al Jubayer (14-27544-3)</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Md. Fahad-Uz-Zaman Khan (14-25948-1)</a:t>
            </a:r>
            <a:endParaRPr/>
          </a:p>
        </p:txBody>
      </p:sp>
      <p:sp>
        <p:nvSpPr>
          <p:cNvPr id="57" name="Google Shape;57;p1"/>
          <p:cNvSpPr txBox="1"/>
          <p:nvPr/>
        </p:nvSpPr>
        <p:spPr>
          <a:xfrm>
            <a:off x="5546497" y="3110560"/>
            <a:ext cx="3326100" cy="103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100" u="none" cap="none" strike="noStrike">
                <a:solidFill>
                  <a:srgbClr val="000000"/>
                </a:solidFill>
                <a:latin typeface="Times New Roman"/>
                <a:ea typeface="Times New Roman"/>
                <a:cs typeface="Times New Roman"/>
                <a:sym typeface="Times New Roman"/>
              </a:rPr>
              <a:t>Supervised by</a:t>
            </a:r>
            <a:endParaRPr b="1" i="1" sz="1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Sajib Hasan</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Assistant Professor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Department of Computer Science</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Times New Roman"/>
                <a:ea typeface="Times New Roman"/>
                <a:cs typeface="Times New Roman"/>
                <a:sym typeface="Times New Roman"/>
              </a:rPr>
              <a:t>American International University-Bangladesh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Methodology </a:t>
            </a:r>
            <a:endParaRPr>
              <a:latin typeface="Times New Roman"/>
              <a:ea typeface="Times New Roman"/>
              <a:cs typeface="Times New Roman"/>
              <a:sym typeface="Times New Roman"/>
            </a:endParaRPr>
          </a:p>
        </p:txBody>
      </p:sp>
      <p:sp>
        <p:nvSpPr>
          <p:cNvPr id="117" name="Google Shape;117;p10"/>
          <p:cNvSpPr txBox="1"/>
          <p:nvPr>
            <p:ph idx="1" type="body"/>
          </p:nvPr>
        </p:nvSpPr>
        <p:spPr>
          <a:xfrm>
            <a:off x="311700" y="1152475"/>
            <a:ext cx="5957100" cy="363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600">
                <a:solidFill>
                  <a:schemeClr val="dk1"/>
                </a:solidFill>
                <a:latin typeface="Times New Roman"/>
                <a:ea typeface="Times New Roman"/>
                <a:cs typeface="Times New Roman"/>
                <a:sym typeface="Times New Roman"/>
              </a:rPr>
              <a:t>Triangulation in Sub Graphs Using Multiple Threshold</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1200">
                <a:solidFill>
                  <a:schemeClr val="dk1"/>
                </a:solidFill>
                <a:latin typeface="Times New Roman"/>
                <a:ea typeface="Times New Roman"/>
                <a:cs typeface="Times New Roman"/>
                <a:sym typeface="Times New Roman"/>
              </a:rPr>
              <a:t>The first step was generating all possible candidate tuples (all possible subsets of nodes 1 to 180 of size 3) which can form a triangle. There are 180C3  = 955860 subsets with such properties. After that the 400 Graphs were divided into two groups. The first 300 Graphs was in a train set to identify common triangles in them and the remaining 100 Graphs were kept for testing the found common triangles for accuracy.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800"/>
              <a:buNone/>
            </a:pPr>
            <a:r>
              <a:rPr lang="en-US" sz="1200">
                <a:solidFill>
                  <a:schemeClr val="dk1"/>
                </a:solidFill>
                <a:latin typeface="Times New Roman"/>
                <a:ea typeface="Times New Roman"/>
                <a:cs typeface="Times New Roman"/>
                <a:sym typeface="Times New Roman"/>
              </a:rPr>
              <a:t>Five different measures were set to define triangles as common. These were:</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120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Triangles which were present in at least 80 % in test graphs, there were </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Triangles which were present in at least 85 % in test graphs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Triangles which were present in at least 90 % in test graphs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Triangles which were present in at least 95 % in test graphs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Triangles which were present in at least 100 % in test graphs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1200">
              <a:solidFill>
                <a:schemeClr val="dk1"/>
              </a:solidFill>
              <a:latin typeface="Times New Roman"/>
              <a:ea typeface="Times New Roman"/>
              <a:cs typeface="Times New Roman"/>
              <a:sym typeface="Times New Roman"/>
            </a:endParaRPr>
          </a:p>
        </p:txBody>
      </p:sp>
      <p:pic>
        <p:nvPicPr>
          <p:cNvPr id="118" name="Google Shape;118;p10"/>
          <p:cNvPicPr preferRelativeResize="0"/>
          <p:nvPr/>
        </p:nvPicPr>
        <p:blipFill rotWithShape="1">
          <a:blip r:embed="rId3">
            <a:alphaModFix/>
          </a:blip>
          <a:srcRect b="0" l="19457" r="14218" t="0"/>
          <a:stretch/>
        </p:blipFill>
        <p:spPr>
          <a:xfrm>
            <a:off x="6268650" y="1196850"/>
            <a:ext cx="2411000" cy="337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24" name="Google Shape;124;p11"/>
          <p:cNvSpPr txBox="1"/>
          <p:nvPr>
            <p:ph idx="1" type="body"/>
          </p:nvPr>
        </p:nvSpPr>
        <p:spPr>
          <a:xfrm>
            <a:off x="311700" y="1152475"/>
            <a:ext cx="59571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SzPct val="98528"/>
              <a:buNone/>
            </a:pPr>
            <a:r>
              <a:rPr lang="en-US" sz="1975">
                <a:solidFill>
                  <a:schemeClr val="dk1"/>
                </a:solidFill>
                <a:latin typeface="Times New Roman"/>
                <a:ea typeface="Times New Roman"/>
                <a:cs typeface="Times New Roman"/>
                <a:sym typeface="Times New Roman"/>
              </a:rPr>
              <a:t>Testing Common Triangles Found From Multiple Threshold</a:t>
            </a:r>
            <a:endParaRPr sz="1975">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162162"/>
              <a:buNone/>
            </a:pPr>
            <a:r>
              <a:rPr lang="en-US" sz="1200">
                <a:solidFill>
                  <a:schemeClr val="dk1"/>
                </a:solidFill>
                <a:latin typeface="Times New Roman"/>
                <a:ea typeface="Times New Roman"/>
                <a:cs typeface="Times New Roman"/>
                <a:sym typeface="Times New Roman"/>
              </a:rPr>
              <a:t>For testing purposes, Five different measures were set to define triangles as common. These were:</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1200"/>
              </a:spcBef>
              <a:spcAft>
                <a:spcPts val="0"/>
              </a:spcAft>
              <a:buClr>
                <a:schemeClr val="dk1"/>
              </a:buClr>
              <a:buSzPct val="108108"/>
              <a:buFont typeface="Times New Roman"/>
              <a:buChar char="●"/>
            </a:pPr>
            <a:r>
              <a:rPr lang="en-US" sz="1200">
                <a:solidFill>
                  <a:schemeClr val="dk1"/>
                </a:solidFill>
                <a:latin typeface="Times New Roman"/>
                <a:ea typeface="Times New Roman"/>
                <a:cs typeface="Times New Roman"/>
                <a:sym typeface="Times New Roman"/>
              </a:rPr>
              <a:t>Triangles which were present in at least 80 % in test graphs, there were </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ct val="108108"/>
              <a:buFont typeface="Times New Roman"/>
              <a:buChar char="●"/>
            </a:pPr>
            <a:r>
              <a:rPr lang="en-US" sz="1200">
                <a:solidFill>
                  <a:schemeClr val="dk1"/>
                </a:solidFill>
                <a:latin typeface="Times New Roman"/>
                <a:ea typeface="Times New Roman"/>
                <a:cs typeface="Times New Roman"/>
                <a:sym typeface="Times New Roman"/>
              </a:rPr>
              <a:t>Triangles which were present in at least 85 % in test graphs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ct val="108108"/>
              <a:buFont typeface="Times New Roman"/>
              <a:buChar char="●"/>
            </a:pPr>
            <a:r>
              <a:rPr lang="en-US" sz="1200">
                <a:solidFill>
                  <a:schemeClr val="dk1"/>
                </a:solidFill>
                <a:latin typeface="Times New Roman"/>
                <a:ea typeface="Times New Roman"/>
                <a:cs typeface="Times New Roman"/>
                <a:sym typeface="Times New Roman"/>
              </a:rPr>
              <a:t>Triangles which were present in at least 90 % in test graphs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ct val="108108"/>
              <a:buFont typeface="Times New Roman"/>
              <a:buChar char="●"/>
            </a:pPr>
            <a:r>
              <a:rPr lang="en-US" sz="1200">
                <a:solidFill>
                  <a:schemeClr val="dk1"/>
                </a:solidFill>
                <a:latin typeface="Times New Roman"/>
                <a:ea typeface="Times New Roman"/>
                <a:cs typeface="Times New Roman"/>
                <a:sym typeface="Times New Roman"/>
              </a:rPr>
              <a:t>Triangles which were present in at least 95 % in test graphs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ct val="108108"/>
              <a:buFont typeface="Times New Roman"/>
              <a:buChar char="●"/>
            </a:pPr>
            <a:r>
              <a:rPr lang="en-US" sz="1200">
                <a:solidFill>
                  <a:schemeClr val="dk1"/>
                </a:solidFill>
                <a:latin typeface="Times New Roman"/>
                <a:ea typeface="Times New Roman"/>
                <a:cs typeface="Times New Roman"/>
                <a:sym typeface="Times New Roman"/>
              </a:rPr>
              <a:t>Triangles which were present in at least 100 % in test graphs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74324"/>
              <a:buFont typeface="Arial"/>
              <a:buNone/>
            </a:pPr>
            <a:r>
              <a:rPr lang="en-US" sz="1600">
                <a:solidFill>
                  <a:schemeClr val="dk1"/>
                </a:solidFill>
                <a:latin typeface="Times New Roman"/>
                <a:ea typeface="Times New Roman"/>
                <a:cs typeface="Times New Roman"/>
                <a:sym typeface="Times New Roman"/>
              </a:rPr>
              <a:t>Analyzing The Results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162162"/>
              <a:buNone/>
            </a:pPr>
            <a:r>
              <a:rPr lang="en-US" sz="1200">
                <a:solidFill>
                  <a:schemeClr val="dk1"/>
                </a:solidFill>
                <a:latin typeface="Times New Roman"/>
                <a:ea typeface="Times New Roman"/>
                <a:cs typeface="Times New Roman"/>
                <a:sym typeface="Times New Roman"/>
              </a:rPr>
              <a:t>Five different measures were set to define triangles as common. For all these five different measures, the test graphs were processed and for each common triangle, it was checked whether it exists partially or fully. If it exists fully, then there will be edges among all pair of three vertices and if it exists partially, then there will be edges in between nodes but they do not form a triangle. </a:t>
            </a:r>
            <a:endParaRPr>
              <a:solidFill>
                <a:schemeClr val="dk1"/>
              </a:solidFill>
              <a:latin typeface="Times New Roman"/>
              <a:ea typeface="Times New Roman"/>
              <a:cs typeface="Times New Roman"/>
              <a:sym typeface="Times New Roman"/>
            </a:endParaRPr>
          </a:p>
        </p:txBody>
      </p:sp>
      <p:pic>
        <p:nvPicPr>
          <p:cNvPr id="125" name="Google Shape;125;p11"/>
          <p:cNvPicPr preferRelativeResize="0"/>
          <p:nvPr/>
        </p:nvPicPr>
        <p:blipFill rotWithShape="1">
          <a:blip r:embed="rId3">
            <a:alphaModFix/>
          </a:blip>
          <a:srcRect b="0" l="19457" r="14218" t="0"/>
          <a:stretch/>
        </p:blipFill>
        <p:spPr>
          <a:xfrm>
            <a:off x="6268650" y="1196850"/>
            <a:ext cx="2411000" cy="337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31" name="Google Shape;13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39700" rtl="0" algn="l">
              <a:lnSpc>
                <a:spcPct val="200000"/>
              </a:lnSpc>
              <a:spcBef>
                <a:spcPts val="0"/>
              </a:spcBef>
              <a:spcAft>
                <a:spcPts val="0"/>
              </a:spcAft>
              <a:buClr>
                <a:schemeClr val="dk1"/>
              </a:buClr>
              <a:buSzPts val="1400"/>
              <a:buNone/>
            </a:pPr>
            <a:r>
              <a:t/>
            </a:r>
            <a:endParaRPr sz="1400">
              <a:solidFill>
                <a:schemeClr val="dk1"/>
              </a:solidFill>
              <a:latin typeface="Times New Roman"/>
              <a:ea typeface="Times New Roman"/>
              <a:cs typeface="Times New Roman"/>
              <a:sym typeface="Times New Roman"/>
            </a:endParaRPr>
          </a:p>
          <a:p>
            <a:pPr indent="0" lvl="0" marL="139700" rtl="0" algn="l">
              <a:lnSpc>
                <a:spcPct val="200000"/>
              </a:lnSpc>
              <a:spcBef>
                <a:spcPts val="0"/>
              </a:spcBef>
              <a:spcAft>
                <a:spcPts val="0"/>
              </a:spcAft>
              <a:buClr>
                <a:schemeClr val="dk1"/>
              </a:buClr>
              <a:buSzPts val="1400"/>
              <a:buNone/>
            </a:pPr>
            <a:r>
              <a:t/>
            </a:r>
            <a:endParaRPr sz="1400">
              <a:solidFill>
                <a:schemeClr val="dk1"/>
              </a:solidFill>
              <a:latin typeface="Times New Roman"/>
              <a:ea typeface="Times New Roman"/>
              <a:cs typeface="Times New Roman"/>
              <a:sym typeface="Times New Roman"/>
            </a:endParaRPr>
          </a:p>
        </p:txBody>
      </p:sp>
      <p:graphicFrame>
        <p:nvGraphicFramePr>
          <p:cNvPr id="132" name="Google Shape;132;p12"/>
          <p:cNvGraphicFramePr/>
          <p:nvPr/>
        </p:nvGraphicFramePr>
        <p:xfrm>
          <a:off x="1356528" y="1248836"/>
          <a:ext cx="3000000" cy="3000000"/>
        </p:xfrm>
        <a:graphic>
          <a:graphicData uri="http://schemas.openxmlformats.org/drawingml/2006/table">
            <a:tbl>
              <a:tblPr>
                <a:noFill/>
                <a:tableStyleId>{4837303B-8458-48AD-86D0-4B303B888A82}</a:tableStyleId>
              </a:tblPr>
              <a:tblGrid>
                <a:gridCol w="2870975"/>
                <a:gridCol w="3077650"/>
              </a:tblGrid>
              <a:tr h="382500">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Triangles Present in % of </a:t>
                      </a:r>
                      <a:r>
                        <a:rPr lang="en-US" sz="1000">
                          <a:latin typeface="Times New Roman"/>
                          <a:ea typeface="Times New Roman"/>
                          <a:cs typeface="Times New Roman"/>
                          <a:sym typeface="Times New Roman"/>
                        </a:rPr>
                        <a:t>B</a:t>
                      </a:r>
                      <a:r>
                        <a:rPr lang="en-US" sz="1000" u="none" cap="none" strike="noStrike">
                          <a:latin typeface="Times New Roman"/>
                          <a:ea typeface="Times New Roman"/>
                          <a:cs typeface="Times New Roman"/>
                          <a:sym typeface="Times New Roman"/>
                        </a:rPr>
                        <a:t>rain Graphs</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Avg. Success in Test Graphs</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22575">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&gt;= 80%</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96.109919%</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22575">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&gt;= 85%</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97.309256%</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22575">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&gt;= 90%</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98.320565%</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22575">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&gt;= 95%</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99.1560%</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22575">
                <a:tc>
                  <a:txBody>
                    <a:bodyPr/>
                    <a:lstStyle/>
                    <a:p>
                      <a:pPr indent="0" lvl="0" marL="0" marR="0" rtl="0" algn="ctr">
                        <a:lnSpc>
                          <a:spcPct val="100000"/>
                        </a:lnSpc>
                        <a:spcBef>
                          <a:spcPts val="0"/>
                        </a:spcBef>
                        <a:spcAft>
                          <a:spcPts val="0"/>
                        </a:spcAft>
                        <a:buNone/>
                      </a:pPr>
                      <a:r>
                        <a:rPr lang="en-US" sz="1000" u="none" cap="none" strike="noStrike">
                          <a:latin typeface="Times New Roman"/>
                          <a:ea typeface="Times New Roman"/>
                          <a:cs typeface="Times New Roman"/>
                          <a:sym typeface="Times New Roman"/>
                        </a:rPr>
                        <a:t>100%</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latin typeface="Times New Roman"/>
                          <a:ea typeface="Times New Roman"/>
                          <a:cs typeface="Times New Roman"/>
                          <a:sym typeface="Times New Roman"/>
                        </a:rPr>
                        <a:t>99.9266%</a:t>
                      </a:r>
                      <a:endParaRPr sz="1200" u="none" cap="none" strike="noStrike">
                        <a:latin typeface="Times New Roman"/>
                        <a:ea typeface="Times New Roman"/>
                        <a:cs typeface="Times New Roman"/>
                        <a:sym typeface="Times New Roman"/>
                      </a:endParaRPr>
                    </a:p>
                  </a:txBody>
                  <a:tcPr marT="19050" marB="19050" marR="28575" marL="28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11700" y="445025"/>
            <a:ext cx="8306027"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38" name="Google Shape;138;p13"/>
          <p:cNvSpPr txBox="1"/>
          <p:nvPr>
            <p:ph idx="1" type="body"/>
          </p:nvPr>
        </p:nvSpPr>
        <p:spPr>
          <a:xfrm>
            <a:off x="311699" y="1152475"/>
            <a:ext cx="8306027" cy="3416400"/>
          </a:xfrm>
          <a:prstGeom prst="rect">
            <a:avLst/>
          </a:prstGeom>
          <a:noFill/>
          <a:ln>
            <a:noFill/>
          </a:ln>
        </p:spPr>
        <p:txBody>
          <a:bodyPr anchorCtr="0" anchor="t" bIns="91425" lIns="91425" spcFirstLastPara="1" rIns="91425" wrap="square" tIns="91425">
            <a:normAutofit lnSpcReduction="10000"/>
          </a:bodyPr>
          <a:lstStyle/>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The average shortest paths were calculated using Bellman Ford Algorithm for finding all pair shortest paths in each Brain graph. After finding all pair shortest paths from all the graphs, the following formula was used to calculated average shortest path length,  </a:t>
            </a:r>
            <a:endParaRPr sz="12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b="1" i="1" lang="en-US" sz="1200">
                <a:solidFill>
                  <a:schemeClr val="dk1"/>
                </a:solidFill>
                <a:latin typeface="Times New Roman"/>
                <a:ea typeface="Times New Roman"/>
                <a:cs typeface="Times New Roman"/>
                <a:sym typeface="Times New Roman"/>
              </a:rPr>
              <a:t>Avg. SPL = ( ∑ l * cnt(l) ) / (T), </a:t>
            </a:r>
            <a:endParaRPr b="1" i="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US" sz="1200">
                <a:solidFill>
                  <a:schemeClr val="dk1"/>
                </a:solidFill>
                <a:latin typeface="Times New Roman"/>
                <a:ea typeface="Times New Roman"/>
                <a:cs typeface="Times New Roman"/>
                <a:sym typeface="Times New Roman"/>
              </a:rPr>
              <a:t>           		where </a:t>
            </a:r>
            <a:r>
              <a:rPr b="1" i="1" lang="en-US" sz="1200">
                <a:solidFill>
                  <a:schemeClr val="dk1"/>
                </a:solidFill>
                <a:latin typeface="Times New Roman"/>
                <a:ea typeface="Times New Roman"/>
                <a:cs typeface="Times New Roman"/>
                <a:sym typeface="Times New Roman"/>
              </a:rPr>
              <a:t>cnt( l )</a:t>
            </a:r>
            <a:r>
              <a:rPr lang="en-US" sz="1200">
                <a:solidFill>
                  <a:schemeClr val="dk1"/>
                </a:solidFill>
                <a:latin typeface="Times New Roman"/>
                <a:ea typeface="Times New Roman"/>
                <a:cs typeface="Times New Roman"/>
                <a:sym typeface="Times New Roman"/>
              </a:rPr>
              <a:t> means number of shortest paths of length </a:t>
            </a:r>
            <a:r>
              <a:rPr b="1" i="1" lang="en-US" sz="1200">
                <a:solidFill>
                  <a:schemeClr val="dk1"/>
                </a:solidFill>
                <a:latin typeface="Times New Roman"/>
                <a:ea typeface="Times New Roman"/>
                <a:cs typeface="Times New Roman"/>
                <a:sym typeface="Times New Roman"/>
              </a:rPr>
              <a:t>l </a:t>
            </a:r>
            <a:r>
              <a:rPr lang="en-US" sz="1200">
                <a:solidFill>
                  <a:schemeClr val="dk1"/>
                </a:solidFill>
                <a:latin typeface="Times New Roman"/>
                <a:ea typeface="Times New Roman"/>
                <a:cs typeface="Times New Roman"/>
                <a:sym typeface="Times New Roman"/>
              </a:rPr>
              <a:t>in all the graphs and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b="1" i="1" lang="en-US" sz="1200">
                <a:solidFill>
                  <a:schemeClr val="dk1"/>
                </a:solidFill>
                <a:latin typeface="Times New Roman"/>
                <a:ea typeface="Times New Roman"/>
                <a:cs typeface="Times New Roman"/>
                <a:sym typeface="Times New Roman"/>
              </a:rPr>
              <a:t>                        </a:t>
            </a:r>
            <a:r>
              <a:rPr b="1" i="1" lang="en-US" sz="1200">
                <a:solidFill>
                  <a:schemeClr val="dk1"/>
                </a:solidFill>
                <a:latin typeface="Times New Roman"/>
                <a:ea typeface="Times New Roman"/>
                <a:cs typeface="Times New Roman"/>
                <a:sym typeface="Times New Roman"/>
              </a:rPr>
              <a:t>T</a:t>
            </a:r>
            <a:r>
              <a:rPr lang="en-US" sz="1200">
                <a:solidFill>
                  <a:schemeClr val="dk1"/>
                </a:solidFill>
                <a:latin typeface="Times New Roman"/>
                <a:ea typeface="Times New Roman"/>
                <a:cs typeface="Times New Roman"/>
                <a:sym typeface="Times New Roman"/>
              </a:rPr>
              <a:t> is the total number of paths in all the graphs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300 Brain graphs were separated and common triangles with respect to given certain threshold (% between 80 and 100) were collected by the following approach</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Build All possible Triangles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For each triangle count the number of graphs such that it occurs in that graph</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Calculate percentage. If it is greater or equal to the given threshold, then include this triangle for test.</a:t>
            </a:r>
            <a:endParaRPr sz="12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Number of occurrence of partially found triangles and fully found triangles were calculated for each triangle among all the test graphs. The success rate = (No. of full occurrence * 100 ) / (No. of total occurrence)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Future Work </a:t>
            </a:r>
            <a:endParaRPr>
              <a:latin typeface="Times New Roman"/>
              <a:ea typeface="Times New Roman"/>
              <a:cs typeface="Times New Roman"/>
              <a:sym typeface="Times New Roman"/>
            </a:endParaRPr>
          </a:p>
        </p:txBody>
      </p:sp>
      <p:sp>
        <p:nvSpPr>
          <p:cNvPr id="144" name="Google Shape;144;p16"/>
          <p:cNvSpPr txBox="1"/>
          <p:nvPr>
            <p:ph idx="1" type="body"/>
          </p:nvPr>
        </p:nvSpPr>
        <p:spPr>
          <a:xfrm>
            <a:off x="402135" y="1263008"/>
            <a:ext cx="6360405"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dk1"/>
              </a:buClr>
              <a:buSzPts val="1800"/>
              <a:buChar char="●"/>
            </a:pPr>
            <a:r>
              <a:rPr lang="en-US" sz="1200">
                <a:solidFill>
                  <a:schemeClr val="dk1"/>
                </a:solidFill>
                <a:latin typeface="Times New Roman"/>
                <a:ea typeface="Times New Roman"/>
                <a:cs typeface="Times New Roman"/>
                <a:sym typeface="Times New Roman"/>
              </a:rPr>
              <a:t>Strong connectivity and correlation between certain brain regions can be effective in identifying patterns in brain functions in exploration of emotion, behavior, reflexes and other important aspects of the study of the human brain.</a:t>
            </a:r>
            <a:endParaRPr/>
          </a:p>
          <a:p>
            <a:pPr indent="-285750" lvl="0" marL="285750" rtl="0" algn="l">
              <a:lnSpc>
                <a:spcPct val="115000"/>
              </a:lnSpc>
              <a:spcBef>
                <a:spcPts val="1200"/>
              </a:spcBef>
              <a:spcAft>
                <a:spcPts val="0"/>
              </a:spcAft>
              <a:buClr>
                <a:schemeClr val="dk1"/>
              </a:buClr>
              <a:buSzPts val="1800"/>
              <a:buChar char="●"/>
            </a:pPr>
            <a:r>
              <a:rPr lang="en-US" sz="1200">
                <a:solidFill>
                  <a:schemeClr val="dk1"/>
                </a:solidFill>
                <a:latin typeface="Times New Roman"/>
                <a:ea typeface="Times New Roman"/>
                <a:cs typeface="Times New Roman"/>
                <a:sym typeface="Times New Roman"/>
              </a:rPr>
              <a:t>Triangular patterns can be useful recovering damaged or partially corrupt brain images </a:t>
            </a:r>
            <a:endParaRPr/>
          </a:p>
          <a:p>
            <a:pPr indent="-285750" lvl="0" marL="285750" rtl="0" algn="l">
              <a:lnSpc>
                <a:spcPct val="115000"/>
              </a:lnSpc>
              <a:spcBef>
                <a:spcPts val="1200"/>
              </a:spcBef>
              <a:spcAft>
                <a:spcPts val="1200"/>
              </a:spcAft>
              <a:buClr>
                <a:schemeClr val="dk1"/>
              </a:buClr>
              <a:buSzPts val="1800"/>
              <a:buChar char="●"/>
            </a:pPr>
            <a:r>
              <a:rPr lang="en-US" sz="1200">
                <a:solidFill>
                  <a:schemeClr val="dk1"/>
                </a:solidFill>
                <a:latin typeface="Times New Roman"/>
                <a:ea typeface="Times New Roman"/>
                <a:cs typeface="Times New Roman"/>
                <a:sym typeface="Times New Roman"/>
              </a:rPr>
              <a:t>Brain region activity prediction is a potential possibility according to this hypothesis.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0" name="Google Shape;150;p17"/>
          <p:cNvSpPr txBox="1"/>
          <p:nvPr>
            <p:ph idx="1" type="body"/>
          </p:nvPr>
        </p:nvSpPr>
        <p:spPr>
          <a:xfrm>
            <a:off x="311700" y="1152475"/>
            <a:ext cx="7696836"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200">
                <a:solidFill>
                  <a:schemeClr val="dk1"/>
                </a:solidFill>
                <a:latin typeface="Times New Roman"/>
                <a:ea typeface="Times New Roman"/>
                <a:cs typeface="Times New Roman"/>
                <a:sym typeface="Times New Roman"/>
              </a:rPr>
              <a:t>This study intended to find a pattern in correlation between brain region activity analyzing brain networks.</a:t>
            </a:r>
            <a:endParaRPr/>
          </a:p>
          <a:p>
            <a:pPr indent="0" lvl="0" marL="0" rtl="0" algn="l">
              <a:lnSpc>
                <a:spcPct val="115000"/>
              </a:lnSpc>
              <a:spcBef>
                <a:spcPts val="1200"/>
              </a:spcBef>
              <a:spcAft>
                <a:spcPts val="0"/>
              </a:spcAft>
              <a:buSzPts val="1800"/>
              <a:buNone/>
            </a:pPr>
            <a:r>
              <a:rPr lang="en-US" sz="1200">
                <a:solidFill>
                  <a:schemeClr val="dk1"/>
                </a:solidFill>
                <a:latin typeface="Times New Roman"/>
                <a:ea typeface="Times New Roman"/>
                <a:cs typeface="Times New Roman"/>
                <a:sym typeface="Times New Roman"/>
              </a:rPr>
              <a:t>But to establish such a hypothesis with proper statistical reasoning, a large collection of brain graphs will be needed and it should be tested for a long period of time. This study shows the possibility of existence of such a hypothesis in brain networks with a limited amount of data.</a:t>
            </a:r>
            <a:endParaRPr/>
          </a:p>
          <a:p>
            <a:pPr indent="0" lvl="0" marL="0" rtl="0" algn="l">
              <a:lnSpc>
                <a:spcPct val="115000"/>
              </a:lnSpc>
              <a:spcBef>
                <a:spcPts val="1200"/>
              </a:spcBef>
              <a:spcAft>
                <a:spcPts val="1200"/>
              </a:spcAft>
              <a:buSzPts val="1800"/>
              <a:buNone/>
            </a:pPr>
            <a:r>
              <a:rPr lang="en-US" sz="1200">
                <a:solidFill>
                  <a:schemeClr val="dk1"/>
                </a:solidFill>
                <a:latin typeface="Times New Roman"/>
                <a:ea typeface="Times New Roman"/>
                <a:cs typeface="Times New Roman"/>
                <a:sym typeface="Times New Roman"/>
              </a:rPr>
              <a:t>We look forward to use these findings to explore the activity and patterns of brain networks to help understand the different aspects of the study of human brain.</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descr="Fig1" id="62" name="Google Shape;62;p2"/>
          <p:cNvPicPr preferRelativeResize="0"/>
          <p:nvPr/>
        </p:nvPicPr>
        <p:blipFill rotWithShape="1">
          <a:blip r:embed="rId3">
            <a:alphaModFix/>
          </a:blip>
          <a:srcRect b="0" l="0" r="0" t="0"/>
          <a:stretch/>
        </p:blipFill>
        <p:spPr>
          <a:xfrm>
            <a:off x="5531940" y="1913949"/>
            <a:ext cx="3209925" cy="2371725"/>
          </a:xfrm>
          <a:prstGeom prst="rect">
            <a:avLst/>
          </a:prstGeom>
          <a:noFill/>
          <a:ln>
            <a:noFill/>
          </a:ln>
        </p:spPr>
      </p:pic>
      <p:sp>
        <p:nvSpPr>
          <p:cNvPr id="63" name="Google Shape;63;p2"/>
          <p:cNvSpPr txBox="1"/>
          <p:nvPr>
            <p:ph type="title"/>
          </p:nvPr>
        </p:nvSpPr>
        <p:spPr>
          <a:xfrm>
            <a:off x="221265" y="442619"/>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Triangles in Graphs </a:t>
            </a:r>
            <a:endParaRPr>
              <a:latin typeface="Times New Roman"/>
              <a:ea typeface="Times New Roman"/>
              <a:cs typeface="Times New Roman"/>
              <a:sym typeface="Times New Roman"/>
            </a:endParaRPr>
          </a:p>
        </p:txBody>
      </p:sp>
      <p:sp>
        <p:nvSpPr>
          <p:cNvPr id="64" name="Google Shape;64;p2"/>
          <p:cNvSpPr txBox="1"/>
          <p:nvPr>
            <p:ph idx="1" type="body"/>
          </p:nvPr>
        </p:nvSpPr>
        <p:spPr>
          <a:xfrm>
            <a:off x="191319" y="1232862"/>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US" sz="1200">
                <a:solidFill>
                  <a:schemeClr val="dk1"/>
                </a:solidFill>
                <a:latin typeface="Times New Roman"/>
                <a:ea typeface="Times New Roman"/>
                <a:cs typeface="Times New Roman"/>
                <a:sym typeface="Times New Roman"/>
              </a:rPr>
              <a:t>A triangle in an undirected unweighted graph G (V, E) is a planar subgraph (Also a Bi-Connected Component) containing nodes u, v, w € V such that for any pair of nodes u, v, w there is an edge e € E connecting that pair.</a:t>
            </a:r>
            <a:endParaRPr/>
          </a:p>
        </p:txBody>
      </p:sp>
      <p:sp>
        <p:nvSpPr>
          <p:cNvPr id="65" name="Google Shape;65;p2"/>
          <p:cNvSpPr txBox="1"/>
          <p:nvPr/>
        </p:nvSpPr>
        <p:spPr>
          <a:xfrm>
            <a:off x="221265" y="2027613"/>
            <a:ext cx="423035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In Figure 1, vertices 2, 5, 4 form a triangle since there is an edge between every pair of these nodes. But there is no other triangle in the graph.</a:t>
            </a:r>
            <a:endParaRPr/>
          </a:p>
        </p:txBody>
      </p:sp>
      <p:sp>
        <p:nvSpPr>
          <p:cNvPr id="66" name="Google Shape;66;p2"/>
          <p:cNvSpPr txBox="1"/>
          <p:nvPr/>
        </p:nvSpPr>
        <p:spPr>
          <a:xfrm>
            <a:off x="221264" y="3342996"/>
            <a:ext cx="42303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Times New Roman"/>
                <a:ea typeface="Times New Roman"/>
                <a:cs typeface="Times New Roman"/>
                <a:sym typeface="Times New Roman"/>
              </a:rPr>
              <a:t>Such triangles indicates a strong connectivity between respective nodes in a graph</a:t>
            </a:r>
            <a:endParaRPr/>
          </a:p>
        </p:txBody>
      </p:sp>
      <p:sp>
        <p:nvSpPr>
          <p:cNvPr id="67" name="Google Shape;67;p2"/>
          <p:cNvSpPr txBox="1"/>
          <p:nvPr/>
        </p:nvSpPr>
        <p:spPr>
          <a:xfrm>
            <a:off x="6672106" y="4054842"/>
            <a:ext cx="1256044"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Figure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Overview of Brain Graphs</a:t>
            </a:r>
            <a:endParaRPr>
              <a:latin typeface="Times New Roman"/>
              <a:ea typeface="Times New Roman"/>
              <a:cs typeface="Times New Roman"/>
              <a:sym typeface="Times New Roman"/>
            </a:endParaRPr>
          </a:p>
        </p:txBody>
      </p:sp>
      <p:sp>
        <p:nvSpPr>
          <p:cNvPr id="73" name="Google Shape;7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171450" lvl="0" marL="171450" rtl="0" algn="l">
              <a:lnSpc>
                <a:spcPct val="115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Magnetic resonance imaging studies have shown brain regions are connected structurally and functionally. </a:t>
            </a:r>
            <a:endParaRPr sz="1200">
              <a:solidFill>
                <a:schemeClr val="dk1"/>
              </a:solidFill>
              <a:latin typeface="Times New Roman"/>
              <a:ea typeface="Times New Roman"/>
              <a:cs typeface="Times New Roman"/>
              <a:sym typeface="Times New Roman"/>
            </a:endParaRPr>
          </a:p>
          <a:p>
            <a:pPr indent="-171450" lvl="0" marL="171450" rtl="0" algn="l">
              <a:lnSpc>
                <a:spcPct val="115000"/>
              </a:lnSpc>
              <a:spcBef>
                <a:spcPts val="120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Static structural brain graphs consist of Region of Interest (ROI) based multiple scale spatial nodes and the edges are defined from the thickness and volume of Gray matter.</a:t>
            </a:r>
            <a:endParaRPr sz="1200">
              <a:solidFill>
                <a:schemeClr val="dk1"/>
              </a:solidFill>
              <a:latin typeface="Times New Roman"/>
              <a:ea typeface="Times New Roman"/>
              <a:cs typeface="Times New Roman"/>
              <a:sym typeface="Times New Roman"/>
            </a:endParaRPr>
          </a:p>
          <a:p>
            <a:pPr indent="-171450" lvl="0" marL="171450" rtl="0" algn="l">
              <a:lnSpc>
                <a:spcPct val="115000"/>
              </a:lnSpc>
              <a:spcBef>
                <a:spcPts val="1200"/>
              </a:spcBef>
              <a:spcAft>
                <a:spcPts val="120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Functional connectivity comprises the temporal relations connecting neurophysiological events or statistical dependencies. A discrete cognitive function is associated with each node and the correlation between functions acts as edges.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Triangles in Brain Graphs</a:t>
            </a:r>
            <a:endParaRPr/>
          </a:p>
        </p:txBody>
      </p:sp>
      <p:sp>
        <p:nvSpPr>
          <p:cNvPr id="79" name="Google Shape;79;p4"/>
          <p:cNvSpPr txBox="1"/>
          <p:nvPr>
            <p:ph idx="1" type="body"/>
          </p:nvPr>
        </p:nvSpPr>
        <p:spPr>
          <a:xfrm>
            <a:off x="241362" y="1162523"/>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Triangles in brain graph can indicate a strong connectivity among certain brain regions in brain networks.</a:t>
            </a:r>
            <a:endParaRPr/>
          </a:p>
          <a:p>
            <a:pPr indent="-342900" lvl="0" marL="457200" rtl="0" algn="l">
              <a:lnSpc>
                <a:spcPct val="150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We propose the following hypothesis, “There are Common Triangles in General Brain Networks Which Tends to Occur Fully if Any Pair of Vertices Exists and Are Connected in a Brain Network Rather Than Occurring Partially”</a:t>
            </a:r>
            <a:endParaRPr/>
          </a:p>
          <a:p>
            <a:pPr indent="-342900" lvl="0" marL="457200" rtl="0" algn="l">
              <a:lnSpc>
                <a:spcPct val="150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It indicates, if any part of the triangle is present (3 nodes / brain regions of that triangle that are connected) then it will be such a case that all three of them are connected to each other.</a:t>
            </a:r>
            <a:endParaRPr/>
          </a:p>
          <a:p>
            <a:pPr indent="-342900" lvl="0" marL="457200" rtl="0" algn="l">
              <a:lnSpc>
                <a:spcPct val="150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This can help identifying strong connectivity and correlation between certain regions of human brain in certain emotional, psychological or physical state.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Triangles in Brain Graphs</a:t>
            </a:r>
            <a:endParaRPr/>
          </a:p>
        </p:txBody>
      </p:sp>
      <p:sp>
        <p:nvSpPr>
          <p:cNvPr id="85" name="Google Shape;85;p5"/>
          <p:cNvSpPr txBox="1"/>
          <p:nvPr>
            <p:ph idx="1" type="body"/>
          </p:nvPr>
        </p:nvSpPr>
        <p:spPr>
          <a:xfrm>
            <a:off x="241362" y="1162523"/>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800"/>
              <a:buNone/>
            </a:pPr>
            <a:r>
              <a:rPr lang="en-US" sz="1200">
                <a:solidFill>
                  <a:schemeClr val="dk1"/>
                </a:solidFill>
                <a:latin typeface="Times New Roman"/>
                <a:ea typeface="Times New Roman"/>
                <a:cs typeface="Times New Roman"/>
                <a:sym typeface="Times New Roman"/>
              </a:rPr>
              <a:t>For an example, suppose there is a common triangle found among the regions, Primary Visual Cortex, Sixth Visual Area and Primary Motor Cortex, it means when there is any correlation between these three regions , the tend to have a strong connectivity, in other words, there is correlation between each of them.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455073"/>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Methodology </a:t>
            </a:r>
            <a:endParaRPr>
              <a:latin typeface="Times New Roman"/>
              <a:ea typeface="Times New Roman"/>
              <a:cs typeface="Times New Roman"/>
              <a:sym typeface="Times New Roman"/>
            </a:endParaRPr>
          </a:p>
        </p:txBody>
      </p:sp>
      <p:sp>
        <p:nvSpPr>
          <p:cNvPr id="91" name="Google Shape;91;p6"/>
          <p:cNvSpPr txBox="1"/>
          <p:nvPr>
            <p:ph idx="1" type="body"/>
          </p:nvPr>
        </p:nvSpPr>
        <p:spPr>
          <a:xfrm>
            <a:off x="311700" y="1152475"/>
            <a:ext cx="6053400" cy="337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600">
                <a:solidFill>
                  <a:schemeClr val="dk1"/>
                </a:solidFill>
                <a:latin typeface="Times New Roman"/>
                <a:ea typeface="Times New Roman"/>
                <a:cs typeface="Times New Roman"/>
                <a:sym typeface="Times New Roman"/>
              </a:rPr>
              <a:t>Collecting Data</a:t>
            </a:r>
            <a:endParaRPr/>
          </a:p>
          <a:p>
            <a:pPr indent="-285750" lvl="0" marL="285750" rtl="0" algn="l">
              <a:lnSpc>
                <a:spcPct val="115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The fMRI data was collected from Human Connectome Project (HCP) 500-subject data </a:t>
            </a:r>
            <a:r>
              <a:rPr lang="en-US" sz="1200">
                <a:solidFill>
                  <a:schemeClr val="dk1"/>
                </a:solidFill>
                <a:latin typeface="Times New Roman"/>
                <a:ea typeface="Times New Roman"/>
                <a:cs typeface="Times New Roman"/>
                <a:sym typeface="Times New Roman"/>
              </a:rPr>
              <a:t>release </a:t>
            </a:r>
            <a:r>
              <a:rPr lang="en-US" sz="1200">
                <a:solidFill>
                  <a:schemeClr val="dk1"/>
                </a:solidFill>
                <a:latin typeface="Times New Roman"/>
                <a:ea typeface="Times New Roman"/>
                <a:cs typeface="Times New Roman"/>
                <a:sym typeface="Times New Roman"/>
              </a:rPr>
              <a:t>(2014).</a:t>
            </a:r>
            <a:endParaRPr/>
          </a:p>
          <a:p>
            <a:pPr indent="-285750" lvl="0" marL="285750" rtl="0" algn="l">
              <a:lnSpc>
                <a:spcPct val="115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The node labelling and region identification was according to the study A Multi-modal Parcellation of Human Cerebral Cortex</a:t>
            </a:r>
            <a:endParaRPr sz="1200">
              <a:solidFill>
                <a:schemeClr val="dk1"/>
              </a:solidFill>
              <a:latin typeface="Times New Roman"/>
              <a:ea typeface="Times New Roman"/>
              <a:cs typeface="Times New Roman"/>
              <a:sym typeface="Times New Roman"/>
            </a:endParaRPr>
          </a:p>
          <a:p>
            <a:pPr indent="-285750" lvl="0" marL="285750" rtl="0" algn="l">
              <a:lnSpc>
                <a:spcPct val="115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The graphs used in this study was proposed by the study Inferring Temporal Information from a Snapshot of a Dynamic Network </a:t>
            </a:r>
            <a:endParaRPr/>
          </a:p>
          <a:p>
            <a:pPr indent="-285750" lvl="0" marL="285750" rtl="0" algn="l">
              <a:lnSpc>
                <a:spcPct val="115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400 were </a:t>
            </a:r>
            <a:r>
              <a:rPr lang="en-US" sz="1200">
                <a:solidFill>
                  <a:schemeClr val="dk1"/>
                </a:solidFill>
                <a:latin typeface="Times New Roman"/>
                <a:ea typeface="Times New Roman"/>
                <a:cs typeface="Times New Roman"/>
                <a:sym typeface="Times New Roman"/>
              </a:rPr>
              <a:t>built</a:t>
            </a:r>
            <a:r>
              <a:rPr lang="en-US" sz="1200">
                <a:solidFill>
                  <a:schemeClr val="dk1"/>
                </a:solidFill>
                <a:latin typeface="Times New Roman"/>
                <a:ea typeface="Times New Roman"/>
                <a:cs typeface="Times New Roman"/>
                <a:sym typeface="Times New Roman"/>
              </a:rPr>
              <a:t> from resting state fMRI data of 100 random subjects.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pic>
        <p:nvPicPr>
          <p:cNvPr id="92" name="Google Shape;92;p6"/>
          <p:cNvPicPr preferRelativeResize="0"/>
          <p:nvPr/>
        </p:nvPicPr>
        <p:blipFill rotWithShape="1">
          <a:blip r:embed="rId3">
            <a:alphaModFix/>
          </a:blip>
          <a:srcRect b="0" l="19457" r="14218" t="0"/>
          <a:stretch/>
        </p:blipFill>
        <p:spPr>
          <a:xfrm>
            <a:off x="6365075" y="1152463"/>
            <a:ext cx="2411000" cy="337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241361"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Background</a:t>
            </a:r>
            <a:endParaRPr/>
          </a:p>
        </p:txBody>
      </p:sp>
      <p:pic>
        <p:nvPicPr>
          <p:cNvPr descr="Fig7" id="98" name="Google Shape;98;p7"/>
          <p:cNvPicPr preferRelativeResize="0"/>
          <p:nvPr/>
        </p:nvPicPr>
        <p:blipFill rotWithShape="1">
          <a:blip r:embed="rId3">
            <a:alphaModFix/>
          </a:blip>
          <a:srcRect b="0" l="0" r="0" t="0"/>
          <a:stretch/>
        </p:blipFill>
        <p:spPr>
          <a:xfrm>
            <a:off x="-381837" y="10049"/>
            <a:ext cx="1003830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Data Format</a:t>
            </a:r>
            <a:endParaRPr>
              <a:latin typeface="Times New Roman"/>
              <a:ea typeface="Times New Roman"/>
              <a:cs typeface="Times New Roman"/>
              <a:sym typeface="Times New Roman"/>
            </a:endParaRPr>
          </a:p>
        </p:txBody>
      </p:sp>
      <p:sp>
        <p:nvSpPr>
          <p:cNvPr id="104" name="Google Shape;104;p8"/>
          <p:cNvSpPr txBox="1"/>
          <p:nvPr>
            <p:ph idx="1" type="body"/>
          </p:nvPr>
        </p:nvSpPr>
        <p:spPr>
          <a:xfrm>
            <a:off x="311700" y="1152475"/>
            <a:ext cx="1497003"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a:t>1 	128</a:t>
            </a:r>
            <a:endParaRPr/>
          </a:p>
          <a:p>
            <a:pPr indent="0" lvl="0" marL="114300" rtl="0" algn="l">
              <a:lnSpc>
                <a:spcPct val="115000"/>
              </a:lnSpc>
              <a:spcBef>
                <a:spcPts val="0"/>
              </a:spcBef>
              <a:spcAft>
                <a:spcPts val="0"/>
              </a:spcAft>
              <a:buSzPts val="1800"/>
              <a:buNone/>
            </a:pPr>
            <a:r>
              <a:rPr lang="en-US"/>
              <a:t>1 	2</a:t>
            </a:r>
            <a:endParaRPr/>
          </a:p>
          <a:p>
            <a:pPr indent="0" lvl="0" marL="114300" rtl="0" algn="l">
              <a:lnSpc>
                <a:spcPct val="115000"/>
              </a:lnSpc>
              <a:spcBef>
                <a:spcPts val="0"/>
              </a:spcBef>
              <a:spcAft>
                <a:spcPts val="0"/>
              </a:spcAft>
              <a:buSzPts val="1800"/>
              <a:buNone/>
            </a:pPr>
            <a:r>
              <a:rPr lang="en-US"/>
              <a:t>1 	131</a:t>
            </a:r>
            <a:endParaRPr/>
          </a:p>
          <a:p>
            <a:pPr indent="0" lvl="0" marL="114300" rtl="0" algn="l">
              <a:lnSpc>
                <a:spcPct val="115000"/>
              </a:lnSpc>
              <a:spcBef>
                <a:spcPts val="0"/>
              </a:spcBef>
              <a:spcAft>
                <a:spcPts val="0"/>
              </a:spcAft>
              <a:buSzPts val="1800"/>
              <a:buNone/>
            </a:pPr>
            <a:r>
              <a:rPr lang="en-US"/>
              <a:t>1 	4</a:t>
            </a:r>
            <a:endParaRPr/>
          </a:p>
          <a:p>
            <a:pPr indent="0" lvl="0" marL="114300" rtl="0" algn="l">
              <a:lnSpc>
                <a:spcPct val="115000"/>
              </a:lnSpc>
              <a:spcBef>
                <a:spcPts val="0"/>
              </a:spcBef>
              <a:spcAft>
                <a:spcPts val="0"/>
              </a:spcAft>
              <a:buSzPts val="1800"/>
              <a:buNone/>
            </a:pPr>
            <a:r>
              <a:rPr lang="en-US"/>
              <a:t>1 	5</a:t>
            </a:r>
            <a:endParaRPr/>
          </a:p>
          <a:p>
            <a:pPr indent="0" lvl="0" marL="114300" rtl="0" algn="l">
              <a:lnSpc>
                <a:spcPct val="115000"/>
              </a:lnSpc>
              <a:spcBef>
                <a:spcPts val="0"/>
              </a:spcBef>
              <a:spcAft>
                <a:spcPts val="0"/>
              </a:spcAft>
              <a:buSzPts val="1800"/>
              <a:buNone/>
            </a:pPr>
            <a:r>
              <a:rPr lang="en-US"/>
              <a:t>1 	6</a:t>
            </a:r>
            <a:endParaRPr/>
          </a:p>
          <a:p>
            <a:pPr indent="0" lvl="0" marL="114300" rtl="0" algn="l">
              <a:lnSpc>
                <a:spcPct val="115000"/>
              </a:lnSpc>
              <a:spcBef>
                <a:spcPts val="0"/>
              </a:spcBef>
              <a:spcAft>
                <a:spcPts val="0"/>
              </a:spcAft>
              <a:buSzPts val="1800"/>
              <a:buNone/>
            </a:pPr>
            <a:r>
              <a:rPr lang="en-US"/>
              <a:t>1 	7</a:t>
            </a:r>
            <a:endParaRPr/>
          </a:p>
          <a:p>
            <a:pPr indent="0" lvl="0" marL="114300" rtl="0" algn="l">
              <a:lnSpc>
                <a:spcPct val="115000"/>
              </a:lnSpc>
              <a:spcBef>
                <a:spcPts val="0"/>
              </a:spcBef>
              <a:spcAft>
                <a:spcPts val="0"/>
              </a:spcAft>
              <a:buSzPts val="1800"/>
              <a:buNone/>
            </a:pPr>
            <a:r>
              <a:rPr lang="en-US"/>
              <a:t>1 	137</a:t>
            </a:r>
            <a:endParaRPr/>
          </a:p>
          <a:p>
            <a:pPr indent="0" lvl="0" marL="114300" rtl="0" algn="l">
              <a:lnSpc>
                <a:spcPct val="115000"/>
              </a:lnSpc>
              <a:spcBef>
                <a:spcPts val="0"/>
              </a:spcBef>
              <a:spcAft>
                <a:spcPts val="0"/>
              </a:spcAft>
              <a:buSzPts val="1800"/>
              <a:buNone/>
            </a:pPr>
            <a:r>
              <a:rPr lang="en-US"/>
              <a:t>1 	11</a:t>
            </a:r>
            <a:endParaRPr/>
          </a:p>
          <a:p>
            <a:pPr indent="0" lvl="0" marL="114300" rtl="0" algn="l">
              <a:lnSpc>
                <a:spcPct val="115000"/>
              </a:lnSpc>
              <a:spcBef>
                <a:spcPts val="0"/>
              </a:spcBef>
              <a:spcAft>
                <a:spcPts val="0"/>
              </a:spcAft>
              <a:buSzPts val="1800"/>
              <a:buNone/>
            </a:pPr>
            <a:r>
              <a:rPr lang="en-US"/>
              <a:t>1 	12</a:t>
            </a:r>
            <a:endParaRPr/>
          </a:p>
        </p:txBody>
      </p:sp>
      <p:sp>
        <p:nvSpPr>
          <p:cNvPr id="105" name="Google Shape;105;p8"/>
          <p:cNvSpPr txBox="1"/>
          <p:nvPr/>
        </p:nvSpPr>
        <p:spPr>
          <a:xfrm>
            <a:off x="2642918" y="1152475"/>
            <a:ext cx="1497003" cy="3416400"/>
          </a:xfrm>
          <a:prstGeom prst="rect">
            <a:avLst/>
          </a:prstGeom>
          <a:noFill/>
          <a:ln>
            <a:noFill/>
          </a:ln>
        </p:spPr>
        <p:txBody>
          <a:bodyPr anchorCtr="0" anchor="t" bIns="91425" lIns="91425" spcFirstLastPara="1" rIns="91425" wrap="square" tIns="91425">
            <a:normAutofit/>
          </a:bodyPr>
          <a:lstStyle/>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169 	180</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169 	171</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170 	175</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171 	180</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173 	176</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173 	178</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174 	175</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175 	178</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176 	178</a:t>
            </a:r>
            <a:endParaRPr/>
          </a:p>
          <a:p>
            <a:pPr indent="0" lvl="0" marL="114300" marR="0" rtl="0" algn="l">
              <a:lnSpc>
                <a:spcPct val="115000"/>
              </a:lnSpc>
              <a:spcBef>
                <a:spcPts val="0"/>
              </a:spcBef>
              <a:spcAft>
                <a:spcPts val="0"/>
              </a:spcAft>
              <a:buClr>
                <a:schemeClr val="dk2"/>
              </a:buClr>
              <a:buSzPts val="1800"/>
              <a:buFont typeface="Arial"/>
              <a:buNone/>
            </a:pPr>
            <a:r>
              <a:rPr b="0" i="0" lang="en-US" sz="1800" u="none" cap="none" strike="noStrike">
                <a:solidFill>
                  <a:schemeClr val="dk2"/>
                </a:solidFill>
                <a:latin typeface="Arial"/>
                <a:ea typeface="Arial"/>
                <a:cs typeface="Arial"/>
                <a:sym typeface="Arial"/>
              </a:rPr>
              <a:t>179 	180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Times New Roman"/>
                <a:ea typeface="Times New Roman"/>
                <a:cs typeface="Times New Roman"/>
                <a:sym typeface="Times New Roman"/>
              </a:rPr>
              <a:t>Intuition</a:t>
            </a:r>
            <a:endParaRPr/>
          </a:p>
        </p:txBody>
      </p:sp>
      <p:sp>
        <p:nvSpPr>
          <p:cNvPr id="111" name="Google Shape;11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After analyzing the brain graphs we calculated the average shortest path of all the graphs and it was approximately 2.03293</a:t>
            </a:r>
            <a:endParaRPr/>
          </a:p>
          <a:p>
            <a:pPr indent="-342900" lvl="0" marL="457200" rtl="0" algn="l">
              <a:lnSpc>
                <a:spcPct val="115000"/>
              </a:lnSpc>
              <a:spcBef>
                <a:spcPts val="0"/>
              </a:spcBef>
              <a:spcAft>
                <a:spcPts val="0"/>
              </a:spcAft>
              <a:buClr>
                <a:schemeClr val="dk1"/>
              </a:buClr>
              <a:buSzPts val="1800"/>
              <a:buFont typeface="Arial"/>
              <a:buChar char="•"/>
            </a:pPr>
            <a:r>
              <a:rPr lang="en-US" sz="1200">
                <a:solidFill>
                  <a:schemeClr val="dk1"/>
                </a:solidFill>
                <a:latin typeface="Times New Roman"/>
                <a:ea typeface="Times New Roman"/>
                <a:cs typeface="Times New Roman"/>
                <a:sym typeface="Times New Roman"/>
              </a:rPr>
              <a:t>This data indicates that there are a lot of arbitrary paths of length two in the brain networks which tends to establish triangles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