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  <p:sldMasterId id="2147483906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7" r:id="rId4"/>
    <p:sldId id="263" r:id="rId5"/>
    <p:sldId id="262" r:id="rId6"/>
    <p:sldId id="258" r:id="rId7"/>
    <p:sldId id="265" r:id="rId8"/>
    <p:sldId id="266" r:id="rId9"/>
    <p:sldId id="267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3" r:id="rId31"/>
    <p:sldId id="299" r:id="rId32"/>
    <p:sldId id="314" r:id="rId33"/>
    <p:sldId id="292" r:id="rId34"/>
    <p:sldId id="294" r:id="rId35"/>
    <p:sldId id="297" r:id="rId36"/>
    <p:sldId id="288" r:id="rId37"/>
    <p:sldId id="313" r:id="rId38"/>
    <p:sldId id="289" r:id="rId39"/>
    <p:sldId id="296" r:id="rId40"/>
    <p:sldId id="307" r:id="rId41"/>
    <p:sldId id="308" r:id="rId42"/>
    <p:sldId id="302" r:id="rId43"/>
    <p:sldId id="298" r:id="rId44"/>
    <p:sldId id="304" r:id="rId45"/>
    <p:sldId id="309" r:id="rId46"/>
    <p:sldId id="311" r:id="rId47"/>
    <p:sldId id="310" r:id="rId48"/>
    <p:sldId id="312" r:id="rId49"/>
    <p:sldId id="290" r:id="rId50"/>
    <p:sldId id="315" r:id="rId51"/>
    <p:sldId id="261" r:id="rId5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72">
          <p15:clr>
            <a:srgbClr val="A4A3A4"/>
          </p15:clr>
        </p15:guide>
        <p15:guide id="3" orient="horz" pos="1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EE7"/>
    <a:srgbClr val="7CA8DE"/>
    <a:srgbClr val="90B6E4"/>
    <a:srgbClr val="80ABE0"/>
    <a:srgbClr val="6FA0DB"/>
    <a:srgbClr val="404042"/>
    <a:srgbClr val="F4A196"/>
    <a:srgbClr val="F29386"/>
    <a:srgbClr val="F9CDC7"/>
    <a:srgbClr val="F7B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932" autoAdjust="0"/>
  </p:normalViewPr>
  <p:slideViewPr>
    <p:cSldViewPr snapToObjects="1">
      <p:cViewPr varScale="1">
        <p:scale>
          <a:sx n="161" d="100"/>
          <a:sy n="161" d="100"/>
        </p:scale>
        <p:origin x="944" y="184"/>
      </p:cViewPr>
      <p:guideLst>
        <p:guide orient="horz" pos="2152"/>
        <p:guide pos="2872"/>
        <p:guide orient="horz" pos="1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3188356"/>
            <a:ext cx="2627784" cy="195514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1"/>
            <a:ext cx="2627784" cy="3188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10/8/24</a:t>
            </a:fld>
            <a:endParaRPr lang="ko-KR" altLang="en-US" sz="10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200" b="1" dirty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4" name="날짜 개체 틀 1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10/8/24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z="1000">
                <a:latin typeface="Arial" charset="0"/>
                <a:ea typeface="Arial" charset="0"/>
              </a:rPr>
              <a:t>바닥글</a:t>
            </a:r>
            <a:endParaRPr lang="en-US" altLang="ko-KR" sz="1000" dirty="0">
              <a:latin typeface="Arial" charset="0"/>
              <a:ea typeface="Arial" charset="0"/>
            </a:endParaRP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737" y="60471"/>
            <a:ext cx="9006529" cy="5022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2329378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10/8/24</a:t>
            </a:fld>
            <a:endParaRPr lang="ko-KR" altLang="en-US" sz="10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>
            <a:off x="0" y="0"/>
            <a:ext cx="6529070" cy="5144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6516370" y="3188335"/>
            <a:ext cx="2628265" cy="1955800"/>
          </a:xfrm>
          <a:prstGeom prst="rect">
            <a:avLst/>
          </a:prstGeom>
          <a:solidFill>
            <a:srgbClr val="404042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6516370" y="0"/>
            <a:ext cx="2628265" cy="3188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b="0">
                <a:solidFill>
                  <a:schemeClr val="bg1"/>
                </a:solidFill>
                <a:latin typeface="Arial" charset="0"/>
                <a:ea typeface="맑은 고딕" charset="0"/>
              </a:rPr>
              <a:t>10/8/24</a:t>
            </a:fld>
            <a:endParaRPr lang="en-US" altLang="ko-KR" sz="1000" b="0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r>
              <a:rPr sz="100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9" name="Rect 0"/>
          <p:cNvSpPr txBox="1">
            <a:spLocks noGrp="1" noChangeArrowheads="1"/>
          </p:cNvSpPr>
          <p:nvPr>
            <p:ph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b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sz="100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820" cy="12293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buFontTx/>
              <a:buNone/>
            </a:pPr>
            <a:r>
              <a:rPr sz="4200" b="1">
                <a:solidFill>
                  <a:schemeClr val="bg1"/>
                </a:solidFill>
                <a:latin typeface="Arial" charset="0"/>
                <a:ea typeface="Arial" charset="0"/>
              </a:rPr>
              <a:t>마스터</a:t>
            </a:r>
            <a:r>
              <a:rPr sz="42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4200" b="1">
                <a:solidFill>
                  <a:schemeClr val="bg1"/>
                </a:solidFill>
                <a:latin typeface="Arial" charset="0"/>
                <a:ea typeface="Arial" charset="0"/>
              </a:rPr>
              <a:t>제목</a:t>
            </a:r>
            <a:r>
              <a:rPr sz="42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4200" b="1">
                <a:solidFill>
                  <a:schemeClr val="bg1"/>
                </a:solidFill>
                <a:latin typeface="Arial" charset="0"/>
                <a:ea typeface="Arial" charset="0"/>
              </a:rPr>
              <a:t>스타일</a:t>
            </a:r>
            <a:r>
              <a:rPr sz="4200" b="1">
                <a:solidFill>
                  <a:schemeClr val="bg1"/>
                </a:solidFill>
                <a:latin typeface="Arial" charset="0"/>
                <a:ea typeface="맑은 고딕" charset="0"/>
              </a:rPr>
              <a:t> </a:t>
            </a:r>
            <a:r>
              <a:rPr sz="4200" b="1">
                <a:solidFill>
                  <a:schemeClr val="bg1"/>
                </a:solidFill>
                <a:latin typeface="Arial" charset="0"/>
                <a:ea typeface="Arial" charset="0"/>
              </a:rPr>
              <a:t>편집</a:t>
            </a:r>
          </a:p>
        </p:txBody>
      </p:sp>
      <p:sp>
        <p:nvSpPr>
          <p:cNvPr id="11" name="Rect 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925" cy="5994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marL="0" indent="0" algn="l" defTabSz="914400">
              <a:buFontTx/>
              <a:buNone/>
            </a:pP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</a:t>
            </a: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맑은 고딕" charset="0"/>
              </a:rPr>
              <a:t> </a:t>
            </a: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텍스트</a:t>
            </a: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맑은 고딕" charset="0"/>
              </a:rPr>
              <a:t> </a:t>
            </a: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스타일을</a:t>
            </a: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맑은 고딕" charset="0"/>
              </a:rPr>
              <a:t> </a:t>
            </a: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편집합니다</a:t>
            </a: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맑은 고딕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5630" cy="31750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>
              <a:buFontTx/>
              <a:buNone/>
            </a:pP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</a:t>
            </a: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맑은 고딕" charset="0"/>
              </a:rPr>
              <a:t> </a:t>
            </a: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제목</a:t>
            </a: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맑은 고딕" charset="0"/>
              </a:rPr>
              <a:t> </a:t>
            </a: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스타일</a:t>
            </a: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맑은 고딕" charset="0"/>
              </a:rPr>
              <a:t> </a:t>
            </a: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편집</a:t>
            </a:r>
          </a:p>
        </p:txBody>
      </p:sp>
      <p:sp>
        <p:nvSpPr>
          <p:cNvPr id="14" name="Rect 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맑은 고딕" charset="0"/>
              </a:rPr>
              <a:t>10/8/24</a:t>
            </a:fld>
            <a:endParaRPr lang="en-US" altLang="ko-KR" sz="1000" b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r>
              <a:rPr sz="1000"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6" name="Rect 0"/>
          <p:cNvSpPr txBox="1">
            <a:spLocks noGrp="1" noChangeArrowheads="1"/>
          </p:cNvSpPr>
          <p:nvPr>
            <p:ph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b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sz="1000" b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Rect 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70240" cy="744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buFontTx/>
              <a:buNone/>
            </a:pPr>
            <a:r>
              <a:rPr sz="1600" b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68580" y="60325"/>
            <a:ext cx="9007475" cy="50234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3321050" y="2329180"/>
            <a:ext cx="2502535" cy="647065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>
              <a:buFontTx/>
              <a:buNone/>
            </a:pPr>
            <a:r>
              <a:rPr sz="3600" b="1">
                <a:solidFill>
                  <a:schemeClr val="bg1"/>
                </a:solidFill>
                <a:latin typeface="Arial" charset="0"/>
                <a:ea typeface="맑은 고딕" charset="0"/>
              </a:rPr>
              <a:t>Thank You</a:t>
            </a:r>
          </a:p>
        </p:txBody>
      </p:sp>
      <p:sp>
        <p:nvSpPr>
          <p:cNvPr id="6" name="Rect 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latinLnBrk="0">
              <a:buFontTx/>
              <a:buNone/>
            </a:pPr>
            <a:fld id="{B9320F77-B9A0-41C5-862A-B4B631284C64}" type="datetime1">
              <a:rPr lang="en-US" altLang="ko-KR" sz="1000" b="0">
                <a:solidFill>
                  <a:schemeClr val="bg1"/>
                </a:solidFill>
                <a:latin typeface="Arial" charset="0"/>
                <a:ea typeface="Arial" charset="0"/>
              </a:rPr>
              <a:t>10/8/24</a:t>
            </a:fld>
            <a:endParaRPr lang="en-US" altLang="ko-KR" sz="100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Rect 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r>
              <a:rPr sz="100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8" name="Rect 0"/>
          <p:cNvSpPr txBox="1">
            <a:spLocks noGrp="1" noChangeArrowheads="1"/>
          </p:cNvSpPr>
          <p:nvPr>
            <p:ph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latinLnBrk="0">
              <a:buFontTx/>
              <a:buNone/>
            </a:pPr>
            <a:fld id="{B9320F77-B9A0-41C5-862A-B4B631284C64}" type="slidenum">
              <a:rPr sz="1000" b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sz="100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2024. 10. 8.</a:t>
            </a:fld>
            <a:endParaRPr lang="ko-KR" altLang="en-US" sz="1800" dirty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b="0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buFontTx/>
              <a:buNone/>
            </a:pPr>
            <a:fld id="{B9320F77-B9A0-41C5-862A-B4B631284C64}" type="datetime1">
              <a:rPr lang="ko-KR" altLang="en-US" sz="900" b="0">
                <a:solidFill>
                  <a:srgbClr val="898989"/>
                </a:solidFill>
                <a:latin typeface="Times New Roman" charset="0"/>
                <a:ea typeface="맑은 고딕" charset="0"/>
              </a:rPr>
              <a:t>2024. 10. 8.</a:t>
            </a:fld>
            <a:endParaRPr lang="ko-KR" altLang="en-US" sz="900" b="0">
              <a:solidFill>
                <a:srgbClr val="898989"/>
              </a:solidFill>
              <a:latin typeface="Times New Roman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>
              <a:buFontTx/>
              <a:buNone/>
            </a:pPr>
            <a:r>
              <a:rPr sz="90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</a:p>
        </p:txBody>
      </p:sp>
      <p:sp>
        <p:nvSpPr>
          <p:cNvPr id="3" name="Rect 0"/>
          <p:cNvSpPr txBox="1">
            <a:spLocks noGrp="1" noChangeArrowheads="1"/>
          </p:cNvSpPr>
          <p:nvPr>
            <p:ph type="sldNum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>
              <a:buFontTx/>
              <a:buNone/>
            </a:pPr>
            <a:fld id="{B9320F77-B9A0-41C5-862A-B4B631284C64}" type="slidenum">
              <a:rPr sz="900" b="0">
                <a:solidFill>
                  <a:srgbClr val="898989"/>
                </a:solidFill>
                <a:latin typeface="Times New Roman" charset="0"/>
                <a:ea typeface="맑은 고딕" charset="0"/>
              </a:rPr>
              <a:t>‹#›</a:t>
            </a:fld>
            <a:endParaRPr sz="900" b="0">
              <a:solidFill>
                <a:srgbClr val="898989"/>
              </a:solidFill>
              <a:latin typeface="Times New Roman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Grp="1" noChangeArrowheads="1"/>
          </p:cNvSpPr>
          <p:nvPr/>
        </p:nvSpPr>
        <p:spPr>
          <a:xfrm>
            <a:off x="179705" y="1173480"/>
            <a:ext cx="6193790" cy="2244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b="1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★ </a:t>
            </a:r>
            <a:r>
              <a:rPr lang="ko-KR" altLang="ko-KR" sz="4800" b="1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DATAthon</a:t>
            </a:r>
            <a:r>
              <a:rPr lang="ko-KR" altLang="ko-KR" sz="4800" b="1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★</a:t>
            </a:r>
            <a:endParaRPr lang="ko-KR" altLang="en-US" sz="4800" b="1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b="1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아파트 실거래가 예측</a:t>
            </a:r>
            <a:endParaRPr lang="ko-KR" altLang="en-US" sz="4800" b="1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400" b="1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&lt; 구해줘! </a:t>
            </a:r>
            <a:r>
              <a:rPr lang="ko-KR" altLang="ko-KR" sz="2400" b="1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톤즈</a:t>
            </a:r>
            <a:r>
              <a:rPr lang="ko-KR" altLang="ko-KR" sz="2400" b="1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 &gt;</a:t>
            </a:r>
            <a:endParaRPr lang="ko-KR" altLang="en-US" sz="2400" b="1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600" b="1" dirty="0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최성호, 민혁, 김지혜, </a:t>
            </a:r>
            <a:r>
              <a:rPr lang="ko-KR" altLang="ko-KR" sz="1600" b="1" dirty="0" err="1">
                <a:solidFill>
                  <a:schemeClr val="bg1"/>
                </a:solidFill>
                <a:latin typeface="나눔스퀘어_ac Bold" charset="0"/>
                <a:ea typeface="나눔스퀘어_ac Bold" charset="0"/>
              </a:rPr>
              <a:t>임만순</a:t>
            </a:r>
            <a:endParaRPr lang="ko-KR" altLang="en-US" sz="1600" b="1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1" dirty="0">
              <a:solidFill>
                <a:schemeClr val="bg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6" name="TextBox 5"/>
          <p:cNvSpPr txBox="1">
            <a:spLocks noGrp="1" noChangeArrowheads="1"/>
          </p:cNvSpPr>
          <p:nvPr/>
        </p:nvSpPr>
        <p:spPr>
          <a:xfrm>
            <a:off x="6732270" y="3940175"/>
            <a:ext cx="2197100" cy="4298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bg1">
                    <a:lumMod val="65000"/>
                  </a:schemeClr>
                </a:solidFill>
                <a:latin typeface="나눔스퀘어_ac Bold" charset="0"/>
                <a:ea typeface="나눔스퀘어_ac Bold" charset="0"/>
              </a:rPr>
              <a:t>Tuesday </a:t>
            </a:r>
            <a:r>
              <a:rPr lang="ko-KR" altLang="ko-KR" sz="1100" b="0">
                <a:solidFill>
                  <a:schemeClr val="bg1">
                    <a:lumMod val="65000"/>
                  </a:schemeClr>
                </a:solidFill>
                <a:latin typeface="나눔스퀘어_ac Bold" charset="0"/>
                <a:ea typeface="나눔스퀘어_ac Bold" charset="0"/>
              </a:rPr>
              <a:t>October</a:t>
            </a:r>
            <a:r>
              <a:rPr lang="en-US" altLang="ko-KR" sz="1100" b="0">
                <a:solidFill>
                  <a:schemeClr val="bg1">
                    <a:lumMod val="65000"/>
                  </a:schemeClr>
                </a:solidFill>
                <a:latin typeface="나눔스퀘어_ac Bold" charset="0"/>
                <a:ea typeface="나눔스퀘어_ac Bold" charset="0"/>
              </a:rPr>
              <a:t> </a:t>
            </a:r>
            <a:r>
              <a:rPr lang="ko-KR" altLang="ko-KR" sz="1100" b="0">
                <a:solidFill>
                  <a:schemeClr val="bg1">
                    <a:lumMod val="65000"/>
                  </a:schemeClr>
                </a:solidFill>
                <a:latin typeface="나눔스퀘어_ac Bold" charset="0"/>
                <a:ea typeface="나눔스퀘어_ac Bold" charset="0"/>
              </a:rPr>
              <a:t>08</a:t>
            </a:r>
            <a:r>
              <a:rPr lang="en-US" altLang="ko-KR" sz="1100" b="0">
                <a:solidFill>
                  <a:schemeClr val="bg1">
                    <a:lumMod val="65000"/>
                  </a:schemeClr>
                </a:solidFill>
                <a:latin typeface="나눔스퀘어_ac Bold" charset="0"/>
                <a:ea typeface="나눔스퀘어_ac Bold" charset="0"/>
              </a:rPr>
              <a:t>, 20</a:t>
            </a:r>
            <a:r>
              <a:rPr lang="ko-KR" altLang="ko-KR" sz="1100" b="0">
                <a:solidFill>
                  <a:schemeClr val="bg1">
                    <a:lumMod val="65000"/>
                  </a:schemeClr>
                </a:solidFill>
                <a:latin typeface="나눔스퀘어_ac Bold" charset="0"/>
                <a:ea typeface="나눔스퀘어_ac Bold" charset="0"/>
              </a:rPr>
              <a:t>24</a:t>
            </a:r>
            <a:endParaRPr lang="ko-KR" altLang="en-US" sz="1100" b="0">
              <a:solidFill>
                <a:schemeClr val="bg1">
                  <a:lumMod val="65000"/>
                </a:schemeClr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100" b="1">
                <a:solidFill>
                  <a:schemeClr val="bg1">
                    <a:lumMod val="85000"/>
                  </a:schemeClr>
                </a:solidFill>
                <a:latin typeface="나눔스퀘어_ac Bold" charset="0"/>
                <a:ea typeface="나눔스퀘어_ac Bold" charset="0"/>
              </a:rPr>
              <a:t>Aiffel_Core_09th</a:t>
            </a:r>
            <a:endParaRPr lang="ko-KR" altLang="en-US" sz="1100" b="1">
              <a:solidFill>
                <a:schemeClr val="bg1">
                  <a:lumMod val="85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pic>
        <p:nvPicPr>
          <p:cNvPr id="7" name="그림 15" descr="C:/Users/USER/AppData/Roaming/PolarisOffice/ETemp/22724_12318472/fImage229491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195" y="1390650"/>
            <a:ext cx="1105535" cy="47688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도형 208"/>
          <p:cNvSpPr>
            <a:spLocks/>
          </p:cNvSpPr>
          <p:nvPr/>
        </p:nvSpPr>
        <p:spPr>
          <a:xfrm>
            <a:off x="3153410" y="1019175"/>
            <a:ext cx="2402205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결측치 처리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20"/>
          <p:cNvSpPr>
            <a:spLocks/>
          </p:cNvSpPr>
          <p:nvPr/>
        </p:nvSpPr>
        <p:spPr>
          <a:xfrm>
            <a:off x="2002790" y="3359150"/>
            <a:ext cx="4702810" cy="1383665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r>
              <a:rPr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 </a:t>
            </a:r>
            <a:r>
              <a:rPr lang="ko-KR"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‘gu’ column &gt;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Arial" charset="0"/>
              </a:rPr>
              <a:t>•</a:t>
            </a:r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영주동 → 중구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Arial" charset="0"/>
              </a:rPr>
              <a:t>• 초읍동 </a:t>
            </a:r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→ 부산진구</a:t>
            </a:r>
            <a:endParaRPr lang="ko-KR" altLang="en-US" sz="120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Arial" charset="0"/>
              </a:rPr>
              <a:t>• 온천동 </a:t>
            </a:r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→ 동래구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※ 정확한 행정구를 찾아 값 기재해서 결측치 제거.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227" descr="C:/Users/USER/AppData/Roaming/PolarisOffice/ETemp/22724_12318472/fImage7527736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85" y="1849120"/>
            <a:ext cx="5645150" cy="60325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20" name="도형 234"/>
          <p:cNvSpPr>
            <a:spLocks/>
          </p:cNvSpPr>
          <p:nvPr/>
        </p:nvSpPr>
        <p:spPr>
          <a:xfrm>
            <a:off x="4108450" y="2568575"/>
            <a:ext cx="490220" cy="64706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35"/>
          <p:cNvSpPr>
            <a:spLocks/>
          </p:cNvSpPr>
          <p:nvPr/>
        </p:nvSpPr>
        <p:spPr>
          <a:xfrm>
            <a:off x="2155190" y="1809750"/>
            <a:ext cx="459105" cy="696595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41" descr="C:/Users/USER/AppData/Roaming/PolarisOffice/ETemp/22724_12318472/fImage6004837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" y="2449195"/>
            <a:ext cx="5577840" cy="63182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3153410" y="1019175"/>
            <a:ext cx="2402205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결측치 처리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2002790" y="3929380"/>
            <a:ext cx="4702810" cy="831215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r>
              <a:rPr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 </a:t>
            </a:r>
            <a:r>
              <a:rPr lang="ko-KR"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‘facility’ column 5개&gt;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Arial" charset="0"/>
              </a:rPr>
              <a:t>•</a:t>
            </a:r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‘없음’ &amp; ‘Nan’ ==&gt; 0으로 값 변경.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※ ‘가설 02’를 위해 수치화를 하여 결측치 제거.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50665" y="3197225"/>
            <a:ext cx="490220" cy="64706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240" descr="C:/Users/USER/AppData/Roaming/PolarisOffice/ETemp/22724_12318472/fImage45012377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20" y="1779905"/>
            <a:ext cx="5586730" cy="48831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21" name="도형 238"/>
          <p:cNvSpPr>
            <a:spLocks/>
          </p:cNvSpPr>
          <p:nvPr/>
        </p:nvSpPr>
        <p:spPr>
          <a:xfrm>
            <a:off x="4292600" y="1760220"/>
            <a:ext cx="2017395" cy="512445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42"/>
          <p:cNvSpPr>
            <a:spLocks/>
          </p:cNvSpPr>
          <p:nvPr/>
        </p:nvSpPr>
        <p:spPr>
          <a:xfrm>
            <a:off x="4229735" y="2456180"/>
            <a:ext cx="2057400" cy="642620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50" descr="C:/Users/USER/AppData/Roaming/PolarisOffice/ETemp/22724_12318472/fImage4434339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" y="1812925"/>
            <a:ext cx="7705725" cy="56324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3153410" y="1019175"/>
            <a:ext cx="2402205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데이터 수정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621155" y="3305810"/>
            <a:ext cx="5348605" cy="1513205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r>
              <a:rPr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 </a:t>
            </a:r>
            <a:r>
              <a:rPr lang="ko-KR"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‘facility’ column 5개&gt;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Arial" charset="0"/>
              </a:rPr>
              <a:t>•</a:t>
            </a:r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한글 값을 ‘쉼표 개수 + 1’을 하여 시설 개수를 나타내는 숫자로 변경.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Arial" charset="0"/>
              </a:rPr>
              <a:t>• ‘+’ 기호가 들어간 값들은 ‘+’를 ‘,’로 바꿔서 시설 개수 값으로 변경.</a:t>
            </a:r>
            <a:endParaRPr lang="ko-KR" altLang="en-US" sz="120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endParaRPr lang="ko-KR" altLang="en-US" sz="1200" b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Arial" charset="0"/>
              </a:rPr>
              <a:t>※ ‘가설02’를 위해 시설들을 시설의 개수로 값을 변경하여 데이터 수정.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50665" y="2541905"/>
            <a:ext cx="490220" cy="64706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3614420" y="1778000"/>
            <a:ext cx="3696335" cy="624840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53" descr="C:/Users/USER/AppData/Roaming/PolarisOffice/ETemp/22724_12318472/fImage75696407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5" y="1815465"/>
            <a:ext cx="7487920" cy="108648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1300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461895" y="996950"/>
            <a:ext cx="3663950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불필요한 컬럼 제거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621155" y="3696335"/>
            <a:ext cx="5348605" cy="902335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r>
              <a:rPr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</a:t>
            </a:r>
            <a:r>
              <a:rPr lang="ko-KR"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불필요한 컬럼 제거 &gt;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‘park_open_year’ → 가설에 필요한 요소 X (실거래가에 영향 없다고 판단.)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‘reference_date’ → 가설에 필요한 요소 X (실거래가에 영향 없다고 판단.)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050665" y="2995295"/>
            <a:ext cx="490220" cy="64706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6537960" y="1778000"/>
            <a:ext cx="1769745" cy="1177290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4" name="도형 260"/>
          <p:cNvSpPr>
            <a:spLocks/>
          </p:cNvSpPr>
          <p:nvPr/>
        </p:nvSpPr>
        <p:spPr>
          <a:xfrm>
            <a:off x="548640" y="1126490"/>
            <a:ext cx="8073390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가설 01_공원의 평균 면적이 높은 구는 실거래가가 높지 않을까?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261"/>
          <p:cNvSpPr>
            <a:spLocks/>
          </p:cNvSpPr>
          <p:nvPr/>
        </p:nvSpPr>
        <p:spPr>
          <a:xfrm>
            <a:off x="336963" y="2606348"/>
            <a:ext cx="231396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 dirty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1. 서울 / 부산의 각 구 별</a:t>
            </a:r>
            <a:endParaRPr lang="ko-KR" altLang="en-US" sz="1400" b="0" dirty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 dirty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공원 면적의 평균값 계산.</a:t>
            </a:r>
            <a:endParaRPr lang="ko-KR" altLang="en-US" sz="1400" b="0" dirty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 dirty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(’</a:t>
            </a:r>
            <a:r>
              <a:rPr lang="ko-KR" sz="1400" b="0" dirty="0" err="1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park_area</a:t>
            </a:r>
            <a:r>
              <a:rPr lang="ko-KR" sz="1400" b="0" dirty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’)</a:t>
            </a:r>
            <a:endParaRPr lang="ko-KR" altLang="en-US" sz="1400" b="0" dirty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6" name="도형 263"/>
          <p:cNvSpPr>
            <a:spLocks/>
          </p:cNvSpPr>
          <p:nvPr/>
        </p:nvSpPr>
        <p:spPr>
          <a:xfrm>
            <a:off x="2718152" y="3018509"/>
            <a:ext cx="678180" cy="350520"/>
          </a:xfrm>
          <a:prstGeom prst="rightArrow">
            <a:avLst/>
          </a:prstGeom>
          <a:solidFill>
            <a:srgbClr val="36B700"/>
          </a:solidFill>
          <a:ln w="9525" cap="flat" cmpd="sng">
            <a:solidFill>
              <a:srgbClr val="00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69"/>
          <p:cNvSpPr>
            <a:spLocks/>
          </p:cNvSpPr>
          <p:nvPr/>
        </p:nvSpPr>
        <p:spPr>
          <a:xfrm>
            <a:off x="3449037" y="2601314"/>
            <a:ext cx="242125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2. 서울 / 부산의 각 구별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실거래가의 평균 계산.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(’transaction_real_price’)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8" name="도형 271"/>
          <p:cNvSpPr>
            <a:spLocks/>
          </p:cNvSpPr>
          <p:nvPr/>
        </p:nvSpPr>
        <p:spPr>
          <a:xfrm>
            <a:off x="5933792" y="3018509"/>
            <a:ext cx="678180" cy="350520"/>
          </a:xfrm>
          <a:prstGeom prst="rightArrow">
            <a:avLst/>
          </a:prstGeom>
          <a:solidFill>
            <a:srgbClr val="36B700"/>
          </a:solidFill>
          <a:ln w="9525" cap="flat" cmpd="sng">
            <a:solidFill>
              <a:srgbClr val="00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72"/>
          <p:cNvSpPr>
            <a:spLocks/>
          </p:cNvSpPr>
          <p:nvPr/>
        </p:nvSpPr>
        <p:spPr>
          <a:xfrm>
            <a:off x="6660232" y="2601314"/>
            <a:ext cx="208851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3. 그래프 생성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(subplot)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제작(서울)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pic>
        <p:nvPicPr>
          <p:cNvPr id="13" name="Picture " descr="C:/Users/USER/AppData/Roaming/PolarisOffice/ETemp/22724_12318472/fImage168869418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" y="956310"/>
            <a:ext cx="8429625" cy="414528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제작(부산)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pic>
        <p:nvPicPr>
          <p:cNvPr id="13" name="그림 273" descr="C:/Users/USER/AppData/Roaming/PolarisOffice/ETemp/22724_12318472/fImage15163544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" y="875665"/>
            <a:ext cx="8213090" cy="41789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548640" y="1126490"/>
            <a:ext cx="8073390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가설 02_시설이 많은 공원이 많은 구는 실거래가가 높지 않을까?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323528" y="2610457"/>
            <a:ext cx="2366838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1. 서울 / 부산의 각 구 별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facility column 5개 중,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0이 아닌 값이 있는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행 개수 조사.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748785" y="3027652"/>
            <a:ext cx="678180" cy="350520"/>
          </a:xfrm>
          <a:prstGeom prst="rightArrow">
            <a:avLst/>
          </a:prstGeom>
          <a:solidFill>
            <a:srgbClr val="36B700"/>
          </a:solidFill>
          <a:ln w="9525" cap="flat" cmpd="sng">
            <a:solidFill>
              <a:srgbClr val="00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479670" y="2610457"/>
            <a:ext cx="242125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2. 서울 / 부산의 각 구별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실거래값의 평균 계산.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(’transaction_real_price’)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5964425" y="3027652"/>
            <a:ext cx="678180" cy="350520"/>
          </a:xfrm>
          <a:prstGeom prst="rightArrow">
            <a:avLst/>
          </a:prstGeom>
          <a:solidFill>
            <a:srgbClr val="36B700"/>
          </a:solidFill>
          <a:ln w="9525" cap="flat" cmpd="sng">
            <a:solidFill>
              <a:srgbClr val="00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690865" y="2610457"/>
            <a:ext cx="208851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 dirty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3. 그래프 생성</a:t>
            </a:r>
            <a:endParaRPr lang="ko-KR" altLang="en-US" sz="1400" b="0" dirty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 dirty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(</a:t>
            </a:r>
            <a:r>
              <a:rPr lang="ko-KR" sz="1400" b="0" dirty="0" err="1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subplot</a:t>
            </a:r>
            <a:r>
              <a:rPr lang="ko-KR" sz="1400" b="0" dirty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)</a:t>
            </a:r>
            <a:endParaRPr lang="ko-KR" altLang="en-US" sz="1400" b="0" dirty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제작(서울)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pic>
        <p:nvPicPr>
          <p:cNvPr id="13" name="그림 276" descr="C:/Users/USER/AppData/Roaming/PolarisOffice/ETemp/22724_12318472/fImage159516442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" y="880110"/>
            <a:ext cx="8213090" cy="415861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제작(부산)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pic>
        <p:nvPicPr>
          <p:cNvPr id="13" name="그림 279" descr="C:/Users/USER/AppData/Roaming/PolarisOffice/ETemp/22724_12318472/fImage145843446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" y="862330"/>
            <a:ext cx="8217535" cy="420814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 noGrp="1" noChangeArrowheads="1"/>
          </p:cNvSpPr>
          <p:nvPr>
            <p:ph type="title"/>
          </p:nvPr>
        </p:nvSpPr>
        <p:spPr>
          <a:xfrm>
            <a:off x="102235" y="88900"/>
            <a:ext cx="5674995" cy="3168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♣ 목차 ♣</a:t>
            </a:r>
            <a:endParaRPr lang="ko-KR" altLang="en-US" sz="2000" b="0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0" name="Rectangle 1071"/>
          <p:cNvSpPr>
            <a:spLocks noGrp="1" noChangeArrowheads="1"/>
          </p:cNvSpPr>
          <p:nvPr/>
        </p:nvSpPr>
        <p:spPr bwMode="auto">
          <a:xfrm>
            <a:off x="1475740" y="507365"/>
            <a:ext cx="3530600" cy="5175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1.</a:t>
            </a: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 아파트 실거래가 Dataset</a:t>
            </a:r>
            <a:endParaRPr lang="ko-KR" altLang="en-US" sz="3200" b="0">
              <a:solidFill>
                <a:srgbClr val="404042"/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>
            <a:off x="1475740" y="123253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71"/>
          <p:cNvSpPr>
            <a:spLocks noGrp="1" noChangeArrowheads="1"/>
          </p:cNvSpPr>
          <p:nvPr/>
        </p:nvSpPr>
        <p:spPr bwMode="auto">
          <a:xfrm>
            <a:off x="1475740" y="974725"/>
            <a:ext cx="5466080" cy="25908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Dataset 선정 이유.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28" name="Rectangle 1071"/>
          <p:cNvSpPr>
            <a:spLocks noGrp="1" noChangeArrowheads="1"/>
          </p:cNvSpPr>
          <p:nvPr/>
        </p:nvSpPr>
        <p:spPr bwMode="auto">
          <a:xfrm>
            <a:off x="1475740" y="1821815"/>
            <a:ext cx="3530600" cy="5175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2.</a:t>
            </a: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 park.csv</a:t>
            </a:r>
            <a:endParaRPr lang="ko-KR" altLang="en-US" sz="3200" b="0">
              <a:solidFill>
                <a:srgbClr val="404042"/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30" name="Line 1080"/>
          <p:cNvCxnSpPr/>
          <p:nvPr/>
        </p:nvCxnSpPr>
        <p:spPr bwMode="auto">
          <a:xfrm>
            <a:off x="1475740" y="254698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71"/>
          <p:cNvSpPr>
            <a:spLocks noGrp="1" noChangeArrowheads="1"/>
          </p:cNvSpPr>
          <p:nvPr/>
        </p:nvSpPr>
        <p:spPr bwMode="auto">
          <a:xfrm>
            <a:off x="1475740" y="2289175"/>
            <a:ext cx="5466080" cy="25908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CSV file 소개.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33" name="Rectangle 1071"/>
          <p:cNvSpPr>
            <a:spLocks noGrp="1" noChangeArrowheads="1"/>
          </p:cNvSpPr>
          <p:nvPr/>
        </p:nvSpPr>
        <p:spPr bwMode="auto">
          <a:xfrm>
            <a:off x="1475740" y="3340735"/>
            <a:ext cx="3530600" cy="5175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3.</a:t>
            </a: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 day_care_center.csv</a:t>
            </a:r>
            <a:endParaRPr lang="ko-KR" altLang="en-US" sz="3200" b="0">
              <a:solidFill>
                <a:srgbClr val="404042"/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34" name="Line 1080"/>
          <p:cNvCxnSpPr/>
          <p:nvPr/>
        </p:nvCxnSpPr>
        <p:spPr bwMode="auto">
          <a:xfrm>
            <a:off x="1475740" y="406590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71"/>
          <p:cNvSpPr>
            <a:spLocks noGrp="1" noChangeArrowheads="1"/>
          </p:cNvSpPr>
          <p:nvPr/>
        </p:nvSpPr>
        <p:spPr bwMode="auto">
          <a:xfrm>
            <a:off x="1475740" y="3808095"/>
            <a:ext cx="5466080" cy="25908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CSV file 소개.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37" name="도형 1"/>
          <p:cNvCxnSpPr/>
          <p:nvPr/>
        </p:nvCxnSpPr>
        <p:spPr bwMode="auto">
          <a:xfrm>
            <a:off x="1475740" y="1470660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도형 2"/>
          <p:cNvSpPr>
            <a:spLocks noGrp="1" noChangeArrowheads="1"/>
          </p:cNvSpPr>
          <p:nvPr/>
        </p:nvSpPr>
        <p:spPr bwMode="auto">
          <a:xfrm>
            <a:off x="1475740" y="1212850"/>
            <a:ext cx="5466080" cy="25908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Machine Learning을 선택한 이유.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39" name="도형 3"/>
          <p:cNvCxnSpPr/>
          <p:nvPr/>
        </p:nvCxnSpPr>
        <p:spPr bwMode="auto">
          <a:xfrm>
            <a:off x="1475740" y="2794000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4"/>
          <p:cNvSpPr>
            <a:spLocks noGrp="1" noChangeArrowheads="1"/>
          </p:cNvSpPr>
          <p:nvPr/>
        </p:nvSpPr>
        <p:spPr bwMode="auto">
          <a:xfrm>
            <a:off x="1475740" y="2536190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가설 설정 및 데이터 정제.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41" name="도형 5"/>
          <p:cNvCxnSpPr/>
          <p:nvPr/>
        </p:nvCxnSpPr>
        <p:spPr bwMode="auto">
          <a:xfrm>
            <a:off x="1475740" y="304101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6"/>
          <p:cNvSpPr>
            <a:spLocks noGrp="1" noChangeArrowheads="1"/>
          </p:cNvSpPr>
          <p:nvPr/>
        </p:nvSpPr>
        <p:spPr bwMode="auto">
          <a:xfrm>
            <a:off x="1475740" y="2783205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 시각화자료 제작.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43" name="도형 9"/>
          <p:cNvCxnSpPr/>
          <p:nvPr/>
        </p:nvCxnSpPr>
        <p:spPr bwMode="auto">
          <a:xfrm>
            <a:off x="1480185" y="431736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10"/>
          <p:cNvSpPr>
            <a:spLocks noGrp="1" noChangeArrowheads="1"/>
          </p:cNvSpPr>
          <p:nvPr/>
        </p:nvSpPr>
        <p:spPr bwMode="auto">
          <a:xfrm>
            <a:off x="1480185" y="4059555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가설 설정 및 데이터 정제.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45" name="도형 11"/>
          <p:cNvCxnSpPr/>
          <p:nvPr/>
        </p:nvCxnSpPr>
        <p:spPr bwMode="auto">
          <a:xfrm>
            <a:off x="1480185" y="456882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12"/>
          <p:cNvSpPr>
            <a:spLocks noGrp="1" noChangeArrowheads="1"/>
          </p:cNvSpPr>
          <p:nvPr/>
        </p:nvSpPr>
        <p:spPr bwMode="auto">
          <a:xfrm>
            <a:off x="1480185" y="4311015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시각화자료 제작.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1391920"/>
            <a:ext cx="8255635" cy="204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ctr" rtl="0">
              <a:buFontTx/>
              <a:buNone/>
            </a:pPr>
            <a:r>
              <a:rPr lang="ko-KR" altLang="en-US" sz="4400" b="0">
                <a:latin typeface="나눔스퀘어_ac Bold" charset="0"/>
                <a:ea typeface="나눔스퀘어_ac Bold" charset="0"/>
              </a:rPr>
              <a:t>3. day_care_center.csv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3. day_care_center.csv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1300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CSV file columns 소개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grpSp>
        <p:nvGrpSpPr>
          <p:cNvPr id="33" name="Group 5"/>
          <p:cNvGrpSpPr>
            <a:grpSpLocks/>
          </p:cNvGrpSpPr>
          <p:nvPr/>
        </p:nvGrpSpPr>
        <p:grpSpPr>
          <a:xfrm>
            <a:off x="4836795" y="1754505"/>
            <a:ext cx="3884295" cy="328295"/>
            <a:chOff x="4836795" y="1754505"/>
            <a:chExt cx="3884295" cy="328295"/>
          </a:xfrm>
        </p:grpSpPr>
        <p:sp>
          <p:nvSpPr>
            <p:cNvPr id="34" name="Rect 0"/>
            <p:cNvSpPr>
              <a:spLocks/>
            </p:cNvSpPr>
            <p:nvPr/>
          </p:nvSpPr>
          <p:spPr>
            <a:xfrm>
              <a:off x="6372225" y="175450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보육실 수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/>
            <p:cNvSpPr>
              <a:spLocks/>
            </p:cNvSpPr>
            <p:nvPr/>
          </p:nvSpPr>
          <p:spPr>
            <a:xfrm>
              <a:off x="4836795" y="175450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nursing_room_num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6" name="Group 5"/>
          <p:cNvGrpSpPr>
            <a:grpSpLocks/>
          </p:cNvGrpSpPr>
          <p:nvPr/>
        </p:nvGrpSpPr>
        <p:grpSpPr>
          <a:xfrm>
            <a:off x="198120" y="1198245"/>
            <a:ext cx="3884295" cy="328295"/>
            <a:chOff x="198120" y="1198245"/>
            <a:chExt cx="3884295" cy="328295"/>
          </a:xfrm>
        </p:grpSpPr>
        <p:sp>
          <p:nvSpPr>
            <p:cNvPr id="37" name="Rect 0"/>
            <p:cNvSpPr>
              <a:spLocks/>
            </p:cNvSpPr>
            <p:nvPr/>
          </p:nvSpPr>
          <p:spPr>
            <a:xfrm>
              <a:off x="1733550" y="119824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도시(서울 / 부산)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>
              <a:off x="198120" y="119824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city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9" name="Group 5"/>
          <p:cNvGrpSpPr>
            <a:grpSpLocks/>
          </p:cNvGrpSpPr>
          <p:nvPr/>
        </p:nvGrpSpPr>
        <p:grpSpPr>
          <a:xfrm>
            <a:off x="198120" y="1755140"/>
            <a:ext cx="3884295" cy="328295"/>
            <a:chOff x="198120" y="1755140"/>
            <a:chExt cx="3884295" cy="328295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>
              <a:off x="1733550" y="175514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구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Rect 0"/>
            <p:cNvSpPr>
              <a:spLocks/>
            </p:cNvSpPr>
            <p:nvPr/>
          </p:nvSpPr>
          <p:spPr>
            <a:xfrm>
              <a:off x="198120" y="175514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gu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2" name="Group 5"/>
          <p:cNvGrpSpPr>
            <a:grpSpLocks/>
          </p:cNvGrpSpPr>
          <p:nvPr/>
        </p:nvGrpSpPr>
        <p:grpSpPr>
          <a:xfrm>
            <a:off x="198120" y="2312035"/>
            <a:ext cx="3884295" cy="328295"/>
            <a:chOff x="198120" y="2312035"/>
            <a:chExt cx="3884295" cy="328295"/>
          </a:xfrm>
        </p:grpSpPr>
        <p:sp>
          <p:nvSpPr>
            <p:cNvPr id="43" name="Rect 0"/>
            <p:cNvSpPr>
              <a:spLocks/>
            </p:cNvSpPr>
            <p:nvPr/>
          </p:nvSpPr>
          <p:spPr>
            <a:xfrm>
              <a:off x="1733550" y="231203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동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98120" y="231203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dong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5" name="Group 5"/>
          <p:cNvGrpSpPr>
            <a:grpSpLocks/>
          </p:cNvGrpSpPr>
          <p:nvPr/>
        </p:nvGrpSpPr>
        <p:grpSpPr>
          <a:xfrm>
            <a:off x="198120" y="2868930"/>
            <a:ext cx="3884295" cy="328295"/>
            <a:chOff x="198120" y="2868930"/>
            <a:chExt cx="3884295" cy="328295"/>
          </a:xfrm>
        </p:grpSpPr>
        <p:sp>
          <p:nvSpPr>
            <p:cNvPr id="46" name="Rect 0"/>
            <p:cNvSpPr>
              <a:spLocks/>
            </p:cNvSpPr>
            <p:nvPr/>
          </p:nvSpPr>
          <p:spPr>
            <a:xfrm>
              <a:off x="1733550" y="286893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어린이집 이름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>
              <a:off x="198120" y="286893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day_care_name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8" name="Group 5"/>
          <p:cNvGrpSpPr>
            <a:grpSpLocks/>
          </p:cNvGrpSpPr>
          <p:nvPr/>
        </p:nvGrpSpPr>
        <p:grpSpPr>
          <a:xfrm>
            <a:off x="198120" y="3425825"/>
            <a:ext cx="3884295" cy="328295"/>
            <a:chOff x="198120" y="3425825"/>
            <a:chExt cx="3884295" cy="328295"/>
          </a:xfrm>
        </p:grpSpPr>
        <p:sp>
          <p:nvSpPr>
            <p:cNvPr id="49" name="Rect 0"/>
            <p:cNvSpPr>
              <a:spLocks/>
            </p:cNvSpPr>
            <p:nvPr/>
          </p:nvSpPr>
          <p:spPr>
            <a:xfrm>
              <a:off x="1733550" y="342582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어린이집 유형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Rect 0"/>
            <p:cNvSpPr>
              <a:spLocks/>
            </p:cNvSpPr>
            <p:nvPr/>
          </p:nvSpPr>
          <p:spPr>
            <a:xfrm>
              <a:off x="198120" y="342582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day_care_type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>
          <a:xfrm>
            <a:off x="198120" y="3982720"/>
            <a:ext cx="3884295" cy="328295"/>
            <a:chOff x="198120" y="3982720"/>
            <a:chExt cx="3884295" cy="328295"/>
          </a:xfrm>
        </p:grpSpPr>
        <p:sp>
          <p:nvSpPr>
            <p:cNvPr id="52" name="Rect 0"/>
            <p:cNvSpPr>
              <a:spLocks/>
            </p:cNvSpPr>
            <p:nvPr/>
          </p:nvSpPr>
          <p:spPr>
            <a:xfrm>
              <a:off x="1733550" y="398272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유아 정원 수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Rect 0"/>
            <p:cNvSpPr>
              <a:spLocks/>
            </p:cNvSpPr>
            <p:nvPr/>
          </p:nvSpPr>
          <p:spPr>
            <a:xfrm>
              <a:off x="198120" y="398272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day_care_baby_num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4" name="Group 5"/>
          <p:cNvGrpSpPr>
            <a:grpSpLocks/>
          </p:cNvGrpSpPr>
          <p:nvPr/>
        </p:nvGrpSpPr>
        <p:grpSpPr>
          <a:xfrm>
            <a:off x="4836795" y="1207770"/>
            <a:ext cx="3884295" cy="328295"/>
            <a:chOff x="4836795" y="1207770"/>
            <a:chExt cx="3884295" cy="328295"/>
          </a:xfrm>
        </p:grpSpPr>
        <p:sp>
          <p:nvSpPr>
            <p:cNvPr id="55" name="Rect 0"/>
            <p:cNvSpPr>
              <a:spLocks/>
            </p:cNvSpPr>
            <p:nvPr/>
          </p:nvSpPr>
          <p:spPr>
            <a:xfrm>
              <a:off x="6372225" y="120777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보육교사 수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Rect 0"/>
            <p:cNvSpPr>
              <a:spLocks/>
            </p:cNvSpPr>
            <p:nvPr/>
          </p:nvSpPr>
          <p:spPr>
            <a:xfrm>
              <a:off x="4836795" y="120777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teacher_num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7" name="Group 5"/>
          <p:cNvGrpSpPr>
            <a:grpSpLocks/>
          </p:cNvGrpSpPr>
          <p:nvPr/>
        </p:nvGrpSpPr>
        <p:grpSpPr>
          <a:xfrm>
            <a:off x="4836795" y="2303145"/>
            <a:ext cx="3884295" cy="328295"/>
            <a:chOff x="4836795" y="2303145"/>
            <a:chExt cx="3884295" cy="328295"/>
          </a:xfrm>
        </p:grpSpPr>
        <p:sp>
          <p:nvSpPr>
            <p:cNvPr id="58" name="Rect 0"/>
            <p:cNvSpPr>
              <a:spLocks/>
            </p:cNvSpPr>
            <p:nvPr/>
          </p:nvSpPr>
          <p:spPr>
            <a:xfrm>
              <a:off x="6372225" y="230314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놀이터 수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Rect 0"/>
            <p:cNvSpPr>
              <a:spLocks/>
            </p:cNvSpPr>
            <p:nvPr/>
          </p:nvSpPr>
          <p:spPr>
            <a:xfrm>
              <a:off x="4836795" y="230314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 playground_num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0" name="Group 5"/>
          <p:cNvGrpSpPr>
            <a:grpSpLocks/>
          </p:cNvGrpSpPr>
          <p:nvPr/>
        </p:nvGrpSpPr>
        <p:grpSpPr>
          <a:xfrm>
            <a:off x="4836795" y="2850515"/>
            <a:ext cx="3884295" cy="328295"/>
            <a:chOff x="4836795" y="2850515"/>
            <a:chExt cx="3884295" cy="328295"/>
          </a:xfrm>
        </p:grpSpPr>
        <p:sp>
          <p:nvSpPr>
            <p:cNvPr id="61" name="Rect 0"/>
            <p:cNvSpPr>
              <a:spLocks/>
            </p:cNvSpPr>
            <p:nvPr/>
          </p:nvSpPr>
          <p:spPr>
            <a:xfrm>
              <a:off x="6372225" y="285051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설치된 CCTV 수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Rect 0"/>
            <p:cNvSpPr>
              <a:spLocks/>
            </p:cNvSpPr>
            <p:nvPr/>
          </p:nvSpPr>
          <p:spPr>
            <a:xfrm>
              <a:off x="4836795" y="285051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CCTV_num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3" name="Group 5"/>
          <p:cNvGrpSpPr>
            <a:grpSpLocks/>
          </p:cNvGrpSpPr>
          <p:nvPr/>
        </p:nvGrpSpPr>
        <p:grpSpPr>
          <a:xfrm>
            <a:off x="4836795" y="3399155"/>
            <a:ext cx="3884295" cy="328295"/>
            <a:chOff x="4836795" y="3399155"/>
            <a:chExt cx="3884295" cy="328295"/>
          </a:xfrm>
        </p:grpSpPr>
        <p:sp>
          <p:nvSpPr>
            <p:cNvPr id="64" name="Rect 0"/>
            <p:cNvSpPr>
              <a:spLocks/>
            </p:cNvSpPr>
            <p:nvPr/>
          </p:nvSpPr>
          <p:spPr>
            <a:xfrm>
              <a:off x="6372225" y="339915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통학차량 운영 여부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Rect 0"/>
            <p:cNvSpPr>
              <a:spLocks/>
            </p:cNvSpPr>
            <p:nvPr/>
          </p:nvSpPr>
          <p:spPr>
            <a:xfrm>
              <a:off x="4836795" y="339915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is_commuting_vehicle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6" name="Group 5"/>
          <p:cNvGrpSpPr>
            <a:grpSpLocks/>
          </p:cNvGrpSpPr>
          <p:nvPr/>
        </p:nvGrpSpPr>
        <p:grpSpPr>
          <a:xfrm>
            <a:off x="4836795" y="3959860"/>
            <a:ext cx="3884295" cy="328295"/>
            <a:chOff x="4836795" y="3959860"/>
            <a:chExt cx="3884295" cy="328295"/>
          </a:xfrm>
        </p:grpSpPr>
        <p:sp>
          <p:nvSpPr>
            <p:cNvPr id="67" name="Rect 0"/>
            <p:cNvSpPr>
              <a:spLocks/>
            </p:cNvSpPr>
            <p:nvPr/>
          </p:nvSpPr>
          <p:spPr>
            <a:xfrm>
              <a:off x="6372225" y="395986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데이터 기준일자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Rect 0"/>
            <p:cNvSpPr>
              <a:spLocks/>
            </p:cNvSpPr>
            <p:nvPr/>
          </p:nvSpPr>
          <p:spPr>
            <a:xfrm>
              <a:off x="4836795" y="395986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reference_date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3. day_care_center.csv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가설 설정.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548640" y="1418590"/>
            <a:ext cx="8073390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가설 01_어린이집이 많은 구 일수록 실거래가가 높지 않을까?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82" descr="C:/Users/USER/AppData/Roaming/PolarisOffice/ETemp/22724_12318472/fImage27045500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" y="1776095"/>
            <a:ext cx="7414260" cy="155638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3. day_care_center.csv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893060" y="924560"/>
            <a:ext cx="3358515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불필요한 컬럼 제거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2222500" y="4077335"/>
            <a:ext cx="4702810" cy="615950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r>
              <a:rPr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 </a:t>
            </a:r>
            <a:r>
              <a:rPr lang="ko-KR"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‘reference_data’ column 제거&gt;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Arial" charset="0"/>
              </a:rPr>
              <a:t>•</a:t>
            </a:r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실거래가에 영향을 주지 않는 불필요한 컬럼 제거.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7620000" y="1751330"/>
            <a:ext cx="719455" cy="696595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85"/>
          <p:cNvSpPr>
            <a:spLocks/>
          </p:cNvSpPr>
          <p:nvPr/>
        </p:nvSpPr>
        <p:spPr>
          <a:xfrm>
            <a:off x="4328795" y="3404235"/>
            <a:ext cx="490220" cy="64706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1" descr="C:/Users/USER/AppData/Roaming/PolarisOffice/ETemp/23824_16765992/fImage1286644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709420"/>
            <a:ext cx="5588000" cy="685800"/>
          </a:xfrm>
          <a:prstGeom prst="rect">
            <a:avLst/>
          </a:prstGeom>
          <a:noFill/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25" name="그림 2" descr="C:/Users/USER/AppData/Roaming/PolarisOffice/ETemp/23824_16765992/fImage1093044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5" y="2567305"/>
            <a:ext cx="5113020" cy="676910"/>
          </a:xfrm>
          <a:prstGeom prst="rect">
            <a:avLst/>
          </a:prstGeom>
          <a:noFill/>
          <a:ln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3. day_care_center.csv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893060" y="924560"/>
            <a:ext cx="3358515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불필요한 공백 제거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2226945" y="4153535"/>
            <a:ext cx="4703445" cy="616585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&lt; </a:t>
            </a:r>
            <a:r>
              <a:rPr lang="ko-KR"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‘day_care_name’ column의 공백 제거&gt;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Arial" charset="0"/>
                <a:ea typeface="Arial" charset="0"/>
              </a:rPr>
              <a:t>•</a:t>
            </a:r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해당 열의 일부 데이터에 불필요하게 삽입되어 있던 공백 제거.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4328795" y="3394075"/>
            <a:ext cx="490855" cy="647700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3"/>
          <p:cNvSpPr>
            <a:spLocks/>
          </p:cNvSpPr>
          <p:nvPr/>
        </p:nvSpPr>
        <p:spPr>
          <a:xfrm>
            <a:off x="2306955" y="1711325"/>
            <a:ext cx="825500" cy="717550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4"/>
          <p:cNvSpPr>
            <a:spLocks/>
          </p:cNvSpPr>
          <p:nvPr/>
        </p:nvSpPr>
        <p:spPr>
          <a:xfrm>
            <a:off x="2712720" y="2551430"/>
            <a:ext cx="648970" cy="717550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3. day_care_center.csv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548640" y="1126490"/>
            <a:ext cx="8073390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가설 01_어린이집이 많은 구 일수록 실거래가가 높지 않을까?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310487" y="2662238"/>
            <a:ext cx="2421254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1. 서울 / 부산의 각 구 별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어린이집 총 개수를 계산.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sz="12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(</a:t>
            </a:r>
            <a:r>
              <a:rPr lang="ko-KR" sz="12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’gu’ &amp; ‘day_care_name’)</a:t>
            </a:r>
            <a:endParaRPr lang="ko-KR" altLang="en-US" sz="12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790160" y="3079433"/>
            <a:ext cx="678180" cy="350520"/>
          </a:xfrm>
          <a:prstGeom prst="rightArrow">
            <a:avLst/>
          </a:prstGeom>
          <a:solidFill>
            <a:srgbClr val="36B700"/>
          </a:solidFill>
          <a:ln w="9525" cap="flat" cmpd="sng">
            <a:solidFill>
              <a:srgbClr val="00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521045" y="2662238"/>
            <a:ext cx="242125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2. 서울 / 부산의 각 구별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실거래가의 평균 계산.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(’transaction_real_price’)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005800" y="3079433"/>
            <a:ext cx="678180" cy="350520"/>
          </a:xfrm>
          <a:prstGeom prst="rightArrow">
            <a:avLst/>
          </a:prstGeom>
          <a:solidFill>
            <a:srgbClr val="36B700"/>
          </a:solidFill>
          <a:ln w="9525" cap="flat" cmpd="sng">
            <a:solidFill>
              <a:srgbClr val="00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732240" y="2662238"/>
            <a:ext cx="208851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3. 그래프 생성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(subplot)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3. day_care_center.csv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제작(서울)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pic>
        <p:nvPicPr>
          <p:cNvPr id="13" name="그림 298" descr="C:/Users/USER/AppData/Roaming/PolarisOffice/ETemp/22724_12318472/fImage207874599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" y="857885"/>
            <a:ext cx="8231505" cy="422783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3. day_care_center.csv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시각화자료 제작(부산)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pic>
        <p:nvPicPr>
          <p:cNvPr id="13" name="그림 301" descr="C:/Users/USER/AppData/Roaming/PolarisOffice/ETemp/22724_12318472/fImage142698600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" y="897890"/>
            <a:ext cx="8218170" cy="417258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1391920"/>
            <a:ext cx="8255635" cy="204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ctr" rtl="0">
              <a:buFontTx/>
              <a:buNone/>
            </a:pPr>
            <a:r>
              <a:rPr lang="ko-KR" altLang="en-US" sz="4400" b="0">
                <a:latin typeface="나눔스퀘어_ac Bold" charset="0"/>
                <a:ea typeface="나눔스퀘어_ac Bold" charset="0"/>
              </a:rPr>
              <a:t>4. train.csv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4. train.csv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1300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CSV file columns 소개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grpSp>
        <p:nvGrpSpPr>
          <p:cNvPr id="33" name="Group 5"/>
          <p:cNvGrpSpPr>
            <a:grpSpLocks/>
          </p:cNvGrpSpPr>
          <p:nvPr/>
        </p:nvGrpSpPr>
        <p:grpSpPr>
          <a:xfrm>
            <a:off x="4836795" y="1754505"/>
            <a:ext cx="3884295" cy="328295"/>
            <a:chOff x="4836795" y="1754505"/>
            <a:chExt cx="3884295" cy="328295"/>
          </a:xfrm>
        </p:grpSpPr>
        <p:sp>
          <p:nvSpPr>
            <p:cNvPr id="34" name="Rect 0"/>
            <p:cNvSpPr>
              <a:spLocks/>
            </p:cNvSpPr>
            <p:nvPr/>
          </p:nvSpPr>
          <p:spPr>
            <a:xfrm>
              <a:off x="6372225" y="175450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준공일자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/>
            <p:cNvSpPr>
              <a:spLocks/>
            </p:cNvSpPr>
            <p:nvPr/>
          </p:nvSpPr>
          <p:spPr>
            <a:xfrm>
              <a:off x="4836795" y="175450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yaer_of_completion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6" name="Group 5"/>
          <p:cNvGrpSpPr>
            <a:grpSpLocks/>
          </p:cNvGrpSpPr>
          <p:nvPr/>
        </p:nvGrpSpPr>
        <p:grpSpPr>
          <a:xfrm>
            <a:off x="198120" y="1198245"/>
            <a:ext cx="3884295" cy="328295"/>
            <a:chOff x="198120" y="1198245"/>
            <a:chExt cx="3884295" cy="328295"/>
          </a:xfrm>
        </p:grpSpPr>
        <p:sp>
          <p:nvSpPr>
            <p:cNvPr id="37" name="Rect 0"/>
            <p:cNvSpPr>
              <a:spLocks/>
            </p:cNvSpPr>
            <p:nvPr/>
          </p:nvSpPr>
          <p:spPr>
            <a:xfrm>
              <a:off x="1733550" y="119824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아파트 아이디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>
              <a:off x="198120" y="119824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apartment_d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9" name="Group 5"/>
          <p:cNvGrpSpPr>
            <a:grpSpLocks/>
          </p:cNvGrpSpPr>
          <p:nvPr/>
        </p:nvGrpSpPr>
        <p:grpSpPr>
          <a:xfrm>
            <a:off x="198120" y="1755140"/>
            <a:ext cx="3884295" cy="328295"/>
            <a:chOff x="198120" y="1755140"/>
            <a:chExt cx="3884295" cy="328295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>
              <a:off x="1733550" y="175514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도시(서울 / 부산)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Rect 0"/>
            <p:cNvSpPr>
              <a:spLocks/>
            </p:cNvSpPr>
            <p:nvPr/>
          </p:nvSpPr>
          <p:spPr>
            <a:xfrm>
              <a:off x="198120" y="175514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city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2" name="Group 5"/>
          <p:cNvGrpSpPr>
            <a:grpSpLocks/>
          </p:cNvGrpSpPr>
          <p:nvPr/>
        </p:nvGrpSpPr>
        <p:grpSpPr>
          <a:xfrm>
            <a:off x="198120" y="2312035"/>
            <a:ext cx="3884295" cy="328295"/>
            <a:chOff x="198120" y="2312035"/>
            <a:chExt cx="3884295" cy="328295"/>
          </a:xfrm>
        </p:grpSpPr>
        <p:sp>
          <p:nvSpPr>
            <p:cNvPr id="43" name="Rect 0"/>
            <p:cNvSpPr>
              <a:spLocks/>
            </p:cNvSpPr>
            <p:nvPr/>
          </p:nvSpPr>
          <p:spPr>
            <a:xfrm>
              <a:off x="1733550" y="231203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동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98120" y="231203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dong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5" name="Group 5"/>
          <p:cNvGrpSpPr>
            <a:grpSpLocks/>
          </p:cNvGrpSpPr>
          <p:nvPr/>
        </p:nvGrpSpPr>
        <p:grpSpPr>
          <a:xfrm>
            <a:off x="198120" y="2868930"/>
            <a:ext cx="3884295" cy="328295"/>
            <a:chOff x="198120" y="2868930"/>
            <a:chExt cx="3884295" cy="328295"/>
          </a:xfrm>
        </p:grpSpPr>
        <p:sp>
          <p:nvSpPr>
            <p:cNvPr id="46" name="Rect 0"/>
            <p:cNvSpPr>
              <a:spLocks/>
            </p:cNvSpPr>
            <p:nvPr/>
          </p:nvSpPr>
          <p:spPr>
            <a:xfrm>
              <a:off x="1733550" y="286893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지번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>
              <a:off x="198120" y="286893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jibun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8" name="Group 5"/>
          <p:cNvGrpSpPr>
            <a:grpSpLocks/>
          </p:cNvGrpSpPr>
          <p:nvPr/>
        </p:nvGrpSpPr>
        <p:grpSpPr>
          <a:xfrm>
            <a:off x="198120" y="3425825"/>
            <a:ext cx="3884295" cy="328295"/>
            <a:chOff x="198120" y="3425825"/>
            <a:chExt cx="3884295" cy="328295"/>
          </a:xfrm>
        </p:grpSpPr>
        <p:sp>
          <p:nvSpPr>
            <p:cNvPr id="49" name="Rect 0"/>
            <p:cNvSpPr>
              <a:spLocks/>
            </p:cNvSpPr>
            <p:nvPr/>
          </p:nvSpPr>
          <p:spPr>
            <a:xfrm>
              <a:off x="1733550" y="342582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아파트 단지 이름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Rect 0"/>
            <p:cNvSpPr>
              <a:spLocks/>
            </p:cNvSpPr>
            <p:nvPr/>
          </p:nvSpPr>
          <p:spPr>
            <a:xfrm>
              <a:off x="198120" y="342582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apt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>
          <a:xfrm>
            <a:off x="198120" y="3982720"/>
            <a:ext cx="3884295" cy="328295"/>
            <a:chOff x="198120" y="3982720"/>
            <a:chExt cx="3884295" cy="328295"/>
          </a:xfrm>
        </p:grpSpPr>
        <p:sp>
          <p:nvSpPr>
            <p:cNvPr id="52" name="Rect 0"/>
            <p:cNvSpPr>
              <a:spLocks/>
            </p:cNvSpPr>
            <p:nvPr/>
          </p:nvSpPr>
          <p:spPr>
            <a:xfrm>
              <a:off x="1733550" y="398272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주소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Rect 0"/>
            <p:cNvSpPr>
              <a:spLocks/>
            </p:cNvSpPr>
            <p:nvPr/>
          </p:nvSpPr>
          <p:spPr>
            <a:xfrm>
              <a:off x="198120" y="398272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addr_kr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4" name="Group 5"/>
          <p:cNvGrpSpPr>
            <a:grpSpLocks/>
          </p:cNvGrpSpPr>
          <p:nvPr/>
        </p:nvGrpSpPr>
        <p:grpSpPr>
          <a:xfrm>
            <a:off x="4836795" y="1207770"/>
            <a:ext cx="3884295" cy="328295"/>
            <a:chOff x="4836795" y="1207770"/>
            <a:chExt cx="3884295" cy="328295"/>
          </a:xfrm>
        </p:grpSpPr>
        <p:sp>
          <p:nvSpPr>
            <p:cNvPr id="55" name="Rect 0"/>
            <p:cNvSpPr>
              <a:spLocks/>
            </p:cNvSpPr>
            <p:nvPr/>
          </p:nvSpPr>
          <p:spPr>
            <a:xfrm>
              <a:off x="6372225" y="120777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전용면적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Rect 0"/>
            <p:cNvSpPr>
              <a:spLocks/>
            </p:cNvSpPr>
            <p:nvPr/>
          </p:nvSpPr>
          <p:spPr>
            <a:xfrm>
              <a:off x="4836795" y="120777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exclusive_use_area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7" name="Group 5"/>
          <p:cNvGrpSpPr>
            <a:grpSpLocks/>
          </p:cNvGrpSpPr>
          <p:nvPr/>
        </p:nvGrpSpPr>
        <p:grpSpPr>
          <a:xfrm>
            <a:off x="4836795" y="2303145"/>
            <a:ext cx="3884295" cy="328295"/>
            <a:chOff x="4836795" y="2303145"/>
            <a:chExt cx="3884295" cy="328295"/>
          </a:xfrm>
        </p:grpSpPr>
        <p:sp>
          <p:nvSpPr>
            <p:cNvPr id="58" name="Rect 0"/>
            <p:cNvSpPr>
              <a:spLocks/>
            </p:cNvSpPr>
            <p:nvPr/>
          </p:nvSpPr>
          <p:spPr>
            <a:xfrm>
              <a:off x="6372225" y="230314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실거래 연월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Rect 0"/>
            <p:cNvSpPr>
              <a:spLocks/>
            </p:cNvSpPr>
            <p:nvPr/>
          </p:nvSpPr>
          <p:spPr>
            <a:xfrm>
              <a:off x="4836795" y="230314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 transaction_year_month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0" name="Group 5"/>
          <p:cNvGrpSpPr>
            <a:grpSpLocks/>
          </p:cNvGrpSpPr>
          <p:nvPr/>
        </p:nvGrpSpPr>
        <p:grpSpPr>
          <a:xfrm>
            <a:off x="4836795" y="2850515"/>
            <a:ext cx="3884295" cy="328295"/>
            <a:chOff x="4836795" y="2850515"/>
            <a:chExt cx="3884295" cy="328295"/>
          </a:xfrm>
        </p:grpSpPr>
        <p:sp>
          <p:nvSpPr>
            <p:cNvPr id="61" name="Rect 0"/>
            <p:cNvSpPr>
              <a:spLocks/>
            </p:cNvSpPr>
            <p:nvPr/>
          </p:nvSpPr>
          <p:spPr>
            <a:xfrm>
              <a:off x="6372225" y="285051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실거래 날짜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Rect 0"/>
            <p:cNvSpPr>
              <a:spLocks/>
            </p:cNvSpPr>
            <p:nvPr/>
          </p:nvSpPr>
          <p:spPr>
            <a:xfrm>
              <a:off x="4836795" y="285051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transaction_date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3" name="Group 5"/>
          <p:cNvGrpSpPr>
            <a:grpSpLocks/>
          </p:cNvGrpSpPr>
          <p:nvPr/>
        </p:nvGrpSpPr>
        <p:grpSpPr>
          <a:xfrm>
            <a:off x="4836795" y="3399155"/>
            <a:ext cx="3884295" cy="328295"/>
            <a:chOff x="4836795" y="3399155"/>
            <a:chExt cx="3884295" cy="328295"/>
          </a:xfrm>
        </p:grpSpPr>
        <p:sp>
          <p:nvSpPr>
            <p:cNvPr id="64" name="Rect 0"/>
            <p:cNvSpPr>
              <a:spLocks/>
            </p:cNvSpPr>
            <p:nvPr/>
          </p:nvSpPr>
          <p:spPr>
            <a:xfrm>
              <a:off x="6372225" y="339915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층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Rect 0"/>
            <p:cNvSpPr>
              <a:spLocks/>
            </p:cNvSpPr>
            <p:nvPr/>
          </p:nvSpPr>
          <p:spPr>
            <a:xfrm>
              <a:off x="4836795" y="339915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floor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6" name="Group 5"/>
          <p:cNvGrpSpPr>
            <a:grpSpLocks/>
          </p:cNvGrpSpPr>
          <p:nvPr/>
        </p:nvGrpSpPr>
        <p:grpSpPr>
          <a:xfrm>
            <a:off x="4836795" y="3959860"/>
            <a:ext cx="3884295" cy="328295"/>
            <a:chOff x="4836795" y="3959860"/>
            <a:chExt cx="3884295" cy="328295"/>
          </a:xfrm>
        </p:grpSpPr>
        <p:sp>
          <p:nvSpPr>
            <p:cNvPr id="67" name="Rect 0"/>
            <p:cNvSpPr>
              <a:spLocks/>
            </p:cNvSpPr>
            <p:nvPr/>
          </p:nvSpPr>
          <p:spPr>
            <a:xfrm>
              <a:off x="6372225" y="395986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실거래가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Rect 0"/>
            <p:cNvSpPr>
              <a:spLocks/>
            </p:cNvSpPr>
            <p:nvPr/>
          </p:nvSpPr>
          <p:spPr>
            <a:xfrm>
              <a:off x="4836795" y="395986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transaction_real_price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 noGrp="1" noChangeArrowheads="1"/>
          </p:cNvSpPr>
          <p:nvPr>
            <p:ph type="title"/>
          </p:nvPr>
        </p:nvSpPr>
        <p:spPr>
          <a:xfrm>
            <a:off x="102235" y="88900"/>
            <a:ext cx="5674995" cy="3168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♣ 목차 ♣</a:t>
            </a:r>
            <a:endParaRPr lang="ko-KR" altLang="en-US" sz="2000" b="0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0" name="Rect 0"/>
          <p:cNvSpPr>
            <a:spLocks noGrp="1" noChangeArrowheads="1"/>
          </p:cNvSpPr>
          <p:nvPr/>
        </p:nvSpPr>
        <p:spPr bwMode="auto">
          <a:xfrm>
            <a:off x="1475740" y="507365"/>
            <a:ext cx="3530600" cy="5175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4</a:t>
            </a:r>
            <a:r>
              <a:rPr lang="en-US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.</a:t>
            </a: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 train.csv</a:t>
            </a:r>
            <a:endParaRPr lang="ko-KR" altLang="en-US" sz="3200" b="0">
              <a:solidFill>
                <a:srgbClr val="404042"/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18" name="Rect 0"/>
          <p:cNvCxnSpPr/>
          <p:nvPr/>
        </p:nvCxnSpPr>
        <p:spPr bwMode="auto">
          <a:xfrm>
            <a:off x="1475740" y="123253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>
            <a:spLocks noGrp="1" noChangeArrowheads="1"/>
          </p:cNvSpPr>
          <p:nvPr/>
        </p:nvSpPr>
        <p:spPr bwMode="auto">
          <a:xfrm>
            <a:off x="1475740" y="974725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데이터 정제.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28" name="Rect 0"/>
          <p:cNvSpPr>
            <a:spLocks noGrp="1" noChangeArrowheads="1"/>
          </p:cNvSpPr>
          <p:nvPr/>
        </p:nvSpPr>
        <p:spPr bwMode="auto">
          <a:xfrm>
            <a:off x="1475740" y="1809115"/>
            <a:ext cx="3530600" cy="5175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5</a:t>
            </a:r>
            <a:r>
              <a:rPr lang="en-US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.</a:t>
            </a: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 모델 학습 &amp; 성능 비교</a:t>
            </a:r>
            <a:endParaRPr lang="ko-KR" altLang="en-US" sz="3200" b="0">
              <a:solidFill>
                <a:srgbClr val="404042"/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30" name="Rect 0"/>
          <p:cNvCxnSpPr/>
          <p:nvPr/>
        </p:nvCxnSpPr>
        <p:spPr bwMode="auto">
          <a:xfrm>
            <a:off x="1475740" y="2534285"/>
            <a:ext cx="6122670" cy="190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 noGrp="1" noChangeArrowheads="1"/>
          </p:cNvSpPr>
          <p:nvPr/>
        </p:nvSpPr>
        <p:spPr bwMode="auto">
          <a:xfrm>
            <a:off x="1475740" y="2276475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모델 학습.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33" name="Rect 0"/>
          <p:cNvSpPr>
            <a:spLocks noGrp="1" noChangeArrowheads="1"/>
          </p:cNvSpPr>
          <p:nvPr/>
        </p:nvSpPr>
        <p:spPr bwMode="auto">
          <a:xfrm>
            <a:off x="1475740" y="3166110"/>
            <a:ext cx="3530600" cy="5175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6</a:t>
            </a:r>
            <a:r>
              <a:rPr lang="en-US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.</a:t>
            </a:r>
            <a:r>
              <a:rPr lang="ko-KR" altLang="ko-KR" sz="3200" b="0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 인사이트 도출</a:t>
            </a:r>
            <a:endParaRPr lang="ko-KR" altLang="en-US" sz="3200" b="0">
              <a:solidFill>
                <a:srgbClr val="404042"/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34" name="Rect 0"/>
          <p:cNvCxnSpPr/>
          <p:nvPr/>
        </p:nvCxnSpPr>
        <p:spPr bwMode="auto">
          <a:xfrm>
            <a:off x="1475740" y="3891280"/>
            <a:ext cx="6122670" cy="190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>
            <a:spLocks noGrp="1" noChangeArrowheads="1"/>
          </p:cNvSpPr>
          <p:nvPr/>
        </p:nvSpPr>
        <p:spPr bwMode="auto">
          <a:xfrm>
            <a:off x="1475740" y="3633470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가설 검증.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43" name="Rect 0"/>
          <p:cNvCxnSpPr/>
          <p:nvPr/>
        </p:nvCxnSpPr>
        <p:spPr bwMode="auto">
          <a:xfrm>
            <a:off x="1480185" y="4142740"/>
            <a:ext cx="6122670" cy="190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 noGrp="1" noChangeArrowheads="1"/>
          </p:cNvSpPr>
          <p:nvPr/>
        </p:nvSpPr>
        <p:spPr bwMode="auto">
          <a:xfrm>
            <a:off x="1480185" y="3884930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인사이트 도출.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47" name="도형 61"/>
          <p:cNvCxnSpPr/>
          <p:nvPr/>
        </p:nvCxnSpPr>
        <p:spPr bwMode="auto">
          <a:xfrm>
            <a:off x="1475740" y="2776855"/>
            <a:ext cx="6122670" cy="190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62"/>
          <p:cNvSpPr>
            <a:spLocks noGrp="1" noChangeArrowheads="1"/>
          </p:cNvSpPr>
          <p:nvPr/>
        </p:nvSpPr>
        <p:spPr bwMode="auto">
          <a:xfrm>
            <a:off x="1475740" y="2519045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각 모델 별 RMSE 비교.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cxnSp>
        <p:nvCxnSpPr>
          <p:cNvPr id="49" name="도형 307"/>
          <p:cNvCxnSpPr/>
          <p:nvPr/>
        </p:nvCxnSpPr>
        <p:spPr bwMode="auto">
          <a:xfrm>
            <a:off x="1475740" y="1483995"/>
            <a:ext cx="6122670" cy="190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308"/>
          <p:cNvSpPr>
            <a:spLocks noGrp="1" noChangeArrowheads="1"/>
          </p:cNvSpPr>
          <p:nvPr/>
        </p:nvSpPr>
        <p:spPr bwMode="auto">
          <a:xfrm>
            <a:off x="1475740" y="1226185"/>
            <a:ext cx="5466715" cy="25971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- </a:t>
            </a:r>
            <a:r>
              <a:rPr lang="ko-KR" altLang="ko-KR" sz="1100" b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charset="0"/>
                <a:ea typeface="나눔스퀘어_ac Bold" charset="0"/>
              </a:rPr>
              <a:t>CSV 파일 생성.</a:t>
            </a:r>
            <a:endParaRPr lang="ko-KR" altLang="en-US" sz="1100" b="0">
              <a:solidFill>
                <a:schemeClr val="tx1">
                  <a:lumMod val="50000"/>
                  <a:lumOff val="5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495DF-F1E8-7E28-C6AB-C8B2CF58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90" descr="C:/Users/USER/AppData/Roaming/PolarisOffice/ETemp/22724_12318472/fImage759185439961.png">
            <a:extLst>
              <a:ext uri="{FF2B5EF4-FFF2-40B4-BE49-F238E27FC236}">
                <a16:creationId xmlns:a16="http://schemas.microsoft.com/office/drawing/2014/main" id="{40D053A2-BBBC-4C6C-8629-6A3CB323D6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5" y="1474470"/>
            <a:ext cx="7239000" cy="78041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22" name="그림 289" descr="C:/Users/USER/AppData/Roaming/PolarisOffice/ETemp/22724_12318472/fImage83566542491.png">
            <a:extLst>
              <a:ext uri="{FF2B5EF4-FFF2-40B4-BE49-F238E27FC236}">
                <a16:creationId xmlns:a16="http://schemas.microsoft.com/office/drawing/2014/main" id="{FCE62AD5-A095-80D1-6B79-9ABFA3B8A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5" y="2921000"/>
            <a:ext cx="7256780" cy="87376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E863D8D1-1EAE-AB77-8A7B-649F89E3E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4. train.csv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50BBCC0E-C3D4-051D-FB91-2FA2DBA25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>
            <a:extLst>
              <a:ext uri="{FF2B5EF4-FFF2-40B4-BE49-F238E27FC236}">
                <a16:creationId xmlns:a16="http://schemas.microsoft.com/office/drawing/2014/main" id="{D743A2CE-3028-7FF6-FDA9-363837F4368F}"/>
              </a:ext>
            </a:extLst>
          </p:cNvPr>
          <p:cNvSpPr>
            <a:spLocks/>
          </p:cNvSpPr>
          <p:nvPr/>
        </p:nvSpPr>
        <p:spPr>
          <a:xfrm>
            <a:off x="2951480" y="875665"/>
            <a:ext cx="2783840" cy="59817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‘gu’ 컬럼 추가.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>
            <a:extLst>
              <a:ext uri="{FF2B5EF4-FFF2-40B4-BE49-F238E27FC236}">
                <a16:creationId xmlns:a16="http://schemas.microsoft.com/office/drawing/2014/main" id="{AF10C597-9394-544F-54AD-0758CC73C744}"/>
              </a:ext>
            </a:extLst>
          </p:cNvPr>
          <p:cNvSpPr>
            <a:spLocks/>
          </p:cNvSpPr>
          <p:nvPr/>
        </p:nvSpPr>
        <p:spPr>
          <a:xfrm>
            <a:off x="2002790" y="3956685"/>
            <a:ext cx="4702810" cy="1028700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r>
              <a:rPr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 </a:t>
            </a:r>
            <a:r>
              <a:rPr 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</a:t>
            </a:r>
            <a:r>
              <a:rPr lang="ko-KR" sz="18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gu</a:t>
            </a:r>
            <a:r>
              <a:rPr 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’ </a:t>
            </a:r>
            <a:r>
              <a:rPr lang="ko-KR" sz="18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column</a:t>
            </a:r>
            <a:r>
              <a:rPr 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&gt;</a:t>
            </a:r>
            <a:endParaRPr lang="ko-KR" altLang="en-US" sz="18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원본 </a:t>
            </a:r>
            <a:r>
              <a:rPr 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train.csv에는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없는 </a:t>
            </a:r>
            <a:r>
              <a:rPr 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column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및 </a:t>
            </a:r>
            <a:r>
              <a:rPr 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data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‘</a:t>
            </a:r>
            <a:r>
              <a:rPr 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park_csv’를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모델 학습에 이용하기 위한 목적으로 진행.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국토교통부의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전국</a:t>
            </a:r>
            <a:r>
              <a:rPr lang="en-US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_</a:t>
            </a:r>
            <a:r>
              <a:rPr lang="ko-KR" altLang="en-US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법정동</a:t>
            </a:r>
            <a:r>
              <a:rPr lang="en-KR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.csv</a:t>
            </a:r>
            <a:r>
              <a:rPr lang="en-US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’</a:t>
            </a:r>
            <a:r>
              <a:rPr lang="ko-KR" altLang="en-US" sz="120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참조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하여 </a:t>
            </a:r>
            <a:r>
              <a:rPr 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column</a:t>
            </a:r>
            <a:r>
              <a:rPr lang="ko-KR" altLang="en-US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값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생성.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>
            <a:extLst>
              <a:ext uri="{FF2B5EF4-FFF2-40B4-BE49-F238E27FC236}">
                <a16:creationId xmlns:a16="http://schemas.microsoft.com/office/drawing/2014/main" id="{D2AC90FE-FCD5-43AD-884D-46EF5D70E466}"/>
              </a:ext>
            </a:extLst>
          </p:cNvPr>
          <p:cNvSpPr>
            <a:spLocks/>
          </p:cNvSpPr>
          <p:nvPr/>
        </p:nvSpPr>
        <p:spPr>
          <a:xfrm>
            <a:off x="4121785" y="2334895"/>
            <a:ext cx="445770" cy="47180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>
            <a:extLst>
              <a:ext uri="{FF2B5EF4-FFF2-40B4-BE49-F238E27FC236}">
                <a16:creationId xmlns:a16="http://schemas.microsoft.com/office/drawing/2014/main" id="{9D4CBCB0-E3FA-DC32-4A36-B7B19EA7E95E}"/>
              </a:ext>
            </a:extLst>
          </p:cNvPr>
          <p:cNvSpPr>
            <a:spLocks/>
          </p:cNvSpPr>
          <p:nvPr/>
        </p:nvSpPr>
        <p:spPr>
          <a:xfrm>
            <a:off x="2343785" y="2919095"/>
            <a:ext cx="459105" cy="894080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8379-717E-D47A-7B77-14422B21E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574D7DF-C2D0-CFA9-3D96-882A513F03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4. train.csv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D7ED757D-51A1-AA72-DB41-91FDC1B7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>
            <a:extLst>
              <a:ext uri="{FF2B5EF4-FFF2-40B4-BE49-F238E27FC236}">
                <a16:creationId xmlns:a16="http://schemas.microsoft.com/office/drawing/2014/main" id="{A8B59A48-D9D6-71D2-4487-F1CD6F9F4D2E}"/>
              </a:ext>
            </a:extLst>
          </p:cNvPr>
          <p:cNvSpPr>
            <a:spLocks/>
          </p:cNvSpPr>
          <p:nvPr/>
        </p:nvSpPr>
        <p:spPr>
          <a:xfrm>
            <a:off x="2951480" y="875665"/>
            <a:ext cx="2783840" cy="59817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</a:t>
            </a:r>
            <a:r>
              <a:rPr lang="ko-KR" altLang="en-US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국토교통부</a:t>
            </a:r>
            <a:r>
              <a:rPr lang="en-US" alt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_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전국</a:t>
            </a:r>
            <a:r>
              <a:rPr lang="en-US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_</a:t>
            </a:r>
            <a:r>
              <a:rPr lang="ko-KR" altLang="en-US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법정동</a:t>
            </a:r>
            <a:r>
              <a:rPr lang="en-KR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.csv </a:t>
            </a:r>
            <a:r>
              <a:rPr lang="ko-KR" sz="1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</a:t>
            </a:r>
            <a:endParaRPr lang="ko-KR" altLang="en-US" sz="12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61C0A-7A53-1687-4EBF-4E58A710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20" y="1707655"/>
            <a:ext cx="7414302" cy="2896370"/>
          </a:xfrm>
          <a:prstGeom prst="rect">
            <a:avLst/>
          </a:prstGeom>
        </p:spPr>
      </p:pic>
      <p:sp>
        <p:nvSpPr>
          <p:cNvPr id="3" name="Rect 0">
            <a:extLst>
              <a:ext uri="{FF2B5EF4-FFF2-40B4-BE49-F238E27FC236}">
                <a16:creationId xmlns:a16="http://schemas.microsoft.com/office/drawing/2014/main" id="{FEEBC64A-93A9-F89C-DFF9-A6F58D1BCA3C}"/>
              </a:ext>
            </a:extLst>
          </p:cNvPr>
          <p:cNvSpPr>
            <a:spLocks/>
          </p:cNvSpPr>
          <p:nvPr/>
        </p:nvSpPr>
        <p:spPr>
          <a:xfrm>
            <a:off x="1691680" y="1677669"/>
            <a:ext cx="2783840" cy="2926355"/>
          </a:xfrm>
          <a:prstGeom prst="frame">
            <a:avLst>
              <a:gd name="adj1" fmla="val 840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9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95" descr="C:/Users/USER/AppData/Roaming/PolarisOffice/ETemp/22724_12318472/fImage86203598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592580"/>
            <a:ext cx="7275195" cy="94996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4. train.csv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529205" y="875665"/>
            <a:ext cx="3632200" cy="59817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‘park_area’ 컬럼 추가.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993900" y="3525520"/>
            <a:ext cx="4702810" cy="1028700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r>
              <a:rPr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 </a:t>
            </a:r>
            <a:r>
              <a:rPr 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</a:t>
            </a:r>
            <a:r>
              <a:rPr lang="ko-KR" sz="18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park_area</a:t>
            </a:r>
            <a:r>
              <a:rPr lang="en-US" alt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avg_by_gu</a:t>
            </a:r>
            <a:r>
              <a:rPr 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’ </a:t>
            </a:r>
            <a:r>
              <a:rPr lang="ko-KR" sz="18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column</a:t>
            </a:r>
            <a:r>
              <a:rPr 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&gt;</a:t>
            </a:r>
            <a:endParaRPr lang="ko-KR" altLang="en-US" sz="18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‘</a:t>
            </a:r>
            <a:r>
              <a:rPr 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park_csv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’ ‘가설 01(공원 면적 - 실거래가)’의 검증 목적으로 추가.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‘</a:t>
            </a:r>
            <a:r>
              <a:rPr 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park_csv’</a:t>
            </a:r>
            <a:r>
              <a:rPr lang="ko-KR" altLang="en-US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의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데이터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를 모델 학습에 이용하기 위한 목적으로 진행.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각 구 별 공원 면적 평균값을 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구해서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추가.</a:t>
            </a:r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121785" y="2779395"/>
            <a:ext cx="445770" cy="47180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3120390" y="1594485"/>
            <a:ext cx="459105" cy="952500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304" descr="C:/Users/USER/AppData/Roaming/PolarisOffice/ETemp/22724_12318472/fImage84374601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527810"/>
            <a:ext cx="8451850" cy="97409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4. train.csv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174875" y="826135"/>
            <a:ext cx="4341495" cy="59817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‘day_care_count’ 컬럼 추가. ♣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2002790" y="3301365"/>
            <a:ext cx="4702810" cy="1257300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r>
              <a:rPr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 </a:t>
            </a:r>
            <a:r>
              <a:rPr lang="ko-KR" sz="18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‘day_care_count’ column &gt;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원본 train.csv에는 없는 column 및 data.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‘day_care_center.csv’를 모델 학습에 이용하기 위해 진행.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‘day_care_center.csv’의 가설 검증을 위해 추가. (어린이집 수)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• 시각화 자료 생성 당시 계산한 각 구 별 어린이집 총 개수 사용.</a:t>
            </a:r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4126230" y="2703195"/>
            <a:ext cx="445770" cy="47180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3336290" y="1527175"/>
            <a:ext cx="813435" cy="1010285"/>
          </a:xfrm>
          <a:prstGeom prst="frame">
            <a:avLst>
              <a:gd name="adj1" fmla="val 4981"/>
            </a:avLst>
          </a:prstGeom>
          <a:solidFill>
            <a:srgbClr val="FC47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309" descr="C:/Users/USER/AppData/Roaming/PolarisOffice/ETemp/22724_12318472/fImage787162632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" y="942975"/>
            <a:ext cx="4531360" cy="4124960"/>
          </a:xfrm>
          <a:prstGeom prst="rect">
            <a:avLst/>
          </a:prstGeom>
          <a:noFill/>
        </p:spPr>
      </p:pic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4. train.csv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 dirty="0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CSV 파일 생성.</a:t>
            </a:r>
            <a:endParaRPr lang="ko-KR" altLang="en-US" sz="2800" b="1" dirty="0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24" name="도형 311"/>
          <p:cNvSpPr>
            <a:spLocks/>
          </p:cNvSpPr>
          <p:nvPr/>
        </p:nvSpPr>
        <p:spPr>
          <a:xfrm>
            <a:off x="5100320" y="942975"/>
            <a:ext cx="3961765" cy="512445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C0C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hangingPunct="1"/>
            <a:r>
              <a:rPr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• </a:t>
            </a:r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가설 검증 및 인사이트 도출을 위한 Dataset csv 파일 생성이 필요.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12"/>
          <p:cNvSpPr>
            <a:spLocks/>
          </p:cNvSpPr>
          <p:nvPr/>
        </p:nvSpPr>
        <p:spPr>
          <a:xfrm>
            <a:off x="6887210" y="1550035"/>
            <a:ext cx="389255" cy="44005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314"/>
          <p:cNvSpPr>
            <a:spLocks/>
          </p:cNvSpPr>
          <p:nvPr/>
        </p:nvSpPr>
        <p:spPr>
          <a:xfrm>
            <a:off x="5100320" y="2084070"/>
            <a:ext cx="3961765" cy="512445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C0C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hangingPunct="1"/>
            <a:r>
              <a:rPr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• </a:t>
            </a:r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GitHub에 100MB 이상의 파일 업로드 시 LFS(Large File Storage)를 사용해야 함. </a:t>
            </a: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(train.csv.zip만 업로드.)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15"/>
          <p:cNvSpPr>
            <a:spLocks/>
          </p:cNvSpPr>
          <p:nvPr/>
        </p:nvSpPr>
        <p:spPr>
          <a:xfrm>
            <a:off x="6887210" y="2722245"/>
            <a:ext cx="389255" cy="440055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316"/>
          <p:cNvSpPr>
            <a:spLocks/>
          </p:cNvSpPr>
          <p:nvPr/>
        </p:nvSpPr>
        <p:spPr>
          <a:xfrm>
            <a:off x="5100320" y="3296285"/>
            <a:ext cx="3961765" cy="692150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C0C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hangingPunct="1"/>
            <a:r>
              <a:rPr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• </a:t>
            </a:r>
            <a:r>
              <a:rPr lang="ko-KR" sz="1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추후 ‘init_dataset.sh’만 실행하면, 자동화 스크립트로 인해 utils 폴더 내부의 python code가 실행되고 필요한 Dataset file들이 생성됨.</a:t>
            </a:r>
            <a:endParaRPr lang="ko-KR" altLang="en-US" sz="1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3C28E1-DA11-F04E-259D-A1712C14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086" y="4033211"/>
            <a:ext cx="3187824" cy="111028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4. train.csv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2002790" y="1275606"/>
            <a:ext cx="4702810" cy="3467209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endParaRPr lang="en-US" sz="1800" b="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</a:t>
            </a:r>
            <a:r>
              <a:rPr lang="en-US" alt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기본 모델에서의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처리</a:t>
            </a:r>
            <a:r>
              <a:rPr lang="en-US" alt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&gt;</a:t>
            </a:r>
            <a:endParaRPr lang="en-US" altLang="ko-KR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en-US" altLang="ko-KR" sz="1200" b="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※</a:t>
            </a:r>
            <a:r>
              <a:rPr lang="en-KR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‘floor’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컬럼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음수값이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발견되었으나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개수가 적으므로 제거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algn="ctr"/>
            <a:endParaRPr lang="en-US" b="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algn="ctr"/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</a:t>
            </a:r>
            <a:r>
              <a:rPr lang="en-US" altLang="ko-KR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최종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모델에서의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처리</a:t>
            </a:r>
            <a:r>
              <a:rPr lang="en-US" altLang="ko-KR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&gt;</a:t>
            </a:r>
            <a:endParaRPr lang="en-US" altLang="ko-KR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※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</a:t>
            </a:r>
            <a:r>
              <a:rPr lang="en-KR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gu’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컬럼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~~~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로 생긴 </a:t>
            </a:r>
            <a:r>
              <a:rPr lang="ko-KR" altLang="en-US" sz="120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결측치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483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개를 제거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</a:t>
            </a:r>
          </a:p>
          <a:p>
            <a:endParaRPr lang="en-US" altLang="ko-KR" sz="1200" b="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※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‘</a:t>
            </a:r>
            <a:r>
              <a:rPr lang="en-KR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park_area_avg_by_gu’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컬럼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en-US" altLang="ko-KR" sz="1200" b="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※ </a:t>
            </a:r>
            <a:r>
              <a:rPr lang="en-US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'</a:t>
            </a:r>
            <a:r>
              <a:rPr lang="en-US" alt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day_care_count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’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컬럼</a:t>
            </a:r>
            <a:r>
              <a:rPr lang="en-US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NaN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을 </a:t>
            </a:r>
            <a:r>
              <a:rPr lang="en-US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0</a:t>
            </a:r>
            <a:r>
              <a:rPr lang="ko-KR" altLang="en-US" sz="1200" b="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으로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채우고 </a:t>
            </a:r>
            <a:r>
              <a:rPr lang="en-US" alt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int</a:t>
            </a:r>
            <a:r>
              <a:rPr lang="ko-KR" altLang="en-US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로 변환</a:t>
            </a:r>
            <a:endParaRPr lang="en-US" altLang="ko-KR" sz="1200" b="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8081D-81E8-1E4D-C2EB-D384DCA4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347614"/>
            <a:ext cx="1027014" cy="113449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AB41E-2C5C-7AC4-663C-E003E211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0193CF-1D10-0ADC-BB60-C013CBC6B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4. train.csv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59A29772-F48C-C3DE-28E9-BA3D5BA56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데이터 정제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7" name="Rect 0">
            <a:extLst>
              <a:ext uri="{FF2B5EF4-FFF2-40B4-BE49-F238E27FC236}">
                <a16:creationId xmlns:a16="http://schemas.microsoft.com/office/drawing/2014/main" id="{933A3C49-C88F-7A2B-457E-18DF947E73E1}"/>
              </a:ext>
            </a:extLst>
          </p:cNvPr>
          <p:cNvSpPr>
            <a:spLocks/>
          </p:cNvSpPr>
          <p:nvPr/>
        </p:nvSpPr>
        <p:spPr>
          <a:xfrm>
            <a:off x="107504" y="1195070"/>
            <a:ext cx="4702810" cy="3467209"/>
          </a:xfrm>
          <a:prstGeom prst="foldedCorner">
            <a:avLst/>
          </a:prstGeom>
          <a:solidFill>
            <a:srgbClr val="FFC099"/>
          </a:solidFill>
          <a:ln w="12700" cap="flat" cmpd="sng">
            <a:solidFill>
              <a:srgbClr val="FF80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ctr" hangingPunct="1"/>
            <a:endParaRPr lang="en-US" sz="1800" b="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&lt;</a:t>
            </a:r>
            <a:r>
              <a:rPr lang="en-US" alt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기본 모델에서의 이상치 처리</a:t>
            </a:r>
            <a:r>
              <a:rPr lang="en-US" altLang="ko-KR" sz="18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&gt;</a:t>
            </a:r>
            <a:endParaRPr lang="en-US" altLang="ko-KR" sz="1200" b="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en-US" altLang="ko-KR" sz="1200" b="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※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KR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train/validation/test 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데이터 분리 이전에 이상치 처리를 할 경우</a:t>
            </a:r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RMSE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가 약 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5000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대로 나옴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r>
              <a:rPr lang="ko-KR" sz="1200" b="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※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KR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train/validation/test 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데이터 분리 이후에 이상치 처리를 할 경우</a:t>
            </a:r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RMSE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가 약 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10000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대로 나옴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성능 저하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)</a:t>
            </a:r>
          </a:p>
          <a:p>
            <a:pPr marL="0" indent="0" algn="l" hangingPunct="1"/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💡 왜 그랬을까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?</a:t>
            </a:r>
          </a:p>
          <a:p>
            <a:pPr marL="0" indent="0" algn="l" hangingPunct="1"/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매우 높은 </a:t>
            </a:r>
            <a:r>
              <a:rPr lang="ko-KR" altLang="en-US" sz="1200" dirty="0" err="1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실거래가를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가진 행들이 이상치로 취급되어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,</a:t>
            </a:r>
          </a:p>
          <a:p>
            <a:pPr marL="0" indent="0" algn="l" hangingPunct="1"/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제거되었음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chemeClr val="tx1"/>
              </a:solidFill>
              <a:effectLst>
                <a:outerShdw blurRad="38100" dist="38100" dir="2700000" algn="ctr" rotWithShape="0">
                  <a:srgbClr val="000000">
                    <a:alpha val="4300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성능의 향상을 위하여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데이터 분리 이전에 이상치를 처리하였음</a:t>
            </a:r>
            <a:r>
              <a:rPr lang="en-US" altLang="ko-KR" sz="1200" dirty="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6CB13-47B7-B137-838E-0997642C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275606"/>
            <a:ext cx="3886485" cy="30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5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1391920"/>
            <a:ext cx="8255635" cy="204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ctr" rtl="0">
              <a:buFontTx/>
              <a:buNone/>
            </a:pPr>
            <a:r>
              <a:rPr lang="ko-KR" altLang="en-US" sz="4400" b="0">
                <a:latin typeface="나눔스퀘어_ac Bold" charset="0"/>
                <a:ea typeface="나눔스퀘어_ac Bold" charset="0"/>
              </a:rPr>
              <a:t>5. 모델 학습 &amp; 성능 비교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도형 330"/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분석 결과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A41300-593C-3642-1731-D77DB7A15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5171"/>
            <a:ext cx="5543848" cy="34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0C82A6-4CD3-D885-1C35-E4180AF4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22" y="2151101"/>
            <a:ext cx="2766576" cy="24217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2D26F-849D-339C-1CB3-75B9E50D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E733F04-650F-0BA9-296B-F3D10227A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683E1F91-4295-933E-4AC2-C872EED9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도형 330">
            <a:extLst>
              <a:ext uri="{FF2B5EF4-FFF2-40B4-BE49-F238E27FC236}">
                <a16:creationId xmlns:a16="http://schemas.microsoft.com/office/drawing/2014/main" id="{44BC7279-26B8-279B-6523-4942E4A3ABA5}"/>
              </a:ext>
            </a:extLst>
          </p:cNvPr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gu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추가 모델 ♣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B684F3-890D-80E7-B060-67B3639A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62" y="1796307"/>
            <a:ext cx="5759276" cy="936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CE499D-A8EA-3B14-7302-AEDF7D6A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80" y="2879141"/>
            <a:ext cx="5828747" cy="20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0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1391920"/>
            <a:ext cx="8255000" cy="2040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ctr" rtl="0"/>
            <a:r>
              <a:rPr lang="ko-KR" altLang="en-US" b="0">
                <a:latin typeface="나눔스퀘어_ac Bold" charset="0"/>
                <a:ea typeface="나눔스퀘어_ac Bold" charset="0"/>
              </a:rPr>
              <a:t>1. 아파트 실거래가 Dataset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88EA5-DD21-055A-3562-0EBB81EB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7D9941C-44D1-37FA-AF72-FCF9A2562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A47E0DB3-C7B5-32E0-8413-6B45E71C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도형 330">
            <a:extLst>
              <a:ext uri="{FF2B5EF4-FFF2-40B4-BE49-F238E27FC236}">
                <a16:creationId xmlns:a16="http://schemas.microsoft.com/office/drawing/2014/main" id="{2196A693-0E43-2AEC-5761-DA40C6E87F6F}"/>
              </a:ext>
            </a:extLst>
          </p:cNvPr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gu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추가 모델 ♣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9414E-B630-5B8C-3B13-26BDD901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721694"/>
            <a:ext cx="5344653" cy="3350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25D92-F442-C74A-BBDE-44AF6B5EA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74" y="2136438"/>
            <a:ext cx="2659136" cy="2521198"/>
          </a:xfrm>
          <a:prstGeom prst="rect">
            <a:avLst/>
          </a:prstGeo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9636C369-1E4C-3333-4A75-47A11DEEBB3E}"/>
              </a:ext>
            </a:extLst>
          </p:cNvPr>
          <p:cNvSpPr/>
          <p:nvPr/>
        </p:nvSpPr>
        <p:spPr>
          <a:xfrm>
            <a:off x="5796137" y="3559857"/>
            <a:ext cx="3096344" cy="360040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9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B027E-B4BC-F392-28EC-45B52489D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D477F04-E2EB-A8DA-2890-4F94FAAE2D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86F4AA3D-12F7-94D8-6B7F-F2901BE8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pic>
        <p:nvPicPr>
          <p:cNvPr id="13" name="그림 328" descr="C:/Users/USER/AppData/Roaming/PolarisOffice/ETemp/22724_12318472/fImage381556445436.png">
            <a:extLst>
              <a:ext uri="{FF2B5EF4-FFF2-40B4-BE49-F238E27FC236}">
                <a16:creationId xmlns:a16="http://schemas.microsoft.com/office/drawing/2014/main" id="{F8435EA1-BC18-57D1-591C-1BD7B9A488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15" y="2012315"/>
            <a:ext cx="4228465" cy="2524125"/>
          </a:xfrm>
          <a:prstGeom prst="rect">
            <a:avLst/>
          </a:prstGeom>
          <a:noFill/>
        </p:spPr>
      </p:pic>
      <p:pic>
        <p:nvPicPr>
          <p:cNvPr id="14" name="그림 329" descr="C:/Users/USER/AppData/Roaming/PolarisOffice/ETemp/22724_12318472/fImage257616452391.png">
            <a:extLst>
              <a:ext uri="{FF2B5EF4-FFF2-40B4-BE49-F238E27FC236}">
                <a16:creationId xmlns:a16="http://schemas.microsoft.com/office/drawing/2014/main" id="{E2C0EAA8-8B64-8BCA-ED3C-7880B62B979C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" y="2011680"/>
            <a:ext cx="4226560" cy="2524125"/>
          </a:xfrm>
          <a:prstGeom prst="rect">
            <a:avLst/>
          </a:prstGeom>
          <a:noFill/>
        </p:spPr>
      </p:pic>
      <p:sp>
        <p:nvSpPr>
          <p:cNvPr id="15" name="도형 330">
            <a:extLst>
              <a:ext uri="{FF2B5EF4-FFF2-40B4-BE49-F238E27FC236}">
                <a16:creationId xmlns:a16="http://schemas.microsoft.com/office/drawing/2014/main" id="{EE2E27C0-42C4-B64A-9EB5-D14CA34D0AF5}"/>
              </a:ext>
            </a:extLst>
          </p:cNvPr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gu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추가 모델 ♣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3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gu’ /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park_area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 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 모델 ♣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E9A12-50CC-1D58-BB1B-948153AA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2715766"/>
            <a:ext cx="7065818" cy="104867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11A4F-644E-5E9B-20D8-23DAACB89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6EF7A14-FCEB-FAAA-9FCB-093E0B5E7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09A60D10-F3F7-F260-28A6-4CE06A78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Rect 0">
            <a:extLst>
              <a:ext uri="{FF2B5EF4-FFF2-40B4-BE49-F238E27FC236}">
                <a16:creationId xmlns:a16="http://schemas.microsoft.com/office/drawing/2014/main" id="{D7F286D1-1E3A-944F-E141-794FCC4EB3AD}"/>
              </a:ext>
            </a:extLst>
          </p:cNvPr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gu’ /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park_area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 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 모델 ♣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77841-B132-E0BD-0B63-D6918AEE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" y="1694258"/>
            <a:ext cx="5254352" cy="33156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099BB-B642-BBB4-3522-8DFEF2A4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50" y="1925583"/>
            <a:ext cx="2801638" cy="2972172"/>
          </a:xfrm>
          <a:prstGeom prst="rect">
            <a:avLst/>
          </a:prstGeo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F3459F7F-25F0-A7DA-9F6F-354CCB3A21CC}"/>
              </a:ext>
            </a:extLst>
          </p:cNvPr>
          <p:cNvSpPr/>
          <p:nvPr/>
        </p:nvSpPr>
        <p:spPr>
          <a:xfrm>
            <a:off x="5652120" y="2139702"/>
            <a:ext cx="3096344" cy="360040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07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8F66-28AB-AB62-504D-C54E1D552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70D2500-D5FC-FEF3-E32C-0E836100C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A82CFB31-E259-AE6F-1733-2D73AA8B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Rect 0">
            <a:extLst>
              <a:ext uri="{FF2B5EF4-FFF2-40B4-BE49-F238E27FC236}">
                <a16:creationId xmlns:a16="http://schemas.microsoft.com/office/drawing/2014/main" id="{0807CA82-2A5F-701E-4BB3-9A233F9ED842}"/>
              </a:ext>
            </a:extLst>
          </p:cNvPr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gu’ /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8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park_area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KR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 </a:t>
            </a:r>
            <a:r>
              <a:rPr 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 모델 ♣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54C01E-C104-69F7-3966-831CC823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" y="1923678"/>
            <a:ext cx="4354175" cy="2899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0DF2BF-0E92-E4B3-71E9-3FDF3609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08" y="1893846"/>
            <a:ext cx="4430177" cy="29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5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D1F2E-902A-CAEB-4514-CCBFBC897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D79577-529D-5571-71FE-E3532AE29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BFF1EBD4-A1DC-5FC4-385E-9F39E20F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Rect 0">
            <a:extLst>
              <a:ext uri="{FF2B5EF4-FFF2-40B4-BE49-F238E27FC236}">
                <a16:creationId xmlns:a16="http://schemas.microsoft.com/office/drawing/2014/main" id="{87027341-7734-9A52-7690-48BA436322A0}"/>
              </a:ext>
            </a:extLst>
          </p:cNvPr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gu’ /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park_area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altLang="en-US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‘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day_care_count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 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 모델 ♣</a:t>
            </a:r>
            <a:endParaRPr lang="ko-KR" altLang="en-US" sz="16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D608D-380B-EE92-8130-50BAB70B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15766"/>
            <a:ext cx="7772400" cy="9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13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1B75F-5A3D-BE2C-9C5A-EDF49743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D5CA59F-BFC5-1847-CB36-8AE23CEF4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4B8F6C5C-8155-9450-B8E6-3D411320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Rect 0">
            <a:extLst>
              <a:ext uri="{FF2B5EF4-FFF2-40B4-BE49-F238E27FC236}">
                <a16:creationId xmlns:a16="http://schemas.microsoft.com/office/drawing/2014/main" id="{C3ADB1CA-95E0-3280-43D8-901D90650595}"/>
              </a:ext>
            </a:extLst>
          </p:cNvPr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gu’ /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park_area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altLang="en-US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‘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day_care_count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 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 모델 ♣</a:t>
            </a:r>
            <a:endParaRPr lang="ko-KR" altLang="en-US" sz="16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1A947-EAA4-F36B-8CFF-CC478BA5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809658"/>
            <a:ext cx="2796577" cy="3190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36908-58E8-8B45-2352-EDEEF010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" y="1737166"/>
            <a:ext cx="5400600" cy="3335214"/>
          </a:xfrm>
          <a:prstGeom prst="rect">
            <a:avLst/>
          </a:prstGeo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ACE5E6BE-A09F-8E9F-F276-A976197E009D}"/>
              </a:ext>
            </a:extLst>
          </p:cNvPr>
          <p:cNvSpPr/>
          <p:nvPr/>
        </p:nvSpPr>
        <p:spPr>
          <a:xfrm>
            <a:off x="5931141" y="2211710"/>
            <a:ext cx="3096344" cy="360040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78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7F509-7EE2-7DA2-D480-767D37778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9BB4E63-08E8-A426-F1F9-10413EF464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5. 모델 학습 &amp; 성능 비교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>
            <a:extLst>
              <a:ext uri="{FF2B5EF4-FFF2-40B4-BE49-F238E27FC236}">
                <a16:creationId xmlns:a16="http://schemas.microsoft.com/office/drawing/2014/main" id="{AF9B2A2D-FB28-6614-D241-A2C98DD49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" y="24574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각 모델 별 RMSE 비교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5" name="Rect 0">
            <a:extLst>
              <a:ext uri="{FF2B5EF4-FFF2-40B4-BE49-F238E27FC236}">
                <a16:creationId xmlns:a16="http://schemas.microsoft.com/office/drawing/2014/main" id="{42F2E647-FC58-A558-AB60-F01506274BB2}"/>
              </a:ext>
            </a:extLst>
          </p:cNvPr>
          <p:cNvSpPr>
            <a:spLocks/>
          </p:cNvSpPr>
          <p:nvPr/>
        </p:nvSpPr>
        <p:spPr>
          <a:xfrm>
            <a:off x="147955" y="1096010"/>
            <a:ext cx="8837930" cy="490220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♣ ‘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train.csv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 원본 모델 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vs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gu’ /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‘</a:t>
            </a:r>
            <a:r>
              <a:rPr lang="ko-KR" sz="16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park_area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altLang="en-US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‘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day_care_count</a:t>
            </a:r>
            <a:r>
              <a:rPr lang="en-US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KR" alt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column </a:t>
            </a:r>
            <a:r>
              <a:rPr lang="ko-KR" sz="1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 모델 ♣</a:t>
            </a:r>
            <a:endParaRPr lang="ko-KR" altLang="en-US" sz="16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DD24C-6439-BB44-8956-DCAD236F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8" y="1923678"/>
            <a:ext cx="4447041" cy="2895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65F23-00EF-8668-2B65-D6EA4777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23678"/>
            <a:ext cx="4443906" cy="28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77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1391920"/>
            <a:ext cx="8255635" cy="204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ctr" rtl="0">
              <a:buFontTx/>
              <a:buNone/>
            </a:pPr>
            <a:r>
              <a:rPr lang="ko-KR" altLang="en-US" sz="4400" b="0">
                <a:latin typeface="나눔스퀘어_ac Bold" charset="0"/>
                <a:ea typeface="나눔스퀘어_ac Bold" charset="0"/>
              </a:rPr>
              <a:t>6. 인사이트 도출.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3300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6. 인사이트 도출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>
          <a:xfrm>
            <a:off x="448310" y="245745"/>
            <a:ext cx="8230235" cy="7753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</a:rPr>
              <a:t>▣ 인사이트 도출.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548640" y="897890"/>
            <a:ext cx="8074025" cy="56261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1. 공원 면적과 실거래가는 아무 연관이 없다.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548640" y="2083435"/>
            <a:ext cx="8074025" cy="56261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2. 결측치를 제대로 해결하지 못하면, 모델 성능이 좋아지기 어렵다.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548640" y="3272790"/>
            <a:ext cx="8074025" cy="56261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3. Dataset의 양이 적으면 모델 성능의 개선이 어렵다.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1. 아파트 실거래가 Dataset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angle 1071"/>
          <p:cNvSpPr>
            <a:spLocks noChangeArrowheads="1"/>
          </p:cNvSpPr>
          <p:nvPr/>
        </p:nvSpPr>
        <p:spPr bwMode="auto">
          <a:xfrm>
            <a:off x="448310" y="241300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Dataset 선정 이유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pic>
        <p:nvPicPr>
          <p:cNvPr id="13" name="그림 17" descr="C:/Users/USER/AppData/Roaming/PolarisOffice/ETemp/22724_12318472/fImage129322168467.em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285" y="1414780"/>
            <a:ext cx="2425700" cy="1677670"/>
          </a:xfrm>
          <a:prstGeom prst="rect">
            <a:avLst/>
          </a:prstGeom>
          <a:noFill/>
        </p:spPr>
      </p:pic>
      <p:sp>
        <p:nvSpPr>
          <p:cNvPr id="14" name="도형 8"/>
          <p:cNvSpPr>
            <a:spLocks/>
          </p:cNvSpPr>
          <p:nvPr/>
        </p:nvSpPr>
        <p:spPr>
          <a:xfrm>
            <a:off x="1014730" y="3282950"/>
            <a:ext cx="242125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outerShdw blurRad="76200" dir="13500000" sy="23000" kx="1200000" algn="br" rotWithShape="0">
              <a:srgbClr val="000000">
                <a:alpha val="20000"/>
              </a:srgbClr>
            </a:outerShdw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독립변수(Columns)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↕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종속변수(transaction_real_price)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  <p:pic>
        <p:nvPicPr>
          <p:cNvPr id="15" name="그림 18" descr="C:/Users/USER/AppData/Roaming/PolarisOffice/ETemp/22724_12318472/fImage253521398467.em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70" y="1452880"/>
            <a:ext cx="1981835" cy="1600835"/>
          </a:xfrm>
          <a:prstGeom prst="rect">
            <a:avLst/>
          </a:prstGeom>
          <a:noFill/>
        </p:spPr>
      </p:pic>
      <p:sp>
        <p:nvSpPr>
          <p:cNvPr id="16" name="도형 24"/>
          <p:cNvSpPr>
            <a:spLocks/>
          </p:cNvSpPr>
          <p:nvPr/>
        </p:nvSpPr>
        <p:spPr>
          <a:xfrm>
            <a:off x="5801360" y="3282950"/>
            <a:ext cx="2421255" cy="1190625"/>
          </a:xfrm>
          <a:prstGeom prst="roundRect">
            <a:avLst/>
          </a:prstGeom>
          <a:solidFill>
            <a:srgbClr val="7DCD00">
              <a:alpha val="52045"/>
            </a:srgbClr>
          </a:solidFill>
          <a:ln>
            <a:noFill/>
            <a:prstDash/>
          </a:ln>
          <a:effectLst>
            <a:outerShdw blurRad="76200" dir="13500000" sy="23000" kx="1200000" algn="br" rotWithShape="0">
              <a:srgbClr val="000000">
                <a:alpha val="20000"/>
              </a:srgbClr>
            </a:outerShdw>
            <a:softEdge rad="127000"/>
          </a:effectLst>
          <a:scene3d>
            <a:camera prst="orthographicFront"/>
            <a:lightRig rig="threePt" dir="t"/>
          </a:scene3d>
          <a:sp3d>
            <a:bevelT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 b="0">
                <a:solidFill>
                  <a:schemeClr val="tx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나눔스퀘어_ac Bold" charset="0"/>
                <a:ea typeface="나눔스퀘어_ac Bold" charset="0"/>
              </a:rPr>
              <a:t>모델 성능 개선</a:t>
            </a:r>
            <a:endParaRPr lang="ko-KR" altLang="en-US" sz="1400" b="0">
              <a:solidFill>
                <a:schemeClr val="tx1"/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>
            <a:off x="3848735" y="1733550"/>
            <a:ext cx="1702435" cy="10471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w="139700" prst="artDeco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63"/>
          <p:cNvSpPr>
            <a:spLocks/>
          </p:cNvSpPr>
          <p:nvPr/>
        </p:nvSpPr>
        <p:spPr>
          <a:xfrm>
            <a:off x="1670685" y="2047875"/>
            <a:ext cx="5307965" cy="170815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57785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1. 아파트 실거래가 Dataset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2796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Machine Learning 선택 이유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도형 56"/>
          <p:cNvSpPr>
            <a:spLocks/>
          </p:cNvSpPr>
          <p:nvPr/>
        </p:nvSpPr>
        <p:spPr>
          <a:xfrm>
            <a:off x="911860" y="1351915"/>
            <a:ext cx="1522730" cy="14954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cross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변수의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상관관계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파악 용이.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58"/>
          <p:cNvSpPr>
            <a:spLocks/>
          </p:cNvSpPr>
          <p:nvPr/>
        </p:nvSpPr>
        <p:spPr>
          <a:xfrm>
            <a:off x="2699385" y="1351915"/>
            <a:ext cx="1522730" cy="14954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cross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정제된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데이터로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의미 있는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수치 사용.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59"/>
          <p:cNvSpPr>
            <a:spLocks/>
          </p:cNvSpPr>
          <p:nvPr/>
        </p:nvSpPr>
        <p:spPr>
          <a:xfrm>
            <a:off x="4504690" y="1351915"/>
            <a:ext cx="1522730" cy="14954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cross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가공 용이.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60"/>
          <p:cNvSpPr>
            <a:spLocks/>
          </p:cNvSpPr>
          <p:nvPr/>
        </p:nvSpPr>
        <p:spPr>
          <a:xfrm>
            <a:off x="6292215" y="1351915"/>
            <a:ext cx="1522730" cy="14954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prst="cross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모델의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성능 개선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3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용이,</a:t>
            </a:r>
            <a:endParaRPr lang="ko-KR" altLang="en-US" sz="13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67"/>
          <p:cNvSpPr>
            <a:spLocks/>
          </p:cNvSpPr>
          <p:nvPr/>
        </p:nvSpPr>
        <p:spPr>
          <a:xfrm>
            <a:off x="3848100" y="2851785"/>
            <a:ext cx="953135" cy="1131570"/>
          </a:xfrm>
          <a:prstGeom prst="downArrow">
            <a:avLst/>
          </a:prstGeom>
          <a:solidFill>
            <a:srgbClr val="009900"/>
          </a:solidFill>
          <a:ln w="25400" cap="flat" cmpd="sng">
            <a:solidFill>
              <a:srgbClr val="009900">
                <a:alpha val="10000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65100" prst="coolSlant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73"/>
          <p:cNvSpPr txBox="1">
            <a:spLocks/>
          </p:cNvSpPr>
          <p:nvPr/>
        </p:nvSpPr>
        <p:spPr>
          <a:xfrm>
            <a:off x="3246755" y="4234180"/>
            <a:ext cx="2160270" cy="370205"/>
          </a:xfrm>
          <a:prstGeom prst="rect">
            <a:avLst/>
          </a:pr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Machine Learning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1391920"/>
            <a:ext cx="8255635" cy="204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ctr" rtl="0">
              <a:buFontTx/>
              <a:buNone/>
            </a:pPr>
            <a:r>
              <a:rPr lang="ko-KR" altLang="en-US" sz="4400" b="0">
                <a:latin typeface="나눔스퀘어_ac Bold" charset="0"/>
                <a:ea typeface="나눔스퀘어_ac Bold" charset="0"/>
              </a:rPr>
              <a:t>2. park.csv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41300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CSV file columns 소개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grpSp>
        <p:nvGrpSpPr>
          <p:cNvPr id="33" name="그룹 123"/>
          <p:cNvGrpSpPr>
            <a:grpSpLocks/>
          </p:cNvGrpSpPr>
          <p:nvPr/>
        </p:nvGrpSpPr>
        <p:grpSpPr>
          <a:xfrm>
            <a:off x="4836795" y="1458595"/>
            <a:ext cx="3884295" cy="328295"/>
            <a:chOff x="4836795" y="1458595"/>
            <a:chExt cx="3884295" cy="328295"/>
          </a:xfrm>
        </p:grpSpPr>
        <p:sp>
          <p:nvSpPr>
            <p:cNvPr id="34" name="도형 121"/>
            <p:cNvSpPr>
              <a:spLocks/>
            </p:cNvSpPr>
            <p:nvPr/>
          </p:nvSpPr>
          <p:spPr>
            <a:xfrm>
              <a:off x="6372225" y="145859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내 유희 시설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도형 122"/>
            <p:cNvSpPr>
              <a:spLocks/>
            </p:cNvSpPr>
            <p:nvPr/>
          </p:nvSpPr>
          <p:spPr>
            <a:xfrm>
              <a:off x="4836795" y="145859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park_entertainment_facility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6" name="그룹 129"/>
          <p:cNvGrpSpPr>
            <a:grpSpLocks/>
          </p:cNvGrpSpPr>
          <p:nvPr/>
        </p:nvGrpSpPr>
        <p:grpSpPr>
          <a:xfrm>
            <a:off x="198120" y="1198245"/>
            <a:ext cx="3884295" cy="328295"/>
            <a:chOff x="198120" y="1198245"/>
            <a:chExt cx="3884295" cy="328295"/>
          </a:xfrm>
        </p:grpSpPr>
        <p:sp>
          <p:nvSpPr>
            <p:cNvPr id="37" name="도형 127"/>
            <p:cNvSpPr>
              <a:spLocks/>
            </p:cNvSpPr>
            <p:nvPr/>
          </p:nvSpPr>
          <p:spPr>
            <a:xfrm>
              <a:off x="1733550" y="119824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도시(서울 / 부산)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28"/>
            <p:cNvSpPr>
              <a:spLocks/>
            </p:cNvSpPr>
            <p:nvPr/>
          </p:nvSpPr>
          <p:spPr>
            <a:xfrm>
              <a:off x="198120" y="119824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city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9" name="그룹 132"/>
          <p:cNvGrpSpPr>
            <a:grpSpLocks/>
          </p:cNvGrpSpPr>
          <p:nvPr/>
        </p:nvGrpSpPr>
        <p:grpSpPr>
          <a:xfrm>
            <a:off x="198120" y="1755140"/>
            <a:ext cx="3884295" cy="328295"/>
            <a:chOff x="198120" y="1755140"/>
            <a:chExt cx="3884295" cy="328295"/>
          </a:xfrm>
        </p:grpSpPr>
        <p:sp>
          <p:nvSpPr>
            <p:cNvPr id="40" name="도형 130"/>
            <p:cNvSpPr>
              <a:spLocks/>
            </p:cNvSpPr>
            <p:nvPr/>
          </p:nvSpPr>
          <p:spPr>
            <a:xfrm>
              <a:off x="1733550" y="175514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구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131"/>
            <p:cNvSpPr>
              <a:spLocks/>
            </p:cNvSpPr>
            <p:nvPr/>
          </p:nvSpPr>
          <p:spPr>
            <a:xfrm>
              <a:off x="198120" y="175514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gu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2" name="그룹 136"/>
          <p:cNvGrpSpPr>
            <a:grpSpLocks/>
          </p:cNvGrpSpPr>
          <p:nvPr/>
        </p:nvGrpSpPr>
        <p:grpSpPr>
          <a:xfrm>
            <a:off x="198120" y="2312035"/>
            <a:ext cx="3884295" cy="328295"/>
            <a:chOff x="198120" y="2312035"/>
            <a:chExt cx="3884295" cy="328295"/>
          </a:xfrm>
        </p:grpSpPr>
        <p:sp>
          <p:nvSpPr>
            <p:cNvPr id="43" name="도형 134"/>
            <p:cNvSpPr>
              <a:spLocks/>
            </p:cNvSpPr>
            <p:nvPr/>
          </p:nvSpPr>
          <p:spPr>
            <a:xfrm>
              <a:off x="1733550" y="231203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동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도형 135"/>
            <p:cNvSpPr>
              <a:spLocks/>
            </p:cNvSpPr>
            <p:nvPr/>
          </p:nvSpPr>
          <p:spPr>
            <a:xfrm>
              <a:off x="198120" y="231203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dong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5" name="그룹 139"/>
          <p:cNvGrpSpPr>
            <a:grpSpLocks/>
          </p:cNvGrpSpPr>
          <p:nvPr/>
        </p:nvGrpSpPr>
        <p:grpSpPr>
          <a:xfrm>
            <a:off x="198120" y="2868930"/>
            <a:ext cx="3884295" cy="328295"/>
            <a:chOff x="198120" y="2868930"/>
            <a:chExt cx="3884295" cy="328295"/>
          </a:xfrm>
        </p:grpSpPr>
        <p:sp>
          <p:nvSpPr>
            <p:cNvPr id="46" name="도형 137"/>
            <p:cNvSpPr>
              <a:spLocks/>
            </p:cNvSpPr>
            <p:nvPr/>
          </p:nvSpPr>
          <p:spPr>
            <a:xfrm>
              <a:off x="1733550" y="286893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이름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138"/>
            <p:cNvSpPr>
              <a:spLocks/>
            </p:cNvSpPr>
            <p:nvPr/>
          </p:nvSpPr>
          <p:spPr>
            <a:xfrm>
              <a:off x="198120" y="286893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park_name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8" name="그룹 142"/>
          <p:cNvGrpSpPr>
            <a:grpSpLocks/>
          </p:cNvGrpSpPr>
          <p:nvPr/>
        </p:nvGrpSpPr>
        <p:grpSpPr>
          <a:xfrm>
            <a:off x="198120" y="3425825"/>
            <a:ext cx="3884295" cy="328295"/>
            <a:chOff x="198120" y="3425825"/>
            <a:chExt cx="3884295" cy="328295"/>
          </a:xfrm>
        </p:grpSpPr>
        <p:sp>
          <p:nvSpPr>
            <p:cNvPr id="49" name="도형 140"/>
            <p:cNvSpPr>
              <a:spLocks/>
            </p:cNvSpPr>
            <p:nvPr/>
          </p:nvSpPr>
          <p:spPr>
            <a:xfrm>
              <a:off x="1733550" y="342582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유형(근린공원 등)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141"/>
            <p:cNvSpPr>
              <a:spLocks/>
            </p:cNvSpPr>
            <p:nvPr/>
          </p:nvSpPr>
          <p:spPr>
            <a:xfrm>
              <a:off x="198120" y="342582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park_type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1" name="그룹 145"/>
          <p:cNvGrpSpPr>
            <a:grpSpLocks/>
          </p:cNvGrpSpPr>
          <p:nvPr/>
        </p:nvGrpSpPr>
        <p:grpSpPr>
          <a:xfrm>
            <a:off x="198120" y="3982720"/>
            <a:ext cx="3884295" cy="328295"/>
            <a:chOff x="198120" y="3982720"/>
            <a:chExt cx="3884295" cy="328295"/>
          </a:xfrm>
        </p:grpSpPr>
        <p:sp>
          <p:nvSpPr>
            <p:cNvPr id="52" name="도형 143"/>
            <p:cNvSpPr>
              <a:spLocks/>
            </p:cNvSpPr>
            <p:nvPr/>
          </p:nvSpPr>
          <p:spPr>
            <a:xfrm>
              <a:off x="1733550" y="398272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면적(제곱미터)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144"/>
            <p:cNvSpPr>
              <a:spLocks/>
            </p:cNvSpPr>
            <p:nvPr/>
          </p:nvSpPr>
          <p:spPr>
            <a:xfrm>
              <a:off x="198120" y="398272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park_area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4" name="그룹 148"/>
          <p:cNvGrpSpPr>
            <a:grpSpLocks/>
          </p:cNvGrpSpPr>
          <p:nvPr/>
        </p:nvGrpSpPr>
        <p:grpSpPr>
          <a:xfrm>
            <a:off x="198120" y="4535170"/>
            <a:ext cx="3884295" cy="328295"/>
            <a:chOff x="198120" y="4535170"/>
            <a:chExt cx="3884295" cy="328295"/>
          </a:xfrm>
        </p:grpSpPr>
        <p:sp>
          <p:nvSpPr>
            <p:cNvPr id="55" name="도형 146"/>
            <p:cNvSpPr>
              <a:spLocks/>
            </p:cNvSpPr>
            <p:nvPr/>
          </p:nvSpPr>
          <p:spPr>
            <a:xfrm>
              <a:off x="1733550" y="453517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내 운동 시설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147"/>
            <p:cNvSpPr>
              <a:spLocks/>
            </p:cNvSpPr>
            <p:nvPr/>
          </p:nvSpPr>
          <p:spPr>
            <a:xfrm>
              <a:off x="198120" y="453517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park_exercise_facility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7" name="그룹 184"/>
          <p:cNvGrpSpPr>
            <a:grpSpLocks/>
          </p:cNvGrpSpPr>
          <p:nvPr/>
        </p:nvGrpSpPr>
        <p:grpSpPr>
          <a:xfrm>
            <a:off x="4836795" y="2002155"/>
            <a:ext cx="3884295" cy="328295"/>
            <a:chOff x="4836795" y="2002155"/>
            <a:chExt cx="3884295" cy="328295"/>
          </a:xfrm>
        </p:grpSpPr>
        <p:sp>
          <p:nvSpPr>
            <p:cNvPr id="58" name="도형 182"/>
            <p:cNvSpPr>
              <a:spLocks/>
            </p:cNvSpPr>
            <p:nvPr/>
          </p:nvSpPr>
          <p:spPr>
            <a:xfrm>
              <a:off x="6372225" y="200215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내 편의 시설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183"/>
            <p:cNvSpPr>
              <a:spLocks/>
            </p:cNvSpPr>
            <p:nvPr/>
          </p:nvSpPr>
          <p:spPr>
            <a:xfrm>
              <a:off x="4836795" y="200215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park_benefit_facility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0" name="그룹 193"/>
          <p:cNvGrpSpPr>
            <a:grpSpLocks/>
          </p:cNvGrpSpPr>
          <p:nvPr/>
        </p:nvGrpSpPr>
        <p:grpSpPr>
          <a:xfrm>
            <a:off x="4836795" y="2545080"/>
            <a:ext cx="3884295" cy="328295"/>
            <a:chOff x="4836795" y="2545080"/>
            <a:chExt cx="3884295" cy="328295"/>
          </a:xfrm>
        </p:grpSpPr>
        <p:sp>
          <p:nvSpPr>
            <p:cNvPr id="61" name="도형 191"/>
            <p:cNvSpPr>
              <a:spLocks/>
            </p:cNvSpPr>
            <p:nvPr/>
          </p:nvSpPr>
          <p:spPr>
            <a:xfrm>
              <a:off x="6372225" y="254508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내 문화 시설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도형 192"/>
            <p:cNvSpPr>
              <a:spLocks/>
            </p:cNvSpPr>
            <p:nvPr/>
          </p:nvSpPr>
          <p:spPr>
            <a:xfrm>
              <a:off x="4836795" y="254508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park_cultural_facility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3" name="그룹 196"/>
          <p:cNvGrpSpPr>
            <a:grpSpLocks/>
          </p:cNvGrpSpPr>
          <p:nvPr/>
        </p:nvGrpSpPr>
        <p:grpSpPr>
          <a:xfrm>
            <a:off x="4836795" y="3089275"/>
            <a:ext cx="3884295" cy="328295"/>
            <a:chOff x="4836795" y="3089275"/>
            <a:chExt cx="3884295" cy="328295"/>
          </a:xfrm>
        </p:grpSpPr>
        <p:sp>
          <p:nvSpPr>
            <p:cNvPr id="64" name="도형 194"/>
            <p:cNvSpPr>
              <a:spLocks/>
            </p:cNvSpPr>
            <p:nvPr/>
          </p:nvSpPr>
          <p:spPr>
            <a:xfrm>
              <a:off x="6372225" y="3089275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내 기타 시설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도형 195"/>
            <p:cNvSpPr>
              <a:spLocks/>
            </p:cNvSpPr>
            <p:nvPr/>
          </p:nvSpPr>
          <p:spPr>
            <a:xfrm>
              <a:off x="4836795" y="3089275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park_facility_other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6" name="그룹 199"/>
          <p:cNvGrpSpPr>
            <a:grpSpLocks/>
          </p:cNvGrpSpPr>
          <p:nvPr/>
        </p:nvGrpSpPr>
        <p:grpSpPr>
          <a:xfrm>
            <a:off x="4836795" y="3632200"/>
            <a:ext cx="3884295" cy="328295"/>
            <a:chOff x="4836795" y="3632200"/>
            <a:chExt cx="3884295" cy="328295"/>
          </a:xfrm>
        </p:grpSpPr>
        <p:sp>
          <p:nvSpPr>
            <p:cNvPr id="67" name="도형 197"/>
            <p:cNvSpPr>
              <a:spLocks/>
            </p:cNvSpPr>
            <p:nvPr/>
          </p:nvSpPr>
          <p:spPr>
            <a:xfrm>
              <a:off x="6372225" y="363220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공원 개장 연도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198"/>
            <p:cNvSpPr>
              <a:spLocks/>
            </p:cNvSpPr>
            <p:nvPr/>
          </p:nvSpPr>
          <p:spPr>
            <a:xfrm>
              <a:off x="4836795" y="363220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park_open_year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9" name="그룹 203"/>
          <p:cNvGrpSpPr>
            <a:grpSpLocks/>
          </p:cNvGrpSpPr>
          <p:nvPr/>
        </p:nvGrpSpPr>
        <p:grpSpPr>
          <a:xfrm>
            <a:off x="4836795" y="4184650"/>
            <a:ext cx="3884295" cy="328295"/>
            <a:chOff x="4836795" y="4184650"/>
            <a:chExt cx="3884295" cy="328295"/>
          </a:xfrm>
        </p:grpSpPr>
        <p:sp>
          <p:nvSpPr>
            <p:cNvPr id="70" name="도형 201"/>
            <p:cNvSpPr>
              <a:spLocks/>
            </p:cNvSpPr>
            <p:nvPr/>
          </p:nvSpPr>
          <p:spPr>
            <a:xfrm>
              <a:off x="6372225" y="4184650"/>
              <a:ext cx="2348865" cy="328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Arial" charset="0"/>
                  <a:ea typeface="Arial" charset="0"/>
                </a:rPr>
                <a:t>   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• 데이터 기준일자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도형 202"/>
            <p:cNvSpPr>
              <a:spLocks/>
            </p:cNvSpPr>
            <p:nvPr/>
          </p:nvSpPr>
          <p:spPr>
            <a:xfrm>
              <a:off x="4836795" y="4184650"/>
              <a:ext cx="2178050" cy="3282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>
              <a:solidFill>
                <a:schemeClr val="accent5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Arial" charset="0"/>
                  <a:ea typeface="Arial" charset="0"/>
                </a:rPr>
                <a:t>●</a:t>
              </a:r>
              <a:r>
                <a:rPr lang="ko-KR" sz="1100" b="1">
                  <a:ln w="0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reference_date</a:t>
              </a:r>
              <a:endParaRPr lang="ko-KR" altLang="en-US" sz="1100" b="1">
                <a:ln w="0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457200" y="71120"/>
            <a:ext cx="3542665" cy="316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000" b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_ac Bold" charset="0"/>
                <a:ea typeface="나눔스퀘어_ac Bold" charset="0"/>
              </a:rPr>
              <a:t>2. park.csv</a:t>
            </a:r>
            <a:endParaRPr lang="ko-KR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나눔스퀘어_ac Bold" charset="0"/>
              <a:ea typeface="나눔스퀘어_ac Bold" charset="0"/>
            </a:endParaRPr>
          </a:p>
        </p:txBody>
      </p:sp>
      <p:sp>
        <p:nvSpPr>
          <p:cNvPr id="12" name="Rect 0"/>
          <p:cNvSpPr>
            <a:spLocks noChangeArrowheads="1"/>
          </p:cNvSpPr>
          <p:nvPr/>
        </p:nvSpPr>
        <p:spPr bwMode="auto">
          <a:xfrm>
            <a:off x="448310" y="236855"/>
            <a:ext cx="8229600" cy="7747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404042"/>
                </a:solidFill>
                <a:latin typeface="나눔스퀘어_ac Bold" charset="0"/>
                <a:ea typeface="나눔스퀘어_ac Bold" charset="0"/>
                <a:cs typeface="Arial" charset="0"/>
              </a:rPr>
              <a:t>▣ 가설 설정.</a:t>
            </a:r>
            <a:endParaRPr lang="ko-KR" altLang="en-US" sz="2800" b="1">
              <a:solidFill>
                <a:srgbClr val="404042"/>
              </a:solidFill>
              <a:latin typeface="나눔스퀘어_ac Bold" charset="0"/>
              <a:ea typeface="나눔스퀘어_ac Bold" charset="0"/>
              <a:cs typeface="Arial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548640" y="1418590"/>
            <a:ext cx="8073390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가설 01_공원의 평균 면적이 높은 구는 실거래가가 높지 않을까?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49"/>
          <p:cNvSpPr>
            <a:spLocks/>
          </p:cNvSpPr>
          <p:nvPr/>
        </p:nvSpPr>
        <p:spPr>
          <a:xfrm>
            <a:off x="548640" y="2433320"/>
            <a:ext cx="8073390" cy="759460"/>
          </a:xfrm>
          <a:prstGeom prst="horizontalScroll">
            <a:avLst/>
          </a:prstGeom>
          <a:solidFill>
            <a:srgbClr val="FFC0C0"/>
          </a:solidFill>
          <a:ln w="12700" cap="flat" cmpd="sng">
            <a:solidFill>
              <a:schemeClr val="accent2">
                <a:lumMod val="20000"/>
                <a:lumOff val="8000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hangingPunct="1"/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♣ 가설 02_시설이 많은 공원이 많은 구는 실거래가가 높지 않을까?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50</Pages>
  <Words>2094</Words>
  <Characters>0</Characters>
  <Application>Microsoft Macintosh PowerPoint</Application>
  <DocSecurity>0</DocSecurity>
  <PresentationFormat>On-screen Show (16:9)</PresentationFormat>
  <Lines>0</Lines>
  <Paragraphs>324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맑은 고딕</vt:lpstr>
      <vt:lpstr>나눔스퀘어_ac Bold</vt:lpstr>
      <vt:lpstr>Arial</vt:lpstr>
      <vt:lpstr>Times New Roman</vt:lpstr>
      <vt:lpstr>오피스 테마</vt:lpstr>
      <vt:lpstr>Office theme</vt:lpstr>
      <vt:lpstr>PowerPoint Presentation</vt:lpstr>
      <vt:lpstr>♣ 목차 ♣</vt:lpstr>
      <vt:lpstr>♣ 목차 ♣</vt:lpstr>
      <vt:lpstr>1. 아파트 실거래가 Dataset</vt:lpstr>
      <vt:lpstr>1. 아파트 실거래가 Dataset</vt:lpstr>
      <vt:lpstr>1. 아파트 실거래가 Dataset</vt:lpstr>
      <vt:lpstr>2. park.csv</vt:lpstr>
      <vt:lpstr>2. park.csv</vt:lpstr>
      <vt:lpstr>2. park.csv</vt:lpstr>
      <vt:lpstr>2. park.csv</vt:lpstr>
      <vt:lpstr>2. park.csv</vt:lpstr>
      <vt:lpstr>2. park.csv</vt:lpstr>
      <vt:lpstr>2. park.csv</vt:lpstr>
      <vt:lpstr>2. park.csv</vt:lpstr>
      <vt:lpstr>2. park.csv</vt:lpstr>
      <vt:lpstr>2. park.csv</vt:lpstr>
      <vt:lpstr>2. park.csv</vt:lpstr>
      <vt:lpstr>2. park.csv</vt:lpstr>
      <vt:lpstr>2. park.csv</vt:lpstr>
      <vt:lpstr>3. day_care_center.csv</vt:lpstr>
      <vt:lpstr>3. day_care_center.csv</vt:lpstr>
      <vt:lpstr>3. day_care_center.csv</vt:lpstr>
      <vt:lpstr>3. day_care_center.csv</vt:lpstr>
      <vt:lpstr>3. day_care_center.csv</vt:lpstr>
      <vt:lpstr>3. day_care_center.csv</vt:lpstr>
      <vt:lpstr>3. day_care_center.csv</vt:lpstr>
      <vt:lpstr>3. day_care_center.csv</vt:lpstr>
      <vt:lpstr>4. train.csv</vt:lpstr>
      <vt:lpstr>4. train.csv</vt:lpstr>
      <vt:lpstr>4. train.csv</vt:lpstr>
      <vt:lpstr>4. train.csv</vt:lpstr>
      <vt:lpstr>4. train.csv</vt:lpstr>
      <vt:lpstr>4. train.csv</vt:lpstr>
      <vt:lpstr>4. train.csv</vt:lpstr>
      <vt:lpstr>4. train.csv</vt:lpstr>
      <vt:lpstr>4. train.csv</vt:lpstr>
      <vt:lpstr>5. 모델 학습 &amp; 성능 비교</vt:lpstr>
      <vt:lpstr>5. 모델 학습 &amp; 성능 비교</vt:lpstr>
      <vt:lpstr>5. 모델 학습 &amp; 성능 비교</vt:lpstr>
      <vt:lpstr>5. 모델 학습 &amp; 성능 비교</vt:lpstr>
      <vt:lpstr>5. 모델 학습 &amp; 성능 비교</vt:lpstr>
      <vt:lpstr>5. 모델 학습 &amp; 성능 비교</vt:lpstr>
      <vt:lpstr>5. 모델 학습 &amp; 성능 비교</vt:lpstr>
      <vt:lpstr>5. 모델 학습 &amp; 성능 비교</vt:lpstr>
      <vt:lpstr>5. 모델 학습 &amp; 성능 비교</vt:lpstr>
      <vt:lpstr>5. 모델 학습 &amp; 성능 비교</vt:lpstr>
      <vt:lpstr>5. 모델 학습 &amp; 성능 비교</vt:lpstr>
      <vt:lpstr>6. 인사이트 도출.</vt:lpstr>
      <vt:lpstr>6. 인사이트 도출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totola789</dc:creator>
  <cp:lastModifiedBy>Hyuk Min</cp:lastModifiedBy>
  <cp:revision>6</cp:revision>
  <dcterms:modified xsi:type="dcterms:W3CDTF">2024-10-07T23:37:16Z</dcterms:modified>
  <cp:version>10.105.242.53559</cp:version>
</cp:coreProperties>
</file>