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1"/>
    <p:restoredTop sz="94694"/>
  </p:normalViewPr>
  <p:slideViewPr>
    <p:cSldViewPr snapToGrid="0">
      <p:cViewPr varScale="1">
        <p:scale>
          <a:sx n="102" d="100"/>
          <a:sy n="102" d="100"/>
        </p:scale>
        <p:origin x="192" y="4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6"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2"/>
        </a:solidFill>
        <a:effectLst/>
      </p:bgPr>
    </p:bg>
    <p:spTree>
      <p:nvGrpSpPr>
        <p:cNvPr id="23" name=""/>
        <p:cNvGrpSpPr/>
        <p:nvPr/>
      </p:nvGrpSpPr>
      <p:grpSpPr>
        <a:xfrm>
          <a:off x="0" y="0"/>
          <a:ext cx="0" cy="0"/>
          <a:chOff x="0" y="0"/>
          <a:chExt cx="0" cy="0"/>
        </a:xfrm>
      </p:grpSpPr>
      <p:sp>
        <p:nvSpPr>
          <p:cNvPr id="1048582" name="Title 1"/>
          <p:cNvSpPr>
            <a:spLocks noGrp="1"/>
          </p:cNvSpPr>
          <p:nvPr>
            <p:ph type="ctrTitle"/>
          </p:nvPr>
        </p:nvSpPr>
        <p:spPr>
          <a:xfrm>
            <a:off x="1915128" y="1788454"/>
            <a:ext cx="8361229" cy="2098226"/>
          </a:xfrm>
        </p:spPr>
        <p:txBody>
          <a:bodyPr anchor="b">
            <a:noAutofit/>
          </a:bodyPr>
          <a:lstStyle>
            <a:lvl1pPr algn="ctr">
              <a:defRPr baseline="0" cap="all" sz="7200">
                <a:solidFill>
                  <a:schemeClr val="tx2"/>
                </a:solidFill>
              </a:defRPr>
            </a:lvl1pPr>
          </a:lstStyle>
          <a:p>
            <a:r>
              <a:rPr lang="en-GB"/>
              <a:t>Click to edit Master title style</a:t>
            </a:r>
            <a:endParaRPr dirty="0" lang="en-US"/>
          </a:p>
        </p:txBody>
      </p:sp>
      <p:sp>
        <p:nvSpPr>
          <p:cNvPr id="1048583" name="Subtitle 2"/>
          <p:cNvSpPr>
            <a:spLocks noGrp="1"/>
          </p:cNvSpPr>
          <p:nvPr>
            <p:ph type="subTitle" idx="1"/>
          </p:nvPr>
        </p:nvSpPr>
        <p:spPr>
          <a:xfrm>
            <a:off x="2679906" y="3956279"/>
            <a:ext cx="6831673" cy="1086237"/>
          </a:xfrm>
        </p:spPr>
        <p:txBody>
          <a:bodyPr>
            <a:normAutofit/>
          </a:bodyPr>
          <a:lstStyle>
            <a:lvl1pPr algn="ctr" indent="0" marL="0">
              <a:lnSpc>
                <a:spcPct val="112000"/>
              </a:lnSpc>
              <a:spcBef>
                <a:spcPts val="0"/>
              </a:spcBef>
              <a:spcAft>
                <a:spcPts val="0"/>
              </a:spcAft>
              <a:buNone/>
              <a:defRPr sz="23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GB"/>
              <a:t>Click to edit Master subtitle style</a:t>
            </a:r>
            <a:endParaRPr dirty="0" lang="en-US"/>
          </a:p>
        </p:txBody>
      </p:sp>
      <p:sp>
        <p:nvSpPr>
          <p:cNvPr id="104858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EA60388-8B14-0045-8A77-F66030238A93}" type="datetimeFigureOut">
              <a:rPr lang="en-NG" smtClean="0"/>
              <a:t>16/08/2024</a:t>
            </a:fld>
            <a:endParaRPr lang="en-NG"/>
          </a:p>
        </p:txBody>
      </p:sp>
      <p:sp>
        <p:nvSpPr>
          <p:cNvPr id="104858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NG"/>
          </a:p>
        </p:txBody>
      </p:sp>
      <p:sp>
        <p:nvSpPr>
          <p:cNvPr id="104858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5E13E76-475A-C549-8052-37D78750F94F}" type="slidenum">
              <a:rPr lang="en-NG" smtClean="0"/>
              <a:t>‹#›</a:t>
            </a:fld>
            <a:endParaRPr lang="en-NG"/>
          </a:p>
        </p:txBody>
      </p:sp>
      <p:grpSp>
        <p:nvGrpSpPr>
          <p:cNvPr id="24" name="Group 6"/>
          <p:cNvGrpSpPr/>
          <p:nvPr/>
        </p:nvGrpSpPr>
        <p:grpSpPr>
          <a:xfrm>
            <a:off x="752858" y="744469"/>
            <a:ext cx="10674117" cy="5349671"/>
            <a:chOff x="752858" y="744469"/>
            <a:chExt cx="10674117" cy="5349671"/>
          </a:xfrm>
        </p:grpSpPr>
        <p:sp>
          <p:nvSpPr>
            <p:cNvPr id="1048587" name="Freeform 6"/>
            <p:cNvSpPr/>
            <p:nvPr/>
          </p:nvSpPr>
          <p:spPr bwMode="auto">
            <a:xfrm>
              <a:off x="8151962" y="1685652"/>
              <a:ext cx="3275013" cy="4408488"/>
            </a:xfrm>
            <a:custGeom>
              <a:av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48588" name="Freeform 6"/>
            <p:cNvSpPr/>
            <p:nvPr/>
          </p:nvSpPr>
          <p:spPr bwMode="auto">
            <a:xfrm flipH="1" flipV="1">
              <a:off x="752858" y="744469"/>
              <a:ext cx="3275668" cy="4408488"/>
            </a:xfrm>
            <a:custGeom>
              <a:av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GB"/>
              <a:t>Click to edit Master title style</a:t>
            </a:r>
            <a:endParaRPr dirty="0" lang="en-US"/>
          </a:p>
        </p:txBody>
      </p:sp>
      <p:sp>
        <p:nvSpPr>
          <p:cNvPr id="1048644" name="Vertical Text Placeholder 2"/>
          <p:cNvSpPr>
            <a:spLocks noGrp="1"/>
          </p:cNvSpPr>
          <p:nvPr>
            <p:ph type="body" orient="vert" idx="1"/>
          </p:nvPr>
        </p:nvSpPr>
        <p:spPr>
          <a:xfrm>
            <a:off x="1371600" y="2295525"/>
            <a:ext cx="9601200" cy="3571875"/>
          </a:xfrm>
        </p:spPr>
        <p:txBody>
          <a:bodyPr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45" name="Date Placeholder 3"/>
          <p:cNvSpPr>
            <a:spLocks noGrp="1"/>
          </p:cNvSpPr>
          <p:nvPr>
            <p:ph type="dt" sz="half" idx="10"/>
          </p:nvPr>
        </p:nvSpPr>
        <p:spPr/>
        <p:txBody>
          <a:bodyPr/>
          <a:p>
            <a:fld id="{6EA60388-8B14-0045-8A77-F66030238A93}" type="datetimeFigureOut">
              <a:rPr lang="en-NG" smtClean="0"/>
              <a:t>16/08/2024</a:t>
            </a:fld>
            <a:endParaRPr lang="en-NG"/>
          </a:p>
        </p:txBody>
      </p:sp>
      <p:sp>
        <p:nvSpPr>
          <p:cNvPr id="1048646" name="Footer Placeholder 4"/>
          <p:cNvSpPr>
            <a:spLocks noGrp="1"/>
          </p:cNvSpPr>
          <p:nvPr>
            <p:ph type="ftr" sz="quarter" idx="11"/>
          </p:nvPr>
        </p:nvSpPr>
        <p:spPr/>
        <p:txBody>
          <a:bodyPr/>
          <a:p>
            <a:endParaRPr lang="en-NG"/>
          </a:p>
        </p:txBody>
      </p:sp>
      <p:sp>
        <p:nvSpPr>
          <p:cNvPr id="1048647" name="Slide Number Placeholder 5"/>
          <p:cNvSpPr>
            <a:spLocks noGrp="1"/>
          </p:cNvSpPr>
          <p:nvPr>
            <p:ph type="sldNum" sz="quarter" idx="12"/>
          </p:nvPr>
        </p:nvSpPr>
        <p:spPr/>
        <p:txBody>
          <a:bodyPr/>
          <a:p>
            <a:fld id="{C5E13E76-475A-C549-8052-37D78750F94F}" type="slidenum">
              <a:rPr lang="en-NG" smtClean="0"/>
              <a:t>‹#›</a:t>
            </a:fld>
            <a:endParaRPr lang="en-N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30" name="Vertical Title 1"/>
          <p:cNvSpPr>
            <a:spLocks noGrp="1"/>
          </p:cNvSpPr>
          <p:nvPr>
            <p:ph type="title" orient="vert"/>
          </p:nvPr>
        </p:nvSpPr>
        <p:spPr>
          <a:xfrm>
            <a:off x="9596561" y="624156"/>
            <a:ext cx="1565766" cy="5243244"/>
          </a:xfrm>
        </p:spPr>
        <p:txBody>
          <a:bodyPr vert="eaVert"/>
          <a:p>
            <a:r>
              <a:rPr lang="en-GB"/>
              <a:t>Click to edit Master title style</a:t>
            </a:r>
            <a:endParaRPr dirty="0" lang="en-US"/>
          </a:p>
        </p:txBody>
      </p:sp>
      <p:sp>
        <p:nvSpPr>
          <p:cNvPr id="1048631" name="Vertical Text Placeholder 2"/>
          <p:cNvSpPr>
            <a:spLocks noGrp="1"/>
          </p:cNvSpPr>
          <p:nvPr>
            <p:ph type="body" orient="vert" idx="1"/>
          </p:nvPr>
        </p:nvSpPr>
        <p:spPr>
          <a:xfrm>
            <a:off x="1371600" y="624156"/>
            <a:ext cx="8179641" cy="5243244"/>
          </a:xfrm>
        </p:spPr>
        <p:txBody>
          <a:bodyPr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32" name="Date Placeholder 3"/>
          <p:cNvSpPr>
            <a:spLocks noGrp="1"/>
          </p:cNvSpPr>
          <p:nvPr>
            <p:ph type="dt" sz="half" idx="10"/>
          </p:nvPr>
        </p:nvSpPr>
        <p:spPr/>
        <p:txBody>
          <a:bodyPr/>
          <a:p>
            <a:fld id="{6EA60388-8B14-0045-8A77-F66030238A93}" type="datetimeFigureOut">
              <a:rPr lang="en-NG" smtClean="0"/>
              <a:t>16/08/2024</a:t>
            </a:fld>
            <a:endParaRPr lang="en-NG"/>
          </a:p>
        </p:txBody>
      </p:sp>
      <p:sp>
        <p:nvSpPr>
          <p:cNvPr id="1048633" name="Footer Placeholder 4"/>
          <p:cNvSpPr>
            <a:spLocks noGrp="1"/>
          </p:cNvSpPr>
          <p:nvPr>
            <p:ph type="ftr" sz="quarter" idx="11"/>
          </p:nvPr>
        </p:nvSpPr>
        <p:spPr/>
        <p:txBody>
          <a:bodyPr/>
          <a:p>
            <a:endParaRPr lang="en-NG"/>
          </a:p>
        </p:txBody>
      </p:sp>
      <p:sp>
        <p:nvSpPr>
          <p:cNvPr id="1048634" name="Slide Number Placeholder 5"/>
          <p:cNvSpPr>
            <a:spLocks noGrp="1"/>
          </p:cNvSpPr>
          <p:nvPr>
            <p:ph type="sldNum" sz="quarter" idx="12"/>
          </p:nvPr>
        </p:nvSpPr>
        <p:spPr/>
        <p:txBody>
          <a:bodyPr/>
          <a:p>
            <a:fld id="{C5E13E76-475A-C549-8052-37D78750F94F}" type="slidenum">
              <a:rPr lang="en-NG" smtClean="0"/>
              <a:t>‹#›</a:t>
            </a:fld>
            <a:endParaRPr lang="en-N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1" name="Title 1"/>
          <p:cNvSpPr>
            <a:spLocks noGrp="1"/>
          </p:cNvSpPr>
          <p:nvPr>
            <p:ph type="title"/>
          </p:nvPr>
        </p:nvSpPr>
        <p:spPr/>
        <p:txBody>
          <a:bodyPr/>
          <a:p>
            <a:r>
              <a:rPr lang="en-GB"/>
              <a:t>Click to edit Master title style</a:t>
            </a:r>
            <a:endParaRPr dirty="0" lang="en-US"/>
          </a:p>
        </p:txBody>
      </p:sp>
      <p:sp>
        <p:nvSpPr>
          <p:cNvPr id="1048592" name="Content Placeholder 2"/>
          <p:cNvSpPr>
            <a:spLocks noGrp="1"/>
          </p:cNvSpPr>
          <p:nvPr>
            <p:ph idx="1"/>
          </p:nvPr>
        </p:nvSpPr>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593" name="Date Placeholder 3"/>
          <p:cNvSpPr>
            <a:spLocks noGrp="1"/>
          </p:cNvSpPr>
          <p:nvPr>
            <p:ph type="dt" sz="half" idx="10"/>
          </p:nvPr>
        </p:nvSpPr>
        <p:spPr/>
        <p:txBody>
          <a:bodyPr/>
          <a:p>
            <a:fld id="{6EA60388-8B14-0045-8A77-F66030238A93}" type="datetimeFigureOut">
              <a:rPr lang="en-NG" smtClean="0"/>
              <a:t>16/08/2024</a:t>
            </a:fld>
            <a:endParaRPr lang="en-NG"/>
          </a:p>
        </p:txBody>
      </p:sp>
      <p:sp>
        <p:nvSpPr>
          <p:cNvPr id="1048594" name="Footer Placeholder 4"/>
          <p:cNvSpPr>
            <a:spLocks noGrp="1"/>
          </p:cNvSpPr>
          <p:nvPr>
            <p:ph type="ftr" sz="quarter" idx="11"/>
          </p:nvPr>
        </p:nvSpPr>
        <p:spPr/>
        <p:txBody>
          <a:bodyPr/>
          <a:p>
            <a:endParaRPr lang="en-NG"/>
          </a:p>
        </p:txBody>
      </p:sp>
      <p:sp>
        <p:nvSpPr>
          <p:cNvPr id="1048595" name="Slide Number Placeholder 5"/>
          <p:cNvSpPr>
            <a:spLocks noGrp="1"/>
          </p:cNvSpPr>
          <p:nvPr>
            <p:ph type="sldNum" sz="quarter" idx="12"/>
          </p:nvPr>
        </p:nvSpPr>
        <p:spPr/>
        <p:txBody>
          <a:bodyPr/>
          <a:p>
            <a:fld id="{C5E13E76-475A-C549-8052-37D78750F94F}" type="slidenum">
              <a:rPr lang="en-NG" smtClean="0"/>
              <a:t>‹#›</a:t>
            </a:fld>
            <a:endParaRPr lang="en-N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1" name=""/>
        <p:cNvGrpSpPr/>
        <p:nvPr/>
      </p:nvGrpSpPr>
      <p:grpSpPr>
        <a:xfrm>
          <a:off x="0" y="0"/>
          <a:ext cx="0" cy="0"/>
          <a:chOff x="0" y="0"/>
          <a:chExt cx="0" cy="0"/>
        </a:xfrm>
      </p:grpSpPr>
      <p:sp>
        <p:nvSpPr>
          <p:cNvPr id="1048648" name="Title 1"/>
          <p:cNvSpPr>
            <a:spLocks noGrp="1"/>
          </p:cNvSpPr>
          <p:nvPr>
            <p:ph type="title"/>
          </p:nvPr>
        </p:nvSpPr>
        <p:spPr>
          <a:xfrm>
            <a:off x="765025" y="1301360"/>
            <a:ext cx="9612971" cy="2852737"/>
          </a:xfrm>
        </p:spPr>
        <p:txBody>
          <a:bodyPr anchor="b">
            <a:normAutofit/>
          </a:bodyPr>
          <a:lstStyle>
            <a:lvl1pPr algn="r">
              <a:defRPr baseline="0" cap="all" sz="7200">
                <a:solidFill>
                  <a:schemeClr val="tx2"/>
                </a:solidFill>
              </a:defRPr>
            </a:lvl1pPr>
          </a:lstStyle>
          <a:p>
            <a:r>
              <a:rPr lang="en-GB"/>
              <a:t>Click to edit Master title style</a:t>
            </a:r>
            <a:endParaRPr dirty="0" lang="en-US"/>
          </a:p>
        </p:txBody>
      </p:sp>
      <p:sp>
        <p:nvSpPr>
          <p:cNvPr id="1048649" name="Text Placeholder 2"/>
          <p:cNvSpPr>
            <a:spLocks noGrp="1"/>
          </p:cNvSpPr>
          <p:nvPr>
            <p:ph type="body" idx="1"/>
          </p:nvPr>
        </p:nvSpPr>
        <p:spPr>
          <a:xfrm>
            <a:off x="765025" y="4216328"/>
            <a:ext cx="9612971" cy="1143324"/>
          </a:xfrm>
        </p:spPr>
        <p:txBody>
          <a:bodyPr/>
          <a:lstStyle>
            <a:lvl1pPr algn="r" indent="0" marL="0">
              <a:lnSpc>
                <a:spcPct val="112000"/>
              </a:lnSpc>
              <a:spcBef>
                <a:spcPts val="0"/>
              </a:spcBef>
              <a:spcAft>
                <a:spcPts val="0"/>
              </a:spcAft>
              <a:buNone/>
              <a:defRPr sz="2400">
                <a:solidFill>
                  <a:schemeClr val="tx2"/>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GB"/>
              <a:t>Click to edit Master text styles</a:t>
            </a:r>
          </a:p>
        </p:txBody>
      </p:sp>
      <p:sp>
        <p:nvSpPr>
          <p:cNvPr id="1048650"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EA60388-8B14-0045-8A77-F66030238A93}" type="datetimeFigureOut">
              <a:rPr lang="en-NG" smtClean="0"/>
              <a:t>16/08/2024</a:t>
            </a:fld>
            <a:endParaRPr lang="en-NG"/>
          </a:p>
        </p:txBody>
      </p:sp>
      <p:sp>
        <p:nvSpPr>
          <p:cNvPr id="1048651"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NG"/>
          </a:p>
        </p:txBody>
      </p:sp>
      <p:sp>
        <p:nvSpPr>
          <p:cNvPr id="1048652"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5E13E76-475A-C549-8052-37D78750F94F}" type="slidenum">
              <a:rPr lang="en-NG" smtClean="0"/>
              <a:t>‹#›</a:t>
            </a:fld>
            <a:endParaRPr lang="en-NG"/>
          </a:p>
        </p:txBody>
      </p:sp>
      <p:sp>
        <p:nvSpPr>
          <p:cNvPr id="1048653" name="Freeform 6" title="Crop Mark"/>
          <p:cNvSpPr/>
          <p:nvPr/>
        </p:nvSpPr>
        <p:spPr bwMode="auto">
          <a:xfrm>
            <a:off x="8151962" y="1685652"/>
            <a:ext cx="3275013" cy="4408488"/>
          </a:xfrm>
          <a:custGeom>
            <a:avLst/>
            <a:ah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lstStyle>
            <a:lvl1pPr>
              <a:defRPr>
                <a:solidFill>
                  <a:schemeClr val="tx2"/>
                </a:solidFill>
              </a:defRPr>
            </a:lvl1pPr>
          </a:lstStyle>
          <a:p>
            <a:r>
              <a:rPr lang="en-GB"/>
              <a:t>Click to edit Master title style</a:t>
            </a:r>
            <a:endParaRPr dirty="0" lang="en-US"/>
          </a:p>
        </p:txBody>
      </p:sp>
      <p:sp>
        <p:nvSpPr>
          <p:cNvPr id="1048605"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06"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07" name="Date Placeholder 4"/>
          <p:cNvSpPr>
            <a:spLocks noGrp="1"/>
          </p:cNvSpPr>
          <p:nvPr>
            <p:ph type="dt" sz="half" idx="10"/>
          </p:nvPr>
        </p:nvSpPr>
        <p:spPr/>
        <p:txBody>
          <a:bodyPr/>
          <a:p>
            <a:fld id="{6EA60388-8B14-0045-8A77-F66030238A93}" type="datetimeFigureOut">
              <a:rPr lang="en-NG" smtClean="0"/>
              <a:t>16/08/2024</a:t>
            </a:fld>
            <a:endParaRPr lang="en-NG"/>
          </a:p>
        </p:txBody>
      </p:sp>
      <p:sp>
        <p:nvSpPr>
          <p:cNvPr id="1048608" name="Footer Placeholder 5"/>
          <p:cNvSpPr>
            <a:spLocks noGrp="1"/>
          </p:cNvSpPr>
          <p:nvPr>
            <p:ph type="ftr" sz="quarter" idx="11"/>
          </p:nvPr>
        </p:nvSpPr>
        <p:spPr/>
        <p:txBody>
          <a:bodyPr/>
          <a:p>
            <a:endParaRPr lang="en-NG"/>
          </a:p>
        </p:txBody>
      </p:sp>
      <p:sp>
        <p:nvSpPr>
          <p:cNvPr id="1048609" name="Slide Number Placeholder 6"/>
          <p:cNvSpPr>
            <a:spLocks noGrp="1"/>
          </p:cNvSpPr>
          <p:nvPr>
            <p:ph type="sldNum" sz="quarter" idx="12"/>
          </p:nvPr>
        </p:nvSpPr>
        <p:spPr/>
        <p:txBody>
          <a:bodyPr/>
          <a:p>
            <a:fld id="{C5E13E76-475A-C549-8052-37D78750F94F}" type="slidenum">
              <a:rPr lang="en-NG" smtClean="0"/>
              <a:t>‹#›</a:t>
            </a:fld>
            <a:endParaRPr lang="en-N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4"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dirty="0" lang="en-US"/>
          </a:p>
        </p:txBody>
      </p:sp>
      <p:sp>
        <p:nvSpPr>
          <p:cNvPr id="1048655" name="Text Placeholder 2"/>
          <p:cNvSpPr>
            <a:spLocks noGrp="1"/>
          </p:cNvSpPr>
          <p:nvPr>
            <p:ph type="body" idx="1"/>
          </p:nvPr>
        </p:nvSpPr>
        <p:spPr>
          <a:xfrm>
            <a:off x="1371600" y="2340864"/>
            <a:ext cx="4443984" cy="823912"/>
          </a:xfrm>
        </p:spPr>
        <p:txBody>
          <a:bodyPr anchor="b">
            <a:noAutofit/>
          </a:bodyPr>
          <a:lstStyle>
            <a:lvl1pPr indent="0" marL="0">
              <a:lnSpc>
                <a:spcPct val="84000"/>
              </a:lnSpc>
              <a:spcBef>
                <a:spcPts val="0"/>
              </a:spcBef>
              <a:spcAft>
                <a:spcPts val="0"/>
              </a:spcAft>
              <a:buNone/>
              <a:defRPr baseline="0" b="0" sz="3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656"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57" name="Text Placeholder 4"/>
          <p:cNvSpPr>
            <a:spLocks noGrp="1"/>
          </p:cNvSpPr>
          <p:nvPr>
            <p:ph type="body" sz="quarter" idx="3"/>
          </p:nvPr>
        </p:nvSpPr>
        <p:spPr>
          <a:xfrm>
            <a:off x="6525014" y="2340864"/>
            <a:ext cx="4443984" cy="823912"/>
          </a:xfrm>
        </p:spPr>
        <p:txBody>
          <a:bodyPr anchor="b">
            <a:noAutofit/>
          </a:bodyPr>
          <a:lstStyle>
            <a:lvl1pPr indent="0" marL="0">
              <a:lnSpc>
                <a:spcPct val="84000"/>
              </a:lnSpc>
              <a:spcBef>
                <a:spcPts val="0"/>
              </a:spcBef>
              <a:spcAft>
                <a:spcPts val="0"/>
              </a:spcAft>
              <a:buNone/>
              <a:defRPr baseline="0" b="0" sz="3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658"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59" name="Date Placeholder 6"/>
          <p:cNvSpPr>
            <a:spLocks noGrp="1"/>
          </p:cNvSpPr>
          <p:nvPr>
            <p:ph type="dt" sz="half" idx="10"/>
          </p:nvPr>
        </p:nvSpPr>
        <p:spPr/>
        <p:txBody>
          <a:bodyPr/>
          <a:p>
            <a:fld id="{6EA60388-8B14-0045-8A77-F66030238A93}" type="datetimeFigureOut">
              <a:rPr lang="en-NG" smtClean="0"/>
              <a:t>16/08/2024</a:t>
            </a:fld>
            <a:endParaRPr lang="en-NG"/>
          </a:p>
        </p:txBody>
      </p:sp>
      <p:sp>
        <p:nvSpPr>
          <p:cNvPr id="1048660" name="Footer Placeholder 7"/>
          <p:cNvSpPr>
            <a:spLocks noGrp="1"/>
          </p:cNvSpPr>
          <p:nvPr>
            <p:ph type="ftr" sz="quarter" idx="11"/>
          </p:nvPr>
        </p:nvSpPr>
        <p:spPr/>
        <p:txBody>
          <a:bodyPr/>
          <a:p>
            <a:endParaRPr lang="en-NG"/>
          </a:p>
        </p:txBody>
      </p:sp>
      <p:sp>
        <p:nvSpPr>
          <p:cNvPr id="1048661" name="Slide Number Placeholder 8"/>
          <p:cNvSpPr>
            <a:spLocks noGrp="1"/>
          </p:cNvSpPr>
          <p:nvPr>
            <p:ph type="sldNum" sz="quarter" idx="12"/>
          </p:nvPr>
        </p:nvSpPr>
        <p:spPr/>
        <p:txBody>
          <a:bodyPr/>
          <a:p>
            <a:fld id="{C5E13E76-475A-C549-8052-37D78750F94F}" type="slidenum">
              <a:rPr lang="en-NG" smtClean="0"/>
              <a:t>‹#›</a:t>
            </a:fld>
            <a:endParaRPr lang="en-N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6" name="Title 1"/>
          <p:cNvSpPr>
            <a:spLocks noGrp="1"/>
          </p:cNvSpPr>
          <p:nvPr>
            <p:ph type="title"/>
          </p:nvPr>
        </p:nvSpPr>
        <p:spPr/>
        <p:txBody>
          <a:bodyPr/>
          <a:p>
            <a:r>
              <a:rPr lang="en-GB"/>
              <a:t>Click to edit Master title style</a:t>
            </a:r>
            <a:endParaRPr dirty="0" lang="en-US"/>
          </a:p>
        </p:txBody>
      </p:sp>
      <p:sp>
        <p:nvSpPr>
          <p:cNvPr id="1048627" name="Date Placeholder 2"/>
          <p:cNvSpPr>
            <a:spLocks noGrp="1"/>
          </p:cNvSpPr>
          <p:nvPr>
            <p:ph type="dt" sz="half" idx="10"/>
          </p:nvPr>
        </p:nvSpPr>
        <p:spPr/>
        <p:txBody>
          <a:bodyPr/>
          <a:p>
            <a:fld id="{6EA60388-8B14-0045-8A77-F66030238A93}" type="datetimeFigureOut">
              <a:rPr lang="en-NG" smtClean="0"/>
              <a:t>16/08/2024</a:t>
            </a:fld>
            <a:endParaRPr lang="en-NG"/>
          </a:p>
        </p:txBody>
      </p:sp>
      <p:sp>
        <p:nvSpPr>
          <p:cNvPr id="1048628" name="Footer Placeholder 3"/>
          <p:cNvSpPr>
            <a:spLocks noGrp="1"/>
          </p:cNvSpPr>
          <p:nvPr>
            <p:ph type="ftr" sz="quarter" idx="11"/>
          </p:nvPr>
        </p:nvSpPr>
        <p:spPr/>
        <p:txBody>
          <a:bodyPr/>
          <a:p>
            <a:endParaRPr lang="en-NG"/>
          </a:p>
        </p:txBody>
      </p:sp>
      <p:sp>
        <p:nvSpPr>
          <p:cNvPr id="1048629" name="Slide Number Placeholder 4"/>
          <p:cNvSpPr>
            <a:spLocks noGrp="1"/>
          </p:cNvSpPr>
          <p:nvPr>
            <p:ph type="sldNum" sz="quarter" idx="12"/>
          </p:nvPr>
        </p:nvSpPr>
        <p:spPr/>
        <p:txBody>
          <a:bodyPr/>
          <a:p>
            <a:fld id="{C5E13E76-475A-C549-8052-37D78750F94F}" type="slidenum">
              <a:rPr lang="en-NG" smtClean="0"/>
              <a:t>‹#›</a:t>
            </a:fld>
            <a:endParaRPr lang="en-N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2" name="Date Placeholder 1"/>
          <p:cNvSpPr>
            <a:spLocks noGrp="1"/>
          </p:cNvSpPr>
          <p:nvPr>
            <p:ph type="dt" sz="half" idx="10"/>
          </p:nvPr>
        </p:nvSpPr>
        <p:spPr/>
        <p:txBody>
          <a:bodyPr/>
          <a:p>
            <a:fld id="{6EA60388-8B14-0045-8A77-F66030238A93}" type="datetimeFigureOut">
              <a:rPr lang="en-NG" smtClean="0"/>
              <a:t>16/08/2024</a:t>
            </a:fld>
            <a:endParaRPr lang="en-NG"/>
          </a:p>
        </p:txBody>
      </p:sp>
      <p:sp>
        <p:nvSpPr>
          <p:cNvPr id="1048663" name="Footer Placeholder 2"/>
          <p:cNvSpPr>
            <a:spLocks noGrp="1"/>
          </p:cNvSpPr>
          <p:nvPr>
            <p:ph type="ftr" sz="quarter" idx="11"/>
          </p:nvPr>
        </p:nvSpPr>
        <p:spPr/>
        <p:txBody>
          <a:bodyPr/>
          <a:p>
            <a:endParaRPr lang="en-NG"/>
          </a:p>
        </p:txBody>
      </p:sp>
      <p:sp>
        <p:nvSpPr>
          <p:cNvPr id="1048664" name="Slide Number Placeholder 3"/>
          <p:cNvSpPr>
            <a:spLocks noGrp="1"/>
          </p:cNvSpPr>
          <p:nvPr>
            <p:ph type="sldNum" sz="quarter" idx="12"/>
          </p:nvPr>
        </p:nvSpPr>
        <p:spPr/>
        <p:txBody>
          <a:bodyPr/>
          <a:p>
            <a:fld id="{C5E13E76-475A-C549-8052-37D78750F94F}" type="slidenum">
              <a:rPr lang="en-NG" smtClean="0"/>
              <a:t>‹#›</a:t>
            </a:fld>
            <a:endParaRPr lang="en-N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4" name=""/>
        <p:cNvGrpSpPr/>
        <p:nvPr/>
      </p:nvGrpSpPr>
      <p:grpSpPr>
        <a:xfrm>
          <a:off x="0" y="0"/>
          <a:ext cx="0" cy="0"/>
          <a:chOff x="0" y="0"/>
          <a:chExt cx="0" cy="0"/>
        </a:xfrm>
      </p:grpSpPr>
      <p:sp>
        <p:nvSpPr>
          <p:cNvPr id="1048665" name="Rectangle 7" title="Background Shape"/>
          <p:cNvSpPr/>
          <p:nvPr/>
        </p:nvSpPr>
        <p:spPr>
          <a:xfrm>
            <a:off x="0" y="376"/>
            <a:ext cx="5303520" cy="685762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6" name="Title 1"/>
          <p:cNvSpPr>
            <a:spLocks noGrp="1"/>
          </p:cNvSpPr>
          <p:nvPr>
            <p:ph type="title"/>
          </p:nvPr>
        </p:nvSpPr>
        <p:spPr>
          <a:xfrm>
            <a:off x="723900" y="685800"/>
            <a:ext cx="3855720" cy="2157884"/>
          </a:xfrm>
        </p:spPr>
        <p:txBody>
          <a:bodyPr anchor="t">
            <a:noAutofit/>
          </a:bodyPr>
          <a:lstStyle>
            <a:lvl1pPr>
              <a:lnSpc>
                <a:spcPct val="84000"/>
              </a:lnSpc>
              <a:defRPr baseline="0" sz="4800">
                <a:solidFill>
                  <a:schemeClr val="tx2"/>
                </a:solidFill>
              </a:defRPr>
            </a:lvl1pPr>
          </a:lstStyle>
          <a:p>
            <a:r>
              <a:rPr lang="en-GB"/>
              <a:t>Click to edit Master title style</a:t>
            </a:r>
            <a:endParaRPr dirty="0" lang="en-US"/>
          </a:p>
        </p:txBody>
      </p:sp>
      <p:sp>
        <p:nvSpPr>
          <p:cNvPr id="1048667"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68" name="Text Placeholder 3"/>
          <p:cNvSpPr>
            <a:spLocks noGrp="1"/>
          </p:cNvSpPr>
          <p:nvPr>
            <p:ph type="body" sz="half" idx="2"/>
          </p:nvPr>
        </p:nvSpPr>
        <p:spPr>
          <a:xfrm>
            <a:off x="723900" y="2856344"/>
            <a:ext cx="3855720" cy="3011056"/>
          </a:xfrm>
        </p:spPr>
        <p:txBody>
          <a:bodyPr/>
          <a:lstStyle>
            <a:lvl1pPr indent="0" marL="0">
              <a:lnSpc>
                <a:spcPct val="113000"/>
              </a:lnSpc>
              <a:spcBef>
                <a:spcPts val="0"/>
              </a:spcBef>
              <a:spcAft>
                <a:spcPts val="1500"/>
              </a:spcAft>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669"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EA60388-8B14-0045-8A77-F66030238A93}" type="datetimeFigureOut">
              <a:rPr lang="en-NG" smtClean="0"/>
              <a:t>16/08/2024</a:t>
            </a:fld>
            <a:endParaRPr lang="en-NG"/>
          </a:p>
        </p:txBody>
      </p:sp>
      <p:sp>
        <p:nvSpPr>
          <p:cNvPr id="1048670"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NG"/>
          </a:p>
        </p:txBody>
      </p:sp>
      <p:sp>
        <p:nvSpPr>
          <p:cNvPr id="1048671"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E13E76-475A-C549-8052-37D78750F94F}" type="slidenum">
              <a:rPr lang="en-NG" smtClean="0"/>
              <a:t>‹#›</a:t>
            </a:fld>
            <a:endParaRPr lang="en-NG"/>
          </a:p>
        </p:txBody>
      </p:sp>
      <p:sp>
        <p:nvSpPr>
          <p:cNvPr id="1048672" name="Rectangle 8" title="Divider Bar"/>
          <p:cNvSpPr/>
          <p:nvPr/>
        </p:nvSpPr>
        <p:spPr>
          <a:xfrm>
            <a:off x="5303520" y="376"/>
            <a:ext cx="2286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9" name=""/>
        <p:cNvGrpSpPr/>
        <p:nvPr/>
      </p:nvGrpSpPr>
      <p:grpSpPr>
        <a:xfrm>
          <a:off x="0" y="0"/>
          <a:ext cx="0" cy="0"/>
          <a:chOff x="0" y="0"/>
          <a:chExt cx="0" cy="0"/>
        </a:xfrm>
      </p:grpSpPr>
      <p:sp>
        <p:nvSpPr>
          <p:cNvPr id="1048635" name="Rectangle 7" title="Background Shape"/>
          <p:cNvSpPr/>
          <p:nvPr/>
        </p:nvSpPr>
        <p:spPr>
          <a:xfrm>
            <a:off x="0" y="376"/>
            <a:ext cx="5303520" cy="685762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6" name="Title 1"/>
          <p:cNvSpPr>
            <a:spLocks noGrp="1"/>
          </p:cNvSpPr>
          <p:nvPr>
            <p:ph type="title"/>
          </p:nvPr>
        </p:nvSpPr>
        <p:spPr>
          <a:xfrm>
            <a:off x="723900" y="685800"/>
            <a:ext cx="3855720" cy="2157884"/>
          </a:xfrm>
        </p:spPr>
        <p:txBody>
          <a:bodyPr anchor="t">
            <a:normAutofit/>
          </a:bodyPr>
          <a:lstStyle>
            <a:lvl1pPr>
              <a:lnSpc>
                <a:spcPct val="84000"/>
              </a:lnSpc>
              <a:defRPr baseline="0" sz="4800"/>
            </a:lvl1pPr>
          </a:lstStyle>
          <a:p>
            <a:r>
              <a:rPr lang="en-GB"/>
              <a:t>Click to edit Master title style</a:t>
            </a:r>
            <a:endParaRPr dirty="0" lang="en-US"/>
          </a:p>
        </p:txBody>
      </p:sp>
      <p:sp>
        <p:nvSpPr>
          <p:cNvPr id="1048637" name="Picture Placeholder 2"/>
          <p:cNvSpPr>
            <a:spLocks noChangeAspect="1" noGrp="1"/>
          </p:cNvSpPr>
          <p:nvPr>
            <p:ph type="pic" idx="1"/>
          </p:nvPr>
        </p:nvSpPr>
        <p:spPr>
          <a:xfrm>
            <a:off x="5532120" y="0"/>
            <a:ext cx="6659880" cy="6857999"/>
          </a:xfrm>
        </p:spPr>
        <p:txBody>
          <a:bodyPr anchor="t">
            <a:normAutofit/>
          </a:bodyPr>
          <a:lstStyle>
            <a:lvl1pPr indent="0" marL="0">
              <a:buNone/>
              <a:defRPr sz="2000"/>
            </a:lvl1pPr>
            <a:lvl2pPr indent="0" marL="457200">
              <a:buNone/>
              <a:defRPr sz="20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GB"/>
              <a:t>Click icon to add picture</a:t>
            </a:r>
            <a:endParaRPr dirty="0" lang="en-US"/>
          </a:p>
        </p:txBody>
      </p:sp>
      <p:sp>
        <p:nvSpPr>
          <p:cNvPr id="1048638" name="Text Placeholder 3"/>
          <p:cNvSpPr>
            <a:spLocks noGrp="1"/>
          </p:cNvSpPr>
          <p:nvPr>
            <p:ph type="body" sz="half" idx="2"/>
          </p:nvPr>
        </p:nvSpPr>
        <p:spPr>
          <a:xfrm>
            <a:off x="723900" y="2855968"/>
            <a:ext cx="3855720" cy="3011432"/>
          </a:xfrm>
        </p:spPr>
        <p:txBody>
          <a:bodyPr/>
          <a:lstStyle>
            <a:lvl1pPr indent="0" marL="0">
              <a:lnSpc>
                <a:spcPct val="113000"/>
              </a:lnSpc>
              <a:spcBef>
                <a:spcPts val="0"/>
              </a:spcBef>
              <a:spcAft>
                <a:spcPts val="1500"/>
              </a:spcAft>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639"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EA60388-8B14-0045-8A77-F66030238A93}" type="datetimeFigureOut">
              <a:rPr lang="en-NG" smtClean="0"/>
              <a:t>16/08/2024</a:t>
            </a:fld>
            <a:endParaRPr lang="en-NG"/>
          </a:p>
        </p:txBody>
      </p:sp>
      <p:sp>
        <p:nvSpPr>
          <p:cNvPr id="1048640"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dirty="0" lang="en-US"/>
          </a:p>
        </p:txBody>
      </p:sp>
      <p:sp>
        <p:nvSpPr>
          <p:cNvPr id="1048641"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E13E76-475A-C549-8052-37D78750F94F}" type="slidenum">
              <a:rPr lang="en-NG" smtClean="0"/>
              <a:t>‹#›</a:t>
            </a:fld>
            <a:endParaRPr lang="en-NG"/>
          </a:p>
        </p:txBody>
      </p:sp>
      <p:sp>
        <p:nvSpPr>
          <p:cNvPr id="1048642" name="Rectangle 8" title="Divider Bar"/>
          <p:cNvSpPr/>
          <p:nvPr/>
        </p:nvSpPr>
        <p:spPr>
          <a:xfrm>
            <a:off x="5303520" y="376"/>
            <a:ext cx="2286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1371600" y="685800"/>
            <a:ext cx="9601200" cy="1485900"/>
          </a:xfrm>
          <a:prstGeom prst="rect"/>
        </p:spPr>
        <p:txBody>
          <a:bodyPr anchor="t" bIns="45720" lIns="91440" rIns="91440" rtlCol="0" tIns="45720" vert="horz">
            <a:normAutofit/>
          </a:bodyPr>
          <a:p>
            <a:r>
              <a:rPr lang="en-GB"/>
              <a:t>Click to edit Master title style</a:t>
            </a:r>
            <a:endParaRPr dirty="0" lang="en-US"/>
          </a:p>
        </p:txBody>
      </p:sp>
      <p:sp>
        <p:nvSpPr>
          <p:cNvPr id="1048577" name="Text Placeholder 2"/>
          <p:cNvSpPr>
            <a:spLocks noGrp="1"/>
          </p:cNvSpPr>
          <p:nvPr>
            <p:ph type="body" idx="1"/>
          </p:nvPr>
        </p:nvSpPr>
        <p:spPr>
          <a:xfrm>
            <a:off x="1371600" y="2286000"/>
            <a:ext cx="9601200" cy="3581400"/>
          </a:xfrm>
          <a:prstGeom prst="rect"/>
        </p:spPr>
        <p:txBody>
          <a:bodyPr bIns="45720" lIns="91440" rIns="91440" rtlCol="0" tIns="45720" vert="horz">
            <a:normAutofit/>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578" name="Date Placeholder 3"/>
          <p:cNvSpPr>
            <a:spLocks noGrp="1"/>
          </p:cNvSpPr>
          <p:nvPr>
            <p:ph type="dt" sz="half" idx="2"/>
          </p:nvPr>
        </p:nvSpPr>
        <p:spPr>
          <a:xfrm>
            <a:off x="1390650" y="6453386"/>
            <a:ext cx="1204572" cy="404614"/>
          </a:xfrm>
          <a:prstGeom prst="rect"/>
        </p:spPr>
        <p:txBody>
          <a:bodyPr anchor="ctr" bIns="45720" lIns="91440" rIns="91440" rtlCol="0" tIns="45720" vert="horz"/>
          <a:lstStyle>
            <a:lvl1pPr algn="l">
              <a:defRPr baseline="0" sz="1200">
                <a:solidFill>
                  <a:schemeClr val="tx2"/>
                </a:solidFill>
              </a:defRPr>
            </a:lvl1pPr>
          </a:lstStyle>
          <a:p>
            <a:fld id="{6EA60388-8B14-0045-8A77-F66030238A93}" type="datetimeFigureOut">
              <a:rPr lang="en-NG" smtClean="0"/>
              <a:t>16/08/2024</a:t>
            </a:fld>
            <a:endParaRPr lang="en-NG"/>
          </a:p>
        </p:txBody>
      </p:sp>
      <p:sp>
        <p:nvSpPr>
          <p:cNvPr id="1048579" name="Footer Placeholder 4"/>
          <p:cNvSpPr>
            <a:spLocks noGrp="1"/>
          </p:cNvSpPr>
          <p:nvPr>
            <p:ph type="ftr" sz="quarter" idx="3"/>
          </p:nvPr>
        </p:nvSpPr>
        <p:spPr>
          <a:xfrm>
            <a:off x="2893564" y="6453386"/>
            <a:ext cx="6280830" cy="404614"/>
          </a:xfrm>
          <a:prstGeom prst="rect"/>
        </p:spPr>
        <p:txBody>
          <a:bodyPr anchor="ctr" bIns="45720" lIns="91440" rIns="91440" rtlCol="0" tIns="45720" vert="horz"/>
          <a:lstStyle>
            <a:lvl1pPr algn="l">
              <a:defRPr baseline="0" sz="1200">
                <a:solidFill>
                  <a:schemeClr val="tx2"/>
                </a:solidFill>
              </a:defRPr>
            </a:lvl1pPr>
          </a:lstStyle>
          <a:p>
            <a:endParaRPr lang="en-NG"/>
          </a:p>
        </p:txBody>
      </p:sp>
      <p:sp>
        <p:nvSpPr>
          <p:cNvPr id="1048580" name="Slide Number Placeholder 5"/>
          <p:cNvSpPr>
            <a:spLocks noGrp="1"/>
          </p:cNvSpPr>
          <p:nvPr>
            <p:ph type="sldNum" sz="quarter" idx="4"/>
          </p:nvPr>
        </p:nvSpPr>
        <p:spPr>
          <a:xfrm>
            <a:off x="9472736" y="6453386"/>
            <a:ext cx="1596292" cy="404614"/>
          </a:xfrm>
          <a:prstGeom prst="rect"/>
        </p:spPr>
        <p:txBody>
          <a:bodyPr anchor="ctr" bIns="45720" lIns="91440" rIns="91440" rtlCol="0" tIns="45720" vert="horz"/>
          <a:lstStyle>
            <a:lvl1pPr algn="r">
              <a:defRPr baseline="0" sz="1200">
                <a:solidFill>
                  <a:schemeClr val="tx2"/>
                </a:solidFill>
              </a:defRPr>
            </a:lvl1pPr>
          </a:lstStyle>
          <a:p>
            <a:fld id="{C5E13E76-475A-C549-8052-37D78750F94F}" type="slidenum">
              <a:rPr lang="en-NG" smtClean="0"/>
              <a:t>‹#›</a:t>
            </a:fld>
            <a:endParaRPr lang="en-NG"/>
          </a:p>
        </p:txBody>
      </p:sp>
      <p:sp>
        <p:nvSpPr>
          <p:cNvPr id="1048581" name="Rectangle 8" title="Side bar"/>
          <p:cNvSpPr/>
          <p:nvPr/>
        </p:nvSpPr>
        <p:spPr>
          <a:xfrm>
            <a:off x="478095" y="376"/>
            <a:ext cx="2286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89000"/>
        </a:lnSpc>
        <a:spcBef>
          <a:spcPct val="0"/>
        </a:spcBef>
        <a:buNone/>
        <a:defRPr baseline="0" sz="4400" kern="1200">
          <a:solidFill>
            <a:schemeClr val="tx2"/>
          </a:solidFill>
          <a:latin typeface="+mj-lt"/>
          <a:ea typeface="+mj-ea"/>
          <a:cs typeface="+mj-cs"/>
        </a:defRPr>
      </a:lvl1pPr>
    </p:titleStyle>
    <p:bodyStyle>
      <a:lvl1pPr algn="l" defTabSz="914400" eaLnBrk="1" hangingPunct="1" indent="-384048" latinLnBrk="0" marL="384048" rtl="0">
        <a:lnSpc>
          <a:spcPct val="94000"/>
        </a:lnSpc>
        <a:spcBef>
          <a:spcPts val="1000"/>
        </a:spcBef>
        <a:spcAft>
          <a:spcPts val="200"/>
        </a:spcAft>
        <a:buFont typeface="Franklin Gothic Book" panose="020B0503020102020204" pitchFamily="34" charset="0"/>
        <a:buChar char="■"/>
        <a:defRPr baseline="0" sz="2000" kern="1200">
          <a:solidFill>
            <a:schemeClr val="tx2"/>
          </a:solidFill>
          <a:latin typeface="+mn-lt"/>
          <a:ea typeface="+mn-ea"/>
          <a:cs typeface="+mn-cs"/>
        </a:defRPr>
      </a:lvl1pPr>
      <a:lvl2pPr algn="l" defTabSz="914400" eaLnBrk="1" hangingPunct="1" indent="-384048" latinLnBrk="0" marL="914400" rtl="0">
        <a:lnSpc>
          <a:spcPct val="94000"/>
        </a:lnSpc>
        <a:spcBef>
          <a:spcPts val="500"/>
        </a:spcBef>
        <a:spcAft>
          <a:spcPts val="200"/>
        </a:spcAft>
        <a:buFont typeface="Franklin Gothic Book" panose="020B0503020102020204" pitchFamily="34" charset="0"/>
        <a:buChar char="–"/>
        <a:defRPr baseline="0" sz="2000" i="1" kern="1200">
          <a:solidFill>
            <a:schemeClr val="tx2"/>
          </a:solidFill>
          <a:latin typeface="+mn-lt"/>
          <a:ea typeface="+mn-ea"/>
          <a:cs typeface="+mn-cs"/>
        </a:defRPr>
      </a:lvl2pPr>
      <a:lvl3pPr algn="l" defTabSz="914400" eaLnBrk="1" hangingPunct="1" indent="-384048" latinLnBrk="0" marL="1371600" rtl="0">
        <a:lnSpc>
          <a:spcPct val="94000"/>
        </a:lnSpc>
        <a:spcBef>
          <a:spcPts val="500"/>
        </a:spcBef>
        <a:spcAft>
          <a:spcPts val="200"/>
        </a:spcAft>
        <a:buFont typeface="Franklin Gothic Book" panose="020B0503020102020204" pitchFamily="34" charset="0"/>
        <a:buChar char="■"/>
        <a:defRPr baseline="0" sz="1800" kern="1200">
          <a:solidFill>
            <a:schemeClr val="tx2"/>
          </a:solidFill>
          <a:latin typeface="+mn-lt"/>
          <a:ea typeface="+mn-ea"/>
          <a:cs typeface="+mn-cs"/>
        </a:defRPr>
      </a:lvl3pPr>
      <a:lvl4pPr algn="l" defTabSz="914400" eaLnBrk="1" hangingPunct="1" indent="-384048" latinLnBrk="0" marL="1828800" rtl="0">
        <a:lnSpc>
          <a:spcPct val="94000"/>
        </a:lnSpc>
        <a:spcBef>
          <a:spcPts val="500"/>
        </a:spcBef>
        <a:spcAft>
          <a:spcPts val="200"/>
        </a:spcAft>
        <a:buFont typeface="Franklin Gothic Book" panose="020B0503020102020204" pitchFamily="34" charset="0"/>
        <a:buChar char="–"/>
        <a:defRPr baseline="0" sz="1800" i="1" kern="1200">
          <a:solidFill>
            <a:schemeClr val="tx2"/>
          </a:solidFill>
          <a:latin typeface="+mn-lt"/>
          <a:ea typeface="+mn-ea"/>
          <a:cs typeface="+mn-cs"/>
        </a:defRPr>
      </a:lvl4pPr>
      <a:lvl5pPr algn="l" defTabSz="914400" eaLnBrk="1" hangingPunct="1" indent="-384048" latinLnBrk="0" marL="2286000" rtl="0">
        <a:lnSpc>
          <a:spcPct val="94000"/>
        </a:lnSpc>
        <a:spcBef>
          <a:spcPts val="500"/>
        </a:spcBef>
        <a:spcAft>
          <a:spcPts val="200"/>
        </a:spcAft>
        <a:buFont typeface="Franklin Gothic Book" panose="020B0503020102020204" pitchFamily="34" charset="0"/>
        <a:buChar char="■"/>
        <a:defRPr baseline="0" sz="1600" kern="1200">
          <a:solidFill>
            <a:schemeClr val="tx2"/>
          </a:solidFill>
          <a:latin typeface="+mn-lt"/>
          <a:ea typeface="+mn-ea"/>
          <a:cs typeface="+mn-cs"/>
        </a:defRPr>
      </a:lvl5pPr>
      <a:lvl6pPr algn="l" defTabSz="914400" eaLnBrk="1" hangingPunct="1" indent="-384048" latinLnBrk="0" marL="2743200" rtl="0">
        <a:lnSpc>
          <a:spcPct val="94000"/>
        </a:lnSpc>
        <a:spcBef>
          <a:spcPts val="500"/>
        </a:spcBef>
        <a:spcAft>
          <a:spcPts val="200"/>
        </a:spcAft>
        <a:buFont typeface="Franklin Gothic Book" panose="020B0503020102020204" pitchFamily="34" charset="0"/>
        <a:buChar char="–"/>
        <a:defRPr baseline="0" sz="1600" i="1" kern="1200">
          <a:solidFill>
            <a:schemeClr val="tx2"/>
          </a:solidFill>
          <a:latin typeface="+mn-lt"/>
          <a:ea typeface="+mn-ea"/>
          <a:cs typeface="+mn-cs"/>
        </a:defRPr>
      </a:lvl6pPr>
      <a:lvl7pPr algn="l" defTabSz="914400" eaLnBrk="1" hangingPunct="1" indent="-384048" latinLnBrk="0" marL="3200400" rtl="0">
        <a:lnSpc>
          <a:spcPct val="94000"/>
        </a:lnSpc>
        <a:spcBef>
          <a:spcPts val="500"/>
        </a:spcBef>
        <a:spcAft>
          <a:spcPts val="200"/>
        </a:spcAft>
        <a:buFont typeface="Franklin Gothic Book" panose="020B0503020102020204" pitchFamily="34" charset="0"/>
        <a:buChar char="■"/>
        <a:defRPr baseline="0" sz="1400" kern="1200">
          <a:solidFill>
            <a:schemeClr val="tx2"/>
          </a:solidFill>
          <a:latin typeface="+mn-lt"/>
          <a:ea typeface="+mn-ea"/>
          <a:cs typeface="+mn-cs"/>
        </a:defRPr>
      </a:lvl7pPr>
      <a:lvl8pPr algn="l" defTabSz="914400" eaLnBrk="1" hangingPunct="1" indent="-384048" latinLnBrk="0" marL="3657600" rtl="0">
        <a:lnSpc>
          <a:spcPct val="94000"/>
        </a:lnSpc>
        <a:spcBef>
          <a:spcPts val="500"/>
        </a:spcBef>
        <a:spcAft>
          <a:spcPts val="200"/>
        </a:spcAft>
        <a:buFont typeface="Franklin Gothic Book" panose="020B0503020102020204" pitchFamily="34" charset="0"/>
        <a:buChar char="–"/>
        <a:defRPr baseline="0" sz="1400" i="1" kern="1200">
          <a:solidFill>
            <a:schemeClr val="tx2"/>
          </a:solidFill>
          <a:latin typeface="+mn-lt"/>
          <a:ea typeface="+mn-ea"/>
          <a:cs typeface="+mn-cs"/>
        </a:defRPr>
      </a:lvl8pPr>
      <a:lvl9pPr algn="l" defTabSz="914400" eaLnBrk="1" hangingPunct="1" indent="-384048" latinLnBrk="0" marL="4114800" rtl="0">
        <a:lnSpc>
          <a:spcPct val="94000"/>
        </a:lnSpc>
        <a:spcBef>
          <a:spcPts val="500"/>
        </a:spcBef>
        <a:spcAft>
          <a:spcPts val="200"/>
        </a:spcAft>
        <a:buFont typeface="Franklin Gothic Book" panose="020B0503020102020204" pitchFamily="34" charset="0"/>
        <a:buChar char="■"/>
        <a:defRPr baseline="0" sz="1400" kern="1200">
          <a:solidFill>
            <a:schemeClr val="tx2"/>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915128" y="1418897"/>
            <a:ext cx="8973589" cy="2467783"/>
          </a:xfrm>
        </p:spPr>
        <p:txBody>
          <a:bodyPr/>
          <a:p>
            <a:pPr marL="8255" marR="9525">
              <a:lnSpc>
                <a:spcPct val="150000"/>
              </a:lnSpc>
              <a:spcAft>
                <a:spcPts val="65"/>
              </a:spcAft>
              <a:tabLst>
                <a:tab algn="l" pos="270510"/>
              </a:tabLst>
            </a:pPr>
            <a:br>
              <a:rPr dirty="0" sz="1800" lang="en-NG">
                <a:effectLst/>
                <a:latin typeface="Times New Roman" panose="02020603050405020304" pitchFamily="18" charset="0"/>
                <a:ea typeface="Times New Roman" panose="02020603050405020304" pitchFamily="18" charset="0"/>
              </a:rPr>
            </a:br>
            <a:r>
              <a:rPr b="1" dirty="0" sz="1800" lang="en-NG">
                <a:effectLst/>
                <a:latin typeface="Times New Roman" panose="02020603050405020304" pitchFamily="18" charset="0"/>
                <a:ea typeface="Times New Roman" panose="02020603050405020304" pitchFamily="18" charset="0"/>
              </a:rPr>
              <a:t> </a:t>
            </a:r>
            <a:br>
              <a:rPr dirty="0" sz="1800" lang="en-NG">
                <a:effectLst/>
                <a:latin typeface="Times New Roman" panose="02020603050405020304" pitchFamily="18" charset="0"/>
                <a:ea typeface="Times New Roman" panose="02020603050405020304" pitchFamily="18" charset="0"/>
              </a:rPr>
            </a:br>
            <a:r>
              <a:rPr b="1" dirty="0" sz="1800" lang="en-NG">
                <a:effectLst/>
                <a:latin typeface="Times New Roman" panose="02020603050405020304" pitchFamily="18" charset="0"/>
                <a:ea typeface="Times New Roman" panose="02020603050405020304" pitchFamily="18" charset="0"/>
              </a:rPr>
              <a:t> </a:t>
            </a:r>
            <a:br>
              <a:rPr dirty="0" sz="1800" lang="en-NG">
                <a:effectLst/>
                <a:latin typeface="Times New Roman" panose="02020603050405020304" pitchFamily="18" charset="0"/>
                <a:ea typeface="Times New Roman" panose="02020603050405020304" pitchFamily="18" charset="0"/>
              </a:rPr>
            </a:br>
            <a:r>
              <a:rPr b="1" dirty="0" sz="1800" lang="en-NG">
                <a:effectLst/>
                <a:latin typeface="Times New Roman" panose="02020603050405020304" pitchFamily="18" charset="0"/>
                <a:ea typeface="Times New Roman" panose="02020603050405020304" pitchFamily="18" charset="0"/>
              </a:rPr>
              <a:t> </a:t>
            </a:r>
            <a:br>
              <a:rPr dirty="0" sz="1800" lang="en-NG">
                <a:effectLst/>
                <a:latin typeface="Times New Roman" panose="02020603050405020304" pitchFamily="18" charset="0"/>
                <a:ea typeface="Times New Roman" panose="02020603050405020304" pitchFamily="18" charset="0"/>
              </a:rPr>
            </a:br>
            <a:r>
              <a:rPr b="1" dirty="0" sz="2800" lang="en-NG">
                <a:effectLst/>
                <a:latin typeface="Times New Roman" panose="02020603050405020304" pitchFamily="18" charset="0"/>
                <a:ea typeface="Times New Roman" panose="02020603050405020304" pitchFamily="18" charset="0"/>
              </a:rPr>
              <a:t> </a:t>
            </a:r>
            <a:br>
              <a:rPr dirty="0" sz="2800" lang="en-NG">
                <a:effectLst/>
                <a:latin typeface="Times New Roman" panose="02020603050405020304" pitchFamily="18" charset="0"/>
                <a:ea typeface="Times New Roman" panose="02020603050405020304" pitchFamily="18" charset="0"/>
              </a:rPr>
            </a:br>
            <a:r>
              <a:rPr b="1" dirty="0" sz="2800" lang="en-NG">
                <a:effectLst/>
                <a:latin typeface="Times New Roman" panose="02020603050405020304" pitchFamily="18" charset="0"/>
                <a:ea typeface="Times New Roman" panose="02020603050405020304" pitchFamily="18" charset="0"/>
              </a:rPr>
              <a:t>FINANCIAL METRICS AND SHAREHOLDERS VALUE IN LISTED CONSUMER GOODS MANUFACTURING FIRMS IN NIGERIA</a:t>
            </a:r>
            <a:br>
              <a:rPr b="1" dirty="0" sz="1800" lang="en-NG">
                <a:effectLst/>
                <a:latin typeface="Times New Roman" panose="02020603050405020304" pitchFamily="18" charset="0"/>
                <a:ea typeface="Times New Roman" panose="02020603050405020304" pitchFamily="18" charset="0"/>
              </a:rPr>
            </a:br>
            <a:r>
              <a:rPr b="1" dirty="0" sz="1800" lang="en-NG">
                <a:effectLst/>
                <a:latin typeface="Times New Roman" panose="02020603050405020304" pitchFamily="18" charset="0"/>
                <a:ea typeface="Times New Roman" panose="02020603050405020304" pitchFamily="18" charset="0"/>
              </a:rPr>
              <a:t> </a:t>
            </a:r>
            <a:endParaRPr b="1" dirty="0" lang="en-NG"/>
          </a:p>
        </p:txBody>
      </p:sp>
      <p:sp>
        <p:nvSpPr>
          <p:cNvPr id="1048590" name="Subtitle 2"/>
          <p:cNvSpPr>
            <a:spLocks noGrp="1"/>
          </p:cNvSpPr>
          <p:nvPr>
            <p:ph type="subTitle" idx="1"/>
          </p:nvPr>
        </p:nvSpPr>
        <p:spPr/>
        <p:txBody>
          <a:bodyPr>
            <a:noAutofit/>
          </a:bodyPr>
          <a:p>
            <a:r>
              <a:rPr b="1" dirty="0" sz="1800" lang="en-NG">
                <a:effectLst/>
                <a:latin typeface="Times New Roman" panose="02020603050405020304" pitchFamily="18" charset="0"/>
                <a:ea typeface="Times New Roman" panose="02020603050405020304" pitchFamily="18" charset="0"/>
              </a:rPr>
              <a:t>HACKERTON PROJECT ON DATA ANALYSIS</a:t>
            </a:r>
          </a:p>
          <a:p>
            <a:br>
              <a:rPr b="1" dirty="0" sz="1800" lang="en-NG">
                <a:effectLst/>
                <a:latin typeface="Times New Roman" panose="02020603050405020304" pitchFamily="18" charset="0"/>
                <a:ea typeface="Times New Roman" panose="02020603050405020304" pitchFamily="18" charset="0"/>
              </a:rPr>
            </a:br>
            <a:r>
              <a:rPr b="1" dirty="0" sz="1800" lang="en-NG">
                <a:effectLst/>
                <a:latin typeface="Times New Roman" panose="02020603050405020304" pitchFamily="18" charset="0"/>
                <a:ea typeface="Times New Roman" panose="02020603050405020304" pitchFamily="18" charset="0"/>
              </a:rPr>
              <a:t>GROUP 6</a:t>
            </a:r>
            <a:br>
              <a:rPr dirty="0" sz="1800" lang="en-NG">
                <a:effectLst/>
                <a:latin typeface="Times New Roman" panose="02020603050405020304" pitchFamily="18" charset="0"/>
                <a:ea typeface="Times New Roman" panose="02020603050405020304" pitchFamily="18" charset="0"/>
              </a:rPr>
            </a:br>
            <a:endParaRPr dirty="0" sz="1800" lang="en-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41" name=""/>
        <p:cNvGrpSpPr/>
        <p:nvPr/>
      </p:nvGrpSpPr>
      <p:grpSpPr>
        <a:xfrm>
          <a:off x="0" y="0"/>
          <a:ext cx="0" cy="0"/>
          <a:chOff x="0" y="0"/>
          <a:chExt cx="0" cy="0"/>
        </a:xfrm>
      </p:grpSpPr>
      <p:sp>
        <p:nvSpPr>
          <p:cNvPr id="1048618" name="Title 1"/>
          <p:cNvSpPr>
            <a:spLocks noGrp="1"/>
          </p:cNvSpPr>
          <p:nvPr>
            <p:ph type="title"/>
          </p:nvPr>
        </p:nvSpPr>
        <p:spPr>
          <a:xfrm>
            <a:off x="1371599" y="247651"/>
            <a:ext cx="9601200" cy="716854"/>
          </a:xfrm>
        </p:spPr>
        <p:txBody>
          <a:bodyPr>
            <a:normAutofit/>
          </a:bodyPr>
          <a:p>
            <a:pPr algn="ctr"/>
            <a:r>
              <a:rPr b="1" dirty="0" sz="2000" lang="en-NG">
                <a:effectLst/>
                <a:latin typeface="Times New Roman" panose="02020603050405020304" pitchFamily="18" charset="0"/>
                <a:ea typeface="Times New Roman" panose="02020603050405020304" pitchFamily="18" charset="0"/>
              </a:rPr>
              <a:t>The below dash board shows the interaction effect between all the dependent variables and independent variables</a:t>
            </a:r>
            <a:endParaRPr b="1" dirty="0" sz="2000" lang="en-NG"/>
          </a:p>
        </p:txBody>
      </p:sp>
      <p:pic>
        <p:nvPicPr>
          <p:cNvPr id="2097152" name="Content Placeholder 3"/>
          <p:cNvPicPr>
            <a:picLocks noChangeAspect="1" noGrp="1"/>
          </p:cNvPicPr>
          <p:nvPr>
            <p:ph idx="1"/>
          </p:nvPr>
        </p:nvPicPr>
        <p:blipFill>
          <a:blip xmlns:r="http://schemas.openxmlformats.org/officeDocument/2006/relationships" r:embed="rId1" cstate="print"/>
          <a:stretch>
            <a:fillRect/>
          </a:stretch>
        </p:blipFill>
        <p:spPr>
          <a:xfrm>
            <a:off x="2860663" y="1037889"/>
            <a:ext cx="7623622" cy="523034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42" name=""/>
        <p:cNvGrpSpPr/>
        <p:nvPr/>
      </p:nvGrpSpPr>
      <p:grpSpPr>
        <a:xfrm>
          <a:off x="0" y="0"/>
          <a:ext cx="0" cy="0"/>
          <a:chOff x="0" y="0"/>
          <a:chExt cx="0" cy="0"/>
        </a:xfrm>
      </p:grpSpPr>
      <p:sp>
        <p:nvSpPr>
          <p:cNvPr id="1048619" name="Title 1"/>
          <p:cNvSpPr>
            <a:spLocks noGrp="1"/>
          </p:cNvSpPr>
          <p:nvPr>
            <p:ph type="title"/>
          </p:nvPr>
        </p:nvSpPr>
        <p:spPr>
          <a:xfrm>
            <a:off x="2590800" y="159707"/>
            <a:ext cx="9601200" cy="429016"/>
          </a:xfrm>
        </p:spPr>
        <p:txBody>
          <a:bodyPr>
            <a:normAutofit/>
          </a:bodyPr>
          <a:p>
            <a:r>
              <a:rPr b="1" dirty="0" sz="2200" lang="en-NG">
                <a:effectLst/>
                <a:latin typeface="Times New Roman" panose="02020603050405020304" pitchFamily="18" charset="0"/>
                <a:ea typeface="Times New Roman" panose="02020603050405020304" pitchFamily="18" charset="0"/>
              </a:rPr>
              <a:t>Market and financial analysis for Listed consumer goods manufacturing firms</a:t>
            </a:r>
            <a:br>
              <a:rPr dirty="0" sz="1800" lang="en-NG">
                <a:effectLst/>
                <a:latin typeface="Times New Roman" panose="02020603050405020304" pitchFamily="18" charset="0"/>
                <a:ea typeface="Times New Roman" panose="02020603050405020304" pitchFamily="18" charset="0"/>
              </a:rPr>
            </a:br>
            <a:endParaRPr dirty="0" lang="en-NG"/>
          </a:p>
        </p:txBody>
      </p:sp>
      <p:pic>
        <p:nvPicPr>
          <p:cNvPr id="2097153" name="Content Placeholder 3"/>
          <p:cNvPicPr>
            <a:picLocks noChangeAspect="1" noGrp="1"/>
          </p:cNvPicPr>
          <p:nvPr>
            <p:ph idx="1"/>
          </p:nvPr>
        </p:nvPicPr>
        <p:blipFill>
          <a:blip xmlns:r="http://schemas.openxmlformats.org/officeDocument/2006/relationships" r:embed="rId1" cstate="print"/>
          <a:stretch>
            <a:fillRect/>
          </a:stretch>
        </p:blipFill>
        <p:spPr>
          <a:xfrm>
            <a:off x="2467627" y="745231"/>
            <a:ext cx="8192021" cy="51221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43" name=""/>
        <p:cNvGrpSpPr/>
        <p:nvPr/>
      </p:nvGrpSpPr>
      <p:grpSpPr>
        <a:xfrm>
          <a:off x="0" y="0"/>
          <a:ext cx="0" cy="0"/>
          <a:chOff x="0" y="0"/>
          <a:chExt cx="0" cy="0"/>
        </a:xfrm>
      </p:grpSpPr>
      <p:sp>
        <p:nvSpPr>
          <p:cNvPr id="1048620" name="Title 1"/>
          <p:cNvSpPr>
            <a:spLocks noGrp="1"/>
          </p:cNvSpPr>
          <p:nvPr>
            <p:ph type="title"/>
          </p:nvPr>
        </p:nvSpPr>
        <p:spPr>
          <a:xfrm>
            <a:off x="1295400" y="234863"/>
            <a:ext cx="9601200" cy="496495"/>
          </a:xfrm>
        </p:spPr>
        <p:txBody>
          <a:bodyPr>
            <a:noAutofit/>
          </a:bodyPr>
          <a:p>
            <a:pPr algn="ctr"/>
            <a:r>
              <a:rPr b="1" dirty="0" sz="2000" lang="en-NG">
                <a:effectLst/>
                <a:latin typeface="Times New Roman" panose="02020603050405020304" pitchFamily="18" charset="0"/>
                <a:ea typeface="Times New Roman" panose="02020603050405020304" pitchFamily="18" charset="0"/>
              </a:rPr>
              <a:t>Average Financial Metrics</a:t>
            </a:r>
            <a:br>
              <a:rPr b="1" dirty="0" sz="2000" lang="en-NG">
                <a:effectLst/>
                <a:latin typeface="Times New Roman" panose="02020603050405020304" pitchFamily="18" charset="0"/>
                <a:ea typeface="Times New Roman" panose="02020603050405020304" pitchFamily="18" charset="0"/>
              </a:rPr>
            </a:br>
            <a:endParaRPr b="1" dirty="0" sz="2000" lang="en-NG"/>
          </a:p>
        </p:txBody>
      </p:sp>
      <p:pic>
        <p:nvPicPr>
          <p:cNvPr id="2097154" name="Content Placeholder 3"/>
          <p:cNvPicPr>
            <a:picLocks noChangeAspect="1" noGrp="1"/>
          </p:cNvPicPr>
          <p:nvPr>
            <p:ph idx="1"/>
          </p:nvPr>
        </p:nvPicPr>
        <p:blipFill rotWithShape="1">
          <a:blip xmlns:r="http://schemas.openxmlformats.org/officeDocument/2006/relationships" r:embed="rId1" cstate="print"/>
          <a:srcRect l="2315" t="10705" r="1693"/>
          <a:stretch>
            <a:fillRect/>
          </a:stretch>
        </p:blipFill>
        <p:spPr bwMode="auto">
          <a:xfrm>
            <a:off x="2496206" y="926925"/>
            <a:ext cx="7927383" cy="4610993"/>
          </a:xfrm>
          <a:prstGeom prst="rect"/>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44" name=""/>
        <p:cNvGrpSpPr/>
        <p:nvPr/>
      </p:nvGrpSpPr>
      <p:grpSpPr>
        <a:xfrm>
          <a:off x="0" y="0"/>
          <a:ext cx="0" cy="0"/>
          <a:chOff x="0" y="0"/>
          <a:chExt cx="0" cy="0"/>
        </a:xfrm>
      </p:grpSpPr>
      <p:sp>
        <p:nvSpPr>
          <p:cNvPr id="1048621" name="Title 1"/>
          <p:cNvSpPr>
            <a:spLocks noGrp="1"/>
          </p:cNvSpPr>
          <p:nvPr>
            <p:ph type="title"/>
          </p:nvPr>
        </p:nvSpPr>
        <p:spPr>
          <a:xfrm>
            <a:off x="1409178" y="284968"/>
            <a:ext cx="9601200" cy="403964"/>
          </a:xfrm>
        </p:spPr>
        <p:txBody>
          <a:bodyPr>
            <a:normAutofit/>
          </a:bodyPr>
          <a:p>
            <a:pPr algn="ctr"/>
            <a:r>
              <a:rPr b="1" dirty="0" sz="2200" lang="en-NG">
                <a:effectLst/>
                <a:latin typeface="Times New Roman" panose="02020603050405020304" pitchFamily="18" charset="0"/>
                <a:ea typeface="Times New Roman" panose="02020603050405020304" pitchFamily="18" charset="0"/>
              </a:rPr>
              <a:t>Trends over time</a:t>
            </a:r>
            <a:br>
              <a:rPr dirty="0" sz="1800" lang="en-NG">
                <a:effectLst/>
                <a:latin typeface="Times New Roman" panose="02020603050405020304" pitchFamily="18" charset="0"/>
                <a:ea typeface="Times New Roman" panose="02020603050405020304" pitchFamily="18" charset="0"/>
              </a:rPr>
            </a:br>
            <a:endParaRPr dirty="0" lang="en-NG"/>
          </a:p>
        </p:txBody>
      </p:sp>
      <p:pic>
        <p:nvPicPr>
          <p:cNvPr id="2097155" name="Content Placeholder 3"/>
          <p:cNvPicPr>
            <a:picLocks noChangeAspect="1" noGrp="1"/>
          </p:cNvPicPr>
          <p:nvPr>
            <p:ph idx="1"/>
          </p:nvPr>
        </p:nvPicPr>
        <p:blipFill>
          <a:blip xmlns:r="http://schemas.openxmlformats.org/officeDocument/2006/relationships" r:embed="rId1" cstate="print"/>
          <a:stretch>
            <a:fillRect/>
          </a:stretch>
        </p:blipFill>
        <p:spPr>
          <a:xfrm>
            <a:off x="2419001" y="1008867"/>
            <a:ext cx="7740993" cy="484026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45" name=""/>
        <p:cNvGrpSpPr/>
        <p:nvPr/>
      </p:nvGrpSpPr>
      <p:grpSpPr>
        <a:xfrm>
          <a:off x="0" y="0"/>
          <a:ext cx="0" cy="0"/>
          <a:chOff x="0" y="0"/>
          <a:chExt cx="0" cy="0"/>
        </a:xfrm>
      </p:grpSpPr>
      <p:sp>
        <p:nvSpPr>
          <p:cNvPr id="1048622" name="Title 1"/>
          <p:cNvSpPr>
            <a:spLocks noGrp="1"/>
          </p:cNvSpPr>
          <p:nvPr>
            <p:ph type="title"/>
          </p:nvPr>
        </p:nvSpPr>
        <p:spPr/>
        <p:txBody>
          <a:bodyPr/>
          <a:p>
            <a:r>
              <a:rPr dirty="0" lang="en-NG"/>
              <a:t>Summary</a:t>
            </a:r>
          </a:p>
        </p:txBody>
      </p:sp>
      <p:sp>
        <p:nvSpPr>
          <p:cNvPr id="1048623" name="Content Placeholder 2"/>
          <p:cNvSpPr>
            <a:spLocks noGrp="1"/>
          </p:cNvSpPr>
          <p:nvPr>
            <p:ph idx="1"/>
          </p:nvPr>
        </p:nvSpPr>
        <p:spPr>
          <a:xfrm>
            <a:off x="1371600" y="1553227"/>
            <a:ext cx="9601200" cy="4314173"/>
          </a:xfrm>
        </p:spPr>
        <p:txBody>
          <a:bodyPr>
            <a:normAutofit/>
          </a:bodyPr>
          <a:p>
            <a:pPr algn="just" indent="0" marL="0">
              <a:buNone/>
            </a:pPr>
            <a:r>
              <a:rPr b="1" dirty="0" sz="2400" lang="en-GB"/>
              <a:t>The analysis reveals that financial metrics significantly influence the Market Value of Shares (MVS) and Nominal Share Value (NVS), with the null hypotheses (H01 and H02) rejected based on strong statistical significance (R-squared values of 73.08% and 76.52%, respectively). </a:t>
            </a:r>
          </a:p>
          <a:p>
            <a:pPr algn="just" indent="0" marL="0">
              <a:buNone/>
            </a:pPr>
            <a:r>
              <a:rPr b="1" dirty="0" sz="2400" lang="en-GB"/>
              <a:t>For the Cost of Debt (COD), the effect is more moderate, with only NOPAT being a significant predictor and an R-squared value of 24.19%, leading to the rejection of the null hypothesis (H03). Overall, financial metrics have a substantial impact on MVS and NVS, while their effect on COD is less pronounced.</a:t>
            </a:r>
            <a:endParaRPr b="1" dirty="0" sz="2400" lang="en-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46" name=""/>
        <p:cNvGrpSpPr/>
        <p:nvPr/>
      </p:nvGrpSpPr>
      <p:grpSpPr>
        <a:xfrm>
          <a:off x="0" y="0"/>
          <a:ext cx="0" cy="0"/>
          <a:chOff x="0" y="0"/>
          <a:chExt cx="0" cy="0"/>
        </a:xfrm>
      </p:grpSpPr>
      <p:sp>
        <p:nvSpPr>
          <p:cNvPr id="1048624" name="Title 1"/>
          <p:cNvSpPr>
            <a:spLocks noGrp="1"/>
          </p:cNvSpPr>
          <p:nvPr>
            <p:ph type="title"/>
          </p:nvPr>
        </p:nvSpPr>
        <p:spPr>
          <a:xfrm>
            <a:off x="1371600" y="122128"/>
            <a:ext cx="9601200" cy="654486"/>
          </a:xfrm>
        </p:spPr>
        <p:txBody>
          <a:bodyPr>
            <a:normAutofit/>
          </a:bodyPr>
          <a:p>
            <a:r>
              <a:rPr dirty="0" lang="en-NG"/>
              <a:t>Recommendations</a:t>
            </a:r>
            <a:br>
              <a:rPr dirty="0" lang="en-NG"/>
            </a:br>
            <a:endParaRPr dirty="0" lang="en-NG"/>
          </a:p>
        </p:txBody>
      </p:sp>
      <p:sp>
        <p:nvSpPr>
          <p:cNvPr id="1048625" name="Content Placeholder 2"/>
          <p:cNvSpPr>
            <a:spLocks noGrp="1"/>
          </p:cNvSpPr>
          <p:nvPr>
            <p:ph idx="1"/>
          </p:nvPr>
        </p:nvSpPr>
        <p:spPr>
          <a:xfrm>
            <a:off x="1371600" y="776614"/>
            <a:ext cx="9601200" cy="5624186"/>
          </a:xfrm>
        </p:spPr>
        <p:txBody>
          <a:bodyPr>
            <a:normAutofit lnSpcReduction="10000"/>
          </a:bodyPr>
          <a:p>
            <a:pPr algn="just" indent="0" marL="0">
              <a:buNone/>
            </a:pPr>
            <a:r>
              <a:rPr b="1" dirty="0" lang="en-NG">
                <a:effectLst/>
                <a:latin typeface="Times New Roman" panose="02020603050405020304" pitchFamily="18" charset="0"/>
                <a:ea typeface="Times New Roman" panose="02020603050405020304" pitchFamily="18" charset="0"/>
              </a:rPr>
              <a:t>Based on the results, The following recommendations were made</a:t>
            </a:r>
          </a:p>
          <a:p>
            <a:pPr algn="just" indent="-342900" lvl="0" marL="342900">
              <a:tabLst>
                <a:tab algn="l" pos="457200"/>
              </a:tabLst>
            </a:pPr>
            <a:r>
              <a:rPr b="1" dirty="0" lang="en-NG">
                <a:effectLst/>
                <a:latin typeface="Times New Roman" panose="02020603050405020304" pitchFamily="18" charset="0"/>
                <a:ea typeface="Times New Roman" panose="02020603050405020304" pitchFamily="18" charset="0"/>
              </a:rPr>
              <a:t>Company Management and Financial Teams:</a:t>
            </a:r>
          </a:p>
          <a:p>
            <a:pPr algn="just" indent="-285750" lvl="1" marL="742950">
              <a:buSzPts val="1000"/>
              <a:buFont typeface="Courier New" panose="02070309020205020404" pitchFamily="49" charset="0"/>
              <a:buChar char="o"/>
              <a:tabLst>
                <a:tab algn="l" pos="914400"/>
              </a:tabLst>
            </a:pPr>
            <a:r>
              <a:rPr b="1" dirty="0" i="0" lang="en-NG">
                <a:effectLst/>
                <a:latin typeface="Times New Roman" panose="02020603050405020304" pitchFamily="18" charset="0"/>
                <a:ea typeface="Times New Roman" panose="02020603050405020304" pitchFamily="18" charset="0"/>
                <a:cs typeface="Times New Roman" panose="02020603050405020304" pitchFamily="18" charset="0"/>
              </a:rPr>
              <a:t>Enhancing Financial Metrics Tracking: Senior financial officers and management teams should integrate comprehensive financial metrics into their regular reporting to better assess the impact on market value, nominal share value, and cost of debt.</a:t>
            </a:r>
          </a:p>
          <a:p>
            <a:pPr algn="just" indent="-285750" lvl="1" marL="742950">
              <a:buSzPts val="1000"/>
              <a:buFont typeface="Courier New" panose="02070309020205020404" pitchFamily="49" charset="0"/>
              <a:buChar char="o"/>
              <a:tabLst>
                <a:tab algn="l" pos="914400"/>
              </a:tabLst>
            </a:pPr>
            <a:r>
              <a:rPr b="1" dirty="0" i="0" lang="en-NG">
                <a:effectLst/>
                <a:latin typeface="Times New Roman" panose="02020603050405020304" pitchFamily="18" charset="0"/>
                <a:ea typeface="Times New Roman" panose="02020603050405020304" pitchFamily="18" charset="0"/>
                <a:cs typeface="Times New Roman" panose="02020603050405020304" pitchFamily="18" charset="0"/>
              </a:rPr>
              <a:t>Strategic Financial Planning: The management teams should review and adjust their financial strategies based on the insights from the analysis. This includes prioritizing financial metrics that have shown significant effects on shareholder value and cost of debt.</a:t>
            </a:r>
          </a:p>
          <a:p>
            <a:pPr algn="just" indent="-342900" lvl="0" marL="342900">
              <a:tabLst>
                <a:tab algn="l" pos="457200"/>
              </a:tabLst>
            </a:pPr>
            <a:r>
              <a:rPr b="1" dirty="0" lang="en-NG">
                <a:effectLst/>
                <a:latin typeface="Times New Roman" panose="02020603050405020304" pitchFamily="18" charset="0"/>
                <a:ea typeface="Times New Roman" panose="02020603050405020304" pitchFamily="18" charset="0"/>
              </a:rPr>
              <a:t>Investors and Shareholders:</a:t>
            </a:r>
          </a:p>
          <a:p>
            <a:pPr algn="just" indent="-285750" lvl="1" marL="742950">
              <a:buSzPts val="1000"/>
              <a:buFont typeface="Courier New" panose="02070309020205020404" pitchFamily="49" charset="0"/>
              <a:buChar char="o"/>
              <a:tabLst>
                <a:tab algn="l" pos="914400"/>
              </a:tabLst>
            </a:pPr>
            <a:r>
              <a:rPr b="1" dirty="0" i="0" lang="en-NG">
                <a:effectLst/>
                <a:latin typeface="Times New Roman" panose="02020603050405020304" pitchFamily="18" charset="0"/>
                <a:ea typeface="Times New Roman" panose="02020603050405020304" pitchFamily="18" charset="0"/>
                <a:cs typeface="Times New Roman" panose="02020603050405020304" pitchFamily="18" charset="0"/>
              </a:rPr>
              <a:t>Investment Decisions: Investors should use the insights from the analysis to make informed investment decisions, focusing on companies with strong financial metrics and stable performance trends.</a:t>
            </a:r>
          </a:p>
          <a:p>
            <a:pPr algn="just" indent="-285750" lvl="1" marL="742950">
              <a:buSzPts val="1000"/>
              <a:buFont typeface="Courier New" panose="02070309020205020404" pitchFamily="49" charset="0"/>
              <a:buChar char="o"/>
              <a:tabLst>
                <a:tab algn="l" pos="914400"/>
              </a:tabLst>
            </a:pPr>
            <a:r>
              <a:rPr b="1" dirty="0" i="0" lang="en-NG">
                <a:effectLst/>
                <a:latin typeface="Times New Roman" panose="02020603050405020304" pitchFamily="18" charset="0"/>
                <a:ea typeface="Times New Roman" panose="02020603050405020304" pitchFamily="18" charset="0"/>
                <a:cs typeface="Times New Roman" panose="02020603050405020304" pitchFamily="18" charset="0"/>
              </a:rPr>
              <a:t>Engagement with Management: Shareholders can engage with company management to understand how the company plans to address the identified financial issues and to advocate for strategic changes based on the analysis.</a:t>
            </a:r>
          </a:p>
          <a:p>
            <a:endParaRPr dirty="0" lang="en-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32" name=""/>
        <p:cNvGrpSpPr/>
        <p:nvPr/>
      </p:nvGrpSpPr>
      <p:grpSpPr>
        <a:xfrm>
          <a:off x="0" y="0"/>
          <a:ext cx="0" cy="0"/>
          <a:chOff x="0" y="0"/>
          <a:chExt cx="0" cy="0"/>
        </a:xfrm>
      </p:grpSpPr>
      <p:sp>
        <p:nvSpPr>
          <p:cNvPr id="1048596" name="Title 1"/>
          <p:cNvSpPr>
            <a:spLocks noGrp="1"/>
          </p:cNvSpPr>
          <p:nvPr>
            <p:ph type="title"/>
          </p:nvPr>
        </p:nvSpPr>
        <p:spPr>
          <a:xfrm>
            <a:off x="1371600" y="685800"/>
            <a:ext cx="9601200" cy="952499"/>
          </a:xfrm>
        </p:spPr>
        <p:txBody>
          <a:bodyPr/>
          <a:p>
            <a:r>
              <a:rPr b="1" dirty="0" lang="en-GB"/>
              <a:t>I</a:t>
            </a:r>
            <a:r>
              <a:rPr b="1" dirty="0" lang="en-NG"/>
              <a:t>ntroduction</a:t>
            </a:r>
          </a:p>
        </p:txBody>
      </p:sp>
      <p:sp>
        <p:nvSpPr>
          <p:cNvPr id="1048597" name="Content Placeholder 2"/>
          <p:cNvSpPr>
            <a:spLocks noGrp="1"/>
          </p:cNvSpPr>
          <p:nvPr>
            <p:ph idx="1"/>
          </p:nvPr>
        </p:nvSpPr>
        <p:spPr>
          <a:xfrm>
            <a:off x="1371600" y="1638299"/>
            <a:ext cx="9601200" cy="4119949"/>
          </a:xfrm>
        </p:spPr>
        <p:txBody>
          <a:bodyPr>
            <a:normAutofit/>
          </a:bodyPr>
          <a:p>
            <a:pPr indent="0" marL="0">
              <a:buNone/>
            </a:pPr>
            <a:r>
              <a:rPr b="1" dirty="0" sz="2400" lang="en-GB"/>
              <a:t>Definition of Financial Metrics:</a:t>
            </a:r>
          </a:p>
          <a:p>
            <a:pPr algn="just" indent="0" marL="0">
              <a:buNone/>
            </a:pPr>
            <a:r>
              <a:rPr b="1" dirty="0" sz="2400" lang="en-GB"/>
              <a:t>Financial metrics are quantifiable measures used to evaluate and track the financial performance, health, and efficiency of a company. These metrics include various ratios, values, and indicators derived from a company's financial statements, such as the balance sheet, income statement, and cash flow statement. Common financial metrics include Earnings Per Share (EPS), Return on Equity (ROE), Market Value of Shares (MVS), Net Value of Shares (NVS), Cost of Debt (COD), and Economic Value Added (EVA).</a:t>
            </a:r>
          </a:p>
          <a:p>
            <a:pPr algn="just"/>
            <a:endParaRPr dirty="0" lang="en-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3" name=""/>
        <p:cNvGrpSpPr/>
        <p:nvPr/>
      </p:nvGrpSpPr>
      <p:grpSpPr>
        <a:xfrm>
          <a:off x="0" y="0"/>
          <a:ext cx="0" cy="0"/>
          <a:chOff x="0" y="0"/>
          <a:chExt cx="0" cy="0"/>
        </a:xfrm>
      </p:grpSpPr>
      <p:sp>
        <p:nvSpPr>
          <p:cNvPr id="1048598" name="Title 1"/>
          <p:cNvSpPr>
            <a:spLocks noGrp="1"/>
          </p:cNvSpPr>
          <p:nvPr>
            <p:ph type="title"/>
          </p:nvPr>
        </p:nvSpPr>
        <p:spPr>
          <a:xfrm>
            <a:off x="1371600" y="247650"/>
            <a:ext cx="9601200" cy="1485900"/>
          </a:xfrm>
        </p:spPr>
        <p:txBody>
          <a:bodyPr/>
          <a:p>
            <a:r>
              <a:rPr dirty="0" lang="en-NG"/>
              <a:t>Objectives</a:t>
            </a:r>
          </a:p>
        </p:txBody>
      </p:sp>
      <p:sp>
        <p:nvSpPr>
          <p:cNvPr id="1048599" name="Content Placeholder 2"/>
          <p:cNvSpPr>
            <a:spLocks noGrp="1"/>
          </p:cNvSpPr>
          <p:nvPr>
            <p:ph idx="1"/>
          </p:nvPr>
        </p:nvSpPr>
        <p:spPr>
          <a:xfrm>
            <a:off x="1371600" y="1136822"/>
            <a:ext cx="9601200" cy="4744993"/>
          </a:xfrm>
        </p:spPr>
        <p:txBody>
          <a:bodyPr>
            <a:normAutofit/>
          </a:bodyPr>
          <a:p>
            <a:pPr algn="just" indent="0" marL="0">
              <a:lnSpc>
                <a:spcPct val="150000"/>
              </a:lnSpc>
              <a:spcBef>
                <a:spcPts val="1200"/>
              </a:spcBef>
              <a:spcAft>
                <a:spcPts val="1200"/>
              </a:spcAft>
              <a:buNone/>
              <a:tabLst>
                <a:tab algn="l" pos="3593465"/>
              </a:tabLst>
            </a:pPr>
            <a:r>
              <a:rPr b="1" dirty="0" lang="en-NG">
                <a:solidFill>
                  <a:schemeClr val="tx2">
                    <a:lumMod val="75000"/>
                  </a:schemeClr>
                </a:solidFill>
                <a:effectLst/>
                <a:latin typeface="Times New Roman" panose="02020603050405020304" pitchFamily="18" charset="0"/>
                <a:ea typeface="Times New Roman" panose="02020603050405020304" pitchFamily="18" charset="0"/>
              </a:rPr>
              <a:t>The main objective of the study is to assess the effect of financial metrics on Shareholder Value in listed Consumer Goods Manufacturing Firms in Nigeria. The specific objectives are to:</a:t>
            </a:r>
          </a:p>
          <a:p>
            <a:pPr algn="just" indent="-342900" lvl="0" marL="342900">
              <a:lnSpc>
                <a:spcPct val="150000"/>
              </a:lnSpc>
              <a:spcBef>
                <a:spcPts val="1200"/>
              </a:spcBef>
              <a:spcAft>
                <a:spcPts val="1200"/>
              </a:spcAft>
              <a:buFont typeface="+mj-lt"/>
              <a:buAutoNum type="romanLcPeriod"/>
              <a:tabLst>
                <a:tab algn="l" pos="3593465"/>
              </a:tabLst>
            </a:pPr>
            <a:r>
              <a:rPr b="1" dirty="0" lang="en-US">
                <a:solidFill>
                  <a:schemeClr val="tx2">
                    <a:lumMod val="75000"/>
                  </a:schemeClr>
                </a:solidFill>
                <a:effectLst/>
                <a:latin typeface="Times New Roman" panose="02020603050405020304" pitchFamily="18" charset="0"/>
                <a:ea typeface="Times New Roman" panose="02020603050405020304" pitchFamily="18" charset="0"/>
              </a:rPr>
              <a:t>evaluating the effects of financial metrics on the Market value of shares (MVS) in listed Consumer Goods Manufacturing Firms in Nigeria.</a:t>
            </a:r>
            <a:endParaRPr b="1" dirty="0" lang="en-NG">
              <a:solidFill>
                <a:schemeClr val="tx2">
                  <a:lumMod val="75000"/>
                </a:schemeClr>
              </a:solidFill>
              <a:effectLst/>
              <a:latin typeface="Times New Roman" panose="02020603050405020304" pitchFamily="18" charset="0"/>
              <a:ea typeface="Times New Roman" panose="02020603050405020304" pitchFamily="18" charset="0"/>
            </a:endParaRPr>
          </a:p>
          <a:p>
            <a:pPr algn="just" indent="-342900" lvl="0" marL="342900">
              <a:lnSpc>
                <a:spcPct val="150000"/>
              </a:lnSpc>
              <a:spcBef>
                <a:spcPts val="1200"/>
              </a:spcBef>
              <a:spcAft>
                <a:spcPts val="1200"/>
              </a:spcAft>
              <a:buFont typeface="+mj-lt"/>
              <a:buAutoNum type="romanLcPeriod"/>
              <a:tabLst>
                <a:tab algn="l" pos="3593465"/>
              </a:tabLst>
            </a:pPr>
            <a:r>
              <a:rPr b="1" dirty="0" lang="en-US">
                <a:solidFill>
                  <a:schemeClr val="tx2">
                    <a:lumMod val="75000"/>
                  </a:schemeClr>
                </a:solidFill>
                <a:effectLst/>
                <a:latin typeface="Times New Roman" panose="02020603050405020304" pitchFamily="18" charset="0"/>
                <a:ea typeface="Times New Roman" panose="02020603050405020304" pitchFamily="18" charset="0"/>
              </a:rPr>
              <a:t>determine the effects of financial metrics on the Net Value per share value (NVS) of investors in listed Consumer Goods Manufacturing Firms in Nigeria.</a:t>
            </a:r>
            <a:endParaRPr b="1" dirty="0" lang="en-NG">
              <a:solidFill>
                <a:schemeClr val="tx2">
                  <a:lumMod val="75000"/>
                </a:schemeClr>
              </a:solidFill>
              <a:effectLst/>
              <a:latin typeface="Times New Roman" panose="02020603050405020304" pitchFamily="18" charset="0"/>
              <a:ea typeface="Times New Roman" panose="02020603050405020304" pitchFamily="18" charset="0"/>
            </a:endParaRPr>
          </a:p>
          <a:p>
            <a:pPr algn="just" indent="-342900" lvl="0" marL="342900">
              <a:lnSpc>
                <a:spcPct val="150000"/>
              </a:lnSpc>
              <a:spcBef>
                <a:spcPts val="1200"/>
              </a:spcBef>
              <a:spcAft>
                <a:spcPts val="1200"/>
              </a:spcAft>
              <a:buFont typeface="+mj-lt"/>
              <a:buAutoNum type="romanLcPeriod"/>
              <a:tabLst>
                <a:tab algn="l" pos="3593465"/>
              </a:tabLst>
            </a:pPr>
            <a:r>
              <a:rPr b="1" dirty="0" lang="en-US">
                <a:solidFill>
                  <a:schemeClr val="tx2">
                    <a:lumMod val="75000"/>
                  </a:schemeClr>
                </a:solidFill>
                <a:effectLst/>
                <a:latin typeface="Times New Roman" panose="02020603050405020304" pitchFamily="18" charset="0"/>
                <a:ea typeface="Times New Roman" panose="02020603050405020304" pitchFamily="18" charset="0"/>
              </a:rPr>
              <a:t>assess the effects of financial metrics on the cost of debt (COD) in listed Consumer Goods Manufacturing Firms in Nigeria</a:t>
            </a:r>
            <a:endParaRPr b="1" dirty="0" lang="en-NG">
              <a:solidFill>
                <a:schemeClr val="tx2">
                  <a:lumMod val="75000"/>
                </a:schemeClr>
              </a:solidFill>
              <a:effectLst/>
              <a:latin typeface="Times New Roman" panose="02020603050405020304" pitchFamily="18" charset="0"/>
              <a:ea typeface="Times New Roman" panose="02020603050405020304" pitchFamily="18" charset="0"/>
            </a:endParaRPr>
          </a:p>
          <a:p>
            <a:endParaRPr dirty="0" lang="en-NG">
              <a:solidFill>
                <a:schemeClr val="tx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34" name=""/>
        <p:cNvGrpSpPr/>
        <p:nvPr/>
      </p:nvGrpSpPr>
      <p:grpSpPr>
        <a:xfrm>
          <a:off x="0" y="0"/>
          <a:ext cx="0" cy="0"/>
          <a:chOff x="0" y="0"/>
          <a:chExt cx="0" cy="0"/>
        </a:xfrm>
      </p:grpSpPr>
      <p:sp>
        <p:nvSpPr>
          <p:cNvPr id="1048600" name="Title 1"/>
          <p:cNvSpPr>
            <a:spLocks noGrp="1"/>
          </p:cNvSpPr>
          <p:nvPr>
            <p:ph type="title"/>
          </p:nvPr>
        </p:nvSpPr>
        <p:spPr>
          <a:xfrm>
            <a:off x="1371600" y="685800"/>
            <a:ext cx="9601200" cy="809368"/>
          </a:xfrm>
        </p:spPr>
        <p:txBody>
          <a:bodyPr/>
          <a:p>
            <a:r>
              <a:rPr b="1" dirty="0" sz="4400" lang="en-NG">
                <a:effectLst/>
                <a:latin typeface="Times New Roman" panose="02020603050405020304" pitchFamily="18" charset="0"/>
                <a:ea typeface="Times New Roman" panose="02020603050405020304" pitchFamily="18" charset="0"/>
              </a:rPr>
              <a:t>Research Hypotheses</a:t>
            </a:r>
            <a:endParaRPr dirty="0" lang="en-NG"/>
          </a:p>
        </p:txBody>
      </p:sp>
      <p:sp>
        <p:nvSpPr>
          <p:cNvPr id="1048601" name="Content Placeholder 2"/>
          <p:cNvSpPr>
            <a:spLocks noGrp="1"/>
          </p:cNvSpPr>
          <p:nvPr>
            <p:ph idx="1"/>
          </p:nvPr>
        </p:nvSpPr>
        <p:spPr>
          <a:xfrm>
            <a:off x="1371600" y="2051222"/>
            <a:ext cx="9601200" cy="3816178"/>
          </a:xfrm>
        </p:spPr>
        <p:txBody>
          <a:bodyPr>
            <a:normAutofit/>
          </a:bodyPr>
          <a:p>
            <a:pPr algn="just">
              <a:lnSpc>
                <a:spcPct val="150000"/>
              </a:lnSpc>
              <a:spcBef>
                <a:spcPts val="1200"/>
              </a:spcBef>
              <a:spcAft>
                <a:spcPts val="1200"/>
              </a:spcAft>
              <a:tabLst>
                <a:tab algn="l" pos="3593465"/>
              </a:tabLst>
            </a:pPr>
            <a:r>
              <a:rPr b="1" dirty="0" lang="en-NG">
                <a:effectLst/>
                <a:latin typeface="Times New Roman" panose="02020603050405020304" pitchFamily="18" charset="0"/>
                <a:ea typeface="Times New Roman" panose="02020603050405020304" pitchFamily="18" charset="0"/>
              </a:rPr>
              <a:t>H</a:t>
            </a:r>
            <a:r>
              <a:rPr baseline="-25000" b="1" dirty="0" lang="en-NG">
                <a:effectLst/>
                <a:latin typeface="Times New Roman" panose="02020603050405020304" pitchFamily="18" charset="0"/>
                <a:ea typeface="Times New Roman" panose="02020603050405020304" pitchFamily="18" charset="0"/>
              </a:rPr>
              <a:t>01</a:t>
            </a:r>
            <a:r>
              <a:rPr b="1" dirty="0" lang="en-NG">
                <a:effectLst/>
                <a:latin typeface="Times New Roman" panose="02020603050405020304" pitchFamily="18" charset="0"/>
                <a:ea typeface="Times New Roman" panose="02020603050405020304" pitchFamily="18" charset="0"/>
              </a:rPr>
              <a:t>:   Financial metric has no significant effect on the market value of shares in listed Consumer Goods Manufacturing Firms in Nigeria.</a:t>
            </a:r>
          </a:p>
          <a:p>
            <a:pPr algn="just">
              <a:lnSpc>
                <a:spcPct val="150000"/>
              </a:lnSpc>
              <a:spcBef>
                <a:spcPts val="1200"/>
              </a:spcBef>
              <a:spcAft>
                <a:spcPts val="1200"/>
              </a:spcAft>
              <a:tabLst>
                <a:tab algn="l" pos="3593465"/>
              </a:tabLst>
            </a:pPr>
            <a:r>
              <a:rPr b="1" dirty="0" lang="en-NG">
                <a:effectLst/>
                <a:latin typeface="Times New Roman" panose="02020603050405020304" pitchFamily="18" charset="0"/>
                <a:ea typeface="Times New Roman" panose="02020603050405020304" pitchFamily="18" charset="0"/>
              </a:rPr>
              <a:t>H</a:t>
            </a:r>
            <a:r>
              <a:rPr baseline="-25000" b="1" dirty="0" lang="en-NG">
                <a:effectLst/>
                <a:latin typeface="Times New Roman" panose="02020603050405020304" pitchFamily="18" charset="0"/>
                <a:ea typeface="Times New Roman" panose="02020603050405020304" pitchFamily="18" charset="0"/>
              </a:rPr>
              <a:t>02</a:t>
            </a:r>
            <a:r>
              <a:rPr b="1" dirty="0" lang="en-NG">
                <a:effectLst/>
                <a:latin typeface="Times New Roman" panose="02020603050405020304" pitchFamily="18" charset="0"/>
                <a:ea typeface="Times New Roman" panose="02020603050405020304" pitchFamily="18" charset="0"/>
              </a:rPr>
              <a:t>: Financial metric has no significant effect on the nominal value of shares in listed Consumer Goods Manufacturing Firms in Nigeria. </a:t>
            </a:r>
          </a:p>
          <a:p>
            <a:pPr algn="just">
              <a:lnSpc>
                <a:spcPct val="150000"/>
              </a:lnSpc>
              <a:spcBef>
                <a:spcPts val="1200"/>
              </a:spcBef>
              <a:spcAft>
                <a:spcPts val="1200"/>
              </a:spcAft>
              <a:tabLst>
                <a:tab algn="l" pos="3593465"/>
              </a:tabLst>
            </a:pPr>
            <a:r>
              <a:rPr b="1" dirty="0" lang="en-NG">
                <a:effectLst/>
                <a:latin typeface="Times New Roman" panose="02020603050405020304" pitchFamily="18" charset="0"/>
                <a:ea typeface="Times New Roman" panose="02020603050405020304" pitchFamily="18" charset="0"/>
              </a:rPr>
              <a:t>H</a:t>
            </a:r>
            <a:r>
              <a:rPr baseline="-25000" b="1" dirty="0" lang="en-NG">
                <a:effectLst/>
                <a:latin typeface="Times New Roman" panose="02020603050405020304" pitchFamily="18" charset="0"/>
                <a:ea typeface="Times New Roman" panose="02020603050405020304" pitchFamily="18" charset="0"/>
              </a:rPr>
              <a:t>03</a:t>
            </a:r>
            <a:r>
              <a:rPr b="1" dirty="0" lang="en-NG">
                <a:effectLst/>
                <a:latin typeface="Times New Roman" panose="02020603050405020304" pitchFamily="18" charset="0"/>
                <a:ea typeface="Times New Roman" panose="02020603050405020304" pitchFamily="18" charset="0"/>
              </a:rPr>
              <a:t>: Financial metric has no significant effect on the cost of debt in listed Consumer Goods Manufacturing Firms in Nigeria.</a:t>
            </a:r>
          </a:p>
          <a:p>
            <a:endParaRPr dirty="0" lang="en-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35" name=""/>
        <p:cNvGrpSpPr/>
        <p:nvPr/>
      </p:nvGrpSpPr>
      <p:grpSpPr>
        <a:xfrm>
          <a:off x="0" y="0"/>
          <a:ext cx="0" cy="0"/>
          <a:chOff x="0" y="0"/>
          <a:chExt cx="0" cy="0"/>
        </a:xfrm>
      </p:grpSpPr>
      <p:sp>
        <p:nvSpPr>
          <p:cNvPr id="1048602" name="Title 1"/>
          <p:cNvSpPr>
            <a:spLocks noGrp="1"/>
          </p:cNvSpPr>
          <p:nvPr>
            <p:ph type="title"/>
          </p:nvPr>
        </p:nvSpPr>
        <p:spPr>
          <a:xfrm>
            <a:off x="1371600" y="0"/>
            <a:ext cx="9601200" cy="568411"/>
          </a:xfrm>
        </p:spPr>
        <p:txBody>
          <a:bodyPr>
            <a:normAutofit fontScale="90000"/>
          </a:bodyPr>
          <a:p>
            <a:r>
              <a:rPr b="1" dirty="0" lang="en-GB"/>
              <a:t>D</a:t>
            </a:r>
            <a:r>
              <a:rPr b="1" dirty="0" lang="en-NG"/>
              <a:t>efinition of Metrics used </a:t>
            </a:r>
          </a:p>
        </p:txBody>
      </p:sp>
      <p:sp>
        <p:nvSpPr>
          <p:cNvPr id="1048603" name="Content Placeholder 2"/>
          <p:cNvSpPr>
            <a:spLocks noGrp="1"/>
          </p:cNvSpPr>
          <p:nvPr>
            <p:ph idx="1"/>
          </p:nvPr>
        </p:nvSpPr>
        <p:spPr>
          <a:xfrm>
            <a:off x="1371600" y="568411"/>
            <a:ext cx="9601200" cy="6141308"/>
          </a:xfrm>
        </p:spPr>
        <p:txBody>
          <a:bodyPr>
            <a:normAutofit fontScale="40000" lnSpcReduction="20000"/>
          </a:bodyPr>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MVS (Market Value per Share): The current price at which a company's share is traded on the stock market.</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NVS (Net Value per Share): The net asset value of a company divided by the number of outstanding shares.</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COD (Cost of Debt): The effective rate that a company pays on its borrowed funds.</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EPS (Earnings per Share): The portion of a company's profit allocated to each outstanding share of common stock.</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EVA (Economic Value Added): A measure of a company's financial performance that shows the net profit after deducting the cost of capital.</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MVA (Market Value Added): The difference between the market value of a company and the capital contributed by investors.</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No of Shares (Number of Shares Outstanding): The total number of a company's shares that are currently owned by all its shareholders.</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Interest: The cost incurred by a company for borrowed funds.</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Total Debt: The sum of all short-term and long-term liabilities of a company.</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Capital Employed: The total amount of capital used for the acquisition of profits, calculated as total assets minus current liabilities.</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Market Value: The total market capitalization of a company, calculated as the current share price multiplied by the total number of outstanding shares.</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WACC (Weighted Average Cost of Capital): The average rate of return a company is expected to pay its security holders to finance its assets.</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NOPAT (Net Operating Profit After Tax): A company's potential cash earnings if it had no debt.</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COE (Cost of Equity): The return a firm theoretically pays to its equity investors to compensate for the risk they undertake by investing their capital.</a:t>
            </a:r>
          </a:p>
          <a:p>
            <a:pPr algn="just">
              <a:lnSpc>
                <a:spcPct val="150000"/>
              </a:lnSpc>
              <a:spcBef>
                <a:spcPts val="1200"/>
              </a:spcBef>
            </a:pPr>
            <a:r>
              <a:rPr b="1" dirty="0" sz="2500" lang="en-NG">
                <a:effectLst/>
                <a:latin typeface="Times New Roman" panose="02020603050405020304" pitchFamily="18" charset="0"/>
                <a:ea typeface="Times New Roman" panose="02020603050405020304" pitchFamily="18" charset="0"/>
              </a:rPr>
              <a:t>Capital Charge: The cost of capital for a company, calculated as the capital employed multiplied by the WACC.</a:t>
            </a:r>
          </a:p>
          <a:p>
            <a:endParaRPr dirty="0" lang="en-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37" name=""/>
        <p:cNvGrpSpPr/>
        <p:nvPr/>
      </p:nvGrpSpPr>
      <p:grpSpPr>
        <a:xfrm>
          <a:off x="0" y="0"/>
          <a:ext cx="0" cy="0"/>
          <a:chOff x="0" y="0"/>
          <a:chExt cx="0" cy="0"/>
        </a:xfrm>
      </p:grpSpPr>
      <p:sp>
        <p:nvSpPr>
          <p:cNvPr id="1048610" name="Title 3"/>
          <p:cNvSpPr>
            <a:spLocks noGrp="1"/>
          </p:cNvSpPr>
          <p:nvPr>
            <p:ph type="title"/>
          </p:nvPr>
        </p:nvSpPr>
        <p:spPr>
          <a:xfrm>
            <a:off x="1507524" y="154459"/>
            <a:ext cx="9601200" cy="698157"/>
          </a:xfrm>
        </p:spPr>
        <p:txBody>
          <a:bodyPr>
            <a:normAutofit fontScale="90000"/>
          </a:bodyPr>
          <a:p>
            <a:r>
              <a:rPr b="1" dirty="0" lang="en-GB"/>
              <a:t>Methodology Overview</a:t>
            </a:r>
            <a:br>
              <a:rPr b="1" dirty="0" lang="en-GB"/>
            </a:br>
            <a:endParaRPr dirty="0" lang="en-NG"/>
          </a:p>
        </p:txBody>
      </p:sp>
      <p:sp>
        <p:nvSpPr>
          <p:cNvPr id="1048611" name="Content Placeholder 4"/>
          <p:cNvSpPr>
            <a:spLocks noGrp="1"/>
          </p:cNvSpPr>
          <p:nvPr>
            <p:ph sz="half" idx="1"/>
          </p:nvPr>
        </p:nvSpPr>
        <p:spPr>
          <a:xfrm>
            <a:off x="1371599" y="852616"/>
            <a:ext cx="10132541" cy="5387545"/>
          </a:xfrm>
        </p:spPr>
        <p:txBody>
          <a:bodyPr>
            <a:normAutofit fontScale="70000" lnSpcReduction="20000"/>
          </a:bodyPr>
          <a:p>
            <a:r>
              <a:rPr b="1" dirty="0" lang="en-GB"/>
              <a:t>Data Collection:</a:t>
            </a:r>
          </a:p>
          <a:p>
            <a:pPr indent="0" marL="671513">
              <a:buNone/>
            </a:pPr>
            <a:r>
              <a:rPr b="1" dirty="0" lang="en-GB"/>
              <a:t>Sources: Annual financial reports</a:t>
            </a:r>
          </a:p>
          <a:p>
            <a:pPr indent="0" marL="671513">
              <a:buNone/>
            </a:pPr>
            <a:r>
              <a:rPr b="1" dirty="0" lang="en-GB"/>
              <a:t>Firms: Dangote, Unilever, Nestle, PZ Cussons, Cadbury, </a:t>
            </a:r>
            <a:r>
              <a:rPr b="1" dirty="0" lang="en-GB" err="1"/>
              <a:t>Vitafoam</a:t>
            </a:r>
            <a:r>
              <a:rPr b="1" dirty="0" lang="en-GB"/>
              <a:t>, Flour, BUA, Nigerian Breweries, Union </a:t>
            </a:r>
            <a:r>
              <a:rPr b="1" dirty="0" lang="en-GB" err="1"/>
              <a:t>Dicon</a:t>
            </a:r>
            <a:endParaRPr b="1" dirty="0" lang="en-GB"/>
          </a:p>
          <a:p>
            <a:pPr indent="0" marL="671513">
              <a:buNone/>
            </a:pPr>
            <a:r>
              <a:rPr b="1" dirty="0" lang="en-GB"/>
              <a:t>Key Metrics: Market Value per Share (MVS), Net Value per Share (NVS), Cost of Debt (COD)</a:t>
            </a:r>
          </a:p>
          <a:p>
            <a:r>
              <a:rPr b="1" dirty="0" lang="en-GB"/>
              <a:t>Data Processing &amp; Analysis:</a:t>
            </a:r>
          </a:p>
          <a:p>
            <a:pPr indent="0" marL="622300">
              <a:buNone/>
            </a:pPr>
            <a:r>
              <a:rPr b="1" dirty="0" lang="en-GB"/>
              <a:t>Initial Processing:</a:t>
            </a:r>
          </a:p>
          <a:p>
            <a:pPr indent="0" lvl="1" marL="720725">
              <a:buNone/>
            </a:pPr>
            <a:r>
              <a:rPr b="1" dirty="0" lang="en-GB"/>
              <a:t>Tool: Microsoft Excel</a:t>
            </a:r>
          </a:p>
          <a:p>
            <a:pPr indent="0" lvl="1" marL="720725">
              <a:buNone/>
            </a:pPr>
            <a:r>
              <a:rPr b="1" dirty="0" lang="en-GB"/>
              <a:t>Tasks: Data cleaning, organization, preliminary visualizations</a:t>
            </a:r>
          </a:p>
          <a:p>
            <a:r>
              <a:rPr b="1" dirty="0" lang="en-GB"/>
              <a:t>Advanced Analysis:</a:t>
            </a:r>
          </a:p>
          <a:p>
            <a:pPr indent="0" lvl="1" marL="758825">
              <a:buNone/>
            </a:pPr>
            <a:r>
              <a:rPr b="1" dirty="0" lang="en-GB"/>
              <a:t>Tool: Python</a:t>
            </a:r>
          </a:p>
          <a:p>
            <a:pPr indent="0" lvl="1" marL="758825">
              <a:buNone/>
            </a:pPr>
            <a:r>
              <a:rPr b="1" dirty="0" lang="en-GB"/>
              <a:t>Libraries: Pandas, NumPy, SciPy, Matplotlib, Seaborn</a:t>
            </a:r>
          </a:p>
          <a:p>
            <a:pPr indent="0" lvl="1" marL="758825">
              <a:buNone/>
            </a:pPr>
            <a:r>
              <a:rPr b="1" dirty="0" lang="en-GB"/>
              <a:t>Techniques: Descriptive statistics, correlation analysis, regression analysis</a:t>
            </a:r>
          </a:p>
          <a:p>
            <a:r>
              <a:rPr b="1" dirty="0" lang="en-GB"/>
              <a:t>Exploratory &amp; Regression Analysis:</a:t>
            </a:r>
          </a:p>
          <a:p>
            <a:pPr indent="0" marL="846138">
              <a:buNone/>
            </a:pPr>
            <a:r>
              <a:rPr b="1" dirty="0" lang="en-GB"/>
              <a:t>Tool: Microsoft Excel</a:t>
            </a:r>
          </a:p>
          <a:p>
            <a:pPr indent="0" lvl="1" marL="846138">
              <a:buNone/>
            </a:pPr>
            <a:r>
              <a:rPr b="1" dirty="0" lang="en-GB"/>
              <a:t>Tasks: Exploratory data analysis, regression </a:t>
            </a:r>
            <a:r>
              <a:rPr b="1" dirty="0" lang="en-GB" err="1"/>
              <a:t>modeling</a:t>
            </a:r>
            <a:endParaRPr b="1" dirty="0" lang="en-GB"/>
          </a:p>
          <a:p>
            <a:r>
              <a:rPr b="1" dirty="0" lang="en-GB"/>
              <a:t>Interactive Visualization &amp; Reporting:</a:t>
            </a:r>
          </a:p>
          <a:p>
            <a:pPr indent="0" marL="758825">
              <a:buNone/>
            </a:pPr>
            <a:r>
              <a:rPr b="1" dirty="0" lang="en-GB"/>
              <a:t>Tool: Power BI</a:t>
            </a:r>
          </a:p>
          <a:p>
            <a:pPr indent="0" lvl="1" marL="758825">
              <a:buNone/>
            </a:pPr>
            <a:r>
              <a:rPr b="1" dirty="0" lang="en-GB"/>
              <a:t>Tasks: Development of interactive dashboards and comprehensive reports for dynamic data exploration</a:t>
            </a:r>
          </a:p>
          <a:p>
            <a:r>
              <a:rPr b="1" dirty="0" lang="en-GB"/>
              <a:t>Hypothesis Testing:</a:t>
            </a:r>
          </a:p>
          <a:p>
            <a:pPr indent="0" marL="758825">
              <a:buNone/>
            </a:pPr>
            <a:r>
              <a:rPr b="1" dirty="0" lang="en-GB"/>
              <a:t>Tools: Python &amp; Excel</a:t>
            </a:r>
          </a:p>
          <a:p>
            <a:pPr indent="0" lvl="1" marL="758825">
              <a:buNone/>
            </a:pPr>
            <a:r>
              <a:rPr b="1" dirty="0" lang="en-GB"/>
              <a:t>Methods: Statistical tests to validate hypotheses</a:t>
            </a:r>
          </a:p>
          <a:p>
            <a:pPr indent="0" lvl="1" marL="758825">
              <a:buNone/>
            </a:pPr>
            <a:endParaRPr dirty="0" sz="2400" lang="en-GB"/>
          </a:p>
          <a:p>
            <a:pPr indent="0" marL="0">
              <a:buNone/>
            </a:pPr>
            <a:endParaRPr dirty="0" lang="en-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38" name=""/>
        <p:cNvGrpSpPr/>
        <p:nvPr/>
      </p:nvGrpSpPr>
      <p:grpSpPr>
        <a:xfrm>
          <a:off x="0" y="0"/>
          <a:ext cx="0" cy="0"/>
          <a:chOff x="0" y="0"/>
          <a:chExt cx="0" cy="0"/>
        </a:xfrm>
      </p:grpSpPr>
      <p:sp>
        <p:nvSpPr>
          <p:cNvPr id="1048612" name="Title 1"/>
          <p:cNvSpPr>
            <a:spLocks noGrp="1"/>
          </p:cNvSpPr>
          <p:nvPr>
            <p:ph type="title"/>
          </p:nvPr>
        </p:nvSpPr>
        <p:spPr>
          <a:xfrm>
            <a:off x="1371600" y="122128"/>
            <a:ext cx="9601200" cy="1485900"/>
          </a:xfrm>
        </p:spPr>
        <p:txBody>
          <a:bodyPr>
            <a:normAutofit/>
          </a:bodyPr>
          <a:p>
            <a:pPr>
              <a:lnSpc>
                <a:spcPct val="150000"/>
              </a:lnSpc>
              <a:spcBef>
                <a:spcPts val="1200"/>
              </a:spcBef>
              <a:spcAft>
                <a:spcPts val="1200"/>
              </a:spcAft>
            </a:pPr>
            <a:r>
              <a:rPr b="1" dirty="0" sz="1800" lang="en-NG">
                <a:effectLst/>
                <a:latin typeface="Times New Roman" panose="02020603050405020304" pitchFamily="18" charset="0"/>
                <a:ea typeface="Times New Roman" panose="02020603050405020304" pitchFamily="18" charset="0"/>
              </a:rPr>
              <a:t> </a:t>
            </a:r>
            <a:r>
              <a:rPr b="1" dirty="0" sz="2200" lang="en-NG">
                <a:effectLst/>
                <a:latin typeface="Times New Roman" panose="02020603050405020304" pitchFamily="18" charset="0"/>
                <a:ea typeface="Times New Roman" panose="02020603050405020304" pitchFamily="18" charset="0"/>
              </a:rPr>
              <a:t>Research Questions One</a:t>
            </a:r>
            <a:br>
              <a:rPr b="1" dirty="0" sz="2200" lang="en-NG">
                <a:effectLst/>
                <a:latin typeface="Times New Roman" panose="02020603050405020304" pitchFamily="18" charset="0"/>
                <a:ea typeface="Times New Roman" panose="02020603050405020304" pitchFamily="18" charset="0"/>
              </a:rPr>
            </a:br>
            <a:r>
              <a:rPr b="1" dirty="0" sz="2200" lang="en-NG">
                <a:effectLst/>
                <a:latin typeface="Times New Roman" panose="02020603050405020304" pitchFamily="18" charset="0"/>
                <a:ea typeface="Times New Roman" panose="02020603050405020304" pitchFamily="18" charset="0"/>
              </a:rPr>
              <a:t>How do financial metrics affect the market value of shares in listed Consumer Goods Manufacturing Firms in Nigeria?</a:t>
            </a:r>
            <a:br>
              <a:rPr dirty="0" sz="2200" lang="en-NG">
                <a:effectLst/>
                <a:latin typeface="Times New Roman" panose="02020603050405020304" pitchFamily="18" charset="0"/>
                <a:ea typeface="Times New Roman" panose="02020603050405020304" pitchFamily="18" charset="0"/>
              </a:rPr>
            </a:br>
            <a:endParaRPr dirty="0" sz="2200" lang="en-NG"/>
          </a:p>
        </p:txBody>
      </p:sp>
      <p:sp>
        <p:nvSpPr>
          <p:cNvPr id="1048613" name="Content Placeholder 2"/>
          <p:cNvSpPr>
            <a:spLocks noGrp="1"/>
          </p:cNvSpPr>
          <p:nvPr>
            <p:ph idx="1"/>
          </p:nvPr>
        </p:nvSpPr>
        <p:spPr>
          <a:xfrm>
            <a:off x="1295399" y="2954055"/>
            <a:ext cx="9601200" cy="3581400"/>
          </a:xfrm>
        </p:spPr>
        <p:txBody>
          <a:bodyPr>
            <a:normAutofit/>
          </a:bodyPr>
          <a:p>
            <a:pPr indent="0" marL="0">
              <a:buNone/>
            </a:pPr>
            <a:r>
              <a:rPr b="1" dirty="0" sz="1800" lang="en-NG">
                <a:effectLst/>
                <a:latin typeface="Times New Roman" panose="02020603050405020304" pitchFamily="18" charset="0"/>
                <a:ea typeface="Times New Roman" panose="02020603050405020304" pitchFamily="18" charset="0"/>
              </a:rPr>
              <a:t>ANOVA (Table 1.2)</a:t>
            </a:r>
          </a:p>
          <a:p>
            <a:pPr algn="just" indent="0" lvl="0" marL="496888">
              <a:buSzPts val="1000"/>
              <a:buNone/>
              <a:tabLst>
                <a:tab algn="l" pos="457200"/>
              </a:tabLst>
            </a:pPr>
            <a:r>
              <a:rPr b="1" dirty="0" sz="1800" lang="en-NG">
                <a:effectLst/>
                <a:latin typeface="Times New Roman" panose="02020603050405020304" pitchFamily="18" charset="0"/>
                <a:ea typeface="Times New Roman" panose="02020603050405020304" pitchFamily="18" charset="0"/>
              </a:rPr>
              <a:t>F-Statistic: 38.77 – This value tests the overall significance of the model. A high F-value indicates that at least one of the predictors significantly explains the variance in the market value of shares.</a:t>
            </a:r>
          </a:p>
          <a:p>
            <a:pPr algn="just" indent="0" lvl="0" marL="496888">
              <a:buSzPts val="1000"/>
              <a:buNone/>
              <a:tabLst>
                <a:tab algn="l" pos="457200"/>
              </a:tabLst>
            </a:pPr>
            <a:r>
              <a:rPr b="1" dirty="0" sz="1800" lang="en-NG">
                <a:effectLst/>
                <a:latin typeface="Times New Roman" panose="02020603050405020304" pitchFamily="18" charset="0"/>
                <a:ea typeface="Times New Roman" panose="02020603050405020304" pitchFamily="18" charset="0"/>
              </a:rPr>
              <a:t>Significance F: 2.717E-31 – This very small p-value (less than 0.05) indicates that the model is statistically significant and that the predictors collectively have a significant effect on the market value of shares.</a:t>
            </a:r>
          </a:p>
          <a:p>
            <a:pPr algn="just" indent="0" marL="0">
              <a:buNone/>
            </a:pPr>
            <a:r>
              <a:rPr b="1" dirty="0" sz="1800" lang="en-NG">
                <a:effectLst/>
                <a:latin typeface="Times New Roman" panose="02020603050405020304" pitchFamily="18" charset="0"/>
                <a:ea typeface="Times New Roman" panose="02020603050405020304" pitchFamily="18" charset="0"/>
              </a:rPr>
              <a:t>Decision rule</a:t>
            </a:r>
          </a:p>
          <a:p>
            <a:pPr algn="just" indent="0" marL="496888">
              <a:buNone/>
            </a:pPr>
            <a:r>
              <a:rPr b="1" dirty="0" sz="1800" lang="en-NG">
                <a:effectLst/>
                <a:latin typeface="Times New Roman" panose="02020603050405020304" pitchFamily="18" charset="0"/>
                <a:ea typeface="Times New Roman" panose="02020603050405020304" pitchFamily="18" charset="0"/>
              </a:rPr>
              <a:t>For H01, the null hypothesis is rejected because the overall p-value for the market value regression model is significantly less than 0.05, indicating that financial metrics have a significant effect on the market value of shares.</a:t>
            </a:r>
          </a:p>
          <a:p>
            <a:endParaRPr dirty="0" lang="en-NG"/>
          </a:p>
        </p:txBody>
      </p:sp>
      <p:graphicFrame>
        <p:nvGraphicFramePr>
          <p:cNvPr id="4194304" name="Table 8"/>
          <p:cNvGraphicFramePr>
            <a:graphicFrameLocks noGrp="1"/>
          </p:cNvGraphicFramePr>
          <p:nvPr/>
        </p:nvGraphicFramePr>
        <p:xfrm>
          <a:off x="1515649" y="1739588"/>
          <a:ext cx="9380950" cy="1041400"/>
        </p:xfrm>
        <a:graphic>
          <a:graphicData uri="http://schemas.openxmlformats.org/drawingml/2006/table">
            <a:tbl>
              <a:tblPr firstRow="1" firstCol="1" bandRow="1">
                <a:tableStyleId>{5C22544A-7EE6-4342-B048-85BDC9FD1C3A}</a:tableStyleId>
              </a:tblPr>
              <a:tblGrid>
                <a:gridCol w="2640441"/>
                <a:gridCol w="645391"/>
                <a:gridCol w="1524057"/>
                <a:gridCol w="1524057"/>
                <a:gridCol w="1524057"/>
                <a:gridCol w="1522947"/>
              </a:tblGrid>
              <a:tr h="215900">
                <a:tc>
                  <a:txBody>
                    <a:bodyPr/>
                    <a:p>
                      <a:r>
                        <a:rPr sz="1200" kern="100" lang="en-NG">
                          <a:effectLst/>
                        </a:rPr>
                        <a:t>Table 1.2 ANOVA</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dirty="0"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r>
              <a:tr h="203200">
                <a:tc>
                  <a:txBody>
                    <a:bodyPr/>
                    <a:p>
                      <a:pPr algn="ctr"/>
                      <a:r>
                        <a:rPr sz="1200" kern="100" lang="en-NG">
                          <a:effectLst/>
                        </a:rPr>
                        <a:t> </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df</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SS</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MS</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F</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Significance F</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03200">
                <a:tc>
                  <a:txBody>
                    <a:bodyPr/>
                    <a:p>
                      <a:r>
                        <a:rPr sz="1200" kern="100" lang="en-NG">
                          <a:effectLst/>
                        </a:rPr>
                        <a:t>Regression</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11448555.1</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954046.258</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38.7749476</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2.717E-31</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03200">
                <a:tc>
                  <a:txBody>
                    <a:bodyPr/>
                    <a:p>
                      <a:r>
                        <a:rPr sz="1200" kern="100" lang="en-NG">
                          <a:effectLst/>
                        </a:rPr>
                        <a:t>Residual</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100</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4217949.92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42179.4992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r>
              <a:tr h="215900">
                <a:tc>
                  <a:txBody>
                    <a:bodyPr/>
                    <a:p>
                      <a:r>
                        <a:rPr sz="1200" kern="100" lang="en-NG">
                          <a:effectLst/>
                        </a:rPr>
                        <a:t>Total</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112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15666505</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r>
                        <a:rPr sz="1200" kern="100" lang="en-NG">
                          <a:effectLst/>
                        </a:rPr>
                        <a:t> </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r>
                        <a:rPr sz="1200" kern="100" lang="en-NG">
                          <a:effectLst/>
                        </a:rPr>
                        <a:t> </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r>
                        <a:rPr dirty="0" sz="1200" kern="100" lang="en-NG">
                          <a:effectLst/>
                        </a:rPr>
                        <a:t> </a:t>
                      </a:r>
                      <a:endParaRPr dirty="0"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39" name=""/>
        <p:cNvGrpSpPr/>
        <p:nvPr/>
      </p:nvGrpSpPr>
      <p:grpSpPr>
        <a:xfrm>
          <a:off x="0" y="0"/>
          <a:ext cx="0" cy="0"/>
          <a:chOff x="0" y="0"/>
          <a:chExt cx="0" cy="0"/>
        </a:xfrm>
      </p:grpSpPr>
      <p:sp>
        <p:nvSpPr>
          <p:cNvPr id="1048614" name="Title 1"/>
          <p:cNvSpPr>
            <a:spLocks noGrp="1"/>
          </p:cNvSpPr>
          <p:nvPr>
            <p:ph type="title"/>
          </p:nvPr>
        </p:nvSpPr>
        <p:spPr>
          <a:xfrm>
            <a:off x="1371600" y="172232"/>
            <a:ext cx="9601200" cy="967636"/>
          </a:xfrm>
        </p:spPr>
        <p:txBody>
          <a:bodyPr>
            <a:normAutofit/>
          </a:bodyPr>
          <a:p>
            <a:r>
              <a:rPr b="1" dirty="0" sz="2000" lang="en-NG">
                <a:effectLst/>
                <a:latin typeface="Times New Roman" panose="02020603050405020304" pitchFamily="18" charset="0"/>
                <a:ea typeface="Times New Roman" panose="02020603050405020304" pitchFamily="18" charset="0"/>
              </a:rPr>
              <a:t>Research Question Two</a:t>
            </a:r>
            <a:br>
              <a:rPr b="1" dirty="0" sz="2000" lang="en-NG">
                <a:effectLst/>
                <a:latin typeface="Times New Roman" panose="02020603050405020304" pitchFamily="18" charset="0"/>
                <a:ea typeface="Times New Roman" panose="02020603050405020304" pitchFamily="18" charset="0"/>
              </a:rPr>
            </a:br>
            <a:r>
              <a:rPr b="1" dirty="0" sz="2000" lang="en-NG">
                <a:effectLst/>
                <a:latin typeface="Times New Roman" panose="02020603050405020304" pitchFamily="18" charset="0"/>
                <a:ea typeface="Times New Roman" panose="02020603050405020304" pitchFamily="18" charset="0"/>
              </a:rPr>
              <a:t>What is the impact of financial metrics on the nominal share value of investors in listed Consumer Goods Manufacturing Firms in Nigeria?</a:t>
            </a:r>
            <a:br>
              <a:rPr b="1" dirty="0" sz="2000" lang="en-NG">
                <a:effectLst/>
                <a:latin typeface="Times New Roman" panose="02020603050405020304" pitchFamily="18" charset="0"/>
                <a:ea typeface="Times New Roman" panose="02020603050405020304" pitchFamily="18" charset="0"/>
              </a:rPr>
            </a:br>
            <a:endParaRPr b="1" dirty="0" sz="2000" lang="en-NG"/>
          </a:p>
        </p:txBody>
      </p:sp>
      <p:sp>
        <p:nvSpPr>
          <p:cNvPr id="1048615" name="Content Placeholder 2"/>
          <p:cNvSpPr>
            <a:spLocks noGrp="1"/>
          </p:cNvSpPr>
          <p:nvPr>
            <p:ph idx="1"/>
          </p:nvPr>
        </p:nvSpPr>
        <p:spPr>
          <a:xfrm>
            <a:off x="1371600" y="2536520"/>
            <a:ext cx="9601200" cy="3581400"/>
          </a:xfrm>
        </p:spPr>
        <p:txBody>
          <a:bodyPr>
            <a:normAutofit/>
          </a:bodyPr>
          <a:p>
            <a:pPr algn="just" indent="0" marL="0">
              <a:buNone/>
            </a:pPr>
            <a:r>
              <a:rPr b="1" dirty="0" lang="en-NG">
                <a:effectLst/>
                <a:latin typeface="Times New Roman" panose="02020603050405020304" pitchFamily="18" charset="0"/>
                <a:ea typeface="Times New Roman" panose="02020603050405020304" pitchFamily="18" charset="0"/>
              </a:rPr>
              <a:t>ANOVA (Table 1.5)</a:t>
            </a:r>
          </a:p>
          <a:p>
            <a:pPr algn="just" indent="0" lvl="0" marL="360363">
              <a:buSzPts val="1000"/>
              <a:buNone/>
              <a:tabLst>
                <a:tab algn="l" pos="457200"/>
              </a:tabLst>
            </a:pPr>
            <a:r>
              <a:rPr b="1" dirty="0" lang="en-NG">
                <a:effectLst/>
                <a:latin typeface="Times New Roman" panose="02020603050405020304" pitchFamily="18" charset="0"/>
                <a:ea typeface="Times New Roman" panose="02020603050405020304" pitchFamily="18" charset="0"/>
              </a:rPr>
              <a:t>F-Statistic: 46.54 – This high value indicates that the regression model significantly explains the variance in the nominal share value.</a:t>
            </a:r>
          </a:p>
          <a:p>
            <a:pPr algn="just" indent="0" lvl="0" marL="360363">
              <a:buSzPts val="1000"/>
              <a:buNone/>
              <a:tabLst>
                <a:tab algn="l" pos="457200"/>
              </a:tabLst>
            </a:pPr>
            <a:r>
              <a:rPr b="1" dirty="0" lang="en-NG">
                <a:effectLst/>
                <a:latin typeface="Times New Roman" panose="02020603050405020304" pitchFamily="18" charset="0"/>
                <a:ea typeface="Times New Roman" panose="02020603050405020304" pitchFamily="18" charset="0"/>
              </a:rPr>
              <a:t>Significance F: 2.0891E-34 – The very low p-value confirms that the overall model is statistically significant, indicating that the financial metrics collectively have a meaningful impact on the nominal share value.</a:t>
            </a:r>
          </a:p>
          <a:p>
            <a:pPr algn="just" indent="0" marL="0">
              <a:buNone/>
            </a:pPr>
            <a:r>
              <a:rPr b="1" dirty="0" lang="en-NG">
                <a:effectLst/>
                <a:latin typeface="Times New Roman" panose="02020603050405020304" pitchFamily="18" charset="0"/>
                <a:ea typeface="Times New Roman" panose="02020603050405020304" pitchFamily="18" charset="0"/>
              </a:rPr>
              <a:t>Decision rule</a:t>
            </a:r>
          </a:p>
          <a:p>
            <a:pPr algn="just" indent="0" marL="409575">
              <a:buNone/>
            </a:pPr>
            <a:r>
              <a:rPr b="1" dirty="0" lang="en-NG">
                <a:effectLst/>
                <a:latin typeface="Times New Roman" panose="02020603050405020304" pitchFamily="18" charset="0"/>
                <a:ea typeface="Times New Roman" panose="02020603050405020304" pitchFamily="18" charset="0"/>
              </a:rPr>
              <a:t>For H02, the null hypothesis is rejected because the overall p-value for the nominal value regression model is significantly less than 0.05, indicating that financial metrics have a significant effect on the nominal value of shares.</a:t>
            </a:r>
          </a:p>
          <a:p>
            <a:pPr indent="0" marL="409575">
              <a:buNone/>
            </a:pPr>
            <a:r>
              <a:rPr dirty="0" lang="en-NG">
                <a:effectLst/>
                <a:latin typeface="Times New Roman" panose="02020603050405020304" pitchFamily="18" charset="0"/>
                <a:ea typeface="Times New Roman" panose="02020603050405020304" pitchFamily="18" charset="0"/>
              </a:rPr>
              <a:t> </a:t>
            </a:r>
          </a:p>
          <a:p>
            <a:endParaRPr dirty="0" lang="en-NG"/>
          </a:p>
        </p:txBody>
      </p:sp>
      <p:graphicFrame>
        <p:nvGraphicFramePr>
          <p:cNvPr id="4194305" name="Table 5"/>
          <p:cNvGraphicFramePr>
            <a:graphicFrameLocks noGrp="1"/>
          </p:cNvGraphicFramePr>
          <p:nvPr/>
        </p:nvGraphicFramePr>
        <p:xfrm>
          <a:off x="1468676" y="1304159"/>
          <a:ext cx="9407047" cy="1068070"/>
        </p:xfrm>
        <a:graphic>
          <a:graphicData uri="http://schemas.openxmlformats.org/drawingml/2006/table">
            <a:tbl>
              <a:tblPr firstRow="1" firstCol="1" bandRow="1">
                <a:tableStyleId>{5C22544A-7EE6-4342-B048-85BDC9FD1C3A}</a:tableStyleId>
              </a:tblPr>
              <a:tblGrid>
                <a:gridCol w="2559090"/>
                <a:gridCol w="465096"/>
                <a:gridCol w="1595981"/>
                <a:gridCol w="1595981"/>
                <a:gridCol w="1595981"/>
                <a:gridCol w="1594918"/>
              </a:tblGrid>
              <a:tr h="221615">
                <a:tc>
                  <a:txBody>
                    <a:bodyPr/>
                    <a:p>
                      <a:r>
                        <a:rPr sz="1200" kern="100" lang="en-NG">
                          <a:effectLst/>
                        </a:rPr>
                        <a:t>Table 1.5 ANOVA</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r>
              <a:tr h="208280">
                <a:tc>
                  <a:txBody>
                    <a:bodyPr/>
                    <a:p>
                      <a:pPr algn="ctr"/>
                      <a:r>
                        <a:rPr sz="1200" kern="100" lang="en-NG">
                          <a:effectLst/>
                        </a:rPr>
                        <a:t> </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df</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SS</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MS</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F</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Significance F</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08280">
                <a:tc>
                  <a:txBody>
                    <a:bodyPr/>
                    <a:p>
                      <a:r>
                        <a:rPr sz="1200" kern="100" lang="en-NG">
                          <a:effectLst/>
                        </a:rPr>
                        <a:t>Regression</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105607.417</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8800.61812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46.5435756</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2.0891E-34</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08280">
                <a:tc>
                  <a:txBody>
                    <a:bodyPr/>
                    <a:p>
                      <a:r>
                        <a:rPr sz="1200" kern="100" lang="en-NG">
                          <a:effectLst/>
                        </a:rPr>
                        <a:t>Residual</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100</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32414.2993</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324.142993</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r>
              <a:tr h="221615">
                <a:tc>
                  <a:txBody>
                    <a:bodyPr/>
                    <a:p>
                      <a:r>
                        <a:rPr sz="1200" kern="100" lang="en-NG">
                          <a:effectLst/>
                        </a:rPr>
                        <a:t>Total</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112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138021.717</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r>
                        <a:rPr sz="1200" kern="100" lang="en-NG">
                          <a:effectLst/>
                        </a:rPr>
                        <a:t> </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r>
                        <a:rPr sz="1200" kern="100" lang="en-NG">
                          <a:effectLst/>
                        </a:rPr>
                        <a:t> </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r>
                        <a:rPr dirty="0" sz="1200" kern="100" lang="en-NG">
                          <a:effectLst/>
                        </a:rPr>
                        <a:t> </a:t>
                      </a:r>
                      <a:endParaRPr dirty="0"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40" name=""/>
        <p:cNvGrpSpPr/>
        <p:nvPr/>
      </p:nvGrpSpPr>
      <p:grpSpPr>
        <a:xfrm>
          <a:off x="0" y="0"/>
          <a:ext cx="0" cy="0"/>
          <a:chOff x="0" y="0"/>
          <a:chExt cx="0" cy="0"/>
        </a:xfrm>
      </p:grpSpPr>
      <p:sp>
        <p:nvSpPr>
          <p:cNvPr id="1048616" name="Title 1"/>
          <p:cNvSpPr>
            <a:spLocks noGrp="1"/>
          </p:cNvSpPr>
          <p:nvPr>
            <p:ph type="title"/>
          </p:nvPr>
        </p:nvSpPr>
        <p:spPr>
          <a:xfrm>
            <a:off x="1371600" y="348206"/>
            <a:ext cx="9601200" cy="982684"/>
          </a:xfrm>
        </p:spPr>
        <p:txBody>
          <a:bodyPr>
            <a:normAutofit/>
          </a:bodyPr>
          <a:p>
            <a:r>
              <a:rPr b="1" dirty="0" sz="2000" lang="en-NG">
                <a:effectLst/>
                <a:latin typeface="Times New Roman" panose="02020603050405020304" pitchFamily="18" charset="0"/>
                <a:ea typeface="Times New Roman" panose="02020603050405020304" pitchFamily="18" charset="0"/>
              </a:rPr>
              <a:t>Research Question three </a:t>
            </a:r>
            <a:br>
              <a:rPr b="1" dirty="0" sz="2000" lang="en-NG">
                <a:effectLst/>
                <a:latin typeface="Times New Roman" panose="02020603050405020304" pitchFamily="18" charset="0"/>
                <a:ea typeface="Times New Roman" panose="02020603050405020304" pitchFamily="18" charset="0"/>
              </a:rPr>
            </a:br>
            <a:r>
              <a:rPr b="1" dirty="0" sz="2000" lang="en-NG">
                <a:effectLst/>
                <a:latin typeface="Times New Roman" panose="02020603050405020304" pitchFamily="18" charset="0"/>
                <a:ea typeface="Times New Roman" panose="02020603050405020304" pitchFamily="18" charset="0"/>
              </a:rPr>
              <a:t>How do financial metrics influence the cost of debt in listed Consumer Goods Manufacturing Firms in Nigeria?</a:t>
            </a:r>
            <a:endParaRPr b="1" dirty="0" sz="2000" lang="en-NG"/>
          </a:p>
        </p:txBody>
      </p:sp>
      <p:sp>
        <p:nvSpPr>
          <p:cNvPr id="1048617" name="Content Placeholder 2"/>
          <p:cNvSpPr>
            <a:spLocks noGrp="1"/>
          </p:cNvSpPr>
          <p:nvPr>
            <p:ph idx="1"/>
          </p:nvPr>
        </p:nvSpPr>
        <p:spPr>
          <a:xfrm>
            <a:off x="1371600" y="3012510"/>
            <a:ext cx="9601200" cy="3581400"/>
          </a:xfrm>
        </p:spPr>
        <p:txBody>
          <a:bodyPr/>
          <a:p>
            <a:pPr indent="0" marL="0">
              <a:spcBef>
                <a:spcPts val="200"/>
              </a:spcBef>
              <a:buNone/>
            </a:pPr>
            <a:r>
              <a:rPr b="1" dirty="0" i="0" lang="en-NG">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ANOVA (Table 1.8)</a:t>
            </a:r>
            <a:endParaRPr b="1" dirty="0" i="1" lang="en-NG">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indent="0" lvl="0" marL="671513">
              <a:buSzPts val="1000"/>
              <a:buNone/>
              <a:tabLst>
                <a:tab algn="l" pos="914400"/>
              </a:tabLst>
            </a:pPr>
            <a:r>
              <a:rPr b="1" dirty="0" lang="en-NG">
                <a:effectLst/>
                <a:latin typeface="Times New Roman" panose="02020603050405020304" pitchFamily="18" charset="0"/>
                <a:ea typeface="Times New Roman" panose="02020603050405020304" pitchFamily="18" charset="0"/>
                <a:cs typeface="Times New Roman" panose="02020603050405020304" pitchFamily="18" charset="0"/>
              </a:rPr>
              <a:t>Significance F: 8.9593E-06</a:t>
            </a:r>
          </a:p>
          <a:p>
            <a:pPr algn="just" indent="0" lvl="1" marL="671513">
              <a:buSzPts val="1000"/>
              <a:buNone/>
              <a:tabLst>
                <a:tab algn="l" pos="914400"/>
              </a:tabLst>
            </a:pPr>
            <a:r>
              <a:rPr b="1" dirty="0" i="0" lang="en-NG">
                <a:effectLst/>
                <a:latin typeface="Times New Roman" panose="02020603050405020304" pitchFamily="18" charset="0"/>
                <a:ea typeface="Times New Roman" panose="02020603050405020304" pitchFamily="18" charset="0"/>
                <a:cs typeface="Times New Roman" panose="02020603050405020304" pitchFamily="18" charset="0"/>
              </a:rPr>
              <a:t>The p-value for the F-test is much less than the significance level (0.05), indicating that the overall regression model is statistically significant. This suggests that at least some of the financial metrics have a meaningful effect on the cost of debt.</a:t>
            </a:r>
          </a:p>
          <a:p>
            <a:pPr indent="0" marL="0">
              <a:buNone/>
            </a:pPr>
            <a:r>
              <a:rPr b="1" dirty="0" lang="en-NG">
                <a:effectLst/>
                <a:latin typeface="Times New Roman" panose="02020603050405020304" pitchFamily="18" charset="0"/>
                <a:ea typeface="Times New Roman" panose="02020603050405020304" pitchFamily="18" charset="0"/>
                <a:cs typeface="Times New Roman" panose="02020603050405020304" pitchFamily="18" charset="0"/>
              </a:rPr>
              <a:t>Decision Rule</a:t>
            </a:r>
          </a:p>
          <a:p>
            <a:pPr indent="0" marL="0">
              <a:buNone/>
            </a:pPr>
            <a:r>
              <a:rPr b="1" dirty="0" lang="en-GB">
                <a:latin typeface="Times New Roman" panose="02020603050405020304" pitchFamily="18" charset="0"/>
                <a:cs typeface="Times New Roman" panose="02020603050405020304" pitchFamily="18" charset="0"/>
              </a:rPr>
              <a:t>Reject the Null Hypothesis because the p-value is significantly smaller than the significance level.</a:t>
            </a:r>
          </a:p>
          <a:p>
            <a:endParaRPr dirty="0" lang="en-NG"/>
          </a:p>
        </p:txBody>
      </p:sp>
      <p:graphicFrame>
        <p:nvGraphicFramePr>
          <p:cNvPr id="4194306" name="Table 3"/>
          <p:cNvGraphicFramePr>
            <a:graphicFrameLocks noGrp="1"/>
          </p:cNvGraphicFramePr>
          <p:nvPr/>
        </p:nvGraphicFramePr>
        <p:xfrm>
          <a:off x="1371600" y="1651000"/>
          <a:ext cx="9776563" cy="1041400"/>
        </p:xfrm>
        <a:graphic>
          <a:graphicData uri="http://schemas.openxmlformats.org/drawingml/2006/table">
            <a:tbl>
              <a:tblPr firstRow="1" firstCol="1" bandRow="1">
                <a:tableStyleId>{5C22544A-7EE6-4342-B048-85BDC9FD1C3A}</a:tableStyleId>
              </a:tblPr>
              <a:tblGrid>
                <a:gridCol w="2399713"/>
                <a:gridCol w="743487"/>
                <a:gridCol w="1658643"/>
                <a:gridCol w="1658643"/>
                <a:gridCol w="1658643"/>
                <a:gridCol w="1657434"/>
              </a:tblGrid>
              <a:tr h="215900">
                <a:tc>
                  <a:txBody>
                    <a:bodyPr/>
                    <a:p>
                      <a:r>
                        <a:rPr sz="1200" kern="100" lang="en-NG">
                          <a:effectLst/>
                        </a:rPr>
                        <a:t>Table 1.8 ANOVA</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r>
              <a:tr h="203200">
                <a:tc>
                  <a:txBody>
                    <a:bodyPr/>
                    <a:p>
                      <a:pPr algn="ctr"/>
                      <a:r>
                        <a:rPr sz="1200" kern="100" lang="en-NG">
                          <a:effectLst/>
                        </a:rPr>
                        <a:t> </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df</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SS</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MS</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F</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ctr"/>
                      <a:r>
                        <a:rPr sz="1200" kern="100" lang="en-NG">
                          <a:effectLst/>
                        </a:rPr>
                        <a:t>Significance F</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03200">
                <a:tc>
                  <a:txBody>
                    <a:bodyPr/>
                    <a:p>
                      <a:r>
                        <a:rPr sz="1200" kern="100" lang="en-NG">
                          <a:effectLst/>
                        </a:rPr>
                        <a:t>Regression</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129.741614</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10.8118011</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4.55724052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8.9593E-06</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03200">
                <a:tc>
                  <a:txBody>
                    <a:bodyPr/>
                    <a:p>
                      <a:r>
                        <a:rPr sz="1200" kern="100" lang="en-NG">
                          <a:effectLst/>
                        </a:rPr>
                        <a:t>Residual</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100</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406.704806</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4.06704806</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c>
                  <a:txBody>
                    <a:bodyPr/>
                    <a:p>
                      <a:endParaRPr sz="1200" kern="100" lang="en-NG">
                        <a:effectLst/>
                        <a:latin typeface="Calibri" panose="020F0502020204030204" pitchFamily="34" charset="0"/>
                        <a:cs typeface="Times New Roman" panose="02020603050405020304" pitchFamily="18" charset="0"/>
                      </a:endParaRPr>
                    </a:p>
                  </a:txBody>
                  <a:tcPr marL="68580" marR="68580" marT="0" marB="0" anchor="b"/>
                </a:tc>
              </a:tr>
              <a:tr h="215900">
                <a:tc>
                  <a:txBody>
                    <a:bodyPr/>
                    <a:p>
                      <a:r>
                        <a:rPr dirty="0" sz="1200" kern="100" lang="en-NG">
                          <a:effectLst/>
                        </a:rPr>
                        <a:t>Total</a:t>
                      </a:r>
                      <a:endParaRPr dirty="0"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112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pPr algn="r"/>
                      <a:r>
                        <a:rPr sz="1200" kern="100" lang="en-NG">
                          <a:effectLst/>
                        </a:rPr>
                        <a:t>536.44642</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r>
                        <a:rPr sz="1200" kern="100" lang="en-NG">
                          <a:effectLst/>
                        </a:rPr>
                        <a:t> </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r>
                        <a:rPr sz="1200" kern="100" lang="en-NG">
                          <a:effectLst/>
                        </a:rPr>
                        <a:t> </a:t>
                      </a:r>
                      <a:endParaRPr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p>
                      <a:r>
                        <a:rPr dirty="0" sz="1200" kern="100" lang="en-NG">
                          <a:effectLst/>
                        </a:rPr>
                        <a:t> </a:t>
                      </a:r>
                      <a:endParaRPr dirty="0" sz="1200" kern="100" lang="en-NG">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bl>
          </a:graphicData>
        </a:graphic>
      </p:graphicFrame>
    </p:spTree>
  </p:cSld>
  <p:clrMapOvr>
    <a:masterClrMapping/>
  </p:clrMapOvr>
</p:sld>
</file>

<file path=ppt/theme/theme1.xml><?xml version="1.0" encoding="utf-8"?>
<a:theme xmlns:a="http://schemas.openxmlformats.org/drawingml/2006/main" name="Crop">
  <a:themeElements>
    <a:clrScheme name="Blue">
      <a:dk1>
        <a:sysClr lastClr="000000" val="windowText"/>
      </a:dk1>
      <a:lt1>
        <a:sysClr lastClr="FFFFFF" val="window"/>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Macintosh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OCNS</dc:creator>
  <cp:lastModifiedBy>OCNS</cp:lastModifiedBy>
  <dcterms:created xsi:type="dcterms:W3CDTF">2024-08-16T04:07:44Z</dcterms:created>
  <dcterms:modified xsi:type="dcterms:W3CDTF">2024-08-16T08:18:50Z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0e02ecdbb6954162a480bba23f0bbc32</vt:lpwstr>
  </property>
</Properties>
</file>