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Quantico" panose="020B0604020202020204" charset="0"/>
      <p:regular r:id="rId24"/>
      <p:bold r:id="rId25"/>
      <p:italic r:id="rId26"/>
      <p:boldItalic r:id="rId27"/>
    </p:embeddedFont>
    <p:embeddedFont>
      <p:font typeface="Raleway"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x7ZUVa6Xf874AAbx/k/DlY4pE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78E7A1-B35E-449B-902E-09C1ED30276B}">
  <a:tblStyle styleId="{0F78E7A1-B35E-449B-902E-09C1ED3027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a40c3dd24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a40c3dd24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1a40c3dd24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00661e8797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g200661e8797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41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0661e8797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0661e8797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00661e8797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002eaf997b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002eaf997b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2002eaf997b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002eaf997b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002eaf997b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2002eaf997b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1b6282114c_2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1b6282114c_2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21b6282114c_2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00661e8797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00661e8797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200661e8797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00661e8797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00661e8797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200661e8797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17"/>
          <p:cNvPicPr preferRelativeResize="0"/>
          <p:nvPr/>
        </p:nvPicPr>
        <p:blipFill rotWithShape="1">
          <a:blip r:embed="rId2">
            <a:alphaModFix/>
          </a:blip>
          <a:srcRect l="9358" t="23650" b="-1"/>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87"/>
        <p:cNvGrpSpPr/>
        <p:nvPr/>
      </p:nvGrpSpPr>
      <p:grpSpPr>
        <a:xfrm>
          <a:off x="0" y="0"/>
          <a:ext cx="0" cy="0"/>
          <a:chOff x="0" y="0"/>
          <a:chExt cx="0" cy="0"/>
        </a:xfrm>
      </p:grpSpPr>
      <p:sp>
        <p:nvSpPr>
          <p:cNvPr id="88" name="Google Shape;88;p29"/>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29"/>
          <p:cNvSpPr txBox="1">
            <a:spLocks noGrp="1"/>
          </p:cNvSpPr>
          <p:nvPr>
            <p:ph type="title"/>
          </p:nvPr>
        </p:nvSpPr>
        <p:spPr>
          <a:xfrm>
            <a:off x="838200" y="5509419"/>
            <a:ext cx="4082142" cy="58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9"/>
          <p:cNvSpPr txBox="1">
            <a:spLocks noGrp="1"/>
          </p:cNvSpPr>
          <p:nvPr>
            <p:ph type="body" idx="1"/>
          </p:nvPr>
        </p:nvSpPr>
        <p:spPr>
          <a:xfrm>
            <a:off x="166074" y="1507772"/>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9"/>
          <p:cNvSpPr txBox="1">
            <a:spLocks noGrp="1"/>
          </p:cNvSpPr>
          <p:nvPr>
            <p:ph type="body" idx="2"/>
          </p:nvPr>
        </p:nvSpPr>
        <p:spPr>
          <a:xfrm>
            <a:off x="732131" y="2584097"/>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9"/>
          <p:cNvSpPr txBox="1">
            <a:spLocks noGrp="1"/>
          </p:cNvSpPr>
          <p:nvPr>
            <p:ph type="body" idx="3"/>
          </p:nvPr>
        </p:nvSpPr>
        <p:spPr>
          <a:xfrm>
            <a:off x="1338556" y="3660422"/>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9"/>
          <p:cNvSpPr txBox="1">
            <a:spLocks noGrp="1"/>
          </p:cNvSpPr>
          <p:nvPr>
            <p:ph type="body" idx="4"/>
          </p:nvPr>
        </p:nvSpPr>
        <p:spPr>
          <a:xfrm>
            <a:off x="1922756" y="4736748"/>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9"/>
          <p:cNvSpPr txBox="1">
            <a:spLocks noGrp="1"/>
          </p:cNvSpPr>
          <p:nvPr>
            <p:ph type="body" idx="5"/>
          </p:nvPr>
        </p:nvSpPr>
        <p:spPr>
          <a:xfrm>
            <a:off x="4401536" y="1613528"/>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9"/>
          <p:cNvSpPr txBox="1">
            <a:spLocks noGrp="1"/>
          </p:cNvSpPr>
          <p:nvPr>
            <p:ph type="body" idx="6"/>
          </p:nvPr>
        </p:nvSpPr>
        <p:spPr>
          <a:xfrm>
            <a:off x="4986029" y="2682564"/>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9"/>
          <p:cNvSpPr txBox="1">
            <a:spLocks noGrp="1"/>
          </p:cNvSpPr>
          <p:nvPr>
            <p:ph type="body" idx="7"/>
          </p:nvPr>
        </p:nvSpPr>
        <p:spPr>
          <a:xfrm>
            <a:off x="5576938" y="3755394"/>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9"/>
          <p:cNvSpPr txBox="1">
            <a:spLocks noGrp="1"/>
          </p:cNvSpPr>
          <p:nvPr>
            <p:ph type="body" idx="8"/>
          </p:nvPr>
        </p:nvSpPr>
        <p:spPr>
          <a:xfrm>
            <a:off x="6175280" y="4824430"/>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9"/>
          <p:cNvSpPr txBox="1">
            <a:spLocks noGrp="1"/>
          </p:cNvSpPr>
          <p:nvPr>
            <p:ph type="ftr" idx="11"/>
          </p:nvPr>
        </p:nvSpPr>
        <p:spPr>
          <a:xfrm>
            <a:off x="6749143" y="6356350"/>
            <a:ext cx="377598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9"/>
          <p:cNvSpPr txBox="1">
            <a:spLocks noGrp="1"/>
          </p:cNvSpPr>
          <p:nvPr>
            <p:ph type="sldNum" idx="12"/>
          </p:nvPr>
        </p:nvSpPr>
        <p:spPr>
          <a:xfrm>
            <a:off x="10810874" y="6356350"/>
            <a:ext cx="5429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01" name="Google Shape;101;p29"/>
          <p:cNvCxnSpPr/>
          <p:nvPr/>
        </p:nvCxnSpPr>
        <p:spPr>
          <a:xfrm>
            <a:off x="4353515" y="5023933"/>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02" name="Google Shape;102;p29"/>
          <p:cNvCxnSpPr/>
          <p:nvPr/>
        </p:nvCxnSpPr>
        <p:spPr>
          <a:xfrm>
            <a:off x="3759917" y="3948451"/>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03" name="Google Shape;103;p29"/>
          <p:cNvCxnSpPr/>
          <p:nvPr/>
        </p:nvCxnSpPr>
        <p:spPr>
          <a:xfrm>
            <a:off x="3173453" y="2872686"/>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04" name="Google Shape;104;p29"/>
          <p:cNvCxnSpPr/>
          <p:nvPr/>
        </p:nvCxnSpPr>
        <p:spPr>
          <a:xfrm>
            <a:off x="2586263" y="1796083"/>
            <a:ext cx="1513211"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2933700" y="892177"/>
            <a:ext cx="84216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30"/>
          <p:cNvSpPr txBox="1">
            <a:spLocks noGrp="1"/>
          </p:cNvSpPr>
          <p:nvPr>
            <p:ph type="body" idx="1"/>
          </p:nvPr>
        </p:nvSpPr>
        <p:spPr>
          <a:xfrm>
            <a:off x="2933700" y="2776936"/>
            <a:ext cx="39243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8" name="Google Shape;108;p30"/>
          <p:cNvSpPr txBox="1">
            <a:spLocks noGrp="1"/>
          </p:cNvSpPr>
          <p:nvPr>
            <p:ph type="body" idx="2"/>
          </p:nvPr>
        </p:nvSpPr>
        <p:spPr>
          <a:xfrm>
            <a:off x="2933700" y="3834606"/>
            <a:ext cx="3924300"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0"/>
          <p:cNvSpPr txBox="1">
            <a:spLocks noGrp="1"/>
          </p:cNvSpPr>
          <p:nvPr>
            <p:ph type="body" idx="3"/>
          </p:nvPr>
        </p:nvSpPr>
        <p:spPr>
          <a:xfrm>
            <a:off x="7410173" y="2776936"/>
            <a:ext cx="394362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0" name="Google Shape;110;p30"/>
          <p:cNvSpPr txBox="1">
            <a:spLocks noGrp="1"/>
          </p:cNvSpPr>
          <p:nvPr>
            <p:ph type="body" idx="4"/>
          </p:nvPr>
        </p:nvSpPr>
        <p:spPr>
          <a:xfrm>
            <a:off x="7410173" y="3834606"/>
            <a:ext cx="3943627"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14" name="Google Shape;114;p30"/>
          <p:cNvPicPr preferRelativeResize="0"/>
          <p:nvPr/>
        </p:nvPicPr>
        <p:blipFill rotWithShape="1">
          <a:blip r:embed="rId2">
            <a:alphaModFix/>
          </a:blip>
          <a:srcRect l="39434" t="20278" b="22673"/>
          <a:stretch/>
        </p:blipFill>
        <p:spPr>
          <a:xfrm>
            <a:off x="25785" y="0"/>
            <a:ext cx="4368030" cy="391239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1"/>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31"/>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31"/>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31"/>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1"/>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31"/>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26" name="Google Shape;126;p31"/>
          <p:cNvGrpSpPr/>
          <p:nvPr/>
        </p:nvGrpSpPr>
        <p:grpSpPr>
          <a:xfrm>
            <a:off x="0" y="0"/>
            <a:ext cx="2238376" cy="3105150"/>
            <a:chOff x="0" y="0"/>
            <a:chExt cx="2238376" cy="3105150"/>
          </a:xfrm>
        </p:grpSpPr>
        <p:cxnSp>
          <p:nvCxnSpPr>
            <p:cNvPr id="127" name="Google Shape;127;p31"/>
            <p:cNvCxnSpPr/>
            <p:nvPr/>
          </p:nvCxnSpPr>
          <p:spPr>
            <a:xfrm flipH="1">
              <a:off x="0" y="0"/>
              <a:ext cx="1238250" cy="3105150"/>
            </a:xfrm>
            <a:prstGeom prst="straightConnector1">
              <a:avLst/>
            </a:prstGeom>
            <a:noFill/>
            <a:ln w="9525" cap="flat" cmpd="sng">
              <a:solidFill>
                <a:schemeClr val="dk1"/>
              </a:solidFill>
              <a:prstDash val="solid"/>
              <a:miter lim="800000"/>
              <a:headEnd type="none" w="sm" len="sm"/>
              <a:tailEnd type="none" w="sm" len="sm"/>
            </a:ln>
          </p:spPr>
        </p:cxnSp>
        <p:cxnSp>
          <p:nvCxnSpPr>
            <p:cNvPr id="128" name="Google Shape;128;p31"/>
            <p:cNvCxnSpPr/>
            <p:nvPr/>
          </p:nvCxnSpPr>
          <p:spPr>
            <a:xfrm flipH="1">
              <a:off x="0" y="0"/>
              <a:ext cx="2238376" cy="2476500"/>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138"/>
        <p:cNvGrpSpPr/>
        <p:nvPr/>
      </p:nvGrpSpPr>
      <p:grpSpPr>
        <a:xfrm>
          <a:off x="0" y="0"/>
          <a:ext cx="0" cy="0"/>
          <a:chOff x="0" y="0"/>
          <a:chExt cx="0" cy="0"/>
        </a:xfrm>
      </p:grpSpPr>
      <p:sp>
        <p:nvSpPr>
          <p:cNvPr id="139" name="Google Shape;139;p33"/>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3"/>
          <p:cNvSpPr txBox="1">
            <a:spLocks noGrp="1"/>
          </p:cNvSpPr>
          <p:nvPr>
            <p:ph type="subTitle" idx="1"/>
          </p:nvPr>
        </p:nvSpPr>
        <p:spPr>
          <a:xfrm>
            <a:off x="4267200" y="3238103"/>
            <a:ext cx="4179570" cy="1371997"/>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41" name="Google Shape;141;p33"/>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142" name="Google Shape;142;p33"/>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3"/>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3"/>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dk1"/>
        </a:solidFill>
        <a:effectLst/>
      </p:bgPr>
    </p:bg>
    <p:spTree>
      <p:nvGrpSpPr>
        <p:cNvPr id="1" name="Shape 145"/>
        <p:cNvGrpSpPr/>
        <p:nvPr/>
      </p:nvGrpSpPr>
      <p:grpSpPr>
        <a:xfrm>
          <a:off x="0" y="0"/>
          <a:ext cx="0" cy="0"/>
          <a:chOff x="0" y="0"/>
          <a:chExt cx="0" cy="0"/>
        </a:xfrm>
      </p:grpSpPr>
      <p:grpSp>
        <p:nvGrpSpPr>
          <p:cNvPr id="146" name="Google Shape;146;p26"/>
          <p:cNvGrpSpPr/>
          <p:nvPr/>
        </p:nvGrpSpPr>
        <p:grpSpPr>
          <a:xfrm>
            <a:off x="0" y="473953"/>
            <a:ext cx="12192000" cy="5621336"/>
            <a:chOff x="0" y="473953"/>
            <a:chExt cx="12192000" cy="5621336"/>
          </a:xfrm>
        </p:grpSpPr>
        <p:pic>
          <p:nvPicPr>
            <p:cNvPr id="147" name="Google Shape;147;p26"/>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148" name="Google Shape;148;p26"/>
            <p:cNvPicPr preferRelativeResize="0"/>
            <p:nvPr/>
          </p:nvPicPr>
          <p:blipFill rotWithShape="1">
            <a:blip r:embed="rId3">
              <a:alphaModFix/>
            </a:blip>
            <a:srcRect/>
            <a:stretch/>
          </p:blipFill>
          <p:spPr>
            <a:xfrm>
              <a:off x="11049000" y="5180889"/>
              <a:ext cx="1143000" cy="914400"/>
            </a:xfrm>
            <a:prstGeom prst="rect">
              <a:avLst/>
            </a:prstGeom>
            <a:noFill/>
            <a:ln>
              <a:noFill/>
            </a:ln>
          </p:spPr>
        </p:pic>
      </p:grpSp>
      <p:sp>
        <p:nvSpPr>
          <p:cNvPr id="149" name="Google Shape;149;p26"/>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6"/>
          <p:cNvSpPr>
            <a:spLocks noGrp="1"/>
          </p:cNvSpPr>
          <p:nvPr>
            <p:ph type="pic" idx="2"/>
          </p:nvPr>
        </p:nvSpPr>
        <p:spPr>
          <a:xfrm>
            <a:off x="1877176" y="2428875"/>
            <a:ext cx="1066800" cy="1066800"/>
          </a:xfrm>
          <a:prstGeom prst="rect">
            <a:avLst/>
          </a:prstGeom>
          <a:solidFill>
            <a:schemeClr val="lt1"/>
          </a:solidFill>
          <a:ln>
            <a:noFill/>
          </a:ln>
        </p:spPr>
      </p:sp>
      <p:sp>
        <p:nvSpPr>
          <p:cNvPr id="151" name="Google Shape;151;p26"/>
          <p:cNvSpPr txBox="1">
            <a:spLocks noGrp="1"/>
          </p:cNvSpPr>
          <p:nvPr>
            <p:ph type="body" idx="1"/>
          </p:nvPr>
        </p:nvSpPr>
        <p:spPr>
          <a:xfrm>
            <a:off x="1500168"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2" name="Google Shape;152;p26"/>
          <p:cNvSpPr txBox="1">
            <a:spLocks noGrp="1"/>
          </p:cNvSpPr>
          <p:nvPr>
            <p:ph type="body" idx="3"/>
          </p:nvPr>
        </p:nvSpPr>
        <p:spPr>
          <a:xfrm>
            <a:off x="1500168" y="3809747"/>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3" name="Google Shape;153;p26"/>
          <p:cNvSpPr>
            <a:spLocks noGrp="1"/>
          </p:cNvSpPr>
          <p:nvPr>
            <p:ph type="pic" idx="4"/>
          </p:nvPr>
        </p:nvSpPr>
        <p:spPr>
          <a:xfrm>
            <a:off x="4226270" y="2428875"/>
            <a:ext cx="1066800" cy="1066800"/>
          </a:xfrm>
          <a:prstGeom prst="rect">
            <a:avLst/>
          </a:prstGeom>
          <a:solidFill>
            <a:schemeClr val="lt1"/>
          </a:solidFill>
          <a:ln>
            <a:noFill/>
          </a:ln>
        </p:spPr>
      </p:sp>
      <p:sp>
        <p:nvSpPr>
          <p:cNvPr id="154" name="Google Shape;154;p26"/>
          <p:cNvSpPr txBox="1">
            <a:spLocks noGrp="1"/>
          </p:cNvSpPr>
          <p:nvPr>
            <p:ph type="body" idx="5"/>
          </p:nvPr>
        </p:nvSpPr>
        <p:spPr>
          <a:xfrm>
            <a:off x="3849262"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5" name="Google Shape;155;p26"/>
          <p:cNvSpPr txBox="1">
            <a:spLocks noGrp="1"/>
          </p:cNvSpPr>
          <p:nvPr>
            <p:ph type="body" idx="6"/>
          </p:nvPr>
        </p:nvSpPr>
        <p:spPr>
          <a:xfrm>
            <a:off x="3849262" y="3809747"/>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6" name="Google Shape;156;p26"/>
          <p:cNvSpPr>
            <a:spLocks noGrp="1"/>
          </p:cNvSpPr>
          <p:nvPr>
            <p:ph type="pic" idx="7"/>
          </p:nvPr>
        </p:nvSpPr>
        <p:spPr>
          <a:xfrm>
            <a:off x="6655584" y="2428875"/>
            <a:ext cx="1066800" cy="1066800"/>
          </a:xfrm>
          <a:prstGeom prst="rect">
            <a:avLst/>
          </a:prstGeom>
          <a:solidFill>
            <a:schemeClr val="lt1"/>
          </a:solidFill>
          <a:ln>
            <a:noFill/>
          </a:ln>
        </p:spPr>
      </p:sp>
      <p:sp>
        <p:nvSpPr>
          <p:cNvPr id="157" name="Google Shape;157;p26"/>
          <p:cNvSpPr txBox="1">
            <a:spLocks noGrp="1"/>
          </p:cNvSpPr>
          <p:nvPr>
            <p:ph type="body" idx="8"/>
          </p:nvPr>
        </p:nvSpPr>
        <p:spPr>
          <a:xfrm>
            <a:off x="6198355" y="3654378"/>
            <a:ext cx="2105135"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26"/>
          <p:cNvSpPr txBox="1">
            <a:spLocks noGrp="1"/>
          </p:cNvSpPr>
          <p:nvPr>
            <p:ph type="body" idx="9"/>
          </p:nvPr>
        </p:nvSpPr>
        <p:spPr>
          <a:xfrm>
            <a:off x="6095999" y="3809747"/>
            <a:ext cx="2299855"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9" name="Google Shape;159;p26"/>
          <p:cNvSpPr>
            <a:spLocks noGrp="1"/>
          </p:cNvSpPr>
          <p:nvPr>
            <p:ph type="pic" idx="13"/>
          </p:nvPr>
        </p:nvSpPr>
        <p:spPr>
          <a:xfrm>
            <a:off x="9136814" y="2428875"/>
            <a:ext cx="1066800" cy="1066800"/>
          </a:xfrm>
          <a:prstGeom prst="rect">
            <a:avLst/>
          </a:prstGeom>
          <a:solidFill>
            <a:schemeClr val="lt1"/>
          </a:solidFill>
          <a:ln>
            <a:noFill/>
          </a:ln>
        </p:spPr>
      </p:sp>
      <p:sp>
        <p:nvSpPr>
          <p:cNvPr id="160" name="Google Shape;160;p26"/>
          <p:cNvSpPr txBox="1">
            <a:spLocks noGrp="1"/>
          </p:cNvSpPr>
          <p:nvPr>
            <p:ph type="body" idx="14"/>
          </p:nvPr>
        </p:nvSpPr>
        <p:spPr>
          <a:xfrm>
            <a:off x="8759806"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1" name="Google Shape;161;p26"/>
          <p:cNvSpPr txBox="1">
            <a:spLocks noGrp="1"/>
          </p:cNvSpPr>
          <p:nvPr>
            <p:ph type="body" idx="15"/>
          </p:nvPr>
        </p:nvSpPr>
        <p:spPr>
          <a:xfrm>
            <a:off x="8744480" y="3809747"/>
            <a:ext cx="184412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2" name="Google Shape;162;p26"/>
          <p:cNvSpPr>
            <a:spLocks noGrp="1"/>
          </p:cNvSpPr>
          <p:nvPr>
            <p:ph type="pic" idx="16"/>
          </p:nvPr>
        </p:nvSpPr>
        <p:spPr>
          <a:xfrm>
            <a:off x="1877176" y="4287711"/>
            <a:ext cx="1066800" cy="1066800"/>
          </a:xfrm>
          <a:prstGeom prst="rect">
            <a:avLst/>
          </a:prstGeom>
          <a:solidFill>
            <a:schemeClr val="lt1"/>
          </a:solidFill>
          <a:ln>
            <a:noFill/>
          </a:ln>
        </p:spPr>
      </p:sp>
      <p:sp>
        <p:nvSpPr>
          <p:cNvPr id="163" name="Google Shape;163;p26"/>
          <p:cNvSpPr txBox="1">
            <a:spLocks noGrp="1"/>
          </p:cNvSpPr>
          <p:nvPr>
            <p:ph type="body" idx="17"/>
          </p:nvPr>
        </p:nvSpPr>
        <p:spPr>
          <a:xfrm>
            <a:off x="1500168"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4" name="Google Shape;164;p26"/>
          <p:cNvSpPr txBox="1">
            <a:spLocks noGrp="1"/>
          </p:cNvSpPr>
          <p:nvPr>
            <p:ph type="body" idx="18"/>
          </p:nvPr>
        </p:nvSpPr>
        <p:spPr>
          <a:xfrm>
            <a:off x="1500168" y="5668583"/>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5" name="Google Shape;165;p26"/>
          <p:cNvSpPr>
            <a:spLocks noGrp="1"/>
          </p:cNvSpPr>
          <p:nvPr>
            <p:ph type="pic" idx="19"/>
          </p:nvPr>
        </p:nvSpPr>
        <p:spPr>
          <a:xfrm>
            <a:off x="4226270" y="4287711"/>
            <a:ext cx="1066800" cy="1066800"/>
          </a:xfrm>
          <a:prstGeom prst="rect">
            <a:avLst/>
          </a:prstGeom>
          <a:solidFill>
            <a:schemeClr val="lt1"/>
          </a:solidFill>
          <a:ln>
            <a:noFill/>
          </a:ln>
        </p:spPr>
      </p:sp>
      <p:sp>
        <p:nvSpPr>
          <p:cNvPr id="166" name="Google Shape;166;p26"/>
          <p:cNvSpPr txBox="1">
            <a:spLocks noGrp="1"/>
          </p:cNvSpPr>
          <p:nvPr>
            <p:ph type="body" idx="20"/>
          </p:nvPr>
        </p:nvSpPr>
        <p:spPr>
          <a:xfrm>
            <a:off x="3849262"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7" name="Google Shape;167;p26"/>
          <p:cNvSpPr txBox="1">
            <a:spLocks noGrp="1"/>
          </p:cNvSpPr>
          <p:nvPr>
            <p:ph type="body" idx="21"/>
          </p:nvPr>
        </p:nvSpPr>
        <p:spPr>
          <a:xfrm>
            <a:off x="3849262" y="5668583"/>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8" name="Google Shape;168;p26"/>
          <p:cNvSpPr>
            <a:spLocks noGrp="1"/>
          </p:cNvSpPr>
          <p:nvPr>
            <p:ph type="pic" idx="22"/>
          </p:nvPr>
        </p:nvSpPr>
        <p:spPr>
          <a:xfrm>
            <a:off x="6655584" y="4287711"/>
            <a:ext cx="1066800" cy="1066800"/>
          </a:xfrm>
          <a:prstGeom prst="rect">
            <a:avLst/>
          </a:prstGeom>
          <a:solidFill>
            <a:schemeClr val="lt1"/>
          </a:solidFill>
          <a:ln>
            <a:noFill/>
          </a:ln>
        </p:spPr>
      </p:sp>
      <p:sp>
        <p:nvSpPr>
          <p:cNvPr id="169" name="Google Shape;169;p26"/>
          <p:cNvSpPr txBox="1">
            <a:spLocks noGrp="1"/>
          </p:cNvSpPr>
          <p:nvPr>
            <p:ph type="body" idx="23"/>
          </p:nvPr>
        </p:nvSpPr>
        <p:spPr>
          <a:xfrm>
            <a:off x="633992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0" name="Google Shape;170;p26"/>
          <p:cNvSpPr txBox="1">
            <a:spLocks noGrp="1"/>
          </p:cNvSpPr>
          <p:nvPr>
            <p:ph type="body" idx="24"/>
          </p:nvPr>
        </p:nvSpPr>
        <p:spPr>
          <a:xfrm>
            <a:off x="6339926" y="5668583"/>
            <a:ext cx="1813474"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26"/>
          <p:cNvSpPr>
            <a:spLocks noGrp="1"/>
          </p:cNvSpPr>
          <p:nvPr>
            <p:ph type="pic" idx="25"/>
          </p:nvPr>
        </p:nvSpPr>
        <p:spPr>
          <a:xfrm>
            <a:off x="9136814" y="4287711"/>
            <a:ext cx="1066800" cy="1066800"/>
          </a:xfrm>
          <a:prstGeom prst="rect">
            <a:avLst/>
          </a:prstGeom>
          <a:solidFill>
            <a:schemeClr val="lt1"/>
          </a:solidFill>
          <a:ln>
            <a:noFill/>
          </a:ln>
        </p:spPr>
      </p:sp>
      <p:sp>
        <p:nvSpPr>
          <p:cNvPr id="172" name="Google Shape;172;p26"/>
          <p:cNvSpPr txBox="1">
            <a:spLocks noGrp="1"/>
          </p:cNvSpPr>
          <p:nvPr>
            <p:ph type="body" idx="26"/>
          </p:nvPr>
        </p:nvSpPr>
        <p:spPr>
          <a:xfrm>
            <a:off x="875980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3" name="Google Shape;173;p26"/>
          <p:cNvSpPr txBox="1">
            <a:spLocks noGrp="1"/>
          </p:cNvSpPr>
          <p:nvPr>
            <p:ph type="body" idx="27"/>
          </p:nvPr>
        </p:nvSpPr>
        <p:spPr>
          <a:xfrm>
            <a:off x="8744480" y="5668583"/>
            <a:ext cx="184412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4" name="Google Shape;17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Arial"/>
                <a:ea typeface="Arial"/>
                <a:cs typeface="Arial"/>
                <a:sym typeface="Arial"/>
              </a:defRPr>
            </a:lvl1pPr>
            <a:lvl2pPr marL="0" lvl="1" indent="0" algn="r">
              <a:spcBef>
                <a:spcPts val="0"/>
              </a:spcBef>
              <a:buNone/>
              <a:defRPr sz="900">
                <a:solidFill>
                  <a:srgbClr val="898989"/>
                </a:solidFill>
                <a:latin typeface="Arial"/>
                <a:ea typeface="Arial"/>
                <a:cs typeface="Arial"/>
                <a:sym typeface="Arial"/>
              </a:defRPr>
            </a:lvl2pPr>
            <a:lvl3pPr marL="0" lvl="2" indent="0" algn="r">
              <a:spcBef>
                <a:spcPts val="0"/>
              </a:spcBef>
              <a:buNone/>
              <a:defRPr sz="900">
                <a:solidFill>
                  <a:srgbClr val="898989"/>
                </a:solidFill>
                <a:latin typeface="Arial"/>
                <a:ea typeface="Arial"/>
                <a:cs typeface="Arial"/>
                <a:sym typeface="Arial"/>
              </a:defRPr>
            </a:lvl3pPr>
            <a:lvl4pPr marL="0" lvl="3" indent="0" algn="r">
              <a:spcBef>
                <a:spcPts val="0"/>
              </a:spcBef>
              <a:buNone/>
              <a:defRPr sz="900">
                <a:solidFill>
                  <a:srgbClr val="898989"/>
                </a:solidFill>
                <a:latin typeface="Arial"/>
                <a:ea typeface="Arial"/>
                <a:cs typeface="Arial"/>
                <a:sym typeface="Arial"/>
              </a:defRPr>
            </a:lvl4pPr>
            <a:lvl5pPr marL="0" lvl="4" indent="0" algn="r">
              <a:spcBef>
                <a:spcPts val="0"/>
              </a:spcBef>
              <a:buNone/>
              <a:defRPr sz="900">
                <a:solidFill>
                  <a:srgbClr val="898989"/>
                </a:solidFill>
                <a:latin typeface="Arial"/>
                <a:ea typeface="Arial"/>
                <a:cs typeface="Arial"/>
                <a:sym typeface="Arial"/>
              </a:defRPr>
            </a:lvl5pPr>
            <a:lvl6pPr marL="0" lvl="5" indent="0" algn="r">
              <a:spcBef>
                <a:spcPts val="0"/>
              </a:spcBef>
              <a:buNone/>
              <a:defRPr sz="900">
                <a:solidFill>
                  <a:srgbClr val="898989"/>
                </a:solidFill>
                <a:latin typeface="Arial"/>
                <a:ea typeface="Arial"/>
                <a:cs typeface="Arial"/>
                <a:sym typeface="Arial"/>
              </a:defRPr>
            </a:lvl6pPr>
            <a:lvl7pPr marL="0" lvl="6" indent="0" algn="r">
              <a:spcBef>
                <a:spcPts val="0"/>
              </a:spcBef>
              <a:buNone/>
              <a:defRPr sz="900">
                <a:solidFill>
                  <a:srgbClr val="898989"/>
                </a:solidFill>
                <a:latin typeface="Arial"/>
                <a:ea typeface="Arial"/>
                <a:cs typeface="Arial"/>
                <a:sym typeface="Arial"/>
              </a:defRPr>
            </a:lvl7pPr>
            <a:lvl8pPr marL="0" lvl="7" indent="0" algn="r">
              <a:spcBef>
                <a:spcPts val="0"/>
              </a:spcBef>
              <a:buNone/>
              <a:defRPr sz="900">
                <a:solidFill>
                  <a:srgbClr val="898989"/>
                </a:solidFill>
                <a:latin typeface="Arial"/>
                <a:ea typeface="Arial"/>
                <a:cs typeface="Arial"/>
                <a:sym typeface="Arial"/>
              </a:defRPr>
            </a:lvl8pPr>
            <a:lvl9pPr marL="0" lvl="8" indent="0" algn="r">
              <a:spcBef>
                <a:spcPts val="0"/>
              </a:spcBef>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dk1"/>
        </a:solidFill>
        <a:effectLst/>
      </p:bgPr>
    </p:bg>
    <p:spTree>
      <p:nvGrpSpPr>
        <p:cNvPr id="1" name="Shape 19"/>
        <p:cNvGrpSpPr/>
        <p:nvPr/>
      </p:nvGrpSpPr>
      <p:grpSpPr>
        <a:xfrm>
          <a:off x="0" y="0"/>
          <a:ext cx="0" cy="0"/>
          <a:chOff x="0" y="0"/>
          <a:chExt cx="0" cy="0"/>
        </a:xfrm>
      </p:grpSpPr>
      <p:pic>
        <p:nvPicPr>
          <p:cNvPr id="20" name="Google Shape;20;p18"/>
          <p:cNvPicPr preferRelativeResize="0"/>
          <p:nvPr/>
        </p:nvPicPr>
        <p:blipFill rotWithShape="1">
          <a:blip r:embed="rId2">
            <a:alphaModFix/>
          </a:blip>
          <a:srcRect t="18301" r="28340" b="23070"/>
          <a:stretch/>
        </p:blipFill>
        <p:spPr>
          <a:xfrm>
            <a:off x="5488815" y="0"/>
            <a:ext cx="6703185" cy="6858000"/>
          </a:xfrm>
          <a:prstGeom prst="rect">
            <a:avLst/>
          </a:prstGeom>
          <a:noFill/>
          <a:ln>
            <a:noFill/>
          </a:ln>
        </p:spPr>
      </p:pic>
      <p:sp>
        <p:nvSpPr>
          <p:cNvPr id="21" name="Google Shape;21;p18"/>
          <p:cNvSpPr txBox="1">
            <a:spLocks noGrp="1"/>
          </p:cNvSpPr>
          <p:nvPr>
            <p:ph type="title"/>
          </p:nvPr>
        </p:nvSpPr>
        <p:spPr>
          <a:xfrm>
            <a:off x="1333500" y="1020445"/>
            <a:ext cx="289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8"/>
          <p:cNvSpPr txBox="1">
            <a:spLocks noGrp="1"/>
          </p:cNvSpPr>
          <p:nvPr>
            <p:ph type="body" idx="1"/>
          </p:nvPr>
        </p:nvSpPr>
        <p:spPr>
          <a:xfrm>
            <a:off x="1333500" y="2924175"/>
            <a:ext cx="2895600" cy="2519363"/>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400"/>
              <a:buNone/>
              <a:defRPr sz="1400">
                <a:solidFill>
                  <a:schemeClr val="lt1"/>
                </a:solidFill>
              </a:defRPr>
            </a:lvl1pPr>
            <a:lvl2pPr marL="914400" lvl="1" indent="-228600" algn="l">
              <a:lnSpc>
                <a:spcPct val="150000"/>
              </a:lnSpc>
              <a:spcBef>
                <a:spcPts val="500"/>
              </a:spcBef>
              <a:spcAft>
                <a:spcPts val="0"/>
              </a:spcAft>
              <a:buClr>
                <a:schemeClr val="lt1"/>
              </a:buClr>
              <a:buSzPts val="1400"/>
              <a:buNone/>
              <a:defRPr sz="1400">
                <a:solidFill>
                  <a:schemeClr val="lt1"/>
                </a:solidFill>
              </a:defRPr>
            </a:lvl2pPr>
            <a:lvl3pPr marL="1371600" lvl="2" indent="-228600" algn="l">
              <a:lnSpc>
                <a:spcPct val="150000"/>
              </a:lnSpc>
              <a:spcBef>
                <a:spcPts val="500"/>
              </a:spcBef>
              <a:spcAft>
                <a:spcPts val="0"/>
              </a:spcAft>
              <a:buClr>
                <a:schemeClr val="lt1"/>
              </a:buClr>
              <a:buSzPts val="1400"/>
              <a:buNone/>
              <a:defRPr sz="1400">
                <a:solidFill>
                  <a:schemeClr val="lt1"/>
                </a:solidFill>
              </a:defRPr>
            </a:lvl3pPr>
            <a:lvl4pPr marL="1828800" lvl="3" indent="-228600" algn="l">
              <a:lnSpc>
                <a:spcPct val="150000"/>
              </a:lnSpc>
              <a:spcBef>
                <a:spcPts val="500"/>
              </a:spcBef>
              <a:spcAft>
                <a:spcPts val="0"/>
              </a:spcAft>
              <a:buClr>
                <a:schemeClr val="lt1"/>
              </a:buClr>
              <a:buSzPts val="1400"/>
              <a:buNone/>
              <a:defRPr sz="1400">
                <a:solidFill>
                  <a:schemeClr val="lt1"/>
                </a:solidFill>
              </a:defRPr>
            </a:lvl4pPr>
            <a:lvl5pPr marL="2286000" lvl="4" indent="-228600" algn="l">
              <a:lnSpc>
                <a:spcPct val="15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8"/>
          <p:cNvSpPr txBox="1">
            <a:spLocks noGrp="1"/>
          </p:cNvSpPr>
          <p:nvPr>
            <p:ph type="dt" idx="10"/>
          </p:nvPr>
        </p:nvSpPr>
        <p:spPr>
          <a:xfrm>
            <a:off x="1333500" y="6356350"/>
            <a:ext cx="98515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ftr" idx="11"/>
          </p:nvPr>
        </p:nvSpPr>
        <p:spPr>
          <a:xfrm>
            <a:off x="2669886" y="6356349"/>
            <a:ext cx="24828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sldNum" idx="12"/>
          </p:nvPr>
        </p:nvSpPr>
        <p:spPr>
          <a:xfrm>
            <a:off x="5536305" y="6356350"/>
            <a:ext cx="98755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9"/>
          <p:cNvSpPr>
            <a:spLocks noGrp="1"/>
          </p:cNvSpPr>
          <p:nvPr>
            <p:ph type="pic" idx="2"/>
          </p:nvPr>
        </p:nvSpPr>
        <p:spPr>
          <a:xfrm>
            <a:off x="1487181" y="2886074"/>
            <a:ext cx="1845511" cy="1845511"/>
          </a:xfrm>
          <a:prstGeom prst="rect">
            <a:avLst/>
          </a:prstGeom>
          <a:solidFill>
            <a:srgbClr val="F2F2F2"/>
          </a:solidFill>
          <a:ln>
            <a:noFill/>
          </a:ln>
        </p:spPr>
      </p:sp>
      <p:sp>
        <p:nvSpPr>
          <p:cNvPr id="29" name="Google Shape;29;p19"/>
          <p:cNvSpPr txBox="1">
            <a:spLocks noGrp="1"/>
          </p:cNvSpPr>
          <p:nvPr>
            <p:ph type="body" idx="1"/>
          </p:nvPr>
        </p:nvSpPr>
        <p:spPr>
          <a:xfrm>
            <a:off x="1228568"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19"/>
          <p:cNvSpPr txBox="1">
            <a:spLocks noGrp="1"/>
          </p:cNvSpPr>
          <p:nvPr>
            <p:ph type="body" idx="3"/>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19"/>
          <p:cNvSpPr>
            <a:spLocks noGrp="1"/>
          </p:cNvSpPr>
          <p:nvPr>
            <p:ph type="pic" idx="4"/>
          </p:nvPr>
        </p:nvSpPr>
        <p:spPr>
          <a:xfrm>
            <a:off x="3836914" y="2886074"/>
            <a:ext cx="1845511" cy="1845511"/>
          </a:xfrm>
          <a:prstGeom prst="rect">
            <a:avLst/>
          </a:prstGeom>
          <a:solidFill>
            <a:srgbClr val="F2F2F2"/>
          </a:solidFill>
          <a:ln>
            <a:noFill/>
          </a:ln>
        </p:spPr>
      </p:sp>
      <p:sp>
        <p:nvSpPr>
          <p:cNvPr id="32" name="Google Shape;32;p19"/>
          <p:cNvSpPr txBox="1">
            <a:spLocks noGrp="1"/>
          </p:cNvSpPr>
          <p:nvPr>
            <p:ph type="body" idx="5"/>
          </p:nvPr>
        </p:nvSpPr>
        <p:spPr>
          <a:xfrm>
            <a:off x="3578300" y="5084524"/>
            <a:ext cx="233081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19"/>
          <p:cNvSpPr txBox="1">
            <a:spLocks noGrp="1"/>
          </p:cNvSpPr>
          <p:nvPr>
            <p:ph type="body" idx="6"/>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 name="Google Shape;34;p19"/>
          <p:cNvSpPr>
            <a:spLocks noGrp="1"/>
          </p:cNvSpPr>
          <p:nvPr>
            <p:ph type="pic" idx="7"/>
          </p:nvPr>
        </p:nvSpPr>
        <p:spPr>
          <a:xfrm>
            <a:off x="6327578" y="2886074"/>
            <a:ext cx="1845511" cy="1845511"/>
          </a:xfrm>
          <a:prstGeom prst="rect">
            <a:avLst/>
          </a:prstGeom>
          <a:solidFill>
            <a:srgbClr val="F2F2F2"/>
          </a:solidFill>
          <a:ln>
            <a:noFill/>
          </a:ln>
        </p:spPr>
      </p:sp>
      <p:sp>
        <p:nvSpPr>
          <p:cNvPr id="35" name="Google Shape;35;p19"/>
          <p:cNvSpPr txBox="1">
            <a:spLocks noGrp="1"/>
          </p:cNvSpPr>
          <p:nvPr>
            <p:ph type="body" idx="8"/>
          </p:nvPr>
        </p:nvSpPr>
        <p:spPr>
          <a:xfrm>
            <a:off x="6068964"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6" name="Google Shape;36;p19"/>
          <p:cNvSpPr txBox="1">
            <a:spLocks noGrp="1"/>
          </p:cNvSpPr>
          <p:nvPr>
            <p:ph type="body" idx="9"/>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19"/>
          <p:cNvSpPr>
            <a:spLocks noGrp="1"/>
          </p:cNvSpPr>
          <p:nvPr>
            <p:ph type="pic" idx="13"/>
          </p:nvPr>
        </p:nvSpPr>
        <p:spPr>
          <a:xfrm>
            <a:off x="8747458" y="2886074"/>
            <a:ext cx="1845511" cy="1845511"/>
          </a:xfrm>
          <a:prstGeom prst="rect">
            <a:avLst/>
          </a:prstGeom>
          <a:solidFill>
            <a:srgbClr val="F2F2F2"/>
          </a:solidFill>
          <a:ln>
            <a:noFill/>
          </a:ln>
        </p:spPr>
      </p:sp>
      <p:sp>
        <p:nvSpPr>
          <p:cNvPr id="38" name="Google Shape;38;p19"/>
          <p:cNvSpPr txBox="1">
            <a:spLocks noGrp="1"/>
          </p:cNvSpPr>
          <p:nvPr>
            <p:ph type="body" idx="14"/>
          </p:nvPr>
        </p:nvSpPr>
        <p:spPr>
          <a:xfrm>
            <a:off x="8488845" y="5084524"/>
            <a:ext cx="231770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43" name="Google Shape;43;p19"/>
          <p:cNvGrpSpPr/>
          <p:nvPr/>
        </p:nvGrpSpPr>
        <p:grpSpPr>
          <a:xfrm>
            <a:off x="7334250" y="0"/>
            <a:ext cx="4857750" cy="1724025"/>
            <a:chOff x="7334250" y="0"/>
            <a:chExt cx="4857750" cy="1724025"/>
          </a:xfrm>
        </p:grpSpPr>
        <p:cxnSp>
          <p:nvCxnSpPr>
            <p:cNvPr id="44" name="Google Shape;44;p19"/>
            <p:cNvCxnSpPr/>
            <p:nvPr/>
          </p:nvCxnSpPr>
          <p:spPr>
            <a:xfrm rot="10800000">
              <a:off x="7334250" y="0"/>
              <a:ext cx="4857750" cy="762000"/>
            </a:xfrm>
            <a:prstGeom prst="straightConnector1">
              <a:avLst/>
            </a:prstGeom>
            <a:noFill/>
            <a:ln w="9525" cap="flat" cmpd="sng">
              <a:solidFill>
                <a:schemeClr val="dk1"/>
              </a:solidFill>
              <a:prstDash val="solid"/>
              <a:miter lim="800000"/>
              <a:headEnd type="none" w="sm" len="sm"/>
              <a:tailEnd type="none" w="sm" len="sm"/>
            </a:ln>
          </p:spPr>
        </p:cxnSp>
        <p:cxnSp>
          <p:nvCxnSpPr>
            <p:cNvPr id="45" name="Google Shape;45;p19"/>
            <p:cNvCxnSpPr/>
            <p:nvPr/>
          </p:nvCxnSpPr>
          <p:spPr>
            <a:xfrm>
              <a:off x="11487150" y="0"/>
              <a:ext cx="704850" cy="1724025"/>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 type="secHead">
  <p:cSld name="SECTION_HEADER">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9" name="Google Shape;49;p20"/>
          <p:cNvSpPr txBox="1">
            <a:spLocks noGrp="1"/>
          </p:cNvSpPr>
          <p:nvPr>
            <p:ph type="dt" idx="10"/>
          </p:nvPr>
        </p:nvSpPr>
        <p:spPr>
          <a:xfrm>
            <a:off x="838200" y="6356350"/>
            <a:ext cx="1219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ftr" idx="11"/>
          </p:nvPr>
        </p:nvSpPr>
        <p:spPr>
          <a:xfrm>
            <a:off x="2463800" y="6356350"/>
            <a:ext cx="3479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52" name="Google Shape;52;p20"/>
          <p:cNvGrpSpPr/>
          <p:nvPr/>
        </p:nvGrpSpPr>
        <p:grpSpPr>
          <a:xfrm>
            <a:off x="6953250" y="-25401"/>
            <a:ext cx="5238750" cy="6902451"/>
            <a:chOff x="6953250" y="-25401"/>
            <a:chExt cx="5238750" cy="6902451"/>
          </a:xfrm>
        </p:grpSpPr>
        <p:cxnSp>
          <p:nvCxnSpPr>
            <p:cNvPr id="53" name="Google Shape;53;p20"/>
            <p:cNvCxnSpPr/>
            <p:nvPr/>
          </p:nvCxnSpPr>
          <p:spPr>
            <a:xfrm>
              <a:off x="9096375" y="1497012"/>
              <a:ext cx="3095625" cy="0"/>
            </a:xfrm>
            <a:prstGeom prst="straightConnector1">
              <a:avLst/>
            </a:prstGeom>
            <a:noFill/>
            <a:ln w="9525" cap="flat" cmpd="sng">
              <a:solidFill>
                <a:schemeClr val="dk1"/>
              </a:solidFill>
              <a:prstDash val="solid"/>
              <a:miter lim="800000"/>
              <a:headEnd type="none" w="sm" len="sm"/>
              <a:tailEnd type="none" w="sm" len="sm"/>
            </a:ln>
          </p:spPr>
        </p:cxnSp>
        <p:cxnSp>
          <p:nvCxnSpPr>
            <p:cNvPr id="54" name="Google Shape;54;p20"/>
            <p:cNvCxnSpPr/>
            <p:nvPr/>
          </p:nvCxnSpPr>
          <p:spPr>
            <a:xfrm flipH="1">
              <a:off x="6953250" y="-25401"/>
              <a:ext cx="3790950" cy="6902451"/>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dk1"/>
        </a:solidFill>
        <a:effectLst/>
      </p:bgPr>
    </p:bg>
    <p:spTree>
      <p:nvGrpSpPr>
        <p:cNvPr id="1" name="Shape 55"/>
        <p:cNvGrpSpPr/>
        <p:nvPr/>
      </p:nvGrpSpPr>
      <p:grpSpPr>
        <a:xfrm>
          <a:off x="0" y="0"/>
          <a:ext cx="0" cy="0"/>
          <a:chOff x="0" y="0"/>
          <a:chExt cx="0" cy="0"/>
        </a:xfrm>
      </p:grpSpPr>
      <p:sp>
        <p:nvSpPr>
          <p:cNvPr id="56" name="Google Shape;56;p21"/>
          <p:cNvSpPr txBox="1">
            <a:spLocks noGrp="1"/>
          </p:cNvSpPr>
          <p:nvPr>
            <p:ph type="ctrTitle"/>
          </p:nvPr>
        </p:nvSpPr>
        <p:spPr>
          <a:xfrm>
            <a:off x="6991350" y="2148840"/>
            <a:ext cx="4179570" cy="171553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1"/>
          <p:cNvSpPr txBox="1">
            <a:spLocks noGrp="1"/>
          </p:cNvSpPr>
          <p:nvPr>
            <p:ph type="subTitle" idx="1"/>
          </p:nvPr>
        </p:nvSpPr>
        <p:spPr>
          <a:xfrm>
            <a:off x="6991350" y="3962003"/>
            <a:ext cx="4179570" cy="3651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58" name="Google Shape;58;p21"/>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accent1"/>
        </a:solidFill>
        <a:effectLst/>
      </p:bgPr>
    </p:bg>
    <p:spTree>
      <p:nvGrpSpPr>
        <p:cNvPr id="1" name="Shape 59"/>
        <p:cNvGrpSpPr/>
        <p:nvPr/>
      </p:nvGrpSpPr>
      <p:grpSpPr>
        <a:xfrm>
          <a:off x="0" y="0"/>
          <a:ext cx="0" cy="0"/>
          <a:chOff x="0" y="0"/>
          <a:chExt cx="0" cy="0"/>
        </a:xfrm>
      </p:grpSpPr>
      <p:sp>
        <p:nvSpPr>
          <p:cNvPr id="60" name="Google Shape;6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22"/>
          <p:cNvSpPr>
            <a:spLocks noGrp="1"/>
          </p:cNvSpPr>
          <p:nvPr>
            <p:ph type="chart" idx="2"/>
          </p:nvPr>
        </p:nvSpPr>
        <p:spPr>
          <a:xfrm>
            <a:off x="838200" y="2111608"/>
            <a:ext cx="10515600" cy="37449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0"/>
        <p:cNvGrpSpPr/>
        <p:nvPr/>
      </p:nvGrpSpPr>
      <p:grpSpPr>
        <a:xfrm>
          <a:off x="0" y="0"/>
          <a:ext cx="0" cy="0"/>
          <a:chOff x="0" y="0"/>
          <a:chExt cx="0" cy="0"/>
        </a:xfrm>
      </p:grpSpPr>
      <p:pic>
        <p:nvPicPr>
          <p:cNvPr id="71" name="Google Shape;71;p24"/>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72" name="Google Shape;72;p24"/>
          <p:cNvSpPr txBox="1">
            <a:spLocks noGrp="1"/>
          </p:cNvSpPr>
          <p:nvPr>
            <p:ph type="title"/>
          </p:nvPr>
        </p:nvSpPr>
        <p:spPr>
          <a:xfrm>
            <a:off x="4657724" y="2809875"/>
            <a:ext cx="6696075" cy="19097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4"/>
          <p:cNvSpPr txBox="1">
            <a:spLocks noGrp="1"/>
          </p:cNvSpPr>
          <p:nvPr>
            <p:ph type="subTitle" idx="1"/>
          </p:nvPr>
        </p:nvSpPr>
        <p:spPr>
          <a:xfrm>
            <a:off x="4657725" y="5028803"/>
            <a:ext cx="6696074" cy="3651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4" name="Google Shape;74;p24"/>
          <p:cNvSpPr txBox="1">
            <a:spLocks noGrp="1"/>
          </p:cNvSpPr>
          <p:nvPr>
            <p:ph type="dt" idx="10"/>
          </p:nvPr>
        </p:nvSpPr>
        <p:spPr>
          <a:xfrm>
            <a:off x="4676774" y="6356350"/>
            <a:ext cx="1695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ftr" idx="11"/>
          </p:nvPr>
        </p:nvSpPr>
        <p:spPr>
          <a:xfrm>
            <a:off x="6743699" y="6356350"/>
            <a:ext cx="25431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sldNum" idx="12"/>
          </p:nvPr>
        </p:nvSpPr>
        <p:spPr>
          <a:xfrm>
            <a:off x="9658350" y="6356350"/>
            <a:ext cx="1695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24"/>
          <p:cNvCxnSpPr/>
          <p:nvPr/>
        </p:nvCxnSpPr>
        <p:spPr>
          <a:xfrm rot="10800000" flipH="1">
            <a:off x="2209800" y="0"/>
            <a:ext cx="2438400" cy="685800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78"/>
        <p:cNvGrpSpPr/>
        <p:nvPr/>
      </p:nvGrpSpPr>
      <p:grpSpPr>
        <a:xfrm>
          <a:off x="0" y="0"/>
          <a:ext cx="0" cy="0"/>
          <a:chOff x="0" y="0"/>
          <a:chExt cx="0" cy="0"/>
        </a:xfrm>
      </p:grpSpPr>
      <p:grpSp>
        <p:nvGrpSpPr>
          <p:cNvPr id="79" name="Google Shape;79;p28"/>
          <p:cNvGrpSpPr/>
          <p:nvPr/>
        </p:nvGrpSpPr>
        <p:grpSpPr>
          <a:xfrm>
            <a:off x="0" y="0"/>
            <a:ext cx="2590800" cy="1027906"/>
            <a:chOff x="0" y="0"/>
            <a:chExt cx="2590800" cy="1027906"/>
          </a:xfrm>
        </p:grpSpPr>
        <p:cxnSp>
          <p:nvCxnSpPr>
            <p:cNvPr id="80" name="Google Shape;80;p28"/>
            <p:cNvCxnSpPr/>
            <p:nvPr/>
          </p:nvCxnSpPr>
          <p:spPr>
            <a:xfrm rot="10800000" flipH="1">
              <a:off x="0" y="0"/>
              <a:ext cx="2590800" cy="762000"/>
            </a:xfrm>
            <a:prstGeom prst="straightConnector1">
              <a:avLst/>
            </a:prstGeom>
            <a:noFill/>
            <a:ln w="9525" cap="flat" cmpd="sng">
              <a:solidFill>
                <a:schemeClr val="dk1"/>
              </a:solidFill>
              <a:prstDash val="solid"/>
              <a:miter lim="800000"/>
              <a:headEnd type="none" w="sm" len="sm"/>
              <a:tailEnd type="none" w="sm" len="sm"/>
            </a:ln>
          </p:spPr>
        </p:cxnSp>
        <p:cxnSp>
          <p:nvCxnSpPr>
            <p:cNvPr id="81" name="Google Shape;81;p28"/>
            <p:cNvCxnSpPr/>
            <p:nvPr/>
          </p:nvCxnSpPr>
          <p:spPr>
            <a:xfrm flipH="1">
              <a:off x="0" y="0"/>
              <a:ext cx="704850" cy="1027906"/>
            </a:xfrm>
            <a:prstGeom prst="straightConnector1">
              <a:avLst/>
            </a:prstGeom>
            <a:noFill/>
            <a:ln w="9525" cap="flat" cmpd="sng">
              <a:solidFill>
                <a:schemeClr val="dk1"/>
              </a:solidFill>
              <a:prstDash val="solid"/>
              <a:miter lim="800000"/>
              <a:headEnd type="none" w="sm" len="sm"/>
              <a:tailEnd type="none" w="sm" len="sm"/>
            </a:ln>
          </p:spPr>
        </p:cxnSp>
      </p:grpSp>
      <p:sp>
        <p:nvSpPr>
          <p:cNvPr id="82" name="Google Shape;8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8"/>
          <p:cNvSpPr>
            <a:spLocks noGrp="1"/>
          </p:cNvSpPr>
          <p:nvPr>
            <p:ph type="dgm" idx="2"/>
          </p:nvPr>
        </p:nvSpPr>
        <p:spPr>
          <a:xfrm>
            <a:off x="838200" y="2111375"/>
            <a:ext cx="10515600" cy="37449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4" name="Google Shape;8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1"/>
          <p:cNvSpPr txBox="1"/>
          <p:nvPr/>
        </p:nvSpPr>
        <p:spPr>
          <a:xfrm>
            <a:off x="2024500" y="1719325"/>
            <a:ext cx="8948400" cy="18054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SzPts val="935"/>
              <a:buNone/>
            </a:pPr>
            <a:r>
              <a:rPr lang="en-US" sz="4580" b="1" dirty="0">
                <a:solidFill>
                  <a:schemeClr val="dk1"/>
                </a:solidFill>
                <a:latin typeface="Raleway"/>
                <a:ea typeface="Raleway"/>
                <a:cs typeface="Raleway"/>
                <a:sym typeface="Raleway"/>
              </a:rPr>
              <a:t>Price Recommendation System </a:t>
            </a:r>
            <a:endParaRPr sz="4580" b="1" dirty="0">
              <a:solidFill>
                <a:schemeClr val="dk1"/>
              </a:solidFill>
              <a:latin typeface="Raleway"/>
              <a:ea typeface="Raleway"/>
              <a:cs typeface="Raleway"/>
              <a:sym typeface="Raleway"/>
            </a:endParaRPr>
          </a:p>
          <a:p>
            <a:pPr marL="0" lvl="0" indent="0" algn="l" rtl="0">
              <a:lnSpc>
                <a:spcPct val="85000"/>
              </a:lnSpc>
              <a:spcBef>
                <a:spcPts val="0"/>
              </a:spcBef>
              <a:spcAft>
                <a:spcPts val="0"/>
              </a:spcAft>
              <a:buSzPts val="935"/>
              <a:buNone/>
            </a:pPr>
            <a:r>
              <a:rPr lang="en-US" sz="4580" b="1" dirty="0">
                <a:solidFill>
                  <a:schemeClr val="dk1"/>
                </a:solidFill>
                <a:latin typeface="Raleway"/>
                <a:ea typeface="Raleway"/>
                <a:cs typeface="Raleway"/>
                <a:sym typeface="Raleway"/>
              </a:rPr>
              <a:t>For Hospitality Sector</a:t>
            </a:r>
            <a:endParaRPr sz="4580" b="1" dirty="0">
              <a:solidFill>
                <a:schemeClr val="dk1"/>
              </a:solidFill>
              <a:latin typeface="Raleway"/>
              <a:ea typeface="Raleway"/>
              <a:cs typeface="Raleway"/>
              <a:sym typeface="Raleway"/>
            </a:endParaRPr>
          </a:p>
          <a:p>
            <a:pPr marL="0" lvl="0" indent="0" algn="l" rtl="0">
              <a:lnSpc>
                <a:spcPct val="85000"/>
              </a:lnSpc>
              <a:spcBef>
                <a:spcPts val="0"/>
              </a:spcBef>
              <a:spcAft>
                <a:spcPts val="0"/>
              </a:spcAft>
              <a:buClr>
                <a:schemeClr val="dk1"/>
              </a:buClr>
              <a:buSzPts val="935"/>
              <a:buFont typeface="Arial"/>
              <a:buNone/>
            </a:pPr>
            <a:endParaRPr sz="2360" dirty="0">
              <a:solidFill>
                <a:schemeClr val="dk1"/>
              </a:solidFill>
              <a:latin typeface="Roboto"/>
              <a:ea typeface="Roboto"/>
              <a:cs typeface="Roboto"/>
              <a:sym typeface="Roboto"/>
            </a:endParaRPr>
          </a:p>
          <a:p>
            <a:pPr marL="0" lvl="0" indent="0" algn="l" rtl="0">
              <a:lnSpc>
                <a:spcPct val="85000"/>
              </a:lnSpc>
              <a:spcBef>
                <a:spcPts val="0"/>
              </a:spcBef>
              <a:spcAft>
                <a:spcPts val="0"/>
              </a:spcAft>
              <a:buClr>
                <a:schemeClr val="dk1"/>
              </a:buClr>
              <a:buSzPts val="935"/>
              <a:buFont typeface="Arial"/>
              <a:buNone/>
            </a:pPr>
            <a:r>
              <a:rPr lang="en-US" sz="2360" dirty="0">
                <a:solidFill>
                  <a:schemeClr val="dk1"/>
                </a:solidFill>
                <a:latin typeface="Raleway"/>
                <a:ea typeface="Raleway"/>
                <a:cs typeface="Raleway"/>
                <a:sym typeface="Raleway"/>
              </a:rPr>
              <a:t>Mini Project Presentation: Zeroth Review</a:t>
            </a:r>
            <a:endParaRPr sz="3448" dirty="0">
              <a:solidFill>
                <a:schemeClr val="dk1"/>
              </a:solidFill>
              <a:latin typeface="Raleway"/>
              <a:ea typeface="Raleway"/>
              <a:cs typeface="Raleway"/>
              <a:sym typeface="Raleway"/>
            </a:endParaRPr>
          </a:p>
        </p:txBody>
      </p:sp>
      <p:sp>
        <p:nvSpPr>
          <p:cNvPr id="182" name="Google Shape;182;p1"/>
          <p:cNvSpPr txBox="1">
            <a:spLocks noGrp="1"/>
          </p:cNvSpPr>
          <p:nvPr>
            <p:ph type="body" idx="2"/>
          </p:nvPr>
        </p:nvSpPr>
        <p:spPr>
          <a:xfrm>
            <a:off x="4753420" y="4481500"/>
            <a:ext cx="1488000" cy="2604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300"/>
              <a:buNone/>
            </a:pPr>
            <a:r>
              <a:rPr lang="en-US" sz="1700">
                <a:latin typeface="Roboto"/>
                <a:ea typeface="Roboto"/>
                <a:cs typeface="Roboto"/>
                <a:sym typeface="Roboto"/>
              </a:rPr>
              <a:t>SJC20AD036</a:t>
            </a:r>
            <a:endParaRPr sz="1700">
              <a:latin typeface="Roboto"/>
              <a:ea typeface="Roboto"/>
              <a:cs typeface="Roboto"/>
              <a:sym typeface="Roboto"/>
            </a:endParaRPr>
          </a:p>
        </p:txBody>
      </p:sp>
      <p:sp>
        <p:nvSpPr>
          <p:cNvPr id="183" name="Google Shape;183;p1"/>
          <p:cNvSpPr txBox="1">
            <a:spLocks noGrp="1"/>
          </p:cNvSpPr>
          <p:nvPr>
            <p:ph type="body" idx="3"/>
          </p:nvPr>
        </p:nvSpPr>
        <p:spPr>
          <a:xfrm>
            <a:off x="2826732" y="4481488"/>
            <a:ext cx="1369200" cy="260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500"/>
              <a:buNone/>
            </a:pPr>
            <a:r>
              <a:rPr lang="en-US" sz="1700">
                <a:latin typeface="Roboto"/>
                <a:ea typeface="Roboto"/>
                <a:cs typeface="Roboto"/>
                <a:sym typeface="Roboto"/>
              </a:rPr>
              <a:t>HASHIF V.S</a:t>
            </a:r>
            <a:endParaRPr sz="1700">
              <a:latin typeface="Roboto"/>
              <a:ea typeface="Roboto"/>
              <a:cs typeface="Roboto"/>
              <a:sym typeface="Roboto"/>
            </a:endParaRPr>
          </a:p>
        </p:txBody>
      </p:sp>
      <p:sp>
        <p:nvSpPr>
          <p:cNvPr id="184" name="Google Shape;184;p1"/>
          <p:cNvSpPr txBox="1">
            <a:spLocks noGrp="1"/>
          </p:cNvSpPr>
          <p:nvPr>
            <p:ph type="body" idx="4"/>
          </p:nvPr>
        </p:nvSpPr>
        <p:spPr>
          <a:xfrm>
            <a:off x="4753420" y="4688500"/>
            <a:ext cx="1488000" cy="2604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300"/>
              <a:buNone/>
            </a:pPr>
            <a:r>
              <a:rPr lang="en-US" sz="1700">
                <a:latin typeface="Roboto"/>
                <a:ea typeface="Roboto"/>
                <a:cs typeface="Roboto"/>
                <a:sym typeface="Roboto"/>
              </a:rPr>
              <a:t>SJC20AD039</a:t>
            </a:r>
            <a:endParaRPr sz="1700">
              <a:latin typeface="Roboto"/>
              <a:ea typeface="Roboto"/>
              <a:cs typeface="Roboto"/>
              <a:sym typeface="Roboto"/>
            </a:endParaRPr>
          </a:p>
        </p:txBody>
      </p:sp>
      <p:sp>
        <p:nvSpPr>
          <p:cNvPr id="185" name="Google Shape;185;p1"/>
          <p:cNvSpPr txBox="1">
            <a:spLocks noGrp="1"/>
          </p:cNvSpPr>
          <p:nvPr>
            <p:ph type="body" idx="4294967295"/>
          </p:nvPr>
        </p:nvSpPr>
        <p:spPr>
          <a:xfrm>
            <a:off x="2674312" y="4867225"/>
            <a:ext cx="1674000" cy="343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500"/>
              <a:buNone/>
            </a:pPr>
            <a:r>
              <a:rPr lang="en-US" sz="1700">
                <a:latin typeface="Roboto"/>
                <a:ea typeface="Roboto"/>
                <a:cs typeface="Roboto"/>
                <a:sym typeface="Roboto"/>
              </a:rPr>
              <a:t>JOMAL P JOY</a:t>
            </a:r>
            <a:endParaRPr sz="1600">
              <a:latin typeface="Roboto"/>
              <a:ea typeface="Roboto"/>
              <a:cs typeface="Roboto"/>
              <a:sym typeface="Roboto"/>
            </a:endParaRPr>
          </a:p>
        </p:txBody>
      </p:sp>
      <p:sp>
        <p:nvSpPr>
          <p:cNvPr id="186" name="Google Shape;186;p1"/>
          <p:cNvSpPr txBox="1">
            <a:spLocks noGrp="1"/>
          </p:cNvSpPr>
          <p:nvPr>
            <p:ph type="body" idx="4294967295"/>
          </p:nvPr>
        </p:nvSpPr>
        <p:spPr>
          <a:xfrm>
            <a:off x="4700520" y="4867232"/>
            <a:ext cx="1593600" cy="343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300"/>
              <a:buNone/>
            </a:pPr>
            <a:r>
              <a:rPr lang="en-US" sz="1700">
                <a:latin typeface="Roboto"/>
                <a:ea typeface="Roboto"/>
                <a:cs typeface="Roboto"/>
                <a:sym typeface="Roboto"/>
              </a:rPr>
              <a:t>SJC20AD043</a:t>
            </a:r>
            <a:endParaRPr sz="1700">
              <a:latin typeface="Roboto"/>
              <a:ea typeface="Roboto"/>
              <a:cs typeface="Roboto"/>
              <a:sym typeface="Roboto"/>
            </a:endParaRPr>
          </a:p>
        </p:txBody>
      </p:sp>
      <p:sp>
        <p:nvSpPr>
          <p:cNvPr id="187" name="Google Shape;187;p1"/>
          <p:cNvSpPr txBox="1">
            <a:spLocks noGrp="1"/>
          </p:cNvSpPr>
          <p:nvPr>
            <p:ph type="body" idx="4294967295"/>
          </p:nvPr>
        </p:nvSpPr>
        <p:spPr>
          <a:xfrm>
            <a:off x="2911444" y="5061500"/>
            <a:ext cx="1199700" cy="343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500"/>
              <a:buNone/>
            </a:pPr>
            <a:r>
              <a:rPr lang="en-US" sz="1700">
                <a:latin typeface="Roboto"/>
                <a:ea typeface="Roboto"/>
                <a:cs typeface="Roboto"/>
                <a:sym typeface="Roboto"/>
              </a:rPr>
              <a:t>PRIYAN V</a:t>
            </a:r>
            <a:endParaRPr sz="1600">
              <a:latin typeface="Roboto"/>
              <a:ea typeface="Roboto"/>
              <a:cs typeface="Roboto"/>
              <a:sym typeface="Roboto"/>
            </a:endParaRPr>
          </a:p>
        </p:txBody>
      </p:sp>
      <p:sp>
        <p:nvSpPr>
          <p:cNvPr id="188" name="Google Shape;188;p1"/>
          <p:cNvSpPr txBox="1">
            <a:spLocks noGrp="1"/>
          </p:cNvSpPr>
          <p:nvPr>
            <p:ph type="body" idx="4294967295"/>
          </p:nvPr>
        </p:nvSpPr>
        <p:spPr>
          <a:xfrm>
            <a:off x="4700541" y="5061500"/>
            <a:ext cx="1593600" cy="343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300"/>
              <a:buNone/>
            </a:pPr>
            <a:r>
              <a:rPr lang="en-US" sz="1700">
                <a:latin typeface="Roboto"/>
                <a:ea typeface="Roboto"/>
                <a:cs typeface="Roboto"/>
                <a:sym typeface="Roboto"/>
              </a:rPr>
              <a:t>SJC20AD050</a:t>
            </a:r>
            <a:endParaRPr sz="1700">
              <a:latin typeface="Roboto"/>
              <a:ea typeface="Roboto"/>
              <a:cs typeface="Roboto"/>
              <a:sym typeface="Roboto"/>
            </a:endParaRPr>
          </a:p>
        </p:txBody>
      </p:sp>
      <p:sp>
        <p:nvSpPr>
          <p:cNvPr id="189" name="Google Shape;189;p1"/>
          <p:cNvSpPr txBox="1"/>
          <p:nvPr/>
        </p:nvSpPr>
        <p:spPr>
          <a:xfrm>
            <a:off x="3635321" y="4069163"/>
            <a:ext cx="1674000" cy="44778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1900" b="1" dirty="0">
                <a:solidFill>
                  <a:schemeClr val="dk1"/>
                </a:solidFill>
                <a:latin typeface="Roboto"/>
                <a:ea typeface="Roboto"/>
                <a:cs typeface="Roboto"/>
                <a:sym typeface="Roboto"/>
              </a:rPr>
              <a:t>Presented By</a:t>
            </a:r>
            <a:endParaRPr sz="1900" b="1" dirty="0">
              <a:solidFill>
                <a:schemeClr val="dk1"/>
              </a:solidFill>
              <a:latin typeface="Roboto"/>
              <a:ea typeface="Roboto"/>
              <a:cs typeface="Roboto"/>
              <a:sym typeface="Roboto"/>
            </a:endParaRPr>
          </a:p>
        </p:txBody>
      </p:sp>
      <p:sp>
        <p:nvSpPr>
          <p:cNvPr id="190" name="Google Shape;190;p1"/>
          <p:cNvSpPr txBox="1"/>
          <p:nvPr/>
        </p:nvSpPr>
        <p:spPr>
          <a:xfrm>
            <a:off x="8074538" y="4079188"/>
            <a:ext cx="1774500" cy="448200"/>
          </a:xfrm>
          <a:prstGeom prst="rect">
            <a:avLst/>
          </a:prstGeom>
          <a:no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Clr>
                <a:schemeClr val="dk1"/>
              </a:buClr>
              <a:buSzPts val="2380"/>
              <a:buFont typeface="Arial"/>
              <a:buNone/>
            </a:pPr>
            <a:r>
              <a:rPr lang="en-US" sz="2000" b="1" dirty="0">
                <a:solidFill>
                  <a:schemeClr val="dk1"/>
                </a:solidFill>
                <a:latin typeface="Roboto"/>
                <a:ea typeface="Roboto"/>
                <a:cs typeface="Roboto"/>
                <a:sym typeface="Roboto"/>
              </a:rPr>
              <a:t>Guided By</a:t>
            </a:r>
            <a:endParaRPr sz="2000" b="1" dirty="0">
              <a:solidFill>
                <a:schemeClr val="dk1"/>
              </a:solidFill>
              <a:latin typeface="Roboto"/>
              <a:ea typeface="Roboto"/>
              <a:cs typeface="Roboto"/>
              <a:sym typeface="Roboto"/>
            </a:endParaRPr>
          </a:p>
        </p:txBody>
      </p:sp>
      <p:sp>
        <p:nvSpPr>
          <p:cNvPr id="191" name="Google Shape;191;p1"/>
          <p:cNvSpPr txBox="1"/>
          <p:nvPr/>
        </p:nvSpPr>
        <p:spPr>
          <a:xfrm>
            <a:off x="6569700" y="4519160"/>
            <a:ext cx="4784100" cy="731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800"/>
              <a:buFont typeface="Arial"/>
              <a:buNone/>
            </a:pPr>
            <a:r>
              <a:rPr lang="en-US" sz="1900">
                <a:solidFill>
                  <a:schemeClr val="dk1"/>
                </a:solidFill>
                <a:latin typeface="Roboto"/>
                <a:ea typeface="Roboto"/>
                <a:cs typeface="Roboto"/>
                <a:sym typeface="Roboto"/>
              </a:rPr>
              <a:t>Ms.Neena Joseph</a:t>
            </a:r>
            <a:endParaRPr sz="1900">
              <a:solidFill>
                <a:schemeClr val="dk1"/>
              </a:solidFill>
              <a:latin typeface="Roboto"/>
              <a:ea typeface="Roboto"/>
              <a:cs typeface="Roboto"/>
              <a:sym typeface="Roboto"/>
            </a:endParaRPr>
          </a:p>
          <a:p>
            <a:pPr marL="0" lvl="0" indent="0" algn="ctr" rtl="0">
              <a:lnSpc>
                <a:spcPct val="90000"/>
              </a:lnSpc>
              <a:spcBef>
                <a:spcPts val="0"/>
              </a:spcBef>
              <a:spcAft>
                <a:spcPts val="0"/>
              </a:spcAft>
              <a:buClr>
                <a:schemeClr val="dk1"/>
              </a:buClr>
              <a:buSzPts val="1800"/>
              <a:buFont typeface="Arial"/>
              <a:buNone/>
            </a:pPr>
            <a:r>
              <a:rPr lang="en-US" sz="1600" i="0" u="none" strike="noStrike" cap="none">
                <a:solidFill>
                  <a:schemeClr val="dk1"/>
                </a:solidFill>
                <a:latin typeface="Roboto"/>
                <a:ea typeface="Roboto"/>
                <a:cs typeface="Roboto"/>
                <a:sym typeface="Roboto"/>
              </a:rPr>
              <a:t>Assistant Professor </a:t>
            </a:r>
            <a:endParaRPr sz="1700">
              <a:solidFill>
                <a:schemeClr val="dk1"/>
              </a:solidFill>
              <a:latin typeface="Roboto"/>
              <a:ea typeface="Roboto"/>
              <a:cs typeface="Roboto"/>
              <a:sym typeface="Roboto"/>
            </a:endParaRPr>
          </a:p>
          <a:p>
            <a:pPr marL="0" marR="0" lvl="0" indent="0" algn="ctr" rtl="0">
              <a:lnSpc>
                <a:spcPct val="85000"/>
              </a:lnSpc>
              <a:spcBef>
                <a:spcPts val="0"/>
              </a:spcBef>
              <a:spcAft>
                <a:spcPts val="0"/>
              </a:spcAft>
              <a:buClr>
                <a:schemeClr val="dk1"/>
              </a:buClr>
              <a:buSzPts val="1300"/>
              <a:buFont typeface="Arial"/>
              <a:buNone/>
            </a:pPr>
            <a:r>
              <a:rPr lang="en-US" sz="1600" i="0" u="none" strike="noStrike" cap="none">
                <a:solidFill>
                  <a:schemeClr val="dk1"/>
                </a:solidFill>
                <a:latin typeface="Roboto"/>
                <a:ea typeface="Roboto"/>
                <a:cs typeface="Roboto"/>
                <a:sym typeface="Roboto"/>
              </a:rPr>
              <a:t>Artificial Intelligence and Data Science</a:t>
            </a:r>
            <a:r>
              <a:rPr lang="en-US" sz="1700">
                <a:solidFill>
                  <a:schemeClr val="dk1"/>
                </a:solidFill>
                <a:latin typeface="Roboto"/>
                <a:ea typeface="Roboto"/>
                <a:cs typeface="Roboto"/>
                <a:sym typeface="Roboto"/>
              </a:rPr>
              <a:t> </a:t>
            </a:r>
            <a:r>
              <a:rPr lang="en-US" sz="1600" i="0" u="none" strike="noStrike" cap="none">
                <a:solidFill>
                  <a:schemeClr val="dk1"/>
                </a:solidFill>
                <a:latin typeface="Roboto"/>
                <a:ea typeface="Roboto"/>
                <a:cs typeface="Roboto"/>
                <a:sym typeface="Roboto"/>
              </a:rPr>
              <a:t>Department </a:t>
            </a:r>
            <a:endParaRPr sz="1700">
              <a:solidFill>
                <a:schemeClr val="dk1"/>
              </a:solidFill>
              <a:latin typeface="Roboto"/>
              <a:ea typeface="Roboto"/>
              <a:cs typeface="Roboto"/>
              <a:sym typeface="Roboto"/>
            </a:endParaRPr>
          </a:p>
          <a:p>
            <a:pPr marL="0" marR="0" lvl="0" indent="0" algn="ctr" rtl="0">
              <a:lnSpc>
                <a:spcPct val="85000"/>
              </a:lnSpc>
              <a:spcBef>
                <a:spcPts val="0"/>
              </a:spcBef>
              <a:spcAft>
                <a:spcPts val="0"/>
              </a:spcAft>
              <a:buClr>
                <a:schemeClr val="dk1"/>
              </a:buClr>
              <a:buSzPts val="1300"/>
              <a:buFont typeface="Arial"/>
              <a:buNone/>
            </a:pPr>
            <a:endParaRPr sz="1600" i="0" u="none" strike="noStrike" cap="none">
              <a:solidFill>
                <a:schemeClr val="dk1"/>
              </a:solidFill>
              <a:latin typeface="Roboto"/>
              <a:ea typeface="Roboto"/>
              <a:cs typeface="Roboto"/>
              <a:sym typeface="Roboto"/>
            </a:endParaRPr>
          </a:p>
        </p:txBody>
      </p:sp>
      <p:sp>
        <p:nvSpPr>
          <p:cNvPr id="192" name="Google Shape;192;p1"/>
          <p:cNvSpPr txBox="1">
            <a:spLocks noGrp="1"/>
          </p:cNvSpPr>
          <p:nvPr>
            <p:ph type="dt" idx="10"/>
          </p:nvPr>
        </p:nvSpPr>
        <p:spPr>
          <a:xfrm>
            <a:off x="5413430" y="6383782"/>
            <a:ext cx="136514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50">
                <a:solidFill>
                  <a:schemeClr val="dk1"/>
                </a:solidFill>
                <a:latin typeface="Roboto"/>
                <a:ea typeface="Roboto"/>
                <a:cs typeface="Roboto"/>
                <a:sym typeface="Roboto"/>
              </a:rPr>
              <a:t>15 March,2023</a:t>
            </a:r>
            <a:endParaRPr sz="1250">
              <a:solidFill>
                <a:schemeClr val="dk1"/>
              </a:solidFill>
              <a:latin typeface="Roboto"/>
              <a:ea typeface="Roboto"/>
              <a:cs typeface="Roboto"/>
              <a:sym typeface="Roboto"/>
            </a:endParaRPr>
          </a:p>
        </p:txBody>
      </p:sp>
      <p:sp>
        <p:nvSpPr>
          <p:cNvPr id="193" name="Google Shape;193;p1"/>
          <p:cNvSpPr txBox="1">
            <a:spLocks noGrp="1"/>
          </p:cNvSpPr>
          <p:nvPr>
            <p:ph type="ftr" idx="11"/>
          </p:nvPr>
        </p:nvSpPr>
        <p:spPr>
          <a:xfrm>
            <a:off x="357521" y="6383782"/>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50" dirty="0">
                <a:solidFill>
                  <a:schemeClr val="dk1"/>
                </a:solidFill>
                <a:latin typeface="Roboto"/>
                <a:ea typeface="Roboto"/>
                <a:cs typeface="Roboto"/>
                <a:sym typeface="Roboto"/>
              </a:rPr>
              <a:t>Mini Project (ADD-334) : Zeroth Review</a:t>
            </a:r>
            <a:endParaRPr sz="1250" dirty="0">
              <a:solidFill>
                <a:schemeClr val="dk1"/>
              </a:solidFill>
              <a:latin typeface="Roboto"/>
              <a:ea typeface="Roboto"/>
              <a:cs typeface="Roboto"/>
              <a:sym typeface="Roboto"/>
            </a:endParaRPr>
          </a:p>
        </p:txBody>
      </p:sp>
      <p:sp>
        <p:nvSpPr>
          <p:cNvPr id="194" name="Google Shape;194;p1"/>
          <p:cNvSpPr txBox="1">
            <a:spLocks noGrp="1"/>
          </p:cNvSpPr>
          <p:nvPr>
            <p:ph type="sldNum" idx="12"/>
          </p:nvPr>
        </p:nvSpPr>
        <p:spPr>
          <a:xfrm>
            <a:off x="10972900" y="6385052"/>
            <a:ext cx="380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50">
                <a:solidFill>
                  <a:schemeClr val="dk1"/>
                </a:solidFill>
                <a:latin typeface="Roboto"/>
                <a:ea typeface="Roboto"/>
                <a:cs typeface="Roboto"/>
                <a:sym typeface="Roboto"/>
              </a:rPr>
              <a:t>1</a:t>
            </a:fld>
            <a:endParaRPr sz="1250" dirty="0">
              <a:solidFill>
                <a:schemeClr val="dk1"/>
              </a:solidFill>
              <a:latin typeface="Roboto"/>
              <a:ea typeface="Roboto"/>
              <a:cs typeface="Roboto"/>
              <a:sym typeface="Roboto"/>
            </a:endParaRPr>
          </a:p>
        </p:txBody>
      </p:sp>
      <p:sp>
        <p:nvSpPr>
          <p:cNvPr id="195" name="Google Shape;195;p1"/>
          <p:cNvSpPr txBox="1">
            <a:spLocks noGrp="1"/>
          </p:cNvSpPr>
          <p:nvPr>
            <p:ph type="body" idx="3"/>
          </p:nvPr>
        </p:nvSpPr>
        <p:spPr>
          <a:xfrm>
            <a:off x="2317775" y="4688498"/>
            <a:ext cx="2387100" cy="26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500"/>
              <a:buNone/>
            </a:pPr>
            <a:r>
              <a:rPr lang="en-US" sz="1700">
                <a:latin typeface="Roboto"/>
                <a:ea typeface="Roboto"/>
                <a:cs typeface="Roboto"/>
                <a:sym typeface="Roboto"/>
              </a:rPr>
              <a:t>JAIDON GILL SHAJAN</a:t>
            </a:r>
            <a:endParaRPr sz="16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1a40c3dd24_0_7"/>
          <p:cNvSpPr txBox="1">
            <a:spLocks noGrp="1"/>
          </p:cNvSpPr>
          <p:nvPr>
            <p:ph type="title"/>
          </p:nvPr>
        </p:nvSpPr>
        <p:spPr>
          <a:xfrm>
            <a:off x="4679550" y="115950"/>
            <a:ext cx="2832900" cy="624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600" b="1">
                <a:latin typeface="Roboto"/>
                <a:ea typeface="Roboto"/>
                <a:cs typeface="Roboto"/>
                <a:sym typeface="Roboto"/>
              </a:rPr>
              <a:t>METHODOLOGY</a:t>
            </a:r>
            <a:endParaRPr sz="2600" b="1">
              <a:latin typeface="Roboto"/>
              <a:ea typeface="Roboto"/>
              <a:cs typeface="Roboto"/>
              <a:sym typeface="Roboto"/>
            </a:endParaRPr>
          </a:p>
        </p:txBody>
      </p:sp>
      <p:sp>
        <p:nvSpPr>
          <p:cNvPr id="285" name="Google Shape;285;g21a40c3dd24_0_7"/>
          <p:cNvSpPr txBox="1"/>
          <p:nvPr/>
        </p:nvSpPr>
        <p:spPr>
          <a:xfrm>
            <a:off x="3645280" y="5698336"/>
            <a:ext cx="490144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latin typeface="Roboto" panose="02000000000000000000" pitchFamily="2" charset="0"/>
                <a:ea typeface="Roboto" panose="02000000000000000000" pitchFamily="2" charset="0"/>
              </a:rPr>
              <a:t>Fig1.0:Price recommendation system methodology diagram</a:t>
            </a:r>
            <a:endParaRPr b="1" dirty="0">
              <a:latin typeface="Roboto" panose="02000000000000000000" pitchFamily="2" charset="0"/>
              <a:ea typeface="Roboto" panose="02000000000000000000" pitchFamily="2" charset="0"/>
            </a:endParaRPr>
          </a:p>
        </p:txBody>
      </p:sp>
      <p:pic>
        <p:nvPicPr>
          <p:cNvPr id="286" name="Google Shape;286;g21a40c3dd24_0_7"/>
          <p:cNvPicPr preferRelativeResize="0"/>
          <p:nvPr/>
        </p:nvPicPr>
        <p:blipFill>
          <a:blip r:embed="rId3">
            <a:alphaModFix/>
          </a:blip>
          <a:stretch>
            <a:fillRect/>
          </a:stretch>
        </p:blipFill>
        <p:spPr>
          <a:xfrm>
            <a:off x="152400" y="1414912"/>
            <a:ext cx="11887201" cy="4028182"/>
          </a:xfrm>
          <a:prstGeom prst="rect">
            <a:avLst/>
          </a:prstGeom>
          <a:noFill/>
          <a:ln>
            <a:noFill/>
          </a:ln>
        </p:spPr>
      </p:pic>
      <p:sp>
        <p:nvSpPr>
          <p:cNvPr id="2" name="Google Shape;203;g200661e8797_0_19">
            <a:extLst>
              <a:ext uri="{FF2B5EF4-FFF2-40B4-BE49-F238E27FC236}">
                <a16:creationId xmlns:a16="http://schemas.microsoft.com/office/drawing/2014/main" id="{AC39998C-F59F-AC26-10FA-6BBE83D26B15}"/>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A3FF24B9-FFB3-5EA3-7009-00337CD1EB46}"/>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7A7ACB3E-B9E2-3032-1423-86B5E604E672}"/>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10</a:t>
            </a:fld>
            <a:endParaRPr sz="12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8"/>
          <p:cNvSpPr txBox="1"/>
          <p:nvPr/>
        </p:nvSpPr>
        <p:spPr>
          <a:xfrm>
            <a:off x="1418700" y="1589400"/>
            <a:ext cx="1761600" cy="424200"/>
          </a:xfrm>
          <a:prstGeom prst="rect">
            <a:avLst/>
          </a:prstGeom>
          <a:noFill/>
          <a:ln>
            <a:noFill/>
          </a:ln>
        </p:spPr>
        <p:txBody>
          <a:bodyPr spcFirstLastPara="1" wrap="square" lIns="91425" tIns="91425" rIns="91425" bIns="91425" anchor="t" anchorCtr="0">
            <a:noAutofit/>
          </a:bodyPr>
          <a:lstStyle/>
          <a:p>
            <a:pPr marL="0" lvl="0" indent="0" algn="just" rtl="0">
              <a:lnSpc>
                <a:spcPct val="80000"/>
              </a:lnSpc>
              <a:spcBef>
                <a:spcPts val="0"/>
              </a:spcBef>
              <a:spcAft>
                <a:spcPts val="0"/>
              </a:spcAft>
              <a:buNone/>
            </a:pPr>
            <a:r>
              <a:rPr lang="en-US" sz="2600" b="1">
                <a:solidFill>
                  <a:srgbClr val="1A1A1A"/>
                </a:solidFill>
                <a:latin typeface="Roboto"/>
                <a:ea typeface="Roboto"/>
                <a:cs typeface="Roboto"/>
                <a:sym typeface="Roboto"/>
              </a:rPr>
              <a:t>Objectives </a:t>
            </a:r>
            <a:endParaRPr sz="2600" b="1">
              <a:solidFill>
                <a:srgbClr val="1A1A1A"/>
              </a:solidFill>
              <a:latin typeface="Roboto"/>
              <a:ea typeface="Roboto"/>
              <a:cs typeface="Roboto"/>
              <a:sym typeface="Roboto"/>
            </a:endParaRPr>
          </a:p>
        </p:txBody>
      </p:sp>
      <p:sp>
        <p:nvSpPr>
          <p:cNvPr id="292" name="Google Shape;292;p8"/>
          <p:cNvSpPr txBox="1"/>
          <p:nvPr/>
        </p:nvSpPr>
        <p:spPr>
          <a:xfrm>
            <a:off x="1418700" y="2013600"/>
            <a:ext cx="9354600" cy="2830800"/>
          </a:xfrm>
          <a:prstGeom prst="rect">
            <a:avLst/>
          </a:prstGeom>
          <a:noFill/>
          <a:ln>
            <a:noFill/>
          </a:ln>
        </p:spPr>
        <p:txBody>
          <a:bodyPr spcFirstLastPara="1" wrap="square" lIns="91425" tIns="91425" rIns="91425" bIns="91425" anchor="t" anchorCtr="0">
            <a:noAutofit/>
          </a:bodyPr>
          <a:lstStyle/>
          <a:p>
            <a:pPr marL="457200" lvl="0" indent="-349250" algn="just" rtl="0">
              <a:lnSpc>
                <a:spcPct val="115000"/>
              </a:lnSpc>
              <a:spcBef>
                <a:spcPts val="0"/>
              </a:spcBef>
              <a:spcAft>
                <a:spcPts val="0"/>
              </a:spcAft>
              <a:buClr>
                <a:srgbClr val="1A1A1A"/>
              </a:buClr>
              <a:buSzPts val="1900"/>
              <a:buFont typeface="Roboto"/>
              <a:buChar char="●"/>
            </a:pPr>
            <a:r>
              <a:rPr lang="en-US" sz="1900" dirty="0">
                <a:solidFill>
                  <a:srgbClr val="1A1A1A"/>
                </a:solidFill>
                <a:latin typeface="Roboto"/>
                <a:ea typeface="Roboto"/>
                <a:cs typeface="Roboto"/>
                <a:sym typeface="Roboto"/>
              </a:rPr>
              <a:t>Develop a hotel room price recommendation system using machine learning algorithms that can assist hotel revenue managers in making informed pricing decisions. </a:t>
            </a:r>
            <a:endParaRPr sz="1900" dirty="0">
              <a:solidFill>
                <a:srgbClr val="1A1A1A"/>
              </a:solidFill>
              <a:latin typeface="Roboto"/>
              <a:ea typeface="Roboto"/>
              <a:cs typeface="Roboto"/>
              <a:sym typeface="Roboto"/>
            </a:endParaRPr>
          </a:p>
          <a:p>
            <a:pPr marL="457200" lvl="0" indent="-349250" algn="just" rtl="0">
              <a:lnSpc>
                <a:spcPct val="115000"/>
              </a:lnSpc>
              <a:spcBef>
                <a:spcPts val="0"/>
              </a:spcBef>
              <a:spcAft>
                <a:spcPts val="0"/>
              </a:spcAft>
              <a:buClr>
                <a:srgbClr val="1A1A1A"/>
              </a:buClr>
              <a:buSzPts val="1900"/>
              <a:buFont typeface="Roboto"/>
              <a:buChar char="●"/>
            </a:pPr>
            <a:r>
              <a:rPr lang="en-US" sz="1900" dirty="0">
                <a:solidFill>
                  <a:srgbClr val="1A1A1A"/>
                </a:solidFill>
                <a:latin typeface="Roboto"/>
                <a:ea typeface="Roboto"/>
                <a:cs typeface="Roboto"/>
                <a:sym typeface="Roboto"/>
              </a:rPr>
              <a:t>Develop a system which is dynamic in nature not by just the data collection methods but also the way in which models are implemented.</a:t>
            </a:r>
            <a:endParaRPr sz="1900" dirty="0">
              <a:solidFill>
                <a:srgbClr val="1A1A1A"/>
              </a:solidFill>
              <a:latin typeface="Roboto"/>
              <a:ea typeface="Roboto"/>
              <a:cs typeface="Roboto"/>
              <a:sym typeface="Roboto"/>
            </a:endParaRPr>
          </a:p>
          <a:p>
            <a:pPr marL="457200" lvl="0" indent="-349250" algn="just" rtl="0">
              <a:lnSpc>
                <a:spcPct val="115000"/>
              </a:lnSpc>
              <a:spcBef>
                <a:spcPts val="0"/>
              </a:spcBef>
              <a:spcAft>
                <a:spcPts val="0"/>
              </a:spcAft>
              <a:buClr>
                <a:srgbClr val="1A1A1A"/>
              </a:buClr>
              <a:buSzPts val="1900"/>
              <a:buFont typeface="Roboto"/>
              <a:buChar char="●"/>
            </a:pPr>
            <a:r>
              <a:rPr lang="en-US" sz="1900" dirty="0">
                <a:solidFill>
                  <a:srgbClr val="1A1A1A"/>
                </a:solidFill>
                <a:latin typeface="Roboto"/>
                <a:ea typeface="Roboto"/>
                <a:cs typeface="Roboto"/>
                <a:sym typeface="Roboto"/>
              </a:rPr>
              <a:t>Provides a user friendly interface.</a:t>
            </a:r>
            <a:endParaRPr sz="1900" dirty="0">
              <a:solidFill>
                <a:srgbClr val="1A1A1A"/>
              </a:solidFill>
              <a:latin typeface="Roboto"/>
              <a:ea typeface="Roboto"/>
              <a:cs typeface="Roboto"/>
              <a:sym typeface="Roboto"/>
            </a:endParaRPr>
          </a:p>
          <a:p>
            <a:pPr marL="457200" lvl="0" indent="-349250" algn="just" rtl="0">
              <a:lnSpc>
                <a:spcPct val="115000"/>
              </a:lnSpc>
              <a:spcBef>
                <a:spcPts val="0"/>
              </a:spcBef>
              <a:spcAft>
                <a:spcPts val="0"/>
              </a:spcAft>
              <a:buClr>
                <a:srgbClr val="1A1A1A"/>
              </a:buClr>
              <a:buSzPts val="1900"/>
              <a:buFont typeface="Roboto"/>
              <a:buChar char="●"/>
            </a:pPr>
            <a:r>
              <a:rPr lang="en-US" sz="1900" dirty="0">
                <a:solidFill>
                  <a:srgbClr val="1A1A1A"/>
                </a:solidFill>
                <a:latin typeface="Roboto"/>
                <a:ea typeface="Roboto"/>
                <a:cs typeface="Roboto"/>
                <a:sym typeface="Roboto"/>
              </a:rPr>
              <a:t>Unlike existing systems develop an open-source system that can be accessed by any business owner in the hospitality sector free of cost.</a:t>
            </a:r>
            <a:endParaRPr sz="1900" dirty="0">
              <a:solidFill>
                <a:srgbClr val="1A1A1A"/>
              </a:solidFill>
              <a:latin typeface="Roboto"/>
              <a:ea typeface="Roboto"/>
              <a:cs typeface="Roboto"/>
              <a:sym typeface="Roboto"/>
            </a:endParaRPr>
          </a:p>
          <a:p>
            <a:pPr marL="457200" lvl="0" indent="0" algn="just" rtl="0">
              <a:lnSpc>
                <a:spcPct val="115000"/>
              </a:lnSpc>
              <a:spcBef>
                <a:spcPts val="1200"/>
              </a:spcBef>
              <a:spcAft>
                <a:spcPts val="1200"/>
              </a:spcAft>
              <a:buNone/>
            </a:pPr>
            <a:endParaRPr sz="2000" dirty="0">
              <a:solidFill>
                <a:srgbClr val="1A1A1A"/>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387099AB-DC61-8045-A2B8-1FBA91B13E9D}"/>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E2CBA1B4-7892-BB4D-B511-BD0E9FC81CFC}"/>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D3076AF1-CCAB-4D10-F9B4-7E277A705737}"/>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11</a:t>
            </a:fld>
            <a:endParaRPr sz="12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12"/>
          <p:cNvSpPr txBox="1"/>
          <p:nvPr/>
        </p:nvSpPr>
        <p:spPr>
          <a:xfrm>
            <a:off x="2101025" y="1566225"/>
            <a:ext cx="2743200" cy="526200"/>
          </a:xfrm>
          <a:prstGeom prst="rect">
            <a:avLst/>
          </a:prstGeom>
          <a:noFill/>
          <a:ln>
            <a:noFill/>
          </a:ln>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US" sz="2600" b="1">
                <a:solidFill>
                  <a:schemeClr val="dk1"/>
                </a:solidFill>
                <a:latin typeface="Roboto"/>
                <a:ea typeface="Roboto"/>
                <a:cs typeface="Roboto"/>
                <a:sym typeface="Roboto"/>
              </a:rPr>
              <a:t>Data Description</a:t>
            </a:r>
            <a:endParaRPr sz="2600" b="1">
              <a:solidFill>
                <a:schemeClr val="dk1"/>
              </a:solidFill>
              <a:latin typeface="Roboto"/>
              <a:ea typeface="Roboto"/>
              <a:cs typeface="Roboto"/>
              <a:sym typeface="Roboto"/>
            </a:endParaRPr>
          </a:p>
        </p:txBody>
      </p:sp>
      <p:sp>
        <p:nvSpPr>
          <p:cNvPr id="301" name="Google Shape;301;p12"/>
          <p:cNvSpPr txBox="1"/>
          <p:nvPr/>
        </p:nvSpPr>
        <p:spPr>
          <a:xfrm>
            <a:off x="1997400" y="2254575"/>
            <a:ext cx="8197200" cy="3010800"/>
          </a:xfrm>
          <a:prstGeom prst="rect">
            <a:avLst/>
          </a:prstGeom>
          <a:solidFill>
            <a:srgbClr val="FFFFFF">
              <a:alpha val="0"/>
            </a:srgbClr>
          </a:solidFill>
          <a:ln>
            <a:noFill/>
          </a:ln>
        </p:spPr>
        <p:txBody>
          <a:bodyPr spcFirstLastPara="1" wrap="square" lIns="91425" tIns="91425" rIns="91425" bIns="91425" anchor="t" anchorCtr="0">
            <a:spAutoFit/>
          </a:bodyPr>
          <a:lstStyle/>
          <a:p>
            <a:pPr marL="457200" lvl="0" indent="-342900" algn="just" rtl="0">
              <a:lnSpc>
                <a:spcPct val="115000"/>
              </a:lnSpc>
              <a:spcBef>
                <a:spcPts val="150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We currently use competitor pricing data that can be collected dynamically by web scraping techniques across different websites.</a:t>
            </a:r>
            <a:endParaRPr sz="1800">
              <a:solidFill>
                <a:schemeClr val="dk1"/>
              </a:solidFill>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Competitor Pricing: This data includes pricing information for competing hotels in the area. This data is used to understand the market demand and to provide pricing recommendations that are competitive with other hotels in the area. </a:t>
            </a:r>
            <a:endParaRPr sz="1800">
              <a:solidFill>
                <a:schemeClr val="dk1"/>
              </a:solidFill>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Among several web scraping strategies, we plan to make use of Beautiful Soup library from Python.</a:t>
            </a:r>
            <a:endParaRPr sz="1800">
              <a:solidFill>
                <a:schemeClr val="dk1"/>
              </a:solidFill>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Other relevant data: These include data such as location and type of room.</a:t>
            </a:r>
            <a:endParaRPr sz="1800">
              <a:solidFill>
                <a:schemeClr val="dk1"/>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671BE261-0A2A-9D42-E90D-F0F2B2FE5835}"/>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230F2590-E6FC-5D39-F784-04FD069E97E2}"/>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D401D29A-8701-4F4E-328F-6E2FC83EB84F}"/>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12</a:t>
            </a:fld>
            <a:endParaRPr sz="1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p:nvPr/>
        </p:nvSpPr>
        <p:spPr>
          <a:xfrm>
            <a:off x="1397700" y="1231800"/>
            <a:ext cx="2183700" cy="535200"/>
          </a:xfrm>
          <a:prstGeom prst="rect">
            <a:avLst/>
          </a:prstGeom>
          <a:noFill/>
          <a:ln>
            <a:noFill/>
          </a:ln>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US" sz="2600" b="1">
                <a:solidFill>
                  <a:srgbClr val="1A1A1A"/>
                </a:solidFill>
                <a:latin typeface="Roboto"/>
                <a:ea typeface="Roboto"/>
                <a:cs typeface="Roboto"/>
                <a:sym typeface="Roboto"/>
              </a:rPr>
              <a:t>Future Scope</a:t>
            </a:r>
            <a:endParaRPr sz="2600" b="1">
              <a:solidFill>
                <a:srgbClr val="1A1A1A"/>
              </a:solidFill>
              <a:latin typeface="Roboto"/>
              <a:ea typeface="Roboto"/>
              <a:cs typeface="Roboto"/>
              <a:sym typeface="Roboto"/>
            </a:endParaRPr>
          </a:p>
        </p:txBody>
      </p:sp>
      <p:sp>
        <p:nvSpPr>
          <p:cNvPr id="310" name="Google Shape;310;p10"/>
          <p:cNvSpPr txBox="1"/>
          <p:nvPr/>
        </p:nvSpPr>
        <p:spPr>
          <a:xfrm>
            <a:off x="1812900" y="1767000"/>
            <a:ext cx="8566200" cy="3324000"/>
          </a:xfrm>
          <a:prstGeom prst="rect">
            <a:avLst/>
          </a:prstGeom>
          <a:noFill/>
          <a:ln>
            <a:noFill/>
          </a:ln>
        </p:spPr>
        <p:txBody>
          <a:bodyPr spcFirstLastPara="1" wrap="square" lIns="91425" tIns="91425" rIns="91425" bIns="91425" anchor="t" anchorCtr="0">
            <a:noAutofit/>
          </a:bodyPr>
          <a:lstStyle/>
          <a:p>
            <a:pPr marL="457200" lvl="0" indent="-342900" algn="just" rtl="0">
              <a:lnSpc>
                <a:spcPct val="200000"/>
              </a:lnSpc>
              <a:spcBef>
                <a:spcPts val="1500"/>
              </a:spcBef>
              <a:spcAft>
                <a:spcPts val="0"/>
              </a:spcAft>
              <a:buClr>
                <a:srgbClr val="1A1A1A"/>
              </a:buClr>
              <a:buSzPts val="1800"/>
              <a:buFont typeface="Roboto"/>
              <a:buChar char="●"/>
            </a:pPr>
            <a:r>
              <a:rPr lang="en-US" sz="1800">
                <a:solidFill>
                  <a:srgbClr val="1A1A1A"/>
                </a:solidFill>
                <a:highlight>
                  <a:srgbClr val="FFFFFF"/>
                </a:highlight>
                <a:latin typeface="Roboto"/>
                <a:ea typeface="Roboto"/>
                <a:cs typeface="Roboto"/>
                <a:sym typeface="Roboto"/>
              </a:rPr>
              <a:t>Integration with more data sources</a:t>
            </a:r>
            <a:endParaRPr sz="1800">
              <a:solidFill>
                <a:srgbClr val="1A1A1A"/>
              </a:solidFill>
              <a:highlight>
                <a:srgbClr val="FFFFFF"/>
              </a:highlight>
              <a:latin typeface="Roboto"/>
              <a:ea typeface="Roboto"/>
              <a:cs typeface="Roboto"/>
              <a:sym typeface="Roboto"/>
            </a:endParaRPr>
          </a:p>
          <a:p>
            <a:pPr marL="457200" lvl="0" indent="-342900" algn="just" rtl="0">
              <a:lnSpc>
                <a:spcPct val="200000"/>
              </a:lnSpc>
              <a:spcBef>
                <a:spcPts val="0"/>
              </a:spcBef>
              <a:spcAft>
                <a:spcPts val="0"/>
              </a:spcAft>
              <a:buClr>
                <a:srgbClr val="1A1A1A"/>
              </a:buClr>
              <a:buSzPts val="1800"/>
              <a:buFont typeface="Roboto"/>
              <a:buChar char="●"/>
            </a:pPr>
            <a:r>
              <a:rPr lang="en-US" sz="1800">
                <a:solidFill>
                  <a:srgbClr val="1A1A1A"/>
                </a:solidFill>
                <a:highlight>
                  <a:srgbClr val="FFFFFF"/>
                </a:highlight>
                <a:latin typeface="Roboto"/>
                <a:ea typeface="Roboto"/>
                <a:cs typeface="Roboto"/>
                <a:sym typeface="Roboto"/>
              </a:rPr>
              <a:t>Personalized pricing</a:t>
            </a:r>
            <a:endParaRPr sz="1800">
              <a:solidFill>
                <a:srgbClr val="1A1A1A"/>
              </a:solidFill>
              <a:highlight>
                <a:srgbClr val="FFFFFF"/>
              </a:highlight>
              <a:latin typeface="Roboto"/>
              <a:ea typeface="Roboto"/>
              <a:cs typeface="Roboto"/>
              <a:sym typeface="Roboto"/>
            </a:endParaRPr>
          </a:p>
          <a:p>
            <a:pPr marL="457200" lvl="0" indent="-342900" algn="just" rtl="0">
              <a:lnSpc>
                <a:spcPct val="200000"/>
              </a:lnSpc>
              <a:spcBef>
                <a:spcPts val="0"/>
              </a:spcBef>
              <a:spcAft>
                <a:spcPts val="0"/>
              </a:spcAft>
              <a:buClr>
                <a:srgbClr val="1A1A1A"/>
              </a:buClr>
              <a:buSzPts val="1800"/>
              <a:buFont typeface="Roboto"/>
              <a:buChar char="●"/>
            </a:pPr>
            <a:r>
              <a:rPr lang="en-US" sz="1800">
                <a:solidFill>
                  <a:srgbClr val="1A1A1A"/>
                </a:solidFill>
                <a:highlight>
                  <a:srgbClr val="FFFFFF"/>
                </a:highlight>
                <a:latin typeface="Roboto"/>
                <a:ea typeface="Roboto"/>
                <a:cs typeface="Roboto"/>
                <a:sym typeface="Roboto"/>
              </a:rPr>
              <a:t>Incorporating more relevant features</a:t>
            </a:r>
            <a:endParaRPr sz="1800">
              <a:solidFill>
                <a:srgbClr val="1A1A1A"/>
              </a:solidFill>
              <a:highlight>
                <a:srgbClr val="FFFFFF"/>
              </a:highlight>
              <a:latin typeface="Roboto"/>
              <a:ea typeface="Roboto"/>
              <a:cs typeface="Roboto"/>
              <a:sym typeface="Roboto"/>
            </a:endParaRPr>
          </a:p>
          <a:p>
            <a:pPr marL="457200" lvl="0" indent="-342900" algn="just" rtl="0">
              <a:lnSpc>
                <a:spcPct val="200000"/>
              </a:lnSpc>
              <a:spcBef>
                <a:spcPts val="0"/>
              </a:spcBef>
              <a:spcAft>
                <a:spcPts val="0"/>
              </a:spcAft>
              <a:buClr>
                <a:srgbClr val="1A1A1A"/>
              </a:buClr>
              <a:buSzPts val="1800"/>
              <a:buFont typeface="Roboto"/>
              <a:buChar char="●"/>
            </a:pPr>
            <a:r>
              <a:rPr lang="en-US" sz="1800">
                <a:solidFill>
                  <a:srgbClr val="1A1A1A"/>
                </a:solidFill>
                <a:highlight>
                  <a:srgbClr val="FFFFFF"/>
                </a:highlight>
                <a:latin typeface="Roboto"/>
                <a:ea typeface="Roboto"/>
                <a:cs typeface="Roboto"/>
                <a:sym typeface="Roboto"/>
              </a:rPr>
              <a:t>Enhanced predictive modeling</a:t>
            </a:r>
            <a:endParaRPr sz="1800">
              <a:solidFill>
                <a:srgbClr val="1A1A1A"/>
              </a:solidFill>
              <a:highlight>
                <a:srgbClr val="FFFFFF"/>
              </a:highlight>
              <a:latin typeface="Roboto"/>
              <a:ea typeface="Roboto"/>
              <a:cs typeface="Roboto"/>
              <a:sym typeface="Roboto"/>
            </a:endParaRPr>
          </a:p>
          <a:p>
            <a:pPr marL="457200" lvl="0" indent="-342900" algn="just" rtl="0">
              <a:lnSpc>
                <a:spcPct val="200000"/>
              </a:lnSpc>
              <a:spcBef>
                <a:spcPts val="0"/>
              </a:spcBef>
              <a:spcAft>
                <a:spcPts val="0"/>
              </a:spcAft>
              <a:buClr>
                <a:srgbClr val="1A1A1A"/>
              </a:buClr>
              <a:buSzPts val="1800"/>
              <a:buFont typeface="Roboto"/>
              <a:buChar char="●"/>
            </a:pPr>
            <a:r>
              <a:rPr lang="en-US" sz="1800">
                <a:solidFill>
                  <a:srgbClr val="1A1A1A"/>
                </a:solidFill>
                <a:highlight>
                  <a:srgbClr val="FFFFFF"/>
                </a:highlight>
                <a:latin typeface="Roboto"/>
                <a:ea typeface="Roboto"/>
                <a:cs typeface="Roboto"/>
                <a:sym typeface="Roboto"/>
              </a:rPr>
              <a:t>Mobile application</a:t>
            </a:r>
            <a:endParaRPr sz="1800">
              <a:solidFill>
                <a:srgbClr val="D1D5DB"/>
              </a:solidFill>
              <a:highlight>
                <a:srgbClr val="444654"/>
              </a:highlight>
              <a:latin typeface="Roboto"/>
              <a:ea typeface="Roboto"/>
              <a:cs typeface="Roboto"/>
              <a:sym typeface="Roboto"/>
            </a:endParaRPr>
          </a:p>
          <a:p>
            <a:pPr marL="0" lvl="0" indent="0" algn="just" rtl="0">
              <a:lnSpc>
                <a:spcPct val="115000"/>
              </a:lnSpc>
              <a:spcBef>
                <a:spcPts val="1500"/>
              </a:spcBef>
              <a:spcAft>
                <a:spcPts val="1200"/>
              </a:spcAft>
              <a:buNone/>
            </a:pPr>
            <a:endParaRPr sz="1300">
              <a:solidFill>
                <a:srgbClr val="595959"/>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4F4D1495-8D35-82B6-4414-6BA49C49F7C9}"/>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6B1CDF74-021C-F492-3E31-CAABBC54C4FD}"/>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58EFD199-B4AF-6A1F-4759-020A2E1D66DC}"/>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13</a:t>
            </a:fld>
            <a:endParaRPr sz="12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
        <p:nvSpPr>
          <p:cNvPr id="318" name="Google Shape;318;g200661e8797_0_129"/>
          <p:cNvSpPr txBox="1"/>
          <p:nvPr/>
        </p:nvSpPr>
        <p:spPr>
          <a:xfrm>
            <a:off x="2289800" y="1028875"/>
            <a:ext cx="1992900" cy="677100"/>
          </a:xfrm>
          <a:prstGeom prst="rect">
            <a:avLst/>
          </a:prstGeom>
          <a:noFill/>
          <a:ln>
            <a:noFill/>
          </a:ln>
        </p:spPr>
        <p:txBody>
          <a:bodyPr spcFirstLastPara="1" wrap="square" lIns="91425" tIns="91425" rIns="91425" bIns="91425" anchor="t" anchorCtr="0">
            <a:normAutofit/>
          </a:bodyPr>
          <a:lstStyle/>
          <a:p>
            <a:pPr marL="0" lvl="0" indent="0" algn="just" rtl="0">
              <a:spcBef>
                <a:spcPts val="0"/>
              </a:spcBef>
              <a:spcAft>
                <a:spcPts val="0"/>
              </a:spcAft>
              <a:buNone/>
            </a:pPr>
            <a:r>
              <a:rPr lang="en-US" sz="2600" b="1">
                <a:solidFill>
                  <a:srgbClr val="1A1A1A"/>
                </a:solidFill>
                <a:latin typeface="Roboto"/>
                <a:ea typeface="Roboto"/>
                <a:cs typeface="Roboto"/>
                <a:sym typeface="Roboto"/>
              </a:rPr>
              <a:t>Conclusion</a:t>
            </a:r>
            <a:endParaRPr sz="2600" b="1">
              <a:solidFill>
                <a:srgbClr val="1A1A1A"/>
              </a:solidFill>
              <a:latin typeface="Roboto"/>
              <a:ea typeface="Roboto"/>
              <a:cs typeface="Roboto"/>
              <a:sym typeface="Roboto"/>
            </a:endParaRPr>
          </a:p>
        </p:txBody>
      </p:sp>
      <p:sp>
        <p:nvSpPr>
          <p:cNvPr id="319" name="Google Shape;319;g200661e8797_0_129"/>
          <p:cNvSpPr txBox="1"/>
          <p:nvPr/>
        </p:nvSpPr>
        <p:spPr>
          <a:xfrm>
            <a:off x="2289800" y="1705975"/>
            <a:ext cx="9423300" cy="41580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1A1A1A"/>
              </a:buClr>
              <a:buSzPts val="1800"/>
              <a:buFont typeface="Roboto"/>
              <a:buChar char="●"/>
            </a:pPr>
            <a:r>
              <a:rPr lang="en-US" sz="1800">
                <a:solidFill>
                  <a:srgbClr val="1A1A1A"/>
                </a:solidFill>
                <a:latin typeface="Roboto"/>
                <a:ea typeface="Roboto"/>
                <a:cs typeface="Roboto"/>
                <a:sym typeface="Roboto"/>
              </a:rPr>
              <a:t>The hotel room price recommendation system is an innovative solution that can help hotels make informed pricing decisions and optimize their revenue and occupancy rates.</a:t>
            </a:r>
            <a:endParaRPr sz="1800">
              <a:solidFill>
                <a:srgbClr val="1A1A1A"/>
              </a:solidFill>
              <a:latin typeface="Roboto"/>
              <a:ea typeface="Roboto"/>
              <a:cs typeface="Roboto"/>
              <a:sym typeface="Roboto"/>
            </a:endParaRPr>
          </a:p>
          <a:p>
            <a:pPr marL="457200" lvl="0" indent="-342900" algn="just" rtl="0">
              <a:lnSpc>
                <a:spcPct val="115000"/>
              </a:lnSpc>
              <a:spcBef>
                <a:spcPts val="0"/>
              </a:spcBef>
              <a:spcAft>
                <a:spcPts val="0"/>
              </a:spcAft>
              <a:buClr>
                <a:srgbClr val="1A1A1A"/>
              </a:buClr>
              <a:buSzPts val="1800"/>
              <a:buFont typeface="Roboto"/>
              <a:buChar char="●"/>
            </a:pPr>
            <a:r>
              <a:rPr lang="en-US" sz="1800">
                <a:solidFill>
                  <a:srgbClr val="1A1A1A"/>
                </a:solidFill>
                <a:latin typeface="Roboto"/>
                <a:ea typeface="Roboto"/>
                <a:cs typeface="Roboto"/>
                <a:sym typeface="Roboto"/>
              </a:rPr>
              <a:t> By using machine learning algorithms and analyzing large amounts of data related to market demand, competitor pricing, and other relevant factors, the system can provide real-time pricing recommendations that are accurate and up-to-date. </a:t>
            </a:r>
            <a:endParaRPr sz="1800">
              <a:solidFill>
                <a:srgbClr val="1A1A1A"/>
              </a:solidFill>
              <a:latin typeface="Roboto"/>
              <a:ea typeface="Roboto"/>
              <a:cs typeface="Roboto"/>
              <a:sym typeface="Roboto"/>
            </a:endParaRPr>
          </a:p>
          <a:p>
            <a:pPr marL="457200" lvl="0" indent="-342900" algn="just" rtl="0">
              <a:lnSpc>
                <a:spcPct val="115000"/>
              </a:lnSpc>
              <a:spcBef>
                <a:spcPts val="0"/>
              </a:spcBef>
              <a:spcAft>
                <a:spcPts val="0"/>
              </a:spcAft>
              <a:buClr>
                <a:srgbClr val="1A1A1A"/>
              </a:buClr>
              <a:buSzPts val="1800"/>
              <a:buFont typeface="Roboto"/>
              <a:buChar char="●"/>
            </a:pPr>
            <a:r>
              <a:rPr lang="en-US" sz="1800">
                <a:solidFill>
                  <a:srgbClr val="1A1A1A"/>
                </a:solidFill>
                <a:latin typeface="Roboto"/>
                <a:ea typeface="Roboto"/>
                <a:cs typeface="Roboto"/>
                <a:sym typeface="Roboto"/>
              </a:rPr>
              <a:t>Its user-friendly interface allows revenue managers to easily access pricing recommendations and make informed decisions. </a:t>
            </a:r>
            <a:endParaRPr sz="1800">
              <a:solidFill>
                <a:srgbClr val="1A1A1A"/>
              </a:solidFill>
              <a:latin typeface="Roboto"/>
              <a:ea typeface="Roboto"/>
              <a:cs typeface="Roboto"/>
              <a:sym typeface="Roboto"/>
            </a:endParaRPr>
          </a:p>
          <a:p>
            <a:pPr marL="457200" lvl="0" indent="-342900" algn="just" rtl="0">
              <a:lnSpc>
                <a:spcPct val="115000"/>
              </a:lnSpc>
              <a:spcBef>
                <a:spcPts val="0"/>
              </a:spcBef>
              <a:spcAft>
                <a:spcPts val="0"/>
              </a:spcAft>
              <a:buClr>
                <a:srgbClr val="1A1A1A"/>
              </a:buClr>
              <a:buSzPts val="1800"/>
              <a:buFont typeface="Roboto"/>
              <a:buChar char="●"/>
            </a:pPr>
            <a:r>
              <a:rPr lang="en-US" sz="1800">
                <a:solidFill>
                  <a:srgbClr val="1A1A1A"/>
                </a:solidFill>
                <a:latin typeface="Roboto"/>
                <a:ea typeface="Roboto"/>
                <a:cs typeface="Roboto"/>
                <a:sym typeface="Roboto"/>
              </a:rPr>
              <a:t>Contrary to existing systems we propose to develop an open source platform.</a:t>
            </a:r>
            <a:endParaRPr sz="1800">
              <a:solidFill>
                <a:srgbClr val="1A1A1A"/>
              </a:solidFill>
              <a:latin typeface="Roboto"/>
              <a:ea typeface="Roboto"/>
              <a:cs typeface="Roboto"/>
              <a:sym typeface="Roboto"/>
            </a:endParaRPr>
          </a:p>
          <a:p>
            <a:pPr marL="457200" lvl="0" indent="-342900" algn="just" rtl="0">
              <a:lnSpc>
                <a:spcPct val="115000"/>
              </a:lnSpc>
              <a:spcBef>
                <a:spcPts val="0"/>
              </a:spcBef>
              <a:spcAft>
                <a:spcPts val="0"/>
              </a:spcAft>
              <a:buClr>
                <a:srgbClr val="1A1A1A"/>
              </a:buClr>
              <a:buSzPts val="1800"/>
              <a:buFont typeface="Roboto"/>
              <a:buChar char="●"/>
            </a:pPr>
            <a:r>
              <a:rPr lang="en-US" sz="1800">
                <a:solidFill>
                  <a:srgbClr val="1A1A1A"/>
                </a:solidFill>
                <a:latin typeface="Roboto"/>
                <a:ea typeface="Roboto"/>
                <a:cs typeface="Roboto"/>
                <a:sym typeface="Roboto"/>
              </a:rPr>
              <a:t>The ultimate goal of this system is to help hotels increase their profitability and competitiveness, and to improve the overall guest experience.</a:t>
            </a:r>
            <a:endParaRPr sz="1800">
              <a:solidFill>
                <a:srgbClr val="1A1A1A"/>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8E2B754B-BED2-4351-DE4B-06A16F473D78}"/>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C11D38D3-F17D-AC2B-9039-E1C7C936B29A}"/>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171FF732-ACF0-2AE5-F9AA-FECBF4FA7E8A}"/>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14</a:t>
            </a:fld>
            <a:endParaRPr sz="12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3"/>
          <p:cNvSpPr txBox="1"/>
          <p:nvPr/>
        </p:nvSpPr>
        <p:spPr>
          <a:xfrm>
            <a:off x="1572950" y="757725"/>
            <a:ext cx="1903200" cy="535200"/>
          </a:xfrm>
          <a:prstGeom prst="rect">
            <a:avLst/>
          </a:prstGeom>
          <a:noFill/>
          <a:ln>
            <a:noFill/>
          </a:ln>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US" sz="2600" b="1">
                <a:solidFill>
                  <a:srgbClr val="1A1A1A"/>
                </a:solidFill>
                <a:latin typeface="Roboto"/>
                <a:ea typeface="Roboto"/>
                <a:cs typeface="Roboto"/>
                <a:sym typeface="Roboto"/>
              </a:rPr>
              <a:t>References</a:t>
            </a:r>
            <a:endParaRPr sz="2600" b="1">
              <a:solidFill>
                <a:srgbClr val="1A1A1A"/>
              </a:solidFill>
              <a:latin typeface="Roboto"/>
              <a:ea typeface="Roboto"/>
              <a:cs typeface="Roboto"/>
              <a:sym typeface="Roboto"/>
            </a:endParaRPr>
          </a:p>
        </p:txBody>
      </p:sp>
      <p:sp>
        <p:nvSpPr>
          <p:cNvPr id="331" name="Google Shape;331;p13"/>
          <p:cNvSpPr txBox="1"/>
          <p:nvPr/>
        </p:nvSpPr>
        <p:spPr>
          <a:xfrm>
            <a:off x="759600" y="1479388"/>
            <a:ext cx="10672800" cy="46905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Clr>
                <a:schemeClr val="dk1"/>
              </a:buClr>
              <a:buSzPts val="1700"/>
              <a:buFont typeface="Roboto"/>
              <a:buChar char="●"/>
            </a:pPr>
            <a:r>
              <a:rPr lang="en-US" sz="1700" dirty="0">
                <a:solidFill>
                  <a:schemeClr val="dk1"/>
                </a:solidFill>
                <a:highlight>
                  <a:schemeClr val="lt1"/>
                </a:highlight>
                <a:latin typeface="Roboto"/>
                <a:ea typeface="Roboto"/>
                <a:cs typeface="Roboto"/>
                <a:sym typeface="Roboto"/>
              </a:rPr>
              <a:t>Text-Based Price Recommendation System for Online Rental Houses -</a:t>
            </a:r>
            <a:r>
              <a:rPr lang="en-US" sz="1700" dirty="0" err="1">
                <a:solidFill>
                  <a:schemeClr val="dk1"/>
                </a:solidFill>
                <a:highlight>
                  <a:schemeClr val="lt1"/>
                </a:highlight>
                <a:latin typeface="Roboto"/>
                <a:ea typeface="Roboto"/>
                <a:cs typeface="Roboto"/>
                <a:sym typeface="Roboto"/>
              </a:rPr>
              <a:t>Lujia</a:t>
            </a:r>
            <a:r>
              <a:rPr lang="en-US" sz="1700" dirty="0">
                <a:solidFill>
                  <a:schemeClr val="dk1"/>
                </a:solidFill>
                <a:highlight>
                  <a:schemeClr val="lt1"/>
                </a:highlight>
                <a:latin typeface="Roboto"/>
                <a:ea typeface="Roboto"/>
                <a:cs typeface="Roboto"/>
                <a:sym typeface="Roboto"/>
              </a:rPr>
              <a:t> Shen, </a:t>
            </a:r>
            <a:r>
              <a:rPr lang="en-US" sz="1700" dirty="0" err="1">
                <a:solidFill>
                  <a:schemeClr val="dk1"/>
                </a:solidFill>
                <a:highlight>
                  <a:schemeClr val="lt1"/>
                </a:highlight>
                <a:latin typeface="Roboto"/>
                <a:ea typeface="Roboto"/>
                <a:cs typeface="Roboto"/>
                <a:sym typeface="Roboto"/>
              </a:rPr>
              <a:t>Qianjun</a:t>
            </a:r>
            <a:r>
              <a:rPr lang="en-US" sz="1700" dirty="0">
                <a:solidFill>
                  <a:schemeClr val="dk1"/>
                </a:solidFill>
                <a:highlight>
                  <a:schemeClr val="lt1"/>
                </a:highlight>
                <a:latin typeface="Roboto"/>
                <a:ea typeface="Roboto"/>
                <a:cs typeface="Roboto"/>
                <a:sym typeface="Roboto"/>
              </a:rPr>
              <a:t> Liu, Gong Chen, and </a:t>
            </a:r>
            <a:r>
              <a:rPr lang="en-US" sz="1700" dirty="0" err="1">
                <a:solidFill>
                  <a:schemeClr val="dk1"/>
                </a:solidFill>
                <a:highlight>
                  <a:schemeClr val="lt1"/>
                </a:highlight>
                <a:latin typeface="Roboto"/>
                <a:ea typeface="Roboto"/>
                <a:cs typeface="Roboto"/>
                <a:sym typeface="Roboto"/>
              </a:rPr>
              <a:t>Shouling</a:t>
            </a:r>
            <a:r>
              <a:rPr lang="en-US" sz="1700" dirty="0">
                <a:solidFill>
                  <a:schemeClr val="dk1"/>
                </a:solidFill>
                <a:highlight>
                  <a:schemeClr val="lt1"/>
                </a:highlight>
                <a:latin typeface="Roboto"/>
                <a:ea typeface="Roboto"/>
                <a:cs typeface="Roboto"/>
                <a:sym typeface="Roboto"/>
              </a:rPr>
              <a:t> </a:t>
            </a:r>
            <a:r>
              <a:rPr lang="en-US" sz="1700" dirty="0" err="1">
                <a:solidFill>
                  <a:schemeClr val="dk1"/>
                </a:solidFill>
                <a:highlight>
                  <a:schemeClr val="lt1"/>
                </a:highlight>
                <a:latin typeface="Roboto"/>
                <a:ea typeface="Roboto"/>
                <a:cs typeface="Roboto"/>
                <a:sym typeface="Roboto"/>
              </a:rPr>
              <a:t>Ji,Journal</a:t>
            </a:r>
            <a:r>
              <a:rPr lang="en-US" sz="1700" dirty="0">
                <a:solidFill>
                  <a:schemeClr val="dk1"/>
                </a:solidFill>
                <a:highlight>
                  <a:schemeClr val="lt1"/>
                </a:highlight>
                <a:latin typeface="Roboto"/>
                <a:ea typeface="Roboto"/>
                <a:cs typeface="Roboto"/>
                <a:sym typeface="Roboto"/>
              </a:rPr>
              <a:t>: IEEE </a:t>
            </a:r>
            <a:r>
              <a:rPr lang="en-US" sz="1700" dirty="0" err="1">
                <a:solidFill>
                  <a:schemeClr val="dk1"/>
                </a:solidFill>
                <a:highlight>
                  <a:schemeClr val="lt1"/>
                </a:highlight>
                <a:latin typeface="Roboto"/>
                <a:ea typeface="Roboto"/>
                <a:cs typeface="Roboto"/>
                <a:sym typeface="Roboto"/>
              </a:rPr>
              <a:t>Access,Volume</a:t>
            </a:r>
            <a:r>
              <a:rPr lang="en-US" sz="1700" dirty="0">
                <a:solidFill>
                  <a:schemeClr val="dk1"/>
                </a:solidFill>
                <a:highlight>
                  <a:schemeClr val="lt1"/>
                </a:highlight>
                <a:latin typeface="Roboto"/>
                <a:ea typeface="Roboto"/>
                <a:cs typeface="Roboto"/>
                <a:sym typeface="Roboto"/>
              </a:rPr>
              <a:t>: 8,Pages: 121085-121095, 2020</a:t>
            </a:r>
            <a:endParaRPr sz="1700" dirty="0">
              <a:solidFill>
                <a:schemeClr val="dk1"/>
              </a:solidFill>
              <a:highlight>
                <a:schemeClr val="lt1"/>
              </a:highlight>
              <a:latin typeface="Roboto"/>
              <a:ea typeface="Roboto"/>
              <a:cs typeface="Roboto"/>
              <a:sym typeface="Roboto"/>
            </a:endParaRPr>
          </a:p>
          <a:p>
            <a:pPr marL="457200" lvl="0" indent="-336550" algn="just" rtl="0">
              <a:lnSpc>
                <a:spcPct val="115000"/>
              </a:lnSpc>
              <a:spcBef>
                <a:spcPts val="0"/>
              </a:spcBef>
              <a:spcAft>
                <a:spcPts val="0"/>
              </a:spcAft>
              <a:buClr>
                <a:schemeClr val="dk1"/>
              </a:buClr>
              <a:buSzPts val="1700"/>
              <a:buFont typeface="Roboto"/>
              <a:buChar char="●"/>
            </a:pPr>
            <a:r>
              <a:rPr lang="en-US" sz="1700" dirty="0">
                <a:solidFill>
                  <a:schemeClr val="dk1"/>
                </a:solidFill>
                <a:highlight>
                  <a:schemeClr val="lt1"/>
                </a:highlight>
                <a:latin typeface="Roboto"/>
                <a:ea typeface="Roboto"/>
                <a:cs typeface="Roboto"/>
                <a:sym typeface="Roboto"/>
              </a:rPr>
              <a:t>Hotel room price recommendation based on gradient boosting decision tree. Journal of Ambient Intelligence and Humanized Computing, Gao, J., Tan, J., Zhang, X., &amp; Zhou, L,12(5), 4685-4693(2021)</a:t>
            </a:r>
            <a:endParaRPr sz="1700" dirty="0">
              <a:solidFill>
                <a:schemeClr val="dk1"/>
              </a:solidFill>
              <a:highlight>
                <a:schemeClr val="lt1"/>
              </a:highlight>
              <a:latin typeface="Roboto"/>
              <a:ea typeface="Roboto"/>
              <a:cs typeface="Roboto"/>
              <a:sym typeface="Roboto"/>
            </a:endParaRPr>
          </a:p>
          <a:p>
            <a:pPr marL="457200" lvl="0" indent="-336550" algn="just" rtl="0">
              <a:lnSpc>
                <a:spcPct val="115000"/>
              </a:lnSpc>
              <a:spcBef>
                <a:spcPts val="0"/>
              </a:spcBef>
              <a:spcAft>
                <a:spcPts val="0"/>
              </a:spcAft>
              <a:buClr>
                <a:schemeClr val="dk1"/>
              </a:buClr>
              <a:buSzPts val="1700"/>
              <a:buFont typeface="Roboto"/>
              <a:buChar char="●"/>
            </a:pPr>
            <a:r>
              <a:rPr lang="en-US" sz="1700" dirty="0">
                <a:solidFill>
                  <a:schemeClr val="dk1"/>
                </a:solidFill>
                <a:highlight>
                  <a:schemeClr val="lt1"/>
                </a:highlight>
                <a:latin typeface="Roboto"/>
                <a:ea typeface="Roboto"/>
                <a:cs typeface="Roboto"/>
                <a:sym typeface="Roboto"/>
              </a:rPr>
              <a:t>A Novel Dynamic Pricing Approach for Resource Allocation in Cloud Computing-Islam, M. M., Islam, M. R., &amp; Haque, M. M.  In 2021 3rd International Conference on Computer, Communication, and Cyber Security (IC4S) (pp. 1-5). IEEE.</a:t>
            </a:r>
            <a:endParaRPr sz="1700" dirty="0">
              <a:solidFill>
                <a:schemeClr val="dk1"/>
              </a:solidFill>
              <a:highlight>
                <a:schemeClr val="lt1"/>
              </a:highlight>
              <a:latin typeface="Roboto"/>
              <a:ea typeface="Roboto"/>
              <a:cs typeface="Roboto"/>
              <a:sym typeface="Roboto"/>
            </a:endParaRPr>
          </a:p>
          <a:p>
            <a:pPr marL="457200" lvl="0" indent="-336550" algn="just" rtl="0">
              <a:lnSpc>
                <a:spcPct val="115000"/>
              </a:lnSpc>
              <a:spcBef>
                <a:spcPts val="0"/>
              </a:spcBef>
              <a:spcAft>
                <a:spcPts val="0"/>
              </a:spcAft>
              <a:buClr>
                <a:schemeClr val="dk1"/>
              </a:buClr>
              <a:buSzPts val="1700"/>
              <a:buFont typeface="Roboto"/>
              <a:buChar char="●"/>
            </a:pPr>
            <a:r>
              <a:rPr lang="en-US" sz="1700" dirty="0">
                <a:solidFill>
                  <a:schemeClr val="dk1"/>
                </a:solidFill>
                <a:highlight>
                  <a:schemeClr val="lt1"/>
                </a:highlight>
                <a:latin typeface="Roboto"/>
                <a:ea typeface="Roboto"/>
                <a:cs typeface="Roboto"/>
                <a:sym typeface="Roboto"/>
              </a:rPr>
              <a:t>Dynamic Pricing in a Competitive Environment with Strategic Customers. Management Science, Chen, Y., &amp; </a:t>
            </a:r>
            <a:r>
              <a:rPr lang="en-US" sz="1700" dirty="0" err="1">
                <a:solidFill>
                  <a:schemeClr val="dk1"/>
                </a:solidFill>
                <a:highlight>
                  <a:schemeClr val="lt1"/>
                </a:highlight>
                <a:latin typeface="Roboto"/>
                <a:ea typeface="Roboto"/>
                <a:cs typeface="Roboto"/>
                <a:sym typeface="Roboto"/>
              </a:rPr>
              <a:t>Talebi</a:t>
            </a:r>
            <a:r>
              <a:rPr lang="en-US" sz="1700" dirty="0">
                <a:solidFill>
                  <a:schemeClr val="dk1"/>
                </a:solidFill>
                <a:highlight>
                  <a:schemeClr val="lt1"/>
                </a:highlight>
                <a:latin typeface="Roboto"/>
                <a:ea typeface="Roboto"/>
                <a:cs typeface="Roboto"/>
                <a:sym typeface="Roboto"/>
              </a:rPr>
              <a:t>, R. ,67(5), 3045-3062(2021)</a:t>
            </a:r>
            <a:endParaRPr sz="1700" dirty="0">
              <a:solidFill>
                <a:schemeClr val="dk1"/>
              </a:solidFill>
              <a:highlight>
                <a:schemeClr val="lt1"/>
              </a:highlight>
              <a:latin typeface="Roboto"/>
              <a:ea typeface="Roboto"/>
              <a:cs typeface="Roboto"/>
              <a:sym typeface="Roboto"/>
            </a:endParaRPr>
          </a:p>
          <a:p>
            <a:pPr marL="457200" lvl="0" indent="-336550" algn="just" rtl="0">
              <a:lnSpc>
                <a:spcPct val="115000"/>
              </a:lnSpc>
              <a:spcBef>
                <a:spcPts val="0"/>
              </a:spcBef>
              <a:spcAft>
                <a:spcPts val="0"/>
              </a:spcAft>
              <a:buClr>
                <a:schemeClr val="dk1"/>
              </a:buClr>
              <a:buSzPts val="1700"/>
              <a:buFont typeface="Roboto"/>
              <a:buChar char="●"/>
            </a:pPr>
            <a:r>
              <a:rPr lang="en-US" sz="1700" dirty="0">
                <a:solidFill>
                  <a:schemeClr val="dk1"/>
                </a:solidFill>
                <a:highlight>
                  <a:schemeClr val="lt1"/>
                </a:highlight>
                <a:latin typeface="Roboto"/>
                <a:ea typeface="Roboto"/>
                <a:cs typeface="Roboto"/>
                <a:sym typeface="Roboto"/>
              </a:rPr>
              <a:t>Gao, J., Tan, J., Zhang, X., &amp; Zhou, L. (2021). Hotel room price recommendation based on gradient boosting decision tree. International Journal of Emerging Technologies in Learning, 16(8), 226-236.</a:t>
            </a:r>
            <a:endParaRPr sz="1700" dirty="0">
              <a:solidFill>
                <a:schemeClr val="dk1"/>
              </a:solidFill>
              <a:highlight>
                <a:schemeClr val="lt1"/>
              </a:highlight>
              <a:latin typeface="Roboto"/>
              <a:ea typeface="Roboto"/>
              <a:cs typeface="Roboto"/>
              <a:sym typeface="Roboto"/>
            </a:endParaRPr>
          </a:p>
          <a:p>
            <a:pPr marL="457200" lvl="0" indent="-336550" algn="just" rtl="0">
              <a:lnSpc>
                <a:spcPct val="115000"/>
              </a:lnSpc>
              <a:spcBef>
                <a:spcPts val="0"/>
              </a:spcBef>
              <a:spcAft>
                <a:spcPts val="0"/>
              </a:spcAft>
              <a:buClr>
                <a:schemeClr val="dk1"/>
              </a:buClr>
              <a:buSzPts val="1700"/>
              <a:buFont typeface="Roboto"/>
              <a:buChar char="●"/>
            </a:pPr>
            <a:r>
              <a:rPr lang="en-US" sz="1700" dirty="0">
                <a:solidFill>
                  <a:srgbClr val="292929"/>
                </a:solidFill>
                <a:highlight>
                  <a:srgbClr val="FFFFFF"/>
                </a:highlight>
                <a:latin typeface="Roboto"/>
                <a:ea typeface="Roboto"/>
                <a:cs typeface="Roboto"/>
                <a:sym typeface="Roboto"/>
              </a:rPr>
              <a:t>Price Recommendation System Modeling Using </a:t>
            </a:r>
            <a:r>
              <a:rPr lang="en-US" sz="1700" dirty="0" err="1">
                <a:solidFill>
                  <a:srgbClr val="292929"/>
                </a:solidFill>
                <a:highlight>
                  <a:srgbClr val="FFFFFF"/>
                </a:highlight>
                <a:latin typeface="Roboto"/>
                <a:ea typeface="Roboto"/>
                <a:cs typeface="Roboto"/>
                <a:sym typeface="Roboto"/>
              </a:rPr>
              <a:t>PyCaret</a:t>
            </a:r>
            <a:r>
              <a:rPr lang="en-US" sz="1700" dirty="0">
                <a:solidFill>
                  <a:srgbClr val="292929"/>
                </a:solidFill>
                <a:highlight>
                  <a:srgbClr val="FFFFFF"/>
                </a:highlight>
                <a:latin typeface="Roboto"/>
                <a:ea typeface="Roboto"/>
                <a:cs typeface="Roboto"/>
                <a:sym typeface="Roboto"/>
              </a:rPr>
              <a:t> and Deep Learning by Albers </a:t>
            </a:r>
            <a:r>
              <a:rPr lang="en-US" sz="1700" dirty="0" err="1">
                <a:solidFill>
                  <a:srgbClr val="292929"/>
                </a:solidFill>
                <a:highlight>
                  <a:srgbClr val="FFFFFF"/>
                </a:highlight>
                <a:latin typeface="Roboto"/>
                <a:ea typeface="Roboto"/>
                <a:cs typeface="Roboto"/>
                <a:sym typeface="Roboto"/>
              </a:rPr>
              <a:t>Uzila</a:t>
            </a:r>
            <a:r>
              <a:rPr lang="en-US" sz="1700" dirty="0">
                <a:solidFill>
                  <a:srgbClr val="292929"/>
                </a:solidFill>
                <a:highlight>
                  <a:srgbClr val="FFFFFF"/>
                </a:highlight>
                <a:latin typeface="Roboto"/>
                <a:ea typeface="Roboto"/>
                <a:cs typeface="Roboto"/>
                <a:sym typeface="Roboto"/>
              </a:rPr>
              <a:t>, article published on medium.2022</a:t>
            </a:r>
            <a:endParaRPr sz="1700" dirty="0">
              <a:solidFill>
                <a:srgbClr val="292929"/>
              </a:solidFill>
              <a:highlight>
                <a:srgbClr val="FFFFFF"/>
              </a:highlight>
              <a:latin typeface="Roboto"/>
              <a:ea typeface="Roboto"/>
              <a:cs typeface="Roboto"/>
              <a:sym typeface="Roboto"/>
            </a:endParaRPr>
          </a:p>
          <a:p>
            <a:pPr marL="457200" lvl="0" indent="-336550" algn="just" rtl="0">
              <a:lnSpc>
                <a:spcPct val="115000"/>
              </a:lnSpc>
              <a:spcBef>
                <a:spcPts val="0"/>
              </a:spcBef>
              <a:spcAft>
                <a:spcPts val="0"/>
              </a:spcAft>
              <a:buClr>
                <a:schemeClr val="dk1"/>
              </a:buClr>
              <a:buSzPts val="1700"/>
              <a:buFont typeface="Roboto"/>
              <a:buChar char="●"/>
            </a:pPr>
            <a:r>
              <a:rPr lang="en-US" sz="1700" dirty="0">
                <a:solidFill>
                  <a:srgbClr val="202225"/>
                </a:solidFill>
                <a:highlight>
                  <a:srgbClr val="FFFFFF"/>
                </a:highlight>
                <a:latin typeface="Roboto"/>
                <a:ea typeface="Roboto"/>
                <a:cs typeface="Roboto"/>
                <a:sym typeface="Roboto"/>
              </a:rPr>
              <a:t>“Marriott International Increases Revenue by Implementing a Group Pricing Optimizer”-newspaper report published by informs journal </a:t>
            </a:r>
            <a:endParaRPr sz="1700" dirty="0">
              <a:solidFill>
                <a:srgbClr val="292929"/>
              </a:solidFill>
              <a:highlight>
                <a:srgbClr val="FFFFFF"/>
              </a:highlight>
              <a:latin typeface="Roboto"/>
              <a:ea typeface="Roboto"/>
              <a:cs typeface="Roboto"/>
              <a:sym typeface="Roboto"/>
            </a:endParaRPr>
          </a:p>
          <a:p>
            <a:pPr marL="457200" lvl="0" indent="0" algn="just" rtl="0">
              <a:spcBef>
                <a:spcPts val="1500"/>
              </a:spcBef>
              <a:spcAft>
                <a:spcPts val="0"/>
              </a:spcAft>
              <a:buNone/>
            </a:pPr>
            <a:r>
              <a:rPr lang="en-US" sz="1700" dirty="0">
                <a:solidFill>
                  <a:schemeClr val="dk1"/>
                </a:solidFill>
                <a:highlight>
                  <a:schemeClr val="lt1"/>
                </a:highlight>
                <a:latin typeface="Roboto"/>
                <a:ea typeface="Roboto"/>
                <a:cs typeface="Roboto"/>
                <a:sym typeface="Roboto"/>
              </a:rPr>
              <a:t> </a:t>
            </a:r>
            <a:endParaRPr sz="1700" dirty="0">
              <a:solidFill>
                <a:schemeClr val="dk1"/>
              </a:solidFill>
              <a:highlight>
                <a:schemeClr val="lt1"/>
              </a:highlight>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0E57EE18-D9CD-E8A1-FE11-396251A4D443}"/>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780506F7-6829-772B-5DB6-A8A48C123275}"/>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7FC4B065-07A1-F949-346D-89258BD8C673}"/>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15</a:t>
            </a:fld>
            <a:endParaRPr sz="12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5"/>
          <p:cNvSpPr txBox="1">
            <a:spLocks noGrp="1"/>
          </p:cNvSpPr>
          <p:nvPr>
            <p:ph type="ctrTitle"/>
          </p:nvPr>
        </p:nvSpPr>
        <p:spPr>
          <a:xfrm>
            <a:off x="6345936" y="3995938"/>
            <a:ext cx="5522976" cy="1122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Arial"/>
              <a:buNone/>
            </a:pPr>
            <a:r>
              <a:rPr lang="en-US" sz="6800" dirty="0">
                <a:latin typeface="Quantico"/>
                <a:ea typeface="Quantico"/>
                <a:cs typeface="Quantico"/>
                <a:sym typeface="Quantico"/>
              </a:rPr>
              <a:t>QUESTIONS?</a:t>
            </a:r>
            <a:endParaRPr sz="6800" dirty="0">
              <a:latin typeface="Quantico"/>
              <a:ea typeface="Quantico"/>
              <a:cs typeface="Quantico"/>
              <a:sym typeface="Quantico"/>
            </a:endParaRPr>
          </a:p>
        </p:txBody>
      </p:sp>
      <p:sp>
        <p:nvSpPr>
          <p:cNvPr id="337" name="Google Shape;337;p15"/>
          <p:cNvSpPr txBox="1">
            <a:spLocks noGrp="1"/>
          </p:cNvSpPr>
          <p:nvPr>
            <p:ph type="dt" idx="4294967295"/>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latin typeface="Roboto"/>
                <a:ea typeface="Roboto"/>
                <a:cs typeface="Roboto"/>
                <a:sym typeface="Roboto"/>
              </a:rPr>
              <a:t>15 March,2023</a:t>
            </a:r>
            <a:endParaRPr sz="1200">
              <a:solidFill>
                <a:schemeClr val="lt1"/>
              </a:solidFill>
              <a:latin typeface="Roboto"/>
              <a:ea typeface="Roboto"/>
              <a:cs typeface="Roboto"/>
              <a:sym typeface="Roboto"/>
            </a:endParaRPr>
          </a:p>
        </p:txBody>
      </p:sp>
      <p:sp>
        <p:nvSpPr>
          <p:cNvPr id="338" name="Google Shape;338;p15"/>
          <p:cNvSpPr txBox="1">
            <a:spLocks noGrp="1"/>
          </p:cNvSpPr>
          <p:nvPr>
            <p:ph type="ftr" idx="4294967295"/>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a:solidFill>
                  <a:schemeClr val="lt1"/>
                </a:solidFill>
                <a:latin typeface="Roboto"/>
                <a:ea typeface="Roboto"/>
                <a:cs typeface="Roboto"/>
                <a:sym typeface="Roboto"/>
              </a:rPr>
              <a:t>Mini Project (ADD-334) : Zeroth Review</a:t>
            </a:r>
            <a:endParaRPr sz="1200">
              <a:solidFill>
                <a:schemeClr val="lt1"/>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24D7B459-EF82-5C09-2F2F-98955BFE10BB}"/>
              </a:ext>
            </a:extLst>
          </p:cNvPr>
          <p:cNvSpPr txBox="1">
            <a:spLocks/>
          </p:cNvSpPr>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a:solidFill>
                  <a:schemeClr val="dk1"/>
                </a:solidFill>
                <a:latin typeface="Roboto"/>
                <a:ea typeface="Roboto"/>
                <a:cs typeface="Roboto"/>
                <a:sym typeface="Roboto"/>
              </a:rPr>
              <a:t>15 March,2023</a:t>
            </a:r>
            <a:endParaRPr lang="en-US"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791A1572-0212-80C7-D2AE-D2F9C0A7C8B1}"/>
              </a:ext>
            </a:extLst>
          </p:cNvPr>
          <p:cNvSpPr txBox="1">
            <a:spLocks/>
          </p:cNvSpPr>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60000"/>
              </a:lnSpc>
              <a:buClr>
                <a:schemeClr val="dk1"/>
              </a:buClr>
              <a:buSzPts val="935"/>
            </a:pPr>
            <a:r>
              <a:rPr lang="en-US" sz="1200">
                <a:solidFill>
                  <a:schemeClr val="dk1"/>
                </a:solidFill>
                <a:latin typeface="Roboto"/>
                <a:ea typeface="Roboto"/>
                <a:cs typeface="Roboto"/>
                <a:sym typeface="Roboto"/>
              </a:rPr>
              <a:t>Mini Project (ADD-334) : Zeroth Review</a:t>
            </a:r>
            <a:endParaRPr lang="en-US"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5CA25271-7140-D51F-1998-FF23B53BB2F8}"/>
              </a:ext>
            </a:extLst>
          </p:cNvPr>
          <p:cNvSpPr txBox="1">
            <a:spLocks/>
          </p:cNvSpPr>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z="1200" smtClean="0">
                <a:solidFill>
                  <a:schemeClr val="dk1"/>
                </a:solidFill>
                <a:latin typeface="Roboto"/>
                <a:ea typeface="Roboto"/>
                <a:cs typeface="Roboto"/>
                <a:sym typeface="Roboto"/>
              </a:rPr>
              <a:pPr algn="r"/>
              <a:t>16</a:t>
            </a:fld>
            <a:endParaRPr lang="en-US" sz="12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5"/>
          <p:cNvSpPr txBox="1">
            <a:spLocks noGrp="1"/>
          </p:cNvSpPr>
          <p:nvPr>
            <p:ph type="ctrTitle"/>
          </p:nvPr>
        </p:nvSpPr>
        <p:spPr>
          <a:xfrm>
            <a:off x="6416051" y="4434850"/>
            <a:ext cx="5192100" cy="1122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Arial"/>
              <a:buNone/>
            </a:pPr>
            <a:r>
              <a:rPr lang="en-US" sz="6800">
                <a:latin typeface="Quantico"/>
                <a:ea typeface="Quantico"/>
                <a:cs typeface="Quantico"/>
                <a:sym typeface="Quantico"/>
              </a:rPr>
              <a:t>THANK YOU</a:t>
            </a:r>
            <a:endParaRPr sz="6800">
              <a:latin typeface="Quantico"/>
              <a:ea typeface="Quantico"/>
              <a:cs typeface="Quantico"/>
              <a:sym typeface="Quantico"/>
            </a:endParaRPr>
          </a:p>
        </p:txBody>
      </p:sp>
      <p:sp>
        <p:nvSpPr>
          <p:cNvPr id="337" name="Google Shape;337;p15"/>
          <p:cNvSpPr txBox="1">
            <a:spLocks noGrp="1"/>
          </p:cNvSpPr>
          <p:nvPr>
            <p:ph type="dt" idx="4294967295"/>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lt1"/>
                </a:solidFill>
                <a:latin typeface="Roboto"/>
                <a:ea typeface="Roboto"/>
                <a:cs typeface="Roboto"/>
                <a:sym typeface="Roboto"/>
              </a:rPr>
              <a:t>15 March,2023</a:t>
            </a:r>
            <a:endParaRPr sz="1200">
              <a:solidFill>
                <a:schemeClr val="lt1"/>
              </a:solidFill>
              <a:latin typeface="Roboto"/>
              <a:ea typeface="Roboto"/>
              <a:cs typeface="Roboto"/>
              <a:sym typeface="Roboto"/>
            </a:endParaRPr>
          </a:p>
        </p:txBody>
      </p:sp>
      <p:sp>
        <p:nvSpPr>
          <p:cNvPr id="338" name="Google Shape;338;p15"/>
          <p:cNvSpPr txBox="1">
            <a:spLocks noGrp="1"/>
          </p:cNvSpPr>
          <p:nvPr>
            <p:ph type="ftr" idx="4294967295"/>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a:solidFill>
                  <a:schemeClr val="lt1"/>
                </a:solidFill>
                <a:latin typeface="Roboto"/>
                <a:ea typeface="Roboto"/>
                <a:cs typeface="Roboto"/>
                <a:sym typeface="Roboto"/>
              </a:rPr>
              <a:t>Mini Project (ADD-334) : Zeroth Review</a:t>
            </a:r>
            <a:endParaRPr sz="1200">
              <a:solidFill>
                <a:schemeClr val="lt1"/>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24D7B459-EF82-5C09-2F2F-98955BFE10BB}"/>
              </a:ext>
            </a:extLst>
          </p:cNvPr>
          <p:cNvSpPr txBox="1">
            <a:spLocks/>
          </p:cNvSpPr>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a:solidFill>
                  <a:schemeClr val="dk1"/>
                </a:solidFill>
                <a:latin typeface="Roboto"/>
                <a:ea typeface="Roboto"/>
                <a:cs typeface="Roboto"/>
                <a:sym typeface="Roboto"/>
              </a:rPr>
              <a:t>15 March,2023</a:t>
            </a:r>
            <a:endParaRPr lang="en-US"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791A1572-0212-80C7-D2AE-D2F9C0A7C8B1}"/>
              </a:ext>
            </a:extLst>
          </p:cNvPr>
          <p:cNvSpPr txBox="1">
            <a:spLocks/>
          </p:cNvSpPr>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60000"/>
              </a:lnSpc>
              <a:buClr>
                <a:schemeClr val="dk1"/>
              </a:buClr>
              <a:buSzPts val="935"/>
            </a:pPr>
            <a:r>
              <a:rPr lang="en-US" sz="1200">
                <a:solidFill>
                  <a:schemeClr val="dk1"/>
                </a:solidFill>
                <a:latin typeface="Roboto"/>
                <a:ea typeface="Roboto"/>
                <a:cs typeface="Roboto"/>
                <a:sym typeface="Roboto"/>
              </a:rPr>
              <a:t>Mini Project (ADD-334) : Zeroth Review</a:t>
            </a:r>
            <a:endParaRPr lang="en-US"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5CA25271-7140-D51F-1998-FF23B53BB2F8}"/>
              </a:ext>
            </a:extLst>
          </p:cNvPr>
          <p:cNvSpPr txBox="1">
            <a:spLocks/>
          </p:cNvSpPr>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z="1200" smtClean="0">
                <a:solidFill>
                  <a:schemeClr val="dk1"/>
                </a:solidFill>
                <a:latin typeface="Roboto"/>
                <a:ea typeface="Roboto"/>
                <a:cs typeface="Roboto"/>
                <a:sym typeface="Roboto"/>
              </a:rPr>
              <a:pPr algn="r"/>
              <a:t>17</a:t>
            </a:fld>
            <a:endParaRPr lang="en-US" sz="120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0894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00661e8797_0_19"/>
          <p:cNvSpPr txBox="1">
            <a:spLocks noGrp="1"/>
          </p:cNvSpPr>
          <p:nvPr>
            <p:ph type="title"/>
          </p:nvPr>
        </p:nvSpPr>
        <p:spPr>
          <a:xfrm>
            <a:off x="557875" y="781775"/>
            <a:ext cx="1624200" cy="433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520"/>
              <a:buFont typeface="Arial"/>
              <a:buNone/>
            </a:pPr>
            <a:r>
              <a:rPr lang="en-US" sz="2620" b="1">
                <a:latin typeface="Roboto"/>
                <a:ea typeface="Roboto"/>
                <a:cs typeface="Roboto"/>
                <a:sym typeface="Roboto"/>
              </a:rPr>
              <a:t>OUTLINE</a:t>
            </a:r>
            <a:endParaRPr sz="2620" b="1">
              <a:latin typeface="Roboto"/>
              <a:ea typeface="Roboto"/>
              <a:cs typeface="Roboto"/>
              <a:sym typeface="Roboto"/>
            </a:endParaRPr>
          </a:p>
        </p:txBody>
      </p:sp>
      <p:sp>
        <p:nvSpPr>
          <p:cNvPr id="202" name="Google Shape;202;g200661e8797_0_19"/>
          <p:cNvSpPr txBox="1">
            <a:spLocks noGrp="1"/>
          </p:cNvSpPr>
          <p:nvPr>
            <p:ph type="body" idx="1"/>
          </p:nvPr>
        </p:nvSpPr>
        <p:spPr>
          <a:xfrm>
            <a:off x="557875" y="1214975"/>
            <a:ext cx="2704200" cy="4578900"/>
          </a:xfrm>
          <a:prstGeom prst="rect">
            <a:avLst/>
          </a:prstGeom>
          <a:noFill/>
          <a:ln>
            <a:noFill/>
          </a:ln>
        </p:spPr>
        <p:txBody>
          <a:bodyPr spcFirstLastPara="1" wrap="square" lIns="91425" tIns="45700" rIns="91425" bIns="45700" anchor="t" anchorCtr="0">
            <a:noAutofit/>
          </a:bodyPr>
          <a:lstStyle/>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Introduction</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Motivation</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Literature Survey</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Existing Systems</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Proposed System</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Objectives</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Methodology</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Data Description</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Future scope</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Conclusion</a:t>
            </a:r>
            <a:endParaRPr sz="1995">
              <a:latin typeface="Roboto"/>
              <a:ea typeface="Roboto"/>
              <a:cs typeface="Roboto"/>
              <a:sym typeface="Roboto"/>
            </a:endParaRPr>
          </a:p>
          <a:p>
            <a:pPr marL="457200" lvl="0" indent="-355282" algn="l" rtl="0">
              <a:lnSpc>
                <a:spcPct val="140000"/>
              </a:lnSpc>
              <a:spcBef>
                <a:spcPts val="0"/>
              </a:spcBef>
              <a:spcAft>
                <a:spcPts val="0"/>
              </a:spcAft>
              <a:buSzPts val="1995"/>
              <a:buFont typeface="Roboto"/>
              <a:buChar char="●"/>
            </a:pPr>
            <a:r>
              <a:rPr lang="en-US" sz="1995">
                <a:latin typeface="Roboto"/>
                <a:ea typeface="Roboto"/>
                <a:cs typeface="Roboto"/>
                <a:sym typeface="Roboto"/>
              </a:rPr>
              <a:t>References</a:t>
            </a:r>
            <a:endParaRPr sz="1995">
              <a:latin typeface="Roboto"/>
              <a:ea typeface="Roboto"/>
              <a:cs typeface="Roboto"/>
              <a:sym typeface="Roboto"/>
            </a:endParaRPr>
          </a:p>
        </p:txBody>
      </p:sp>
      <p:sp>
        <p:nvSpPr>
          <p:cNvPr id="2" name="Google Shape;192;p1">
            <a:extLst>
              <a:ext uri="{FF2B5EF4-FFF2-40B4-BE49-F238E27FC236}">
                <a16:creationId xmlns:a16="http://schemas.microsoft.com/office/drawing/2014/main" id="{BF27560B-1FAC-57AD-8E9E-0BCE37D06D37}"/>
              </a:ext>
            </a:extLst>
          </p:cNvPr>
          <p:cNvSpPr txBox="1">
            <a:spLocks noGrp="1"/>
          </p:cNvSpPr>
          <p:nvPr>
            <p:ph type="dt" idx="10"/>
          </p:nvPr>
        </p:nvSpPr>
        <p:spPr>
          <a:xfrm>
            <a:off x="5413430" y="6383782"/>
            <a:ext cx="136514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50">
                <a:solidFill>
                  <a:schemeClr val="dk1"/>
                </a:solidFill>
                <a:latin typeface="Roboto"/>
                <a:ea typeface="Roboto"/>
                <a:cs typeface="Roboto"/>
                <a:sym typeface="Roboto"/>
              </a:rPr>
              <a:t>15 March,2023</a:t>
            </a:r>
            <a:endParaRPr sz="1250">
              <a:solidFill>
                <a:schemeClr val="dk1"/>
              </a:solidFill>
              <a:latin typeface="Roboto"/>
              <a:ea typeface="Roboto"/>
              <a:cs typeface="Roboto"/>
              <a:sym typeface="Roboto"/>
            </a:endParaRPr>
          </a:p>
        </p:txBody>
      </p:sp>
      <p:sp>
        <p:nvSpPr>
          <p:cNvPr id="3" name="Google Shape;193;p1">
            <a:extLst>
              <a:ext uri="{FF2B5EF4-FFF2-40B4-BE49-F238E27FC236}">
                <a16:creationId xmlns:a16="http://schemas.microsoft.com/office/drawing/2014/main" id="{05AE8C2C-2043-6CD4-4AD9-AD0DB096A676}"/>
              </a:ext>
            </a:extLst>
          </p:cNvPr>
          <p:cNvSpPr txBox="1">
            <a:spLocks noGrp="1"/>
          </p:cNvSpPr>
          <p:nvPr>
            <p:ph type="ftr" idx="11"/>
          </p:nvPr>
        </p:nvSpPr>
        <p:spPr>
          <a:xfrm>
            <a:off x="357521" y="6383782"/>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50" dirty="0">
                <a:solidFill>
                  <a:schemeClr val="dk1"/>
                </a:solidFill>
                <a:latin typeface="Roboto"/>
                <a:ea typeface="Roboto"/>
                <a:cs typeface="Roboto"/>
                <a:sym typeface="Roboto"/>
              </a:rPr>
              <a:t>Mini Project (ADD-334) : Zeroth Review</a:t>
            </a:r>
            <a:endParaRPr sz="1250" dirty="0">
              <a:solidFill>
                <a:schemeClr val="dk1"/>
              </a:solidFill>
              <a:latin typeface="Roboto"/>
              <a:ea typeface="Roboto"/>
              <a:cs typeface="Roboto"/>
              <a:sym typeface="Roboto"/>
            </a:endParaRPr>
          </a:p>
        </p:txBody>
      </p:sp>
      <p:sp>
        <p:nvSpPr>
          <p:cNvPr id="4" name="Google Shape;194;p1">
            <a:extLst>
              <a:ext uri="{FF2B5EF4-FFF2-40B4-BE49-F238E27FC236}">
                <a16:creationId xmlns:a16="http://schemas.microsoft.com/office/drawing/2014/main" id="{11732127-FA6E-9816-C7E1-A356AD6DB0CE}"/>
              </a:ext>
            </a:extLst>
          </p:cNvPr>
          <p:cNvSpPr txBox="1">
            <a:spLocks noGrp="1"/>
          </p:cNvSpPr>
          <p:nvPr>
            <p:ph type="sldNum" idx="12"/>
          </p:nvPr>
        </p:nvSpPr>
        <p:spPr>
          <a:xfrm>
            <a:off x="10972900" y="6385052"/>
            <a:ext cx="380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50">
                <a:solidFill>
                  <a:schemeClr val="dk1"/>
                </a:solidFill>
                <a:latin typeface="Roboto"/>
                <a:ea typeface="Roboto"/>
                <a:cs typeface="Roboto"/>
                <a:sym typeface="Roboto"/>
              </a:rPr>
              <a:t>2</a:t>
            </a:fld>
            <a:endParaRPr sz="1250" dirty="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p:nvPr/>
        </p:nvSpPr>
        <p:spPr>
          <a:xfrm>
            <a:off x="1067550" y="1108650"/>
            <a:ext cx="2284500" cy="588900"/>
          </a:xfrm>
          <a:prstGeom prst="rect">
            <a:avLst/>
          </a:prstGeom>
          <a:noFill/>
          <a:ln>
            <a:noFill/>
          </a:ln>
        </p:spPr>
        <p:txBody>
          <a:bodyPr spcFirstLastPara="1" wrap="square" lIns="91425" tIns="91425" rIns="91425" bIns="91425" anchor="t" anchorCtr="0">
            <a:normAutofit/>
          </a:bodyPr>
          <a:lstStyle/>
          <a:p>
            <a:pPr marL="0" lvl="0" indent="0" algn="just" rtl="0">
              <a:spcBef>
                <a:spcPts val="0"/>
              </a:spcBef>
              <a:spcAft>
                <a:spcPts val="0"/>
              </a:spcAft>
              <a:buNone/>
            </a:pPr>
            <a:r>
              <a:rPr lang="en-US" sz="2600" b="1">
                <a:solidFill>
                  <a:srgbClr val="1A1A1A"/>
                </a:solidFill>
                <a:highlight>
                  <a:srgbClr val="FFFFFF"/>
                </a:highlight>
                <a:latin typeface="Roboto"/>
                <a:ea typeface="Roboto"/>
                <a:cs typeface="Roboto"/>
                <a:sym typeface="Roboto"/>
              </a:rPr>
              <a:t>Introduction</a:t>
            </a:r>
            <a:endParaRPr sz="2600" b="1">
              <a:solidFill>
                <a:srgbClr val="1A1A1A"/>
              </a:solidFill>
              <a:highlight>
                <a:srgbClr val="FFFFFF"/>
              </a:highlight>
              <a:latin typeface="Roboto"/>
              <a:ea typeface="Roboto"/>
              <a:cs typeface="Roboto"/>
              <a:sym typeface="Roboto"/>
            </a:endParaRPr>
          </a:p>
        </p:txBody>
      </p:sp>
      <p:sp>
        <p:nvSpPr>
          <p:cNvPr id="211" name="Google Shape;211;p3"/>
          <p:cNvSpPr txBox="1"/>
          <p:nvPr/>
        </p:nvSpPr>
        <p:spPr>
          <a:xfrm>
            <a:off x="1117050" y="1697550"/>
            <a:ext cx="9957900" cy="3462900"/>
          </a:xfrm>
          <a:prstGeom prst="rect">
            <a:avLst/>
          </a:prstGeom>
          <a:noFill/>
          <a:ln>
            <a:noFill/>
          </a:ln>
        </p:spPr>
        <p:txBody>
          <a:bodyPr spcFirstLastPara="1" wrap="square" lIns="91425" tIns="91425" rIns="91425" bIns="91425" anchor="t" anchorCtr="0">
            <a:noAutofit/>
          </a:bodyPr>
          <a:lstStyle/>
          <a:p>
            <a:pPr marL="914400" lvl="0" indent="-349250" algn="just" rtl="0">
              <a:lnSpc>
                <a:spcPct val="115000"/>
              </a:lnSpc>
              <a:spcBef>
                <a:spcPts val="0"/>
              </a:spcBef>
              <a:spcAft>
                <a:spcPts val="0"/>
              </a:spcAft>
              <a:buClr>
                <a:srgbClr val="595959"/>
              </a:buClr>
              <a:buSzPts val="1900"/>
              <a:buFont typeface="Roboto"/>
              <a:buChar char="●"/>
            </a:pPr>
            <a:r>
              <a:rPr lang="en-US" sz="1900">
                <a:solidFill>
                  <a:srgbClr val="1A1A1A"/>
                </a:solidFill>
                <a:highlight>
                  <a:srgbClr val="FFFFFF"/>
                </a:highlight>
                <a:latin typeface="Roboto"/>
                <a:ea typeface="Roboto"/>
                <a:cs typeface="Roboto"/>
                <a:sym typeface="Roboto"/>
              </a:rPr>
              <a:t>We propose a price recommendation system</a:t>
            </a:r>
            <a:r>
              <a:rPr lang="en-US" sz="1900">
                <a:latin typeface="Roboto"/>
                <a:ea typeface="Roboto"/>
                <a:cs typeface="Roboto"/>
                <a:sym typeface="Roboto"/>
              </a:rPr>
              <a:t> </a:t>
            </a:r>
            <a:r>
              <a:rPr lang="en-US" sz="1900">
                <a:solidFill>
                  <a:srgbClr val="1A1A1A"/>
                </a:solidFill>
                <a:highlight>
                  <a:srgbClr val="FFFFFF"/>
                </a:highlight>
                <a:latin typeface="Roboto"/>
                <a:ea typeface="Roboto"/>
                <a:cs typeface="Roboto"/>
                <a:sym typeface="Roboto"/>
              </a:rPr>
              <a:t>for hospitality sector which is an  innovative system that takes into account a variety of factors to predict the optimal price for hotel rooms, allowing hotel managers to make informed pricing decisions and stay competitive in the ever-changing market.</a:t>
            </a:r>
            <a:endParaRPr sz="1900">
              <a:solidFill>
                <a:srgbClr val="1A1A1A"/>
              </a:solidFill>
              <a:highlight>
                <a:srgbClr val="FFFFFF"/>
              </a:highlight>
              <a:latin typeface="Roboto"/>
              <a:ea typeface="Roboto"/>
              <a:cs typeface="Roboto"/>
              <a:sym typeface="Roboto"/>
            </a:endParaRPr>
          </a:p>
          <a:p>
            <a:pPr marL="914400" lvl="0" indent="-349250" algn="just" rtl="0">
              <a:lnSpc>
                <a:spcPct val="115000"/>
              </a:lnSpc>
              <a:spcBef>
                <a:spcPts val="0"/>
              </a:spcBef>
              <a:spcAft>
                <a:spcPts val="0"/>
              </a:spcAft>
              <a:buClr>
                <a:srgbClr val="1A1A1A"/>
              </a:buClr>
              <a:buSzPts val="1900"/>
              <a:buFont typeface="Roboto"/>
              <a:buChar char="●"/>
            </a:pPr>
            <a:r>
              <a:rPr lang="en-US" sz="1900">
                <a:solidFill>
                  <a:srgbClr val="1A1A1A"/>
                </a:solidFill>
                <a:highlight>
                  <a:srgbClr val="FFFFFF"/>
                </a:highlight>
                <a:latin typeface="Roboto"/>
                <a:ea typeface="Roboto"/>
                <a:cs typeface="Roboto"/>
                <a:sym typeface="Roboto"/>
              </a:rPr>
              <a:t>The system targets hotel business owners.</a:t>
            </a:r>
            <a:endParaRPr sz="1900">
              <a:solidFill>
                <a:srgbClr val="1A1A1A"/>
              </a:solidFill>
              <a:highlight>
                <a:srgbClr val="FFFFFF"/>
              </a:highlight>
              <a:latin typeface="Roboto"/>
              <a:ea typeface="Roboto"/>
              <a:cs typeface="Roboto"/>
              <a:sym typeface="Roboto"/>
            </a:endParaRPr>
          </a:p>
          <a:p>
            <a:pPr marL="914400" lvl="0" indent="-349250" algn="just" rtl="0">
              <a:lnSpc>
                <a:spcPct val="115000"/>
              </a:lnSpc>
              <a:spcBef>
                <a:spcPts val="0"/>
              </a:spcBef>
              <a:spcAft>
                <a:spcPts val="0"/>
              </a:spcAft>
              <a:buClr>
                <a:srgbClr val="000000"/>
              </a:buClr>
              <a:buSzPts val="1900"/>
              <a:buFont typeface="Roboto"/>
              <a:buChar char="●"/>
            </a:pPr>
            <a:r>
              <a:rPr lang="en-US" sz="1900">
                <a:solidFill>
                  <a:srgbClr val="1A1A1A"/>
                </a:solidFill>
                <a:highlight>
                  <a:srgbClr val="FFFFFF"/>
                </a:highlight>
                <a:latin typeface="Roboto"/>
                <a:ea typeface="Roboto"/>
                <a:cs typeface="Roboto"/>
                <a:sym typeface="Roboto"/>
              </a:rPr>
              <a:t>We will explore the various components of the room price recommendation system, including its use of live market pricing data and machine learning algorithms to provide real-time recommendations. </a:t>
            </a:r>
            <a:endParaRPr sz="1900">
              <a:solidFill>
                <a:srgbClr val="1A1A1A"/>
              </a:solidFill>
              <a:highlight>
                <a:srgbClr val="FFFFFF"/>
              </a:highlight>
              <a:latin typeface="Roboto"/>
              <a:ea typeface="Roboto"/>
              <a:cs typeface="Roboto"/>
              <a:sym typeface="Roboto"/>
            </a:endParaRPr>
          </a:p>
          <a:p>
            <a:pPr marL="914400" lvl="0" indent="-349250" algn="just" rtl="0">
              <a:lnSpc>
                <a:spcPct val="115000"/>
              </a:lnSpc>
              <a:spcBef>
                <a:spcPts val="0"/>
              </a:spcBef>
              <a:spcAft>
                <a:spcPts val="0"/>
              </a:spcAft>
              <a:buClr>
                <a:srgbClr val="000000"/>
              </a:buClr>
              <a:buSzPts val="1900"/>
              <a:buFont typeface="Roboto"/>
              <a:buChar char="●"/>
            </a:pPr>
            <a:r>
              <a:rPr lang="en-US" sz="1900">
                <a:solidFill>
                  <a:srgbClr val="1A1A1A"/>
                </a:solidFill>
                <a:highlight>
                  <a:srgbClr val="FFFFFF"/>
                </a:highlight>
                <a:latin typeface="Roboto"/>
                <a:ea typeface="Roboto"/>
                <a:cs typeface="Roboto"/>
                <a:sym typeface="Roboto"/>
              </a:rPr>
              <a:t>This system makes use of a dynamic pricing strategy known as competitive-based pricing which focuses on monitoring competitor prices across different channels.</a:t>
            </a:r>
            <a:endParaRPr sz="1900">
              <a:solidFill>
                <a:srgbClr val="1A1A1A"/>
              </a:solidFill>
              <a:highlight>
                <a:srgbClr val="FFFFFF"/>
              </a:highlight>
              <a:latin typeface="Roboto"/>
              <a:ea typeface="Roboto"/>
              <a:cs typeface="Roboto"/>
              <a:sym typeface="Roboto"/>
            </a:endParaRPr>
          </a:p>
        </p:txBody>
      </p:sp>
      <p:sp>
        <p:nvSpPr>
          <p:cNvPr id="5" name="Google Shape;192;p1">
            <a:extLst>
              <a:ext uri="{FF2B5EF4-FFF2-40B4-BE49-F238E27FC236}">
                <a16:creationId xmlns:a16="http://schemas.microsoft.com/office/drawing/2014/main" id="{46C1A612-FCD3-2E9F-58A5-C4A244A2E7EB}"/>
              </a:ext>
            </a:extLst>
          </p:cNvPr>
          <p:cNvSpPr txBox="1">
            <a:spLocks noGrp="1"/>
          </p:cNvSpPr>
          <p:nvPr>
            <p:ph type="dt" idx="10"/>
          </p:nvPr>
        </p:nvSpPr>
        <p:spPr>
          <a:xfrm>
            <a:off x="5413430" y="6383782"/>
            <a:ext cx="136514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50">
                <a:solidFill>
                  <a:schemeClr val="dk1"/>
                </a:solidFill>
                <a:latin typeface="Roboto"/>
                <a:ea typeface="Roboto"/>
                <a:cs typeface="Roboto"/>
                <a:sym typeface="Roboto"/>
              </a:rPr>
              <a:t>15 March,2023</a:t>
            </a:r>
            <a:endParaRPr sz="1250">
              <a:solidFill>
                <a:schemeClr val="dk1"/>
              </a:solidFill>
              <a:latin typeface="Roboto"/>
              <a:ea typeface="Roboto"/>
              <a:cs typeface="Roboto"/>
              <a:sym typeface="Roboto"/>
            </a:endParaRPr>
          </a:p>
        </p:txBody>
      </p:sp>
      <p:sp>
        <p:nvSpPr>
          <p:cNvPr id="6" name="Google Shape;193;p1">
            <a:extLst>
              <a:ext uri="{FF2B5EF4-FFF2-40B4-BE49-F238E27FC236}">
                <a16:creationId xmlns:a16="http://schemas.microsoft.com/office/drawing/2014/main" id="{CA25C6B6-93AA-68BD-DA13-9E03359AD838}"/>
              </a:ext>
            </a:extLst>
          </p:cNvPr>
          <p:cNvSpPr txBox="1">
            <a:spLocks noGrp="1"/>
          </p:cNvSpPr>
          <p:nvPr>
            <p:ph type="ftr" idx="11"/>
          </p:nvPr>
        </p:nvSpPr>
        <p:spPr>
          <a:xfrm>
            <a:off x="357521" y="6383782"/>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50" dirty="0">
                <a:solidFill>
                  <a:schemeClr val="dk1"/>
                </a:solidFill>
                <a:latin typeface="Roboto"/>
                <a:ea typeface="Roboto"/>
                <a:cs typeface="Roboto"/>
                <a:sym typeface="Roboto"/>
              </a:rPr>
              <a:t>Mini Project (ADD-334) : Zeroth Review</a:t>
            </a:r>
            <a:endParaRPr sz="1250" dirty="0">
              <a:solidFill>
                <a:schemeClr val="dk1"/>
              </a:solidFill>
              <a:latin typeface="Roboto"/>
              <a:ea typeface="Roboto"/>
              <a:cs typeface="Roboto"/>
              <a:sym typeface="Roboto"/>
            </a:endParaRPr>
          </a:p>
        </p:txBody>
      </p:sp>
      <p:sp>
        <p:nvSpPr>
          <p:cNvPr id="7" name="Google Shape;194;p1">
            <a:extLst>
              <a:ext uri="{FF2B5EF4-FFF2-40B4-BE49-F238E27FC236}">
                <a16:creationId xmlns:a16="http://schemas.microsoft.com/office/drawing/2014/main" id="{077ED8F2-5A34-84A6-9FAE-2CC4269DD056}"/>
              </a:ext>
            </a:extLst>
          </p:cNvPr>
          <p:cNvSpPr txBox="1">
            <a:spLocks noGrp="1"/>
          </p:cNvSpPr>
          <p:nvPr>
            <p:ph type="sldNum" idx="12"/>
          </p:nvPr>
        </p:nvSpPr>
        <p:spPr>
          <a:xfrm>
            <a:off x="10972900" y="6385052"/>
            <a:ext cx="380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50">
                <a:solidFill>
                  <a:schemeClr val="dk1"/>
                </a:solidFill>
                <a:latin typeface="Roboto"/>
                <a:ea typeface="Roboto"/>
                <a:cs typeface="Roboto"/>
                <a:sym typeface="Roboto"/>
              </a:rPr>
              <a:t>3</a:t>
            </a:fld>
            <a:endParaRPr sz="1250" dirty="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1400"/>
              <a:buNone/>
            </a:pPr>
            <a:r>
              <a:rPr lang="en-US">
                <a:latin typeface="Roboto"/>
                <a:ea typeface="Roboto"/>
                <a:cs typeface="Roboto"/>
                <a:sym typeface="Roboto"/>
              </a:rPr>
              <a:t>​</a:t>
            </a:r>
            <a:endParaRPr>
              <a:latin typeface="Roboto"/>
              <a:ea typeface="Roboto"/>
              <a:cs typeface="Roboto"/>
              <a:sym typeface="Roboto"/>
            </a:endParaRPr>
          </a:p>
        </p:txBody>
      </p:sp>
      <p:sp>
        <p:nvSpPr>
          <p:cNvPr id="220" name="Google Shape;220;p4"/>
          <p:cNvSpPr txBox="1"/>
          <p:nvPr/>
        </p:nvSpPr>
        <p:spPr>
          <a:xfrm>
            <a:off x="496375" y="1163150"/>
            <a:ext cx="1874400" cy="535200"/>
          </a:xfrm>
          <a:prstGeom prst="rect">
            <a:avLst/>
          </a:prstGeom>
          <a:noFill/>
          <a:ln>
            <a:noFill/>
          </a:ln>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US" sz="2600" b="1">
                <a:solidFill>
                  <a:srgbClr val="1A1A1A"/>
                </a:solidFill>
                <a:latin typeface="Roboto"/>
                <a:ea typeface="Roboto"/>
                <a:cs typeface="Roboto"/>
                <a:sym typeface="Roboto"/>
              </a:rPr>
              <a:t>Motivation</a:t>
            </a:r>
            <a:endParaRPr sz="2600" b="1">
              <a:solidFill>
                <a:srgbClr val="1A1A1A"/>
              </a:solidFill>
              <a:latin typeface="Roboto"/>
              <a:ea typeface="Roboto"/>
              <a:cs typeface="Roboto"/>
              <a:sym typeface="Roboto"/>
            </a:endParaRPr>
          </a:p>
        </p:txBody>
      </p:sp>
      <p:sp>
        <p:nvSpPr>
          <p:cNvPr id="221" name="Google Shape;221;p4"/>
          <p:cNvSpPr txBox="1"/>
          <p:nvPr/>
        </p:nvSpPr>
        <p:spPr>
          <a:xfrm>
            <a:off x="496375" y="1698350"/>
            <a:ext cx="8507700" cy="42852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1500"/>
              </a:spcBef>
              <a:spcAft>
                <a:spcPts val="0"/>
              </a:spcAft>
              <a:buClr>
                <a:schemeClr val="dk1"/>
              </a:buClr>
              <a:buSzPts val="1800"/>
              <a:buFont typeface="Roboto"/>
              <a:buChar char="●"/>
            </a:pPr>
            <a:r>
              <a:rPr lang="en-US" sz="1800">
                <a:solidFill>
                  <a:schemeClr val="dk1"/>
                </a:solidFill>
                <a:highlight>
                  <a:schemeClr val="lt1"/>
                </a:highlight>
                <a:latin typeface="Roboto"/>
                <a:ea typeface="Roboto"/>
                <a:cs typeface="Roboto"/>
                <a:sym typeface="Roboto"/>
              </a:rPr>
              <a:t>The hospitality industry is highly competitive, with hotels constantly striving to attract guests while maximizing their profits.</a:t>
            </a:r>
            <a:endParaRPr sz="1800">
              <a:solidFill>
                <a:schemeClr val="dk1"/>
              </a:solidFill>
              <a:highlight>
                <a:schemeClr val="lt1"/>
              </a:highlight>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US" sz="1800">
                <a:solidFill>
                  <a:schemeClr val="dk1"/>
                </a:solidFill>
                <a:highlight>
                  <a:schemeClr val="lt1"/>
                </a:highlight>
                <a:latin typeface="Roboto"/>
                <a:ea typeface="Roboto"/>
                <a:cs typeface="Roboto"/>
                <a:sym typeface="Roboto"/>
              </a:rPr>
              <a:t>Traditional pricing strategies, however, often lack the sophistication needed to take into account all the relevant factors that affect pricing decisions.</a:t>
            </a:r>
            <a:endParaRPr sz="1800">
              <a:solidFill>
                <a:schemeClr val="dk1"/>
              </a:solidFill>
              <a:highlight>
                <a:schemeClr val="lt1"/>
              </a:highlight>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US" sz="1800">
                <a:solidFill>
                  <a:schemeClr val="dk1"/>
                </a:solidFill>
                <a:highlight>
                  <a:schemeClr val="lt1"/>
                </a:highlight>
                <a:latin typeface="Roboto"/>
                <a:ea typeface="Roboto"/>
                <a:cs typeface="Roboto"/>
                <a:sym typeface="Roboto"/>
              </a:rPr>
              <a:t>This is where the room price recommendation system comes in, providing a data-driven approach to optimize room pricing decisions.</a:t>
            </a:r>
            <a:endParaRPr sz="1800">
              <a:solidFill>
                <a:schemeClr val="dk1"/>
              </a:solidFill>
              <a:highlight>
                <a:schemeClr val="lt1"/>
              </a:highlight>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US" sz="1800">
                <a:solidFill>
                  <a:schemeClr val="dk1"/>
                </a:solidFill>
                <a:highlight>
                  <a:schemeClr val="lt1"/>
                </a:highlight>
                <a:latin typeface="Roboto"/>
                <a:ea typeface="Roboto"/>
                <a:cs typeface="Roboto"/>
                <a:sym typeface="Roboto"/>
              </a:rPr>
              <a:t>The existing systems have proven to be efficient over traditional strategies </a:t>
            </a:r>
            <a:endParaRPr sz="1800">
              <a:solidFill>
                <a:schemeClr val="dk1"/>
              </a:solidFill>
              <a:highlight>
                <a:schemeClr val="lt1"/>
              </a:highlight>
              <a:latin typeface="Roboto"/>
              <a:ea typeface="Roboto"/>
              <a:cs typeface="Roboto"/>
              <a:sym typeface="Roboto"/>
            </a:endParaRPr>
          </a:p>
          <a:p>
            <a:pPr marL="457200" lvl="0" indent="-342900" algn="just" rtl="0">
              <a:lnSpc>
                <a:spcPct val="115000"/>
              </a:lnSpc>
              <a:spcBef>
                <a:spcPts val="0"/>
              </a:spcBef>
              <a:spcAft>
                <a:spcPts val="0"/>
              </a:spcAft>
              <a:buClr>
                <a:schemeClr val="dk1"/>
              </a:buClr>
              <a:buSzPts val="1800"/>
              <a:buFont typeface="Roboto"/>
              <a:buChar char="●"/>
            </a:pPr>
            <a:r>
              <a:rPr lang="en-US" sz="1800">
                <a:solidFill>
                  <a:schemeClr val="dk1"/>
                </a:solidFill>
                <a:highlight>
                  <a:schemeClr val="lt1"/>
                </a:highlight>
                <a:latin typeface="Roboto"/>
                <a:ea typeface="Roboto"/>
                <a:cs typeface="Roboto"/>
                <a:sym typeface="Roboto"/>
              </a:rPr>
              <a:t>One recent example of a successful hotel room price recommendation system is the one implemented by Marriott International. According to a press release by Marriott, the OptimizeRM system has already generated significant revenue gains for the company. In a pilot program conducted at 20 Marriott properties, the system was able to increase revenue per available room (RevPAR) by up to 10% in some cases.</a:t>
            </a:r>
            <a:endParaRPr sz="1200">
              <a:solidFill>
                <a:schemeClr val="dk1"/>
              </a:solidFill>
              <a:highlight>
                <a:schemeClr val="lt1"/>
              </a:highlight>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D1ABBB55-3B80-80E9-6144-03B5557C35DA}"/>
              </a:ext>
            </a:extLst>
          </p:cNvPr>
          <p:cNvSpPr txBox="1">
            <a:spLocks noGrp="1"/>
          </p:cNvSpPr>
          <p:nvPr>
            <p:ph type="dt" idx="10"/>
          </p:nvPr>
        </p:nvSpPr>
        <p:spPr>
          <a:xfrm>
            <a:off x="838200" y="6365494"/>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6CFF162E-1C89-74C9-F228-2E771E7C5C27}"/>
              </a:ext>
            </a:extLst>
          </p:cNvPr>
          <p:cNvSpPr txBox="1">
            <a:spLocks noGrp="1"/>
          </p:cNvSpPr>
          <p:nvPr>
            <p:ph type="ftr" idx="11"/>
          </p:nvPr>
        </p:nvSpPr>
        <p:spPr>
          <a:xfrm>
            <a:off x="4038600" y="6365494"/>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9FF8AF1B-A9F9-1AA1-6F92-7686DDE98040}"/>
              </a:ext>
            </a:extLst>
          </p:cNvPr>
          <p:cNvSpPr txBox="1">
            <a:spLocks noGrp="1"/>
          </p:cNvSpPr>
          <p:nvPr>
            <p:ph type="sldNum" idx="12"/>
          </p:nvPr>
        </p:nvSpPr>
        <p:spPr>
          <a:xfrm>
            <a:off x="8610600" y="636549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4</a:t>
            </a:fld>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002eaf997b_0_31"/>
          <p:cNvSpPr txBox="1"/>
          <p:nvPr/>
        </p:nvSpPr>
        <p:spPr>
          <a:xfrm>
            <a:off x="1134000" y="1267350"/>
            <a:ext cx="2904600" cy="535200"/>
          </a:xfrm>
          <a:prstGeom prst="rect">
            <a:avLst/>
          </a:prstGeom>
          <a:noFill/>
          <a:ln>
            <a:noFill/>
          </a:ln>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US" sz="2600" b="1">
                <a:solidFill>
                  <a:srgbClr val="1A1A1A"/>
                </a:solidFill>
                <a:latin typeface="Roboto"/>
                <a:ea typeface="Roboto"/>
                <a:cs typeface="Roboto"/>
                <a:sym typeface="Roboto"/>
              </a:rPr>
              <a:t>Existing Systems</a:t>
            </a:r>
            <a:endParaRPr sz="2600" b="1">
              <a:solidFill>
                <a:srgbClr val="1A1A1A"/>
              </a:solidFill>
              <a:latin typeface="Roboto"/>
              <a:ea typeface="Roboto"/>
              <a:cs typeface="Roboto"/>
              <a:sym typeface="Roboto"/>
            </a:endParaRPr>
          </a:p>
        </p:txBody>
      </p:sp>
      <p:sp>
        <p:nvSpPr>
          <p:cNvPr id="231" name="Google Shape;231;g2002eaf997b_0_31"/>
          <p:cNvSpPr txBox="1"/>
          <p:nvPr/>
        </p:nvSpPr>
        <p:spPr>
          <a:xfrm>
            <a:off x="2251650" y="1802550"/>
            <a:ext cx="7688700" cy="3252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1500"/>
              </a:spcBef>
              <a:spcAft>
                <a:spcPts val="0"/>
              </a:spcAft>
              <a:buClr>
                <a:schemeClr val="dk1"/>
              </a:buClr>
              <a:buSzPts val="1800"/>
              <a:buFont typeface="Roboto"/>
              <a:buChar char="●"/>
            </a:pPr>
            <a:r>
              <a:rPr lang="en-US" sz="1800" b="1">
                <a:solidFill>
                  <a:schemeClr val="dk1"/>
                </a:solidFill>
                <a:highlight>
                  <a:schemeClr val="lt1"/>
                </a:highlight>
                <a:latin typeface="Roboto"/>
                <a:ea typeface="Roboto"/>
                <a:cs typeface="Roboto"/>
                <a:sym typeface="Roboto"/>
              </a:rPr>
              <a:t>OptimizeRM</a:t>
            </a:r>
            <a:r>
              <a:rPr lang="en-US" sz="1800">
                <a:solidFill>
                  <a:schemeClr val="dk1"/>
                </a:solidFill>
                <a:highlight>
                  <a:schemeClr val="lt1"/>
                </a:highlight>
                <a:latin typeface="Roboto"/>
                <a:ea typeface="Roboto"/>
                <a:cs typeface="Roboto"/>
                <a:sym typeface="Roboto"/>
              </a:rPr>
              <a:t>: OptimizeRM is a revenue management system launched by Marriott International in 2021. The system uses machine learning and advanced analytics to make pricing decisions for hotel rooms based on factors such as demand, booking patterns, and market conditions.</a:t>
            </a:r>
            <a:endParaRPr sz="1800">
              <a:solidFill>
                <a:schemeClr val="dk1"/>
              </a:solidFill>
              <a:highlight>
                <a:schemeClr val="lt1"/>
              </a:highlight>
              <a:latin typeface="Roboto"/>
              <a:ea typeface="Roboto"/>
              <a:cs typeface="Roboto"/>
              <a:sym typeface="Roboto"/>
            </a:endParaRPr>
          </a:p>
          <a:p>
            <a:pPr marL="457200" lvl="0" indent="-342900" algn="just" rtl="0">
              <a:lnSpc>
                <a:spcPct val="115000"/>
              </a:lnSpc>
              <a:spcBef>
                <a:spcPts val="0"/>
              </a:spcBef>
              <a:spcAft>
                <a:spcPts val="0"/>
              </a:spcAft>
              <a:buClr>
                <a:srgbClr val="1A1A1A"/>
              </a:buClr>
              <a:buSzPts val="1800"/>
              <a:buFont typeface="Roboto"/>
              <a:buChar char="●"/>
            </a:pPr>
            <a:r>
              <a:rPr lang="en-US" sz="1800" b="1">
                <a:solidFill>
                  <a:srgbClr val="1A1A1A"/>
                </a:solidFill>
                <a:highlight>
                  <a:srgbClr val="FFFFFF"/>
                </a:highlight>
                <a:latin typeface="Roboto"/>
                <a:ea typeface="Roboto"/>
                <a:cs typeface="Roboto"/>
                <a:sym typeface="Roboto"/>
              </a:rPr>
              <a:t>IDeaS</a:t>
            </a:r>
            <a:r>
              <a:rPr lang="en-US" sz="1800">
                <a:solidFill>
                  <a:srgbClr val="1A1A1A"/>
                </a:solidFill>
                <a:highlight>
                  <a:srgbClr val="FFFFFF"/>
                </a:highlight>
                <a:latin typeface="Roboto"/>
                <a:ea typeface="Roboto"/>
                <a:cs typeface="Roboto"/>
                <a:sym typeface="Roboto"/>
              </a:rPr>
              <a:t>: IDeaS is a revenue management system that uses predictive analytics to optimize hotel room pricing. The system takes into account various factors, such as historical data, market demand, and competitor rates, to generate pricing recommendations that maximize revenue and occupancy rates.</a:t>
            </a:r>
            <a:endParaRPr sz="1800">
              <a:solidFill>
                <a:srgbClr val="1A1A1A"/>
              </a:solidFill>
              <a:highlight>
                <a:srgbClr val="FFFFFF"/>
              </a:highlight>
              <a:latin typeface="Roboto"/>
              <a:ea typeface="Roboto"/>
              <a:cs typeface="Roboto"/>
              <a:sym typeface="Roboto"/>
            </a:endParaRPr>
          </a:p>
          <a:p>
            <a:pPr marL="0" lvl="0" indent="0" algn="just" rtl="0">
              <a:lnSpc>
                <a:spcPct val="115000"/>
              </a:lnSpc>
              <a:spcBef>
                <a:spcPts val="1500"/>
              </a:spcBef>
              <a:spcAft>
                <a:spcPts val="1200"/>
              </a:spcAft>
              <a:buNone/>
            </a:pPr>
            <a:endParaRPr sz="1300">
              <a:solidFill>
                <a:srgbClr val="595959"/>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972E171F-1511-612E-125A-4A2FEAB34952}"/>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3B5DB385-9C2A-DFBB-F132-4C39F199886B}"/>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8ED34C0F-702E-C239-0658-9FC36916F4FD}"/>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5</a:t>
            </a:fld>
            <a:endParaRPr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002eaf997b_0_20"/>
          <p:cNvSpPr txBox="1"/>
          <p:nvPr/>
        </p:nvSpPr>
        <p:spPr>
          <a:xfrm>
            <a:off x="729450" y="1318650"/>
            <a:ext cx="3135900" cy="5352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endParaRPr sz="2600" b="1">
              <a:solidFill>
                <a:srgbClr val="1A1A1A"/>
              </a:solidFill>
              <a:latin typeface="Roboto"/>
              <a:ea typeface="Roboto"/>
              <a:cs typeface="Roboto"/>
              <a:sym typeface="Roboto"/>
            </a:endParaRPr>
          </a:p>
        </p:txBody>
      </p:sp>
      <p:graphicFrame>
        <p:nvGraphicFramePr>
          <p:cNvPr id="241" name="Google Shape;241;g2002eaf997b_0_20"/>
          <p:cNvGraphicFramePr/>
          <p:nvPr>
            <p:extLst>
              <p:ext uri="{D42A27DB-BD31-4B8C-83A1-F6EECF244321}">
                <p14:modId xmlns:p14="http://schemas.microsoft.com/office/powerpoint/2010/main" val="3405280566"/>
              </p:ext>
            </p:extLst>
          </p:nvPr>
        </p:nvGraphicFramePr>
        <p:xfrm>
          <a:off x="642288" y="936700"/>
          <a:ext cx="10452700" cy="5110530"/>
        </p:xfrm>
        <a:graphic>
          <a:graphicData uri="http://schemas.openxmlformats.org/drawingml/2006/table">
            <a:tbl>
              <a:tblPr>
                <a:noFill/>
                <a:tableStyleId>{0F78E7A1-B35E-449B-902E-09C1ED30276B}</a:tableStyleId>
              </a:tblPr>
              <a:tblGrid>
                <a:gridCol w="584875">
                  <a:extLst>
                    <a:ext uri="{9D8B030D-6E8A-4147-A177-3AD203B41FA5}">
                      <a16:colId xmlns:a16="http://schemas.microsoft.com/office/drawing/2014/main" val="20000"/>
                    </a:ext>
                  </a:extLst>
                </a:gridCol>
                <a:gridCol w="2942950">
                  <a:extLst>
                    <a:ext uri="{9D8B030D-6E8A-4147-A177-3AD203B41FA5}">
                      <a16:colId xmlns:a16="http://schemas.microsoft.com/office/drawing/2014/main" val="20001"/>
                    </a:ext>
                  </a:extLst>
                </a:gridCol>
                <a:gridCol w="2207050">
                  <a:extLst>
                    <a:ext uri="{9D8B030D-6E8A-4147-A177-3AD203B41FA5}">
                      <a16:colId xmlns:a16="http://schemas.microsoft.com/office/drawing/2014/main" val="20002"/>
                    </a:ext>
                  </a:extLst>
                </a:gridCol>
                <a:gridCol w="2545650">
                  <a:extLst>
                    <a:ext uri="{9D8B030D-6E8A-4147-A177-3AD203B41FA5}">
                      <a16:colId xmlns:a16="http://schemas.microsoft.com/office/drawing/2014/main" val="20003"/>
                    </a:ext>
                  </a:extLst>
                </a:gridCol>
                <a:gridCol w="2172175">
                  <a:extLst>
                    <a:ext uri="{9D8B030D-6E8A-4147-A177-3AD203B41FA5}">
                      <a16:colId xmlns:a16="http://schemas.microsoft.com/office/drawing/2014/main" val="20004"/>
                    </a:ext>
                  </a:extLst>
                </a:gridCol>
              </a:tblGrid>
              <a:tr h="665850">
                <a:tc>
                  <a:txBody>
                    <a:bodyPr/>
                    <a:lstStyle/>
                    <a:p>
                      <a:pPr marL="0" lvl="0" indent="0" algn="l" rtl="0">
                        <a:spcBef>
                          <a:spcPts val="0"/>
                        </a:spcBef>
                        <a:spcAft>
                          <a:spcPts val="0"/>
                        </a:spcAft>
                        <a:buNone/>
                      </a:pPr>
                      <a:r>
                        <a:rPr lang="en-US" sz="1600" b="1">
                          <a:latin typeface="Roboto"/>
                          <a:ea typeface="Roboto"/>
                          <a:cs typeface="Roboto"/>
                          <a:sym typeface="Roboto"/>
                        </a:rPr>
                        <a:t>SL.No</a:t>
                      </a:r>
                      <a:endParaRPr sz="1600" b="1">
                        <a:latin typeface="Roboto"/>
                        <a:ea typeface="Roboto"/>
                        <a:cs typeface="Roboto"/>
                        <a:sym typeface="Roboto"/>
                      </a:endParaRPr>
                    </a:p>
                  </a:txBody>
                  <a:tcPr marL="91425" marR="91425" marT="91425" marB="91425" anchor="ctr"/>
                </a:tc>
                <a:tc>
                  <a:txBody>
                    <a:bodyPr/>
                    <a:lstStyle/>
                    <a:p>
                      <a:pPr marL="0" lvl="0" indent="0" algn="ctr" rtl="0">
                        <a:spcBef>
                          <a:spcPts val="0"/>
                        </a:spcBef>
                        <a:spcAft>
                          <a:spcPts val="0"/>
                        </a:spcAft>
                        <a:buNone/>
                      </a:pPr>
                      <a:r>
                        <a:rPr lang="en-US" sz="1600" b="1">
                          <a:latin typeface="Roboto"/>
                          <a:ea typeface="Roboto"/>
                          <a:cs typeface="Roboto"/>
                          <a:sym typeface="Roboto"/>
                        </a:rPr>
                        <a:t>PAPER TITLE</a:t>
                      </a:r>
                      <a:endParaRPr sz="1600" b="1">
                        <a:latin typeface="Roboto"/>
                        <a:ea typeface="Roboto"/>
                        <a:cs typeface="Roboto"/>
                        <a:sym typeface="Roboto"/>
                      </a:endParaRPr>
                    </a:p>
                  </a:txBody>
                  <a:tcPr marL="91425" marR="91425" marT="91425" marB="91425" anchor="ctr"/>
                </a:tc>
                <a:tc>
                  <a:txBody>
                    <a:bodyPr/>
                    <a:lstStyle/>
                    <a:p>
                      <a:pPr marL="0" lvl="0" indent="0" algn="l" rtl="0">
                        <a:spcBef>
                          <a:spcPts val="0"/>
                        </a:spcBef>
                        <a:spcAft>
                          <a:spcPts val="0"/>
                        </a:spcAft>
                        <a:buNone/>
                      </a:pPr>
                      <a:r>
                        <a:rPr lang="en-US" sz="1600" b="1">
                          <a:latin typeface="Roboto"/>
                          <a:ea typeface="Roboto"/>
                          <a:cs typeface="Roboto"/>
                          <a:sym typeface="Roboto"/>
                        </a:rPr>
                        <a:t>     METHODOLOGY</a:t>
                      </a:r>
                      <a:endParaRPr sz="1600" b="1">
                        <a:latin typeface="Roboto"/>
                        <a:ea typeface="Roboto"/>
                        <a:cs typeface="Roboto"/>
                        <a:sym typeface="Roboto"/>
                      </a:endParaRPr>
                    </a:p>
                  </a:txBody>
                  <a:tcPr marL="91425" marR="91425" marT="91425" marB="91425" anchor="ctr"/>
                </a:tc>
                <a:tc>
                  <a:txBody>
                    <a:bodyPr/>
                    <a:lstStyle/>
                    <a:p>
                      <a:pPr marL="0" lvl="0" indent="0" algn="l" rtl="0">
                        <a:spcBef>
                          <a:spcPts val="0"/>
                        </a:spcBef>
                        <a:spcAft>
                          <a:spcPts val="0"/>
                        </a:spcAft>
                        <a:buNone/>
                      </a:pPr>
                      <a:r>
                        <a:rPr lang="en-US" sz="1600" b="1">
                          <a:latin typeface="Roboto"/>
                          <a:ea typeface="Roboto"/>
                          <a:cs typeface="Roboto"/>
                          <a:sym typeface="Roboto"/>
                        </a:rPr>
                        <a:t>           ADVANTAGES</a:t>
                      </a:r>
                      <a:endParaRPr sz="1600" b="1">
                        <a:latin typeface="Roboto"/>
                        <a:ea typeface="Roboto"/>
                        <a:cs typeface="Roboto"/>
                        <a:sym typeface="Roboto"/>
                      </a:endParaRPr>
                    </a:p>
                  </a:txBody>
                  <a:tcPr marL="91425" marR="91425" marT="91425" marB="91425" anchor="ctr"/>
                </a:tc>
                <a:tc>
                  <a:txBody>
                    <a:bodyPr/>
                    <a:lstStyle/>
                    <a:p>
                      <a:pPr marL="0" marR="0" lvl="0" indent="0" algn="ctr" rtl="0">
                        <a:spcBef>
                          <a:spcPts val="0"/>
                        </a:spcBef>
                        <a:spcAft>
                          <a:spcPts val="0"/>
                        </a:spcAft>
                        <a:buNone/>
                      </a:pPr>
                      <a:r>
                        <a:rPr lang="en-US" sz="1600" b="1" dirty="0">
                          <a:latin typeface="Roboto"/>
                          <a:ea typeface="Roboto"/>
                          <a:cs typeface="Roboto"/>
                          <a:sym typeface="Roboto"/>
                        </a:rPr>
                        <a:t>    DISADVANTAGES  </a:t>
                      </a:r>
                      <a:endParaRPr sz="1600" b="1" dirty="0">
                        <a:latin typeface="Roboto"/>
                        <a:ea typeface="Roboto"/>
                        <a:cs typeface="Roboto"/>
                        <a:sym typeface="Roboto"/>
                      </a:endParaRPr>
                    </a:p>
                  </a:txBody>
                  <a:tcPr marL="91425" marR="91425" marT="91425" marB="91425" anchor="ctr"/>
                </a:tc>
                <a:extLst>
                  <a:ext uri="{0D108BD9-81ED-4DB2-BD59-A6C34878D82A}">
                    <a16:rowId xmlns:a16="http://schemas.microsoft.com/office/drawing/2014/main" val="10000"/>
                  </a:ext>
                </a:extLst>
              </a:tr>
              <a:tr h="2070175">
                <a:tc>
                  <a:txBody>
                    <a:bodyPr/>
                    <a:lstStyle/>
                    <a:p>
                      <a:pPr marL="0" lvl="0" indent="0" algn="l" rtl="0">
                        <a:spcBef>
                          <a:spcPts val="0"/>
                        </a:spcBef>
                        <a:spcAft>
                          <a:spcPts val="0"/>
                        </a:spcAft>
                        <a:buNone/>
                      </a:pPr>
                      <a:r>
                        <a:rPr lang="en-US" sz="1600">
                          <a:latin typeface="Roboto"/>
                          <a:ea typeface="Roboto"/>
                          <a:cs typeface="Roboto"/>
                          <a:sym typeface="Roboto"/>
                        </a:rPr>
                        <a:t>1</a:t>
                      </a:r>
                      <a:endParaRPr sz="1600">
                        <a:latin typeface="Roboto"/>
                        <a:ea typeface="Roboto"/>
                        <a:cs typeface="Roboto"/>
                        <a:sym typeface="Roboto"/>
                      </a:endParaRPr>
                    </a:p>
                  </a:txBody>
                  <a:tcPr marL="91425" marR="91425" marT="91425" marB="91425"/>
                </a:tc>
                <a:tc>
                  <a:txBody>
                    <a:bodyPr/>
                    <a:lstStyle/>
                    <a:p>
                      <a:pPr marL="0" lvl="0" indent="0" algn="l" rtl="0">
                        <a:lnSpc>
                          <a:spcPct val="95600"/>
                        </a:lnSpc>
                        <a:spcBef>
                          <a:spcPts val="0"/>
                        </a:spcBef>
                        <a:spcAft>
                          <a:spcPts val="0"/>
                        </a:spcAft>
                        <a:buNone/>
                      </a:pPr>
                      <a:r>
                        <a:rPr lang="en-US" sz="1600">
                          <a:solidFill>
                            <a:schemeClr val="dk1"/>
                          </a:solidFill>
                          <a:highlight>
                            <a:schemeClr val="lt1"/>
                          </a:highlight>
                          <a:latin typeface="Roboto"/>
                          <a:ea typeface="Roboto"/>
                          <a:cs typeface="Roboto"/>
                          <a:sym typeface="Roboto"/>
                        </a:rPr>
                        <a:t>Text-Based Price Recommendation System for Online Rental Houses -Lujia Shen, Qianjun Liu, Gong Chen, and Shouling Ji,Journal: IEEE Access,Volume: 8,2020</a:t>
                      </a:r>
                      <a:endParaRPr sz="16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95900"/>
                        </a:lnSpc>
                        <a:spcBef>
                          <a:spcPts val="0"/>
                        </a:spcBef>
                        <a:spcAft>
                          <a:spcPts val="0"/>
                        </a:spcAft>
                        <a:buNone/>
                      </a:pPr>
                      <a:r>
                        <a:rPr lang="en-US" sz="1600">
                          <a:solidFill>
                            <a:schemeClr val="dk1"/>
                          </a:solidFill>
                          <a:highlight>
                            <a:srgbClr val="FFFFFF"/>
                          </a:highlight>
                          <a:latin typeface="Roboto"/>
                          <a:ea typeface="Roboto"/>
                          <a:cs typeface="Roboto"/>
                          <a:sym typeface="Roboto"/>
                        </a:rPr>
                        <a:t>Uses natural language processing; sentence embedding; Long Short-Term Memory</a:t>
                      </a:r>
                      <a:endParaRPr sz="1600">
                        <a:solidFill>
                          <a:schemeClr val="dk1"/>
                        </a:solidFill>
                        <a:highlight>
                          <a:srgbClr val="FFFFFF"/>
                        </a:highlight>
                        <a:latin typeface="Roboto"/>
                        <a:ea typeface="Roboto"/>
                        <a:cs typeface="Roboto"/>
                        <a:sym typeface="Roboto"/>
                      </a:endParaRPr>
                    </a:p>
                    <a:p>
                      <a:pPr marL="0" lvl="0" indent="0" algn="l" rtl="0">
                        <a:lnSpc>
                          <a:spcPct val="95900"/>
                        </a:lnSpc>
                        <a:spcBef>
                          <a:spcPts val="0"/>
                        </a:spcBef>
                        <a:spcAft>
                          <a:spcPts val="0"/>
                        </a:spcAft>
                        <a:buNone/>
                      </a:pPr>
                      <a:r>
                        <a:rPr lang="en-US" sz="1600">
                          <a:solidFill>
                            <a:schemeClr val="dk1"/>
                          </a:solidFill>
                          <a:highlight>
                            <a:srgbClr val="FFFFFF"/>
                          </a:highlight>
                          <a:latin typeface="Roboto"/>
                          <a:ea typeface="Roboto"/>
                          <a:cs typeface="Roboto"/>
                          <a:sym typeface="Roboto"/>
                        </a:rPr>
                        <a:t>(LSTM); mean shift</a:t>
                      </a:r>
                      <a:endParaRPr sz="1600">
                        <a:solidFill>
                          <a:schemeClr val="dk1"/>
                        </a:solidFill>
                        <a:highlight>
                          <a:srgbClr val="FFFFFF"/>
                        </a:highlight>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457200" lvl="0" indent="-330200" algn="l" rtl="0">
                        <a:lnSpc>
                          <a:spcPct val="95900"/>
                        </a:lnSpc>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High Accuracy</a:t>
                      </a:r>
                      <a:endParaRPr sz="1600">
                        <a:solidFill>
                          <a:schemeClr val="dk1"/>
                        </a:solidFill>
                        <a:highlight>
                          <a:schemeClr val="lt1"/>
                        </a:highlight>
                        <a:latin typeface="Roboto"/>
                        <a:ea typeface="Roboto"/>
                        <a:cs typeface="Roboto"/>
                        <a:sym typeface="Roboto"/>
                      </a:endParaRPr>
                    </a:p>
                    <a:p>
                      <a:pPr marL="457200" lvl="0" indent="-330200" algn="l" rtl="0">
                        <a:lnSpc>
                          <a:spcPct val="95900"/>
                        </a:lnSpc>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Real-time Price Recommendations</a:t>
                      </a:r>
                      <a:endParaRPr sz="1600">
                        <a:solidFill>
                          <a:schemeClr val="dk1"/>
                        </a:solidFill>
                        <a:highlight>
                          <a:schemeClr val="lt1"/>
                        </a:highlight>
                        <a:latin typeface="Roboto"/>
                        <a:ea typeface="Roboto"/>
                        <a:cs typeface="Roboto"/>
                        <a:sym typeface="Roboto"/>
                      </a:endParaRPr>
                    </a:p>
                    <a:p>
                      <a:pPr marL="457200" lvl="0" indent="-330200" algn="l" rtl="0">
                        <a:lnSpc>
                          <a:spcPct val="95900"/>
                        </a:lnSpc>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Personalized Recommendations</a:t>
                      </a:r>
                      <a:endParaRPr sz="1600">
                        <a:solidFill>
                          <a:schemeClr val="dk1"/>
                        </a:solidFill>
                        <a:highlight>
                          <a:schemeClr val="lt1"/>
                        </a:highlight>
                        <a:latin typeface="Roboto"/>
                        <a:ea typeface="Roboto"/>
                        <a:cs typeface="Roboto"/>
                        <a:sym typeface="Roboto"/>
                      </a:endParaRPr>
                    </a:p>
                    <a:p>
                      <a:pPr marL="457200" lvl="0" indent="-330200" algn="l" rtl="0">
                        <a:lnSpc>
                          <a:spcPct val="95900"/>
                        </a:lnSpc>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Cost-Effective</a:t>
                      </a:r>
                      <a:endParaRPr sz="1600">
                        <a:solidFill>
                          <a:schemeClr val="dk1"/>
                        </a:solidFill>
                        <a:highlight>
                          <a:schemeClr val="lt1"/>
                        </a:highlight>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Limited Input Data</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Subjectivity of textual description</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limited applications</a:t>
                      </a:r>
                      <a:endParaRPr sz="1600">
                        <a:solidFill>
                          <a:schemeClr val="dk1"/>
                        </a:solidFill>
                        <a:highlight>
                          <a:schemeClr val="lt1"/>
                        </a:highlight>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369825">
                <a:tc>
                  <a:txBody>
                    <a:bodyPr/>
                    <a:lstStyle/>
                    <a:p>
                      <a:pPr marL="0" lvl="0" indent="0" algn="l" rtl="0">
                        <a:spcBef>
                          <a:spcPts val="0"/>
                        </a:spcBef>
                        <a:spcAft>
                          <a:spcPts val="0"/>
                        </a:spcAft>
                        <a:buNone/>
                      </a:pPr>
                      <a:r>
                        <a:rPr lang="en-US" sz="1600">
                          <a:latin typeface="Roboto"/>
                          <a:ea typeface="Roboto"/>
                          <a:cs typeface="Roboto"/>
                          <a:sym typeface="Roboto"/>
                        </a:rPr>
                        <a:t>2</a:t>
                      </a:r>
                      <a:endParaRPr sz="1600">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600">
                          <a:solidFill>
                            <a:schemeClr val="dk1"/>
                          </a:solidFill>
                          <a:highlight>
                            <a:schemeClr val="lt1"/>
                          </a:highlight>
                          <a:latin typeface="Roboto"/>
                          <a:ea typeface="Roboto"/>
                          <a:cs typeface="Roboto"/>
                          <a:sym typeface="Roboto"/>
                        </a:rPr>
                        <a:t>Hotel room price recommendation based on gradient boosting decision tree. Journal of Ambient Intelligence and Humanized Computing, Gao, J., Tan, J., Zhang, X., &amp; Zhou, L,12(5), 4685-4693(2021)</a:t>
                      </a:r>
                      <a:endParaRPr sz="16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solidFill>
                            <a:schemeClr val="dk1"/>
                          </a:solidFill>
                          <a:highlight>
                            <a:schemeClr val="lt1"/>
                          </a:highlight>
                          <a:latin typeface="Roboto"/>
                          <a:ea typeface="Roboto"/>
                          <a:cs typeface="Roboto"/>
                          <a:sym typeface="Roboto"/>
                        </a:rPr>
                        <a:t>Uses gradient boosting decision tree (GBDT) algorithm </a:t>
                      </a:r>
                      <a:endParaRPr sz="16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30200" algn="l" rtl="0">
                        <a:lnSpc>
                          <a:spcPct val="95900"/>
                        </a:lnSpc>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Accurate predictions</a:t>
                      </a:r>
                      <a:endParaRPr sz="1600">
                        <a:solidFill>
                          <a:schemeClr val="dk1"/>
                        </a:solidFill>
                        <a:highlight>
                          <a:schemeClr val="lt1"/>
                        </a:highlight>
                        <a:latin typeface="Roboto"/>
                        <a:ea typeface="Roboto"/>
                        <a:cs typeface="Roboto"/>
                        <a:sym typeface="Roboto"/>
                      </a:endParaRPr>
                    </a:p>
                    <a:p>
                      <a:pPr marL="457200" lvl="0" indent="-330200" algn="l" rtl="0">
                        <a:lnSpc>
                          <a:spcPct val="95900"/>
                        </a:lnSpc>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Efficient processing</a:t>
                      </a:r>
                      <a:endParaRPr sz="1600">
                        <a:solidFill>
                          <a:schemeClr val="dk1"/>
                        </a:solidFill>
                        <a:highlight>
                          <a:schemeClr val="lt1"/>
                        </a:highlight>
                        <a:latin typeface="Roboto"/>
                        <a:ea typeface="Roboto"/>
                        <a:cs typeface="Roboto"/>
                        <a:sym typeface="Roboto"/>
                      </a:endParaRPr>
                    </a:p>
                    <a:p>
                      <a:pPr marL="457200" lvl="0" indent="-330200" algn="l" rtl="0">
                        <a:lnSpc>
                          <a:spcPct val="95900"/>
                        </a:lnSpc>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Interpretable model</a:t>
                      </a:r>
                      <a:endParaRPr sz="1600">
                        <a:solidFill>
                          <a:schemeClr val="dk1"/>
                        </a:solidFill>
                        <a:highlight>
                          <a:schemeClr val="lt1"/>
                        </a:highlight>
                        <a:latin typeface="Roboto"/>
                        <a:ea typeface="Roboto"/>
                        <a:cs typeface="Roboto"/>
                        <a:sym typeface="Roboto"/>
                      </a:endParaRPr>
                    </a:p>
                    <a:p>
                      <a:pPr marL="457200" lvl="0" indent="-330200" algn="l" rtl="0">
                        <a:lnSpc>
                          <a:spcPct val="95900"/>
                        </a:lnSpc>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Real-world application</a:t>
                      </a:r>
                      <a:endParaRPr sz="16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Roboto"/>
                        <a:buChar char="●"/>
                      </a:pPr>
                      <a:r>
                        <a:rPr lang="en-US" sz="1600" dirty="0">
                          <a:solidFill>
                            <a:schemeClr val="dk1"/>
                          </a:solidFill>
                          <a:latin typeface="Roboto"/>
                          <a:ea typeface="Roboto"/>
                          <a:cs typeface="Roboto"/>
                          <a:sym typeface="Roboto"/>
                        </a:rPr>
                        <a:t>Lack of comparison with other models </a:t>
                      </a:r>
                      <a:endParaRPr sz="1600" dirty="0">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dirty="0">
                          <a:solidFill>
                            <a:schemeClr val="dk1"/>
                          </a:solidFill>
                          <a:latin typeface="Roboto"/>
                          <a:ea typeface="Roboto"/>
                          <a:cs typeface="Roboto"/>
                          <a:sym typeface="Roboto"/>
                        </a:rPr>
                        <a:t>Lack of consideration of dynamic pricing</a:t>
                      </a:r>
                      <a:endParaRPr sz="1600" dirty="0">
                        <a:solidFill>
                          <a:schemeClr val="dk1"/>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42" name="Google Shape;242;g2002eaf997b_0_20"/>
          <p:cNvSpPr txBox="1">
            <a:spLocks noGrp="1"/>
          </p:cNvSpPr>
          <p:nvPr>
            <p:ph type="title"/>
          </p:nvPr>
        </p:nvSpPr>
        <p:spPr>
          <a:xfrm>
            <a:off x="212475" y="0"/>
            <a:ext cx="3027300" cy="6276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sz="2600" b="1">
                <a:solidFill>
                  <a:srgbClr val="1A1A1A"/>
                </a:solidFill>
                <a:latin typeface="Roboto"/>
                <a:ea typeface="Roboto"/>
                <a:cs typeface="Roboto"/>
                <a:sym typeface="Roboto"/>
              </a:rPr>
              <a:t>Literature Review</a:t>
            </a:r>
            <a:endParaRPr>
              <a:latin typeface="Roboto"/>
              <a:ea typeface="Roboto"/>
              <a:cs typeface="Roboto"/>
              <a:sym typeface="Roboto"/>
            </a:endParaRPr>
          </a:p>
        </p:txBody>
      </p:sp>
      <p:sp>
        <p:nvSpPr>
          <p:cNvPr id="246" name="Google Shape;246;g2002eaf997b_0_20"/>
          <p:cNvSpPr txBox="1">
            <a:spLocks noGrp="1"/>
          </p:cNvSpPr>
          <p:nvPr>
            <p:ph type="title"/>
          </p:nvPr>
        </p:nvSpPr>
        <p:spPr>
          <a:xfrm>
            <a:off x="642300" y="510775"/>
            <a:ext cx="2402700" cy="3651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sz="1500" b="1">
                <a:solidFill>
                  <a:srgbClr val="1A1A1A"/>
                </a:solidFill>
                <a:latin typeface="Roboto"/>
                <a:ea typeface="Roboto"/>
                <a:cs typeface="Roboto"/>
                <a:sym typeface="Roboto"/>
              </a:rPr>
              <a:t>Table1.0: Literature review </a:t>
            </a:r>
            <a:endParaRPr sz="1700" b="1">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55816ACD-A589-F4AB-B447-2F1E7664316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2D8419E5-C26A-2873-42B9-7F763EDCA022}"/>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5043356E-0231-50A3-D4F2-B01A7ADF7260}"/>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6</a:t>
            </a:fld>
            <a:endParaRPr sz="12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g21b6282114c_2_7"/>
          <p:cNvGraphicFramePr/>
          <p:nvPr/>
        </p:nvGraphicFramePr>
        <p:xfrm>
          <a:off x="646500" y="634760"/>
          <a:ext cx="10899000" cy="5345116"/>
        </p:xfrm>
        <a:graphic>
          <a:graphicData uri="http://schemas.openxmlformats.org/drawingml/2006/table">
            <a:tbl>
              <a:tblPr>
                <a:noFill/>
                <a:tableStyleId>{0F78E7A1-B35E-449B-902E-09C1ED30276B}</a:tableStyleId>
              </a:tblPr>
              <a:tblGrid>
                <a:gridCol w="434575">
                  <a:extLst>
                    <a:ext uri="{9D8B030D-6E8A-4147-A177-3AD203B41FA5}">
                      <a16:colId xmlns:a16="http://schemas.microsoft.com/office/drawing/2014/main" val="20000"/>
                    </a:ext>
                  </a:extLst>
                </a:gridCol>
                <a:gridCol w="2722025">
                  <a:extLst>
                    <a:ext uri="{9D8B030D-6E8A-4147-A177-3AD203B41FA5}">
                      <a16:colId xmlns:a16="http://schemas.microsoft.com/office/drawing/2014/main" val="20001"/>
                    </a:ext>
                  </a:extLst>
                </a:gridCol>
                <a:gridCol w="2151325">
                  <a:extLst>
                    <a:ext uri="{9D8B030D-6E8A-4147-A177-3AD203B41FA5}">
                      <a16:colId xmlns:a16="http://schemas.microsoft.com/office/drawing/2014/main" val="20002"/>
                    </a:ext>
                  </a:extLst>
                </a:gridCol>
                <a:gridCol w="2306825">
                  <a:extLst>
                    <a:ext uri="{9D8B030D-6E8A-4147-A177-3AD203B41FA5}">
                      <a16:colId xmlns:a16="http://schemas.microsoft.com/office/drawing/2014/main" val="20003"/>
                    </a:ext>
                  </a:extLst>
                </a:gridCol>
                <a:gridCol w="3284250">
                  <a:extLst>
                    <a:ext uri="{9D8B030D-6E8A-4147-A177-3AD203B41FA5}">
                      <a16:colId xmlns:a16="http://schemas.microsoft.com/office/drawing/2014/main" val="20004"/>
                    </a:ext>
                  </a:extLst>
                </a:gridCol>
              </a:tblGrid>
              <a:tr h="2622275">
                <a:tc>
                  <a:txBody>
                    <a:bodyPr/>
                    <a:lstStyle/>
                    <a:p>
                      <a:pPr marL="0" lvl="0" indent="0" algn="l" rtl="0">
                        <a:spcBef>
                          <a:spcPts val="0"/>
                        </a:spcBef>
                        <a:spcAft>
                          <a:spcPts val="0"/>
                        </a:spcAft>
                        <a:buNone/>
                      </a:pPr>
                      <a:r>
                        <a:rPr lang="en-US">
                          <a:latin typeface="Roboto"/>
                          <a:ea typeface="Roboto"/>
                          <a:cs typeface="Roboto"/>
                          <a:sym typeface="Roboto"/>
                        </a:rPr>
                        <a:t>   3</a:t>
                      </a:r>
                      <a:endParaRPr sz="2300">
                        <a:latin typeface="Roboto"/>
                        <a:ea typeface="Roboto"/>
                        <a:cs typeface="Roboto"/>
                        <a:sym typeface="Roboto"/>
                      </a:endParaRPr>
                    </a:p>
                  </a:txBody>
                  <a:tcPr marL="91425" marR="91425" marT="91425" marB="91425"/>
                </a:tc>
                <a:tc>
                  <a:txBody>
                    <a:bodyPr/>
                    <a:lstStyle/>
                    <a:p>
                      <a:pPr marL="0" lvl="0" indent="0" algn="l" rtl="0">
                        <a:lnSpc>
                          <a:spcPct val="115000"/>
                        </a:lnSpc>
                        <a:spcBef>
                          <a:spcPts val="0"/>
                        </a:spcBef>
                        <a:spcAft>
                          <a:spcPts val="0"/>
                        </a:spcAft>
                        <a:buNone/>
                      </a:pPr>
                      <a:r>
                        <a:rPr lang="en-US" sz="1600">
                          <a:solidFill>
                            <a:schemeClr val="dk1"/>
                          </a:solidFill>
                          <a:highlight>
                            <a:schemeClr val="lt1"/>
                          </a:highlight>
                          <a:latin typeface="Roboto"/>
                          <a:ea typeface="Roboto"/>
                          <a:cs typeface="Roboto"/>
                          <a:sym typeface="Roboto"/>
                        </a:rPr>
                        <a:t>A Novel Dynamic Pricing Approach for Resource Allocation in Cloud Computing-Islam, M. M., Islam, M. R., &amp; Haque, M. M.  In 2021 3rd International Conference on Computer, Communication, and Cyber Security (IC4S) (pp. 1-5). IEEE.</a:t>
                      </a:r>
                      <a:endParaRPr sz="1600">
                        <a:solidFill>
                          <a:schemeClr val="dk1"/>
                        </a:solidFill>
                        <a:highlight>
                          <a:schemeClr val="lt1"/>
                        </a:highlight>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Uses a combination of game theory, machine learning, and optimization techniques.</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K-means clustering and linear regression he models</a:t>
                      </a:r>
                      <a:endParaRPr sz="1600">
                        <a:solidFill>
                          <a:schemeClr val="dk1"/>
                        </a:solidFill>
                        <a:highlight>
                          <a:schemeClr val="lt1"/>
                        </a:highlight>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Efficient resource allocation</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Adaptive pricing</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Improved user experience</a:t>
                      </a:r>
                      <a:endParaRPr sz="1600">
                        <a:solidFill>
                          <a:schemeClr val="dk1"/>
                        </a:solidFill>
                        <a:highlight>
                          <a:schemeClr val="lt1"/>
                        </a:highlight>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Limitations in scalability and efficiency</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 Does not provide a comprehensive evaluation of the proposed model's effectiveness and robustness in real-world scenarios</a:t>
                      </a:r>
                      <a:endParaRPr sz="1600">
                        <a:solidFill>
                          <a:schemeClr val="dk1"/>
                        </a:solidFill>
                        <a:highlight>
                          <a:schemeClr val="lt1"/>
                        </a:highlight>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168525">
                <a:tc>
                  <a:txBody>
                    <a:bodyPr/>
                    <a:lstStyle/>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US">
                          <a:latin typeface="Roboto"/>
                          <a:ea typeface="Roboto"/>
                          <a:cs typeface="Roboto"/>
                          <a:sym typeface="Roboto"/>
                        </a:rPr>
                        <a:t>4</a:t>
                      </a:r>
                      <a:endParaRPr>
                        <a:latin typeface="Roboto"/>
                        <a:ea typeface="Roboto"/>
                        <a:cs typeface="Roboto"/>
                        <a:sym typeface="Roboto"/>
                      </a:endParaRPr>
                    </a:p>
                    <a:p>
                      <a:pPr marL="0" lvl="0" indent="0" algn="l" rtl="0">
                        <a:spcBef>
                          <a:spcPts val="0"/>
                        </a:spcBef>
                        <a:spcAft>
                          <a:spcPts val="0"/>
                        </a:spcAft>
                        <a:buNone/>
                      </a:pPr>
                      <a:r>
                        <a:rPr lang="en-US">
                          <a:latin typeface="Roboto"/>
                          <a:ea typeface="Roboto"/>
                          <a:cs typeface="Roboto"/>
                          <a:sym typeface="Roboto"/>
                        </a:rPr>
                        <a:t> </a:t>
                      </a:r>
                      <a:endParaRPr>
                        <a:latin typeface="Roboto"/>
                        <a:ea typeface="Roboto"/>
                        <a:cs typeface="Roboto"/>
                        <a:sym typeface="Roboto"/>
                      </a:endParaRPr>
                    </a:p>
                    <a:p>
                      <a:pPr marL="0" lvl="0" indent="0" algn="l" rtl="0">
                        <a:spcBef>
                          <a:spcPts val="0"/>
                        </a:spcBef>
                        <a:spcAft>
                          <a:spcPts val="0"/>
                        </a:spcAft>
                        <a:buNone/>
                      </a:pPr>
                      <a:r>
                        <a:rPr lang="en-US">
                          <a:latin typeface="Roboto"/>
                          <a:ea typeface="Roboto"/>
                          <a:cs typeface="Roboto"/>
                          <a:sym typeface="Roboto"/>
                        </a:rPr>
                        <a:t>  </a:t>
                      </a:r>
                      <a:endParaRPr sz="1600">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0"/>
                        </a:spcAft>
                        <a:buNone/>
                      </a:pPr>
                      <a:r>
                        <a:rPr lang="en-US" sz="1600">
                          <a:solidFill>
                            <a:schemeClr val="dk1"/>
                          </a:solidFill>
                          <a:highlight>
                            <a:schemeClr val="lt1"/>
                          </a:highlight>
                          <a:latin typeface="Roboto"/>
                          <a:ea typeface="Roboto"/>
                          <a:cs typeface="Roboto"/>
                          <a:sym typeface="Roboto"/>
                        </a:rPr>
                        <a:t>Dynamic Pricing in a Competitive Environment with Strategic Customers. Management Science, Chen, Y., &amp; Talebi, R. ,67(5), 3045-3062(2021)</a:t>
                      </a:r>
                      <a:endParaRPr sz="16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The authors use a Markov decision process (MDP) to model.</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Uses game theory</a:t>
                      </a:r>
                      <a:endParaRPr sz="16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Incorporates customer strategic behavior into the pricing model</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Offers a framework that can be applied to various industries.</a:t>
                      </a:r>
                      <a:endParaRPr sz="16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30200" algn="l" rtl="0">
                        <a:spcBef>
                          <a:spcPts val="0"/>
                        </a:spcBef>
                        <a:spcAft>
                          <a:spcPts val="0"/>
                        </a:spcAft>
                        <a:buClr>
                          <a:schemeClr val="dk1"/>
                        </a:buClr>
                        <a:buSzPts val="1600"/>
                        <a:buFont typeface="Roboto"/>
                        <a:buChar char="●"/>
                      </a:pPr>
                      <a:r>
                        <a:rPr lang="en-US" sz="1600">
                          <a:solidFill>
                            <a:schemeClr val="dk1"/>
                          </a:solidFill>
                          <a:highlight>
                            <a:schemeClr val="lt1"/>
                          </a:highlight>
                          <a:latin typeface="Roboto"/>
                          <a:ea typeface="Roboto"/>
                          <a:cs typeface="Roboto"/>
                          <a:sym typeface="Roboto"/>
                        </a:rPr>
                        <a:t>Assumptions of complete information: The model assumes that both firms have complete information about the market and customers.</a:t>
                      </a:r>
                      <a:endParaRPr sz="1600">
                        <a:solidFill>
                          <a:schemeClr val="dk1"/>
                        </a:solidFill>
                        <a:highlight>
                          <a:schemeClr val="lt1"/>
                        </a:highlight>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Google Shape;203;g200661e8797_0_19">
            <a:extLst>
              <a:ext uri="{FF2B5EF4-FFF2-40B4-BE49-F238E27FC236}">
                <a16:creationId xmlns:a16="http://schemas.microsoft.com/office/drawing/2014/main" id="{0AC5F228-4E4F-D1CE-E2FC-B5747510493E}"/>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9632A210-5CC3-3F50-F4BF-F5DC2271BF54}"/>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27B805F9-54F3-9A9A-46ED-63D86B01D879}"/>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7</a:t>
            </a:fld>
            <a:endParaRPr sz="12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00661e8797_0_42"/>
          <p:cNvSpPr txBox="1"/>
          <p:nvPr/>
        </p:nvSpPr>
        <p:spPr>
          <a:xfrm>
            <a:off x="1366422" y="1410509"/>
            <a:ext cx="3000000" cy="58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600" b="1">
                <a:solidFill>
                  <a:schemeClr val="dk1"/>
                </a:solidFill>
                <a:latin typeface="Roboto"/>
                <a:ea typeface="Roboto"/>
                <a:cs typeface="Roboto"/>
                <a:sym typeface="Roboto"/>
              </a:rPr>
              <a:t>Proposed System</a:t>
            </a:r>
            <a:endParaRPr>
              <a:solidFill>
                <a:schemeClr val="dk1"/>
              </a:solidFill>
              <a:latin typeface="Roboto"/>
              <a:ea typeface="Roboto"/>
              <a:cs typeface="Roboto"/>
              <a:sym typeface="Roboto"/>
            </a:endParaRPr>
          </a:p>
        </p:txBody>
      </p:sp>
      <p:sp>
        <p:nvSpPr>
          <p:cNvPr id="262" name="Google Shape;262;g200661e8797_0_42"/>
          <p:cNvSpPr txBox="1"/>
          <p:nvPr/>
        </p:nvSpPr>
        <p:spPr>
          <a:xfrm>
            <a:off x="1202100" y="2166900"/>
            <a:ext cx="9787800" cy="2524200"/>
          </a:xfrm>
          <a:prstGeom prst="rect">
            <a:avLst/>
          </a:prstGeom>
          <a:noFill/>
          <a:ln>
            <a:noFill/>
          </a:ln>
        </p:spPr>
        <p:txBody>
          <a:bodyPr spcFirstLastPara="1" wrap="square" lIns="91425" tIns="91425" rIns="91425" bIns="91425" anchor="t" anchorCtr="0">
            <a:spAutoFit/>
          </a:bodyPr>
          <a:lstStyle/>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A dynamic price recommendation system that aims at hotel business owners which is non discriminant towards the scale of the business.</a:t>
            </a:r>
            <a:endParaRPr sz="190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Data is collected dynamically from websites with the help of web scraping tools such as BeautifulSoup from Python.</a:t>
            </a:r>
            <a:endParaRPr sz="190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Takes into consideration data such as room type, location, occupancy and listing price.</a:t>
            </a:r>
            <a:endParaRPr sz="190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Location, occupancy, room type and the profit margin threshold prices are the inputs we require from the user.</a:t>
            </a:r>
            <a:endParaRPr>
              <a:solidFill>
                <a:schemeClr val="dk1"/>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C7004E31-CDB8-61D6-9248-29F1B3BDBBBD}"/>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BBAE7782-18B9-9CBA-9E33-DFC634A0F7E3}"/>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03275AD3-39FB-8B95-58F1-A0A2B67E4505}"/>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8</a:t>
            </a:fld>
            <a:endParaRPr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00661e8797_0_85"/>
          <p:cNvSpPr txBox="1"/>
          <p:nvPr/>
        </p:nvSpPr>
        <p:spPr>
          <a:xfrm>
            <a:off x="923100" y="1508650"/>
            <a:ext cx="3000000" cy="585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600" b="1">
                <a:solidFill>
                  <a:schemeClr val="dk1"/>
                </a:solidFill>
                <a:latin typeface="Roboto"/>
                <a:ea typeface="Roboto"/>
                <a:cs typeface="Roboto"/>
                <a:sym typeface="Roboto"/>
              </a:rPr>
              <a:t>Proposed System</a:t>
            </a:r>
            <a:endParaRPr>
              <a:solidFill>
                <a:schemeClr val="dk1"/>
              </a:solidFill>
              <a:latin typeface="Roboto"/>
              <a:ea typeface="Roboto"/>
              <a:cs typeface="Roboto"/>
              <a:sym typeface="Roboto"/>
            </a:endParaRPr>
          </a:p>
        </p:txBody>
      </p:sp>
      <p:sp>
        <p:nvSpPr>
          <p:cNvPr id="272" name="Google Shape;272;g200661e8797_0_85"/>
          <p:cNvSpPr txBox="1"/>
          <p:nvPr/>
        </p:nvSpPr>
        <p:spPr>
          <a:xfrm>
            <a:off x="923100" y="2017350"/>
            <a:ext cx="9869400" cy="3251700"/>
          </a:xfrm>
          <a:prstGeom prst="rect">
            <a:avLst/>
          </a:prstGeom>
          <a:noFill/>
          <a:ln>
            <a:noFill/>
          </a:ln>
        </p:spPr>
        <p:txBody>
          <a:bodyPr spcFirstLastPara="1" wrap="square" lIns="91425" tIns="91425" rIns="91425" bIns="91425" anchor="t" anchorCtr="0">
            <a:noAutofit/>
          </a:bodyPr>
          <a:lstStyle/>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An optimal price is predicted by the model between these threshold values and it also considers the occupancy of the hotel and varies the predicted price according to the demand.</a:t>
            </a:r>
            <a:endParaRPr sz="190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An appropriate model from the linear family is chosen instead of fixing an exact model to use right from the start.</a:t>
            </a:r>
            <a:endParaRPr sz="190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For this we make use of a python library PyCaret to select an optimal model that best                          fits our training data from a wide range of regression models</a:t>
            </a:r>
            <a:endParaRPr sz="190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By comparing the various error metrics, we can finally choose the best linear model.</a:t>
            </a:r>
            <a:endParaRPr sz="1900">
              <a:solidFill>
                <a:schemeClr val="dk1"/>
              </a:solidFill>
              <a:latin typeface="Roboto"/>
              <a:ea typeface="Roboto"/>
              <a:cs typeface="Roboto"/>
              <a:sym typeface="Roboto"/>
            </a:endParaRPr>
          </a:p>
          <a:p>
            <a:pPr marL="457200" lvl="0" indent="-349250" algn="just" rtl="0">
              <a:spcBef>
                <a:spcPts val="0"/>
              </a:spcBef>
              <a:spcAft>
                <a:spcPts val="0"/>
              </a:spcAft>
              <a:buClr>
                <a:schemeClr val="dk1"/>
              </a:buClr>
              <a:buSzPts val="1900"/>
              <a:buFont typeface="Roboto"/>
              <a:buChar char="●"/>
            </a:pPr>
            <a:r>
              <a:rPr lang="en-US" sz="1900">
                <a:solidFill>
                  <a:schemeClr val="dk1"/>
                </a:solidFill>
                <a:latin typeface="Roboto"/>
                <a:ea typeface="Roboto"/>
                <a:cs typeface="Roboto"/>
                <a:sym typeface="Roboto"/>
              </a:rPr>
              <a:t>Price gets dynamically recommended on a daily basis.</a:t>
            </a:r>
            <a:endParaRPr>
              <a:solidFill>
                <a:schemeClr val="dk1"/>
              </a:solidFill>
              <a:latin typeface="Roboto"/>
              <a:ea typeface="Roboto"/>
              <a:cs typeface="Roboto"/>
              <a:sym typeface="Roboto"/>
            </a:endParaRPr>
          </a:p>
        </p:txBody>
      </p:sp>
      <p:sp>
        <p:nvSpPr>
          <p:cNvPr id="2" name="Google Shape;203;g200661e8797_0_19">
            <a:extLst>
              <a:ext uri="{FF2B5EF4-FFF2-40B4-BE49-F238E27FC236}">
                <a16:creationId xmlns:a16="http://schemas.microsoft.com/office/drawing/2014/main" id="{4432FEBC-1E8D-1DBB-D6F5-A0757CCBFF8A}"/>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15 March,2023</a:t>
            </a:r>
            <a:endParaRPr sz="1200" dirty="0">
              <a:solidFill>
                <a:schemeClr val="dk1"/>
              </a:solidFill>
              <a:latin typeface="Roboto"/>
              <a:ea typeface="Roboto"/>
              <a:cs typeface="Roboto"/>
              <a:sym typeface="Roboto"/>
            </a:endParaRPr>
          </a:p>
        </p:txBody>
      </p:sp>
      <p:sp>
        <p:nvSpPr>
          <p:cNvPr id="3" name="Google Shape;204;g200661e8797_0_19">
            <a:extLst>
              <a:ext uri="{FF2B5EF4-FFF2-40B4-BE49-F238E27FC236}">
                <a16:creationId xmlns:a16="http://schemas.microsoft.com/office/drawing/2014/main" id="{E4777922-89DF-1AC8-CC26-E8284C58B00D}"/>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lnSpc>
                <a:spcPct val="60000"/>
              </a:lnSpc>
              <a:spcBef>
                <a:spcPts val="0"/>
              </a:spcBef>
              <a:spcAft>
                <a:spcPts val="0"/>
              </a:spcAft>
              <a:buClr>
                <a:schemeClr val="dk1"/>
              </a:buClr>
              <a:buSzPts val="935"/>
              <a:buFont typeface="Arial"/>
              <a:buNone/>
            </a:pPr>
            <a:r>
              <a:rPr lang="en-US" sz="1200" dirty="0">
                <a:solidFill>
                  <a:schemeClr val="dk1"/>
                </a:solidFill>
                <a:latin typeface="Roboto"/>
                <a:ea typeface="Roboto"/>
                <a:cs typeface="Roboto"/>
                <a:sym typeface="Roboto"/>
              </a:rPr>
              <a:t>Mini Project (ADD-334) : Zeroth Review</a:t>
            </a:r>
            <a:endParaRPr sz="1200" dirty="0">
              <a:solidFill>
                <a:schemeClr val="dk1"/>
              </a:solidFill>
              <a:latin typeface="Roboto"/>
              <a:ea typeface="Roboto"/>
              <a:cs typeface="Roboto"/>
              <a:sym typeface="Roboto"/>
            </a:endParaRPr>
          </a:p>
        </p:txBody>
      </p:sp>
      <p:sp>
        <p:nvSpPr>
          <p:cNvPr id="4" name="Google Shape;205;g200661e8797_0_19">
            <a:extLst>
              <a:ext uri="{FF2B5EF4-FFF2-40B4-BE49-F238E27FC236}">
                <a16:creationId xmlns:a16="http://schemas.microsoft.com/office/drawing/2014/main" id="{7CC5677D-822D-A2D3-48D9-2075B604730F}"/>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200">
                <a:solidFill>
                  <a:schemeClr val="dk1"/>
                </a:solidFill>
                <a:latin typeface="Roboto"/>
                <a:ea typeface="Roboto"/>
                <a:cs typeface="Roboto"/>
                <a:sym typeface="Roboto"/>
              </a:rPr>
              <a:t>9</a:t>
            </a:fld>
            <a:endParaRPr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1750</Words>
  <Application>Microsoft Office PowerPoint</Application>
  <PresentationFormat>Widescreen</PresentationFormat>
  <Paragraphs>199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vt:lpstr>
      <vt:lpstr>Quantico</vt:lpstr>
      <vt:lpstr>Raleway</vt:lpstr>
      <vt:lpstr>Arial</vt:lpstr>
      <vt:lpstr>Calibri</vt:lpstr>
      <vt:lpstr>Office Theme</vt:lpstr>
      <vt:lpstr>PowerPoint Presentation</vt:lpstr>
      <vt:lpstr>OUTLINE</vt:lpstr>
      <vt:lpstr>PowerPoint Presentation</vt:lpstr>
      <vt:lpstr>PowerPoint Presentation</vt:lpstr>
      <vt:lpstr>PowerPoint Presentation</vt:lpstr>
      <vt:lpstr>Literature Review</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JAIDAN SHAJAN</dc:creator>
  <cp:lastModifiedBy>JAIDAN SHAJAN</cp:lastModifiedBy>
  <cp:revision>5</cp:revision>
  <dcterms:created xsi:type="dcterms:W3CDTF">2023-03-06T05:44:52Z</dcterms:created>
  <dcterms:modified xsi:type="dcterms:W3CDTF">2023-03-15T07:30:32Z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