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2" r:id="rId9"/>
    <p:sldId id="273" r:id="rId10"/>
    <p:sldId id="274" r:id="rId11"/>
    <p:sldId id="271" r:id="rId12"/>
    <p:sldId id="264" r:id="rId13"/>
    <p:sldId id="268" r:id="rId14"/>
    <p:sldId id="269" r:id="rId15"/>
    <p:sldId id="275" r:id="rId16"/>
    <p:sldId id="270" r:id="rId17"/>
    <p:sldId id="27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95215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4/12/2022</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dpi.com/113086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7666" y="763480"/>
            <a:ext cx="10280342" cy="1476375"/>
          </a:xfrm>
          <a:prstGeom prst="rect">
            <a:avLst/>
          </a:prstGeom>
          <a:noFill/>
        </p:spPr>
        <p:txBody>
          <a:bodyPr wrap="square" rtlCol="0">
            <a:spAutoFit/>
          </a:bodyPr>
          <a:lstStyle/>
          <a:p>
            <a:pPr algn="ctr"/>
            <a:r>
              <a:rPr lang="en-IN" sz="3000" dirty="0">
                <a:latin typeface="Times New Roman" panose="02020603050405020304" pitchFamily="18" charset="0"/>
                <a:cs typeface="Times New Roman" panose="02020603050405020304" pitchFamily="18" charset="0"/>
              </a:rPr>
              <a:t>S.M.A.R.T HUB for Domestic Appliance switching.</a:t>
            </a:r>
          </a:p>
          <a:p>
            <a:pPr algn="ctr"/>
            <a:r>
              <a:rPr lang="en-IN" sz="3000" dirty="0">
                <a:latin typeface="Times New Roman" panose="02020603050405020304" pitchFamily="18" charset="0"/>
                <a:cs typeface="Times New Roman" panose="02020603050405020304" pitchFamily="18" charset="0"/>
              </a:rPr>
              <a:t>(S:Seamless,M:Moneywise efficient,A:Aesthetically appealing,R:RetroFit,T:Technologically advanced</a:t>
            </a:r>
          </a:p>
        </p:txBody>
      </p:sp>
      <p:sp>
        <p:nvSpPr>
          <p:cNvPr id="9" name="Subtitle 8"/>
          <p:cNvSpPr>
            <a:spLocks noGrp="1"/>
          </p:cNvSpPr>
          <p:nvPr>
            <p:ph type="subTitle" idx="1"/>
          </p:nvPr>
        </p:nvSpPr>
        <p:spPr>
          <a:xfrm>
            <a:off x="1284605" y="2837080"/>
            <a:ext cx="9144000" cy="1781065"/>
          </a:xfrm>
        </p:spPr>
        <p:txBody>
          <a:bodyPr/>
          <a:lstStyle/>
          <a:p>
            <a:r>
              <a:rPr lang="en-US" sz="2500" dirty="0"/>
              <a:t>Jugal Jeetendra Manek</a:t>
            </a:r>
          </a:p>
          <a:p>
            <a:r>
              <a:rPr lang="en-US" dirty="0"/>
              <a:t>BE-EXTC</a:t>
            </a:r>
          </a:p>
          <a:p>
            <a:r>
              <a:rPr lang="en-US" dirty="0"/>
              <a:t>SVKM’S DWARKADAS J SANGHVI COLLEGE OF ENGINEERING,</a:t>
            </a:r>
          </a:p>
          <a:p>
            <a:r>
              <a:rPr lang="en-US" dirty="0"/>
              <a:t>VILLE PARLE, MUMBAI</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Methodology</a:t>
            </a:r>
          </a:p>
        </p:txBody>
      </p:sp>
      <p:pic>
        <p:nvPicPr>
          <p:cNvPr id="4" name="image21.jpeg">
            <a:extLst>
              <a:ext uri="{FF2B5EF4-FFF2-40B4-BE49-F238E27FC236}">
                <a16:creationId xmlns:a16="http://schemas.microsoft.com/office/drawing/2014/main" id="{0AAC875A-D205-4E1F-8817-B636D97A78EC}"/>
              </a:ext>
            </a:extLst>
          </p:cNvPr>
          <p:cNvPicPr>
            <a:picLocks noChangeAspect="1"/>
          </p:cNvPicPr>
          <p:nvPr/>
        </p:nvPicPr>
        <p:blipFill>
          <a:blip r:embed="rId2" cstate="print"/>
          <a:stretch>
            <a:fillRect/>
          </a:stretch>
        </p:blipFill>
        <p:spPr>
          <a:xfrm>
            <a:off x="3747452" y="1276349"/>
            <a:ext cx="5552047" cy="5088939"/>
          </a:xfrm>
          <a:prstGeom prst="rect">
            <a:avLst/>
          </a:prstGeom>
        </p:spPr>
      </p:pic>
      <p:sp>
        <p:nvSpPr>
          <p:cNvPr id="6" name="TextBox 5">
            <a:extLst>
              <a:ext uri="{FF2B5EF4-FFF2-40B4-BE49-F238E27FC236}">
                <a16:creationId xmlns:a16="http://schemas.microsoft.com/office/drawing/2014/main" id="{9AC6BF62-2A45-4B93-877A-A3D61D443DA7}"/>
              </a:ext>
            </a:extLst>
          </p:cNvPr>
          <p:cNvSpPr txBox="1"/>
          <p:nvPr/>
        </p:nvSpPr>
        <p:spPr>
          <a:xfrm>
            <a:off x="1040906" y="1417638"/>
            <a:ext cx="6094520" cy="369332"/>
          </a:xfrm>
          <a:prstGeom prst="rect">
            <a:avLst/>
          </a:prstGeom>
          <a:noFill/>
        </p:spPr>
        <p:txBody>
          <a:bodyPr wrap="square">
            <a:spAutoFit/>
          </a:bodyPr>
          <a:lstStyle/>
          <a:p>
            <a:r>
              <a:rPr lang="en-US" sz="1800" b="1" dirty="0"/>
              <a:t>Fan Dimmer Circuit:</a:t>
            </a:r>
          </a:p>
        </p:txBody>
      </p:sp>
    </p:spTree>
    <p:extLst>
      <p:ext uri="{BB962C8B-B14F-4D97-AF65-F5344CB8AC3E}">
        <p14:creationId xmlns:p14="http://schemas.microsoft.com/office/powerpoint/2010/main" val="418513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Methodology</a:t>
            </a:r>
          </a:p>
        </p:txBody>
      </p:sp>
      <p:pic>
        <p:nvPicPr>
          <p:cNvPr id="7" name="Content Placeholder 6" descr="Screenshot (550)"/>
          <p:cNvPicPr>
            <a:picLocks noGrp="1" noChangeAspect="1"/>
          </p:cNvPicPr>
          <p:nvPr>
            <p:ph idx="1"/>
          </p:nvPr>
        </p:nvPicPr>
        <p:blipFill>
          <a:blip r:embed="rId2"/>
          <a:srcRect l="31719" t="23695" r="11067" b="9680"/>
          <a:stretch>
            <a:fillRect/>
          </a:stretch>
        </p:blipFill>
        <p:spPr>
          <a:xfrm>
            <a:off x="1541780" y="1417320"/>
            <a:ext cx="9907905" cy="5282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57" y="168106"/>
            <a:ext cx="10972800" cy="613129"/>
          </a:xfrm>
        </p:spPr>
        <p:txBody>
          <a:bodyPr/>
          <a:lstStyle/>
          <a:p>
            <a:r>
              <a:rPr lang="en-US" dirty="0"/>
              <a:t>Methodology</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547" r="4665"/>
          <a:stretch/>
        </p:blipFill>
        <p:spPr>
          <a:xfrm>
            <a:off x="1451837" y="993457"/>
            <a:ext cx="9476575" cy="58074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of Project</a:t>
            </a:r>
          </a:p>
        </p:txBody>
      </p:sp>
      <p:sp>
        <p:nvSpPr>
          <p:cNvPr id="3" name="Content Placeholder 2"/>
          <p:cNvSpPr>
            <a:spLocks noGrp="1"/>
          </p:cNvSpPr>
          <p:nvPr>
            <p:ph idx="1"/>
          </p:nvPr>
        </p:nvSpPr>
        <p:spPr/>
        <p:txBody>
          <a:bodyPr/>
          <a:lstStyle/>
          <a:p>
            <a:r>
              <a:rPr lang="en-US" sz="2000"/>
              <a:t>The advancement in technology and invention of innovative products has significantly contributed in making our lives easier. One such innovation was home automation. Generally, a home automation system is installed before the construction of our houses. The motivation behind our project is to develop a cost effective home automation system which can automate the existing appliances in already built houses using different control mechanisms i.e. through an App, touch or Voice ( using Google Assistant).</a:t>
            </a:r>
          </a:p>
          <a:p>
            <a:endParaRPr lang="en-US" sz="2000"/>
          </a:p>
          <a:p>
            <a:r>
              <a:rPr lang="en-US" sz="2000"/>
              <a:t>Our Home automation board will fit into our AC power units into walls. It will stay concealed inside it and will not interrupt the normal working of power unit switches. We would be able to .turn ON and OFF with manual switches as well as with our Home Automation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6" name="image22.jpeg">
            <a:extLst>
              <a:ext uri="{FF2B5EF4-FFF2-40B4-BE49-F238E27FC236}">
                <a16:creationId xmlns:a16="http://schemas.microsoft.com/office/drawing/2014/main" id="{94AE41B0-164D-484C-9C9C-866567A75766}"/>
              </a:ext>
            </a:extLst>
          </p:cNvPr>
          <p:cNvPicPr>
            <a:picLocks noChangeAspect="1"/>
          </p:cNvPicPr>
          <p:nvPr/>
        </p:nvPicPr>
        <p:blipFill rotWithShape="1">
          <a:blip r:embed="rId3" cstate="print"/>
          <a:srcRect b="18751"/>
          <a:stretch/>
        </p:blipFill>
        <p:spPr>
          <a:xfrm>
            <a:off x="609599" y="1146031"/>
            <a:ext cx="2692893" cy="4253025"/>
          </a:xfrm>
          <a:prstGeom prst="rect">
            <a:avLst/>
          </a:prstGeom>
        </p:spPr>
      </p:pic>
      <p:pic>
        <p:nvPicPr>
          <p:cNvPr id="7" name="image24.jpeg">
            <a:extLst>
              <a:ext uri="{FF2B5EF4-FFF2-40B4-BE49-F238E27FC236}">
                <a16:creationId xmlns:a16="http://schemas.microsoft.com/office/drawing/2014/main" id="{9D5DDA85-3877-4BD7-9C74-75F15046702C}"/>
              </a:ext>
            </a:extLst>
          </p:cNvPr>
          <p:cNvPicPr>
            <a:picLocks noChangeAspect="1"/>
          </p:cNvPicPr>
          <p:nvPr/>
        </p:nvPicPr>
        <p:blipFill rotWithShape="1">
          <a:blip r:embed="rId4" cstate="print"/>
          <a:srcRect b="9714"/>
          <a:stretch/>
        </p:blipFill>
        <p:spPr>
          <a:xfrm>
            <a:off x="4372008" y="1146031"/>
            <a:ext cx="2978703" cy="4253025"/>
          </a:xfrm>
          <a:prstGeom prst="rect">
            <a:avLst/>
          </a:prstGeom>
        </p:spPr>
      </p:pic>
      <p:pic>
        <p:nvPicPr>
          <p:cNvPr id="8" name="image25.jpeg">
            <a:extLst>
              <a:ext uri="{FF2B5EF4-FFF2-40B4-BE49-F238E27FC236}">
                <a16:creationId xmlns:a16="http://schemas.microsoft.com/office/drawing/2014/main" id="{A2DE4C41-A240-4747-9CFB-868E3A8616B6}"/>
              </a:ext>
            </a:extLst>
          </p:cNvPr>
          <p:cNvPicPr>
            <a:picLocks noChangeAspect="1"/>
          </p:cNvPicPr>
          <p:nvPr/>
        </p:nvPicPr>
        <p:blipFill>
          <a:blip r:embed="rId5" cstate="print"/>
          <a:stretch>
            <a:fillRect/>
          </a:stretch>
        </p:blipFill>
        <p:spPr>
          <a:xfrm>
            <a:off x="8809608" y="1146031"/>
            <a:ext cx="2772792" cy="4253025"/>
          </a:xfrm>
          <a:prstGeom prst="rect">
            <a:avLst/>
          </a:prstGeom>
        </p:spPr>
      </p:pic>
      <p:sp>
        <p:nvSpPr>
          <p:cNvPr id="10" name="TextBox 9">
            <a:extLst>
              <a:ext uri="{FF2B5EF4-FFF2-40B4-BE49-F238E27FC236}">
                <a16:creationId xmlns:a16="http://schemas.microsoft.com/office/drawing/2014/main" id="{5F497A13-1A1B-47FA-AB2E-DCEFDFF4C517}"/>
              </a:ext>
            </a:extLst>
          </p:cNvPr>
          <p:cNvSpPr txBox="1"/>
          <p:nvPr/>
        </p:nvSpPr>
        <p:spPr>
          <a:xfrm>
            <a:off x="4372007" y="5706719"/>
            <a:ext cx="7319883"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Switching of load using                                        Blynk app over the internet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9" name="image26.jpeg">
            <a:extLst>
              <a:ext uri="{FF2B5EF4-FFF2-40B4-BE49-F238E27FC236}">
                <a16:creationId xmlns:a16="http://schemas.microsoft.com/office/drawing/2014/main" id="{0BF6316D-6402-499D-BEAA-0C08FE211241}"/>
              </a:ext>
            </a:extLst>
          </p:cNvPr>
          <p:cNvPicPr>
            <a:picLocks noChangeAspect="1"/>
          </p:cNvPicPr>
          <p:nvPr/>
        </p:nvPicPr>
        <p:blipFill>
          <a:blip r:embed="rId3" cstate="print"/>
          <a:stretch>
            <a:fillRect/>
          </a:stretch>
        </p:blipFill>
        <p:spPr>
          <a:xfrm>
            <a:off x="609600" y="1122350"/>
            <a:ext cx="2633091" cy="4584369"/>
          </a:xfrm>
          <a:prstGeom prst="rect">
            <a:avLst/>
          </a:prstGeom>
        </p:spPr>
      </p:pic>
      <p:sp>
        <p:nvSpPr>
          <p:cNvPr id="11" name="TextBox 10">
            <a:extLst>
              <a:ext uri="{FF2B5EF4-FFF2-40B4-BE49-F238E27FC236}">
                <a16:creationId xmlns:a16="http://schemas.microsoft.com/office/drawing/2014/main" id="{2398244F-8AEC-4E09-8B79-EE9C99CF87A0}"/>
              </a:ext>
            </a:extLst>
          </p:cNvPr>
          <p:cNvSpPr txBox="1"/>
          <p:nvPr/>
        </p:nvSpPr>
        <p:spPr>
          <a:xfrm>
            <a:off x="500110" y="6014382"/>
            <a:ext cx="6094520" cy="646331"/>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Switching of load by Voice command &amp; Toggle switch layout in Bluetooth app</a:t>
            </a:r>
            <a:endParaRPr lang="en-IN" dirty="0"/>
          </a:p>
        </p:txBody>
      </p:sp>
      <p:pic>
        <p:nvPicPr>
          <p:cNvPr id="12" name="image27.jpeg" descr="WhatsApp Image 2022-03-31 at 14.26.14 (1)">
            <a:extLst>
              <a:ext uri="{FF2B5EF4-FFF2-40B4-BE49-F238E27FC236}">
                <a16:creationId xmlns:a16="http://schemas.microsoft.com/office/drawing/2014/main" id="{89D07C29-4583-42CD-A993-8E778EA70D6D}"/>
              </a:ext>
            </a:extLst>
          </p:cNvPr>
          <p:cNvPicPr>
            <a:picLocks noChangeAspect="1"/>
          </p:cNvPicPr>
          <p:nvPr/>
        </p:nvPicPr>
        <p:blipFill>
          <a:blip r:embed="rId4" cstate="print"/>
          <a:stretch>
            <a:fillRect/>
          </a:stretch>
        </p:blipFill>
        <p:spPr>
          <a:xfrm>
            <a:off x="3958479" y="1122350"/>
            <a:ext cx="2912837" cy="4584369"/>
          </a:xfrm>
          <a:prstGeom prst="rect">
            <a:avLst/>
          </a:prstGeom>
        </p:spPr>
      </p:pic>
    </p:spTree>
    <p:extLst>
      <p:ext uri="{BB962C8B-B14F-4D97-AF65-F5344CB8AC3E}">
        <p14:creationId xmlns:p14="http://schemas.microsoft.com/office/powerpoint/2010/main" val="10555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sz="1800" dirty="0"/>
              <a:t>With the continuous advances in home automation technology this field is poised to grow with leaps and bounds and as we bring in more and more Connected devices together the scope and reach of home automation systems will continue to grow.</a:t>
            </a:r>
          </a:p>
          <a:p>
            <a:r>
              <a:rPr lang="en-US" sz="1800" dirty="0"/>
              <a:t>As far as our project is concerned we can propose a few clearly foreseeable upgrades for the same, Namely: </a:t>
            </a:r>
          </a:p>
          <a:p>
            <a:pPr lvl="2"/>
            <a:r>
              <a:rPr lang="en-US" sz="1800" b="1" dirty="0"/>
              <a:t>Interfacing with available voice assistants </a:t>
            </a:r>
            <a:r>
              <a:rPr lang="en-US" sz="1800" dirty="0"/>
              <a:t>like Amazon Alexa, Google Home kit, Apple’s Hey Siri etc.</a:t>
            </a:r>
          </a:p>
          <a:p>
            <a:pPr lvl="2"/>
            <a:r>
              <a:rPr lang="en-US" sz="1800" b="1" dirty="0"/>
              <a:t>More sensors</a:t>
            </a:r>
            <a:r>
              <a:rPr lang="en-US" sz="1800" dirty="0"/>
              <a:t> can be incorporated so as to increase the reach of  the system such as temperature sensor, Day/night Sensor, Motion(person) </a:t>
            </a:r>
            <a:r>
              <a:rPr lang="en-US" sz="1800" dirty="0" err="1"/>
              <a:t>Sensor,Heat</a:t>
            </a:r>
            <a:r>
              <a:rPr lang="en-US" sz="1800" dirty="0"/>
              <a:t> Sensor etc.</a:t>
            </a:r>
          </a:p>
          <a:p>
            <a:pPr lvl="2"/>
            <a:r>
              <a:rPr lang="en-US" sz="1800" b="1" dirty="0"/>
              <a:t>Scene configuration</a:t>
            </a:r>
            <a:r>
              <a:rPr lang="en-US" sz="1800" dirty="0"/>
              <a:t>, </a:t>
            </a:r>
            <a:r>
              <a:rPr lang="en-US" sz="1800" dirty="0" err="1"/>
              <a:t>ie</a:t>
            </a:r>
            <a:r>
              <a:rPr lang="en-US" sz="1800" dirty="0"/>
              <a:t> Configuring status of various switches into a single switch blended with conditions on </a:t>
            </a:r>
            <a:r>
              <a:rPr lang="en-US" sz="1800" dirty="0" err="1"/>
              <a:t>time,season</a:t>
            </a:r>
            <a:r>
              <a:rPr lang="en-US" sz="1800" dirty="0"/>
              <a:t> or mood.</a:t>
            </a:r>
          </a:p>
          <a:p>
            <a:pPr lvl="2"/>
            <a:r>
              <a:rPr lang="en-US" sz="1800" dirty="0"/>
              <a:t>Switch Application through </a:t>
            </a:r>
            <a:r>
              <a:rPr lang="en-US" sz="1800" b="1" dirty="0"/>
              <a:t>QR CODE or AUGMENTED REALITY</a:t>
            </a:r>
          </a:p>
          <a:p>
            <a:pPr lvl="2"/>
            <a:r>
              <a:rPr lang="en-US" sz="1800" dirty="0"/>
              <a:t>Use of </a:t>
            </a:r>
            <a:r>
              <a:rPr lang="en-US" sz="1800" b="1" dirty="0"/>
              <a:t>Long Distance </a:t>
            </a:r>
            <a:r>
              <a:rPr lang="en-US" sz="1800" dirty="0"/>
              <a:t>communication alternatives over the one incorporated such as </a:t>
            </a:r>
            <a:r>
              <a:rPr lang="en-US" sz="1800" b="1" dirty="0" err="1"/>
              <a:t>LORAWan</a:t>
            </a:r>
            <a:r>
              <a:rPr lang="en-US" sz="1800" dirty="0"/>
              <a:t> etc.</a:t>
            </a:r>
          </a:p>
          <a:p>
            <a:pPr lvl="2"/>
            <a:r>
              <a:rPr lang="en-US" sz="1800" b="1" dirty="0"/>
              <a:t>Surface materials</a:t>
            </a:r>
            <a:r>
              <a:rPr lang="en-US" sz="1800" dirty="0"/>
              <a:t> for the switches </a:t>
            </a:r>
            <a:r>
              <a:rPr lang="en-US" sz="1800" b="1" dirty="0"/>
              <a:t>can be changed </a:t>
            </a:r>
            <a:r>
              <a:rPr lang="en-US" sz="1800" dirty="0"/>
              <a:t>to bring out more aesthetically appealing switch.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2B8-B5D4-4E5E-BCA6-CE0344DA98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433E2F4-B000-4491-BA1C-CD6D54121EFF}"/>
              </a:ext>
            </a:extLst>
          </p:cNvPr>
          <p:cNvSpPr>
            <a:spLocks noGrp="1"/>
          </p:cNvSpPr>
          <p:nvPr>
            <p:ph idx="1"/>
          </p:nvPr>
        </p:nvSpPr>
        <p:spPr/>
        <p:txBody>
          <a:bodyPr/>
          <a:lstStyle/>
          <a:p>
            <a:r>
              <a:rPr lang="en-US" sz="1800" b="0" i="0" dirty="0">
                <a:solidFill>
                  <a:srgbClr val="000000"/>
                </a:solidFill>
                <a:effectLst/>
                <a:latin typeface="Times New Roman" panose="02020603050405020304" pitchFamily="18" charset="0"/>
              </a:rPr>
              <a:t>We have been successful in building our SMART HUB for domestic appliance switching. </a:t>
            </a:r>
          </a:p>
          <a:p>
            <a:r>
              <a:rPr lang="en-US" sz="1800" b="0" i="0" dirty="0">
                <a:solidFill>
                  <a:srgbClr val="000000"/>
                </a:solidFill>
                <a:effectLst/>
                <a:latin typeface="Times New Roman" panose="02020603050405020304" pitchFamily="18" charset="0"/>
              </a:rPr>
              <a:t>We have achieved the objectives of our project.</a:t>
            </a:r>
          </a:p>
          <a:p>
            <a:pPr marL="0" indent="0">
              <a:buNone/>
            </a:pP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With this system we are able to turn a non-metallic surface</a:t>
            </a:r>
            <a:r>
              <a:rPr lang="en-US" sz="1800" b="1" i="0" dirty="0">
                <a:solidFill>
                  <a:srgbClr val="000000"/>
                </a:solidFill>
                <a:effectLst/>
                <a:latin typeface="Times New Roman" panose="02020603050405020304" pitchFamily="18" charset="0"/>
              </a:rPr>
              <a:t> (</a:t>
            </a:r>
            <a:r>
              <a:rPr lang="en-US" sz="1800" b="1" i="0" dirty="0" err="1">
                <a:solidFill>
                  <a:srgbClr val="000000"/>
                </a:solidFill>
                <a:effectLst/>
                <a:latin typeface="Times New Roman" panose="02020603050405020304" pitchFamily="18" charset="0"/>
              </a:rPr>
              <a:t>Sunmica</a:t>
            </a:r>
            <a:r>
              <a:rPr lang="en-US" sz="1800" b="1" i="0" dirty="0">
                <a:solidFill>
                  <a:srgbClr val="000000"/>
                </a:solidFill>
                <a:effectLst/>
                <a:latin typeface="Times New Roman" panose="02020603050405020304" pitchFamily="18" charset="0"/>
              </a:rPr>
              <a:t>) </a:t>
            </a:r>
            <a:r>
              <a:rPr lang="en-US" sz="1800" b="0" i="0" dirty="0">
                <a:solidFill>
                  <a:srgbClr val="000000"/>
                </a:solidFill>
                <a:effectLst/>
                <a:latin typeface="Times New Roman" panose="02020603050405020304" pitchFamily="18" charset="0"/>
              </a:rPr>
              <a:t>into a touch based switch board</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using capacitive touch sensors providing touch based switching. We are also able to control</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appliances using a Bluetooth app, configuring it with ESP32 microcontroller and switching using</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Voice commands and virtual switches without internet. </a:t>
            </a:r>
          </a:p>
          <a:p>
            <a:pPr marL="0" indent="0">
              <a:buNone/>
            </a:pPr>
            <a:r>
              <a:rPr lang="en-US" sz="1800" b="0" i="0" dirty="0">
                <a:solidFill>
                  <a:srgbClr val="000000"/>
                </a:solidFill>
                <a:effectLst/>
                <a:latin typeface="Times New Roman" panose="02020603050405020304" pitchFamily="18" charset="0"/>
              </a:rPr>
              <a:t>With internet, we are able to control switching of appliances using virtual switches in Blynk App. We successfully build our SMART Hub for domestic appliance switching making it Affordable, Retrofit, versatile without requiring any extra wirings.</a:t>
            </a:r>
            <a:br>
              <a:rPr lang="en-US" dirty="0"/>
            </a:br>
            <a:endParaRPr lang="en-IN" dirty="0"/>
          </a:p>
        </p:txBody>
      </p:sp>
    </p:spTree>
    <p:extLst>
      <p:ext uri="{BB962C8B-B14F-4D97-AF65-F5344CB8AC3E}">
        <p14:creationId xmlns:p14="http://schemas.microsoft.com/office/powerpoint/2010/main" val="196039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References</a:t>
            </a:r>
          </a:p>
        </p:txBody>
      </p:sp>
      <p:sp>
        <p:nvSpPr>
          <p:cNvPr id="3" name="Content Placeholder 2"/>
          <p:cNvSpPr>
            <a:spLocks noGrp="1"/>
          </p:cNvSpPr>
          <p:nvPr>
            <p:ph idx="1"/>
          </p:nvPr>
        </p:nvSpPr>
        <p:spPr/>
        <p:txBody>
          <a:bodyPr/>
          <a:lstStyle/>
          <a:p>
            <a:pPr marL="514350" indent="-514350">
              <a:buAutoNum type="arabicPeriod"/>
            </a:pPr>
            <a:r>
              <a:rPr lang="en-US" sz="2000" dirty="0"/>
              <a:t>Riley, Mike. (2012) </a:t>
            </a:r>
            <a:r>
              <a:rPr lang="en-US" sz="2000" i="1" dirty="0"/>
              <a:t>Programming Your Home, </a:t>
            </a:r>
            <a:r>
              <a:rPr lang="en-US" sz="2000" dirty="0"/>
              <a:t>The Pragmatic </a:t>
            </a:r>
            <a:r>
              <a:rPr lang="en-US" sz="2000" dirty="0" err="1"/>
              <a:t>Programmers,LLC</a:t>
            </a:r>
            <a:endParaRPr lang="en-US" sz="2000" dirty="0"/>
          </a:p>
          <a:p>
            <a:pPr marL="514350" indent="-514350">
              <a:buAutoNum type="arabicPeriod"/>
            </a:pPr>
            <a:endParaRPr lang="en-US" sz="2000" dirty="0"/>
          </a:p>
          <a:p>
            <a:pPr marL="514350" indent="-514350">
              <a:buAutoNum type="arabicPeriod"/>
            </a:pPr>
            <a:r>
              <a:rPr lang="en-US" sz="2000" dirty="0"/>
              <a:t>Spivey, Dwight. (2015) </a:t>
            </a:r>
            <a:r>
              <a:rPr lang="en-US" sz="2000" i="1" dirty="0"/>
              <a:t>Home Automation for Dummies, </a:t>
            </a:r>
            <a:r>
              <a:rPr lang="en-US" sz="2000" dirty="0"/>
              <a:t>New Jersey: John Willey &amp; Sons Inc.</a:t>
            </a:r>
          </a:p>
          <a:p>
            <a:pPr marL="514350" indent="-514350">
              <a:buAutoNum type="arabicPeriod"/>
            </a:pPr>
            <a:endParaRPr lang="en-US" sz="2000" dirty="0"/>
          </a:p>
          <a:p>
            <a:pPr marL="514350" indent="-514350">
              <a:buAutoNum type="arabicPeriod"/>
            </a:pPr>
            <a:r>
              <a:rPr lang="en-US" sz="2000" dirty="0"/>
              <a:t>Angel Deborah </a:t>
            </a:r>
            <a:r>
              <a:rPr lang="en-US" sz="2000" dirty="0" err="1"/>
              <a:t>Suseelan</a:t>
            </a:r>
            <a:r>
              <a:rPr lang="en-US" sz="2000" dirty="0"/>
              <a:t>, Naveen Hariharan, Satish </a:t>
            </a:r>
            <a:r>
              <a:rPr lang="en-US" sz="2000" dirty="0" err="1"/>
              <a:t>Palaniappan</a:t>
            </a:r>
            <a:r>
              <a:rPr lang="en-US" sz="2000" dirty="0"/>
              <a:t>. Home Automation Systems - A Study. International Journal of Computer Applications. April 2015</a:t>
            </a:r>
          </a:p>
          <a:p>
            <a:pPr marL="514350" indent="-514350">
              <a:buAutoNum type="arabicPeriod"/>
            </a:pPr>
            <a:endParaRPr lang="en-US" sz="2000" dirty="0">
              <a:hlinkClick r:id="rId3">
                <a:extLst>
                  <a:ext uri="{A12FA001-AC4F-418D-AE19-62706E023703}">
                    <ahyp:hlinkClr xmlns:ahyp="http://schemas.microsoft.com/office/drawing/2018/hyperlinkcolor" val="tx"/>
                  </a:ext>
                </a:extLst>
              </a:hlinkClick>
            </a:endParaRPr>
          </a:p>
          <a:p>
            <a:pPr marL="514350" indent="-514350">
              <a:buAutoNum type="arabicPeriod"/>
            </a:pPr>
            <a:r>
              <a:rPr lang="en-IN" sz="2000" dirty="0"/>
              <a:t>An IoT-based smart home automation system </a:t>
            </a:r>
            <a:r>
              <a:rPr lang="en-IN" sz="2000" dirty="0" err="1"/>
              <a:t>Stolojescu-Crisan</a:t>
            </a:r>
            <a:r>
              <a:rPr lang="en-IN" sz="2000" dirty="0"/>
              <a:t>, C </a:t>
            </a:r>
            <a:r>
              <a:rPr lang="en-IN" sz="2000" dirty="0" err="1"/>
              <a:t>Crisan</a:t>
            </a:r>
            <a:r>
              <a:rPr lang="en-IN" sz="2000" dirty="0"/>
              <a:t>, BP </a:t>
            </a:r>
            <a:r>
              <a:rPr lang="en-IN" sz="2000" dirty="0" err="1"/>
              <a:t>Butunoi</a:t>
            </a:r>
            <a:r>
              <a:rPr lang="en-IN" sz="2000" dirty="0"/>
              <a:t> - Sensors, 2021 </a:t>
            </a:r>
          </a:p>
          <a:p>
            <a:pPr marL="514350" indent="-514350">
              <a:buAutoNum type="arabicPeriod"/>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68" y="160337"/>
            <a:ext cx="10972800" cy="1143000"/>
          </a:xfrm>
        </p:spPr>
        <p:txBody>
          <a:bodyPr/>
          <a:lstStyle/>
          <a:p>
            <a:pPr algn="ctr"/>
            <a:r>
              <a:rPr lang="en-US" sz="4000" dirty="0"/>
              <a:t>Abstract</a:t>
            </a:r>
          </a:p>
        </p:txBody>
      </p:sp>
      <p:sp>
        <p:nvSpPr>
          <p:cNvPr id="3" name="Content Placeholder 2"/>
          <p:cNvSpPr>
            <a:spLocks noGrp="1"/>
          </p:cNvSpPr>
          <p:nvPr>
            <p:ph idx="1"/>
          </p:nvPr>
        </p:nvSpPr>
        <p:spPr>
          <a:xfrm>
            <a:off x="609600" y="1303337"/>
            <a:ext cx="10972800" cy="4525963"/>
          </a:xfrm>
        </p:spPr>
        <p:txBody>
          <a:bodyPr>
            <a:normAutofit fontScale="92500" lnSpcReduction="20000"/>
          </a:bodyPr>
          <a:lstStyle/>
          <a:p>
            <a:r>
              <a:rPr lang="en-US" sz="1800" b="0" i="0" dirty="0">
                <a:solidFill>
                  <a:srgbClr val="000000"/>
                </a:solidFill>
                <a:effectLst/>
                <a:latin typeface="TimesNewRomanPSMT"/>
              </a:rPr>
              <a:t>With the advancement in virtual assistants like Google Assistant and Alexa, Home automation and Voice</a:t>
            </a:r>
            <a:br>
              <a:rPr lang="en-US" sz="1800" b="0" i="0" dirty="0">
                <a:solidFill>
                  <a:srgbClr val="000000"/>
                </a:solidFill>
                <a:effectLst/>
                <a:latin typeface="TimesNewRomanPSMT"/>
              </a:rPr>
            </a:br>
            <a:r>
              <a:rPr lang="en-US" sz="1800" b="0" i="0" dirty="0">
                <a:solidFill>
                  <a:srgbClr val="000000"/>
                </a:solidFill>
                <a:effectLst/>
                <a:latin typeface="TimesNewRomanPSMT"/>
              </a:rPr>
              <a:t>controlled applications are becoming normal.</a:t>
            </a:r>
          </a:p>
          <a:p>
            <a:br>
              <a:rPr lang="en-US" sz="1800" b="0" i="0" dirty="0">
                <a:solidFill>
                  <a:srgbClr val="000000"/>
                </a:solidFill>
                <a:effectLst/>
                <a:latin typeface="TimesNewRomanPSMT"/>
              </a:rPr>
            </a:br>
            <a:r>
              <a:rPr lang="en-US" sz="1800" b="0" i="0" dirty="0">
                <a:solidFill>
                  <a:srgbClr val="000000"/>
                </a:solidFill>
                <a:effectLst/>
                <a:latin typeface="TimesNewRomanPSMT"/>
              </a:rPr>
              <a:t>But this project here is different, the idea here is to create a practical Home automation board that can fit</a:t>
            </a:r>
            <a:br>
              <a:rPr lang="en-US" sz="1800" b="0" i="0" dirty="0">
                <a:solidFill>
                  <a:srgbClr val="000000"/>
                </a:solidFill>
                <a:effectLst/>
                <a:latin typeface="TimesNewRomanPSMT"/>
              </a:rPr>
            </a:br>
            <a:r>
              <a:rPr lang="en-US" sz="1800" b="0" i="0" dirty="0">
                <a:solidFill>
                  <a:srgbClr val="000000"/>
                </a:solidFill>
                <a:effectLst/>
                <a:latin typeface="TimesNewRomanPSMT"/>
              </a:rPr>
              <a:t>into our AC power units on our walls and </a:t>
            </a:r>
            <a:r>
              <a:rPr lang="en-US" sz="1800" b="1" i="0" dirty="0">
                <a:solidFill>
                  <a:srgbClr val="000000"/>
                </a:solidFill>
                <a:effectLst/>
                <a:latin typeface="TimesNewRomanPSMT"/>
              </a:rPr>
              <a:t>stay concealed inside it</a:t>
            </a:r>
            <a:r>
              <a:rPr lang="en-US" sz="1800" b="0" i="0" dirty="0">
                <a:solidFill>
                  <a:srgbClr val="000000"/>
                </a:solidFill>
                <a:effectLst/>
                <a:latin typeface="TimesNewRomanPSMT"/>
              </a:rPr>
              <a:t>. </a:t>
            </a:r>
            <a:r>
              <a:rPr lang="en-US" sz="1800" b="1" i="0" dirty="0">
                <a:solidFill>
                  <a:srgbClr val="000000"/>
                </a:solidFill>
                <a:effectLst/>
                <a:latin typeface="TimesNewRomanPSMT"/>
              </a:rPr>
              <a:t>The board should not interrupt the normal</a:t>
            </a:r>
            <a:br>
              <a:rPr lang="en-US" sz="1800" b="1" i="0" dirty="0">
                <a:solidFill>
                  <a:srgbClr val="000000"/>
                </a:solidFill>
                <a:effectLst/>
                <a:latin typeface="TimesNewRomanPSMT"/>
              </a:rPr>
            </a:br>
            <a:r>
              <a:rPr lang="en-US" sz="1800" b="1" i="0" dirty="0">
                <a:solidFill>
                  <a:srgbClr val="000000"/>
                </a:solidFill>
                <a:effectLst/>
                <a:latin typeface="TimesNewRomanPSMT"/>
              </a:rPr>
              <a:t>working of our power unit switches</a:t>
            </a:r>
            <a:r>
              <a:rPr lang="en-US" sz="1800" b="0" i="0" dirty="0">
                <a:solidFill>
                  <a:srgbClr val="000000"/>
                </a:solidFill>
                <a:effectLst/>
                <a:latin typeface="TimesNewRomanPSMT"/>
              </a:rPr>
              <a:t>, that is they should turn ON or OFF with manual switches as well. And</a:t>
            </a:r>
            <a:br>
              <a:rPr lang="en-US" sz="1800" b="0" i="0" dirty="0">
                <a:solidFill>
                  <a:srgbClr val="000000"/>
                </a:solidFill>
                <a:effectLst/>
                <a:latin typeface="TimesNewRomanPSMT"/>
              </a:rPr>
            </a:br>
            <a:r>
              <a:rPr lang="en-US" sz="1800" b="0" i="0" dirty="0">
                <a:solidFill>
                  <a:srgbClr val="000000"/>
                </a:solidFill>
                <a:effectLst/>
                <a:latin typeface="TimesNewRomanPSMT"/>
              </a:rPr>
              <a:t>without being said, it should also be able to control the same load with voice.</a:t>
            </a:r>
            <a:br>
              <a:rPr lang="en-US" sz="1800" b="0" i="0" dirty="0">
                <a:solidFill>
                  <a:srgbClr val="000000"/>
                </a:solidFill>
                <a:effectLst/>
                <a:latin typeface="TimesNewRomanPSMT"/>
              </a:rPr>
            </a:br>
            <a:endParaRPr lang="en-US" sz="1800" b="0" i="0" dirty="0">
              <a:solidFill>
                <a:srgbClr val="000000"/>
              </a:solidFill>
              <a:effectLst/>
              <a:latin typeface="TimesNewRomanPSMT"/>
            </a:endParaRPr>
          </a:p>
          <a:p>
            <a:r>
              <a:rPr lang="en-US" sz="1800" b="0" i="0" dirty="0">
                <a:solidFill>
                  <a:srgbClr val="000000"/>
                </a:solidFill>
                <a:effectLst/>
                <a:latin typeface="TimesNewRomanPSMT"/>
              </a:rPr>
              <a:t>So Finally the project Incorporates the Features such as </a:t>
            </a:r>
            <a:r>
              <a:rPr lang="en-US" sz="1800" b="1" i="0" dirty="0">
                <a:solidFill>
                  <a:srgbClr val="000000"/>
                </a:solidFill>
                <a:effectLst/>
                <a:latin typeface="TimesNewRomanPSMT"/>
              </a:rPr>
              <a:t>Voice Control (Over Bluetooth),Mobile control</a:t>
            </a:r>
            <a:br>
              <a:rPr lang="en-US" sz="1800" b="1" i="0" dirty="0">
                <a:solidFill>
                  <a:srgbClr val="000000"/>
                </a:solidFill>
                <a:effectLst/>
                <a:latin typeface="TimesNewRomanPSMT"/>
              </a:rPr>
            </a:br>
            <a:r>
              <a:rPr lang="en-US" sz="1800" b="1" i="0" dirty="0">
                <a:solidFill>
                  <a:srgbClr val="000000"/>
                </a:solidFill>
                <a:effectLst/>
                <a:latin typeface="TimesNewRomanPSMT"/>
              </a:rPr>
              <a:t>(Over Bluetooth),Control Over the internet through the Blynk app(From anywhere in the world)</a:t>
            </a:r>
            <a:r>
              <a:rPr lang="en-US" sz="1800" b="0" i="0" dirty="0">
                <a:solidFill>
                  <a:srgbClr val="000000"/>
                </a:solidFill>
                <a:effectLst/>
                <a:latin typeface="TimesNewRomanPSMT"/>
              </a:rPr>
              <a:t>,Also these</a:t>
            </a:r>
            <a:br>
              <a:rPr lang="en-US" sz="1800" b="0" i="0" dirty="0">
                <a:solidFill>
                  <a:srgbClr val="000000"/>
                </a:solidFill>
                <a:effectLst/>
                <a:latin typeface="TimesNewRomanPSMT"/>
              </a:rPr>
            </a:br>
            <a:r>
              <a:rPr lang="en-US" sz="1800" b="0" i="0" dirty="0">
                <a:solidFill>
                  <a:srgbClr val="000000"/>
                </a:solidFill>
                <a:effectLst/>
                <a:latin typeface="TimesNewRomanPSMT"/>
              </a:rPr>
              <a:t>are touch sensor based switches so that ANY NON METALLIC MATERIAL can be used to make the</a:t>
            </a:r>
            <a:br>
              <a:rPr lang="en-US" sz="1800" b="0" i="0" dirty="0">
                <a:solidFill>
                  <a:srgbClr val="000000"/>
                </a:solidFill>
                <a:effectLst/>
                <a:latin typeface="TimesNewRomanPSMT"/>
              </a:rPr>
            </a:br>
            <a:r>
              <a:rPr lang="en-US" sz="1800" b="0" i="0" dirty="0">
                <a:solidFill>
                  <a:srgbClr val="000000"/>
                </a:solidFill>
                <a:effectLst/>
                <a:latin typeface="TimesNewRomanPSMT"/>
              </a:rPr>
              <a:t>switch surface. </a:t>
            </a:r>
          </a:p>
          <a:p>
            <a:endParaRPr lang="en-US" sz="1800" dirty="0">
              <a:solidFill>
                <a:srgbClr val="000000"/>
              </a:solidFill>
              <a:latin typeface="TimesNewRomanPSMT"/>
            </a:endParaRPr>
          </a:p>
          <a:p>
            <a:r>
              <a:rPr lang="en-US" sz="1800" b="0" i="0" dirty="0">
                <a:solidFill>
                  <a:srgbClr val="000000"/>
                </a:solidFill>
                <a:effectLst/>
                <a:latin typeface="TimesNewRomanPSMT"/>
              </a:rPr>
              <a:t>Also the project comes the promise of No Single Extra Wire Required that is absolutely Plug</a:t>
            </a:r>
            <a:br>
              <a:rPr lang="en-US" sz="1800" b="0" i="0" dirty="0">
                <a:solidFill>
                  <a:srgbClr val="000000"/>
                </a:solidFill>
                <a:effectLst/>
                <a:latin typeface="TimesNewRomanPSMT"/>
              </a:rPr>
            </a:br>
            <a:r>
              <a:rPr lang="en-US" sz="1800" b="0" i="0" dirty="0">
                <a:solidFill>
                  <a:srgbClr val="000000"/>
                </a:solidFill>
                <a:effectLst/>
                <a:latin typeface="TimesNewRomanPSMT"/>
              </a:rPr>
              <a:t>And Play approach. Also the project comes with a ton lot of possibilities for Future upgradations and</a:t>
            </a:r>
            <a:br>
              <a:rPr lang="en-US" sz="1800" b="0" i="0" dirty="0">
                <a:solidFill>
                  <a:srgbClr val="000000"/>
                </a:solidFill>
                <a:effectLst/>
                <a:latin typeface="TimesNewRomanPSMT"/>
              </a:rPr>
            </a:br>
            <a:r>
              <a:rPr lang="en-US" sz="1800" b="0" i="0" dirty="0">
                <a:solidFill>
                  <a:srgbClr val="000000"/>
                </a:solidFill>
                <a:effectLst/>
                <a:latin typeface="TimesNewRomanPSMT"/>
              </a:rPr>
              <a:t>customizations.</a:t>
            </a:r>
            <a:br>
              <a:rPr lang="en-US" sz="1800" b="0" i="0" dirty="0">
                <a:solidFill>
                  <a:srgbClr val="000000"/>
                </a:solidFill>
                <a:effectLst/>
                <a:latin typeface="TimesNewRomanPSMT"/>
              </a:rPr>
            </a:br>
            <a:endParaRPr lang="en-US" sz="1800" b="0" i="0" dirty="0">
              <a:solidFill>
                <a:srgbClr val="000000"/>
              </a:solidFill>
              <a:effectLst/>
              <a:latin typeface="TimesNewRomanPSMT"/>
            </a:endParaRPr>
          </a:p>
          <a:p>
            <a:r>
              <a:rPr lang="en-US" sz="1800" b="0" i="0" dirty="0">
                <a:solidFill>
                  <a:srgbClr val="000000"/>
                </a:solidFill>
                <a:effectLst/>
                <a:latin typeface="TimesNewRomanPSMT"/>
              </a:rPr>
              <a:t>Since we have integrated Blynk and voice control, the project gets interesting and practical to use.</a:t>
            </a:r>
            <a:r>
              <a:rPr lang="en-US" sz="1200" dirty="0"/>
              <a:t> </a:t>
            </a:r>
            <a:br>
              <a:rPr lang="en-US" sz="1200" dirty="0"/>
            </a:b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AIM &amp; OBJECTIVE</a:t>
            </a:r>
          </a:p>
        </p:txBody>
      </p:sp>
      <p:sp>
        <p:nvSpPr>
          <p:cNvPr id="3" name="Content Placeholder 2"/>
          <p:cNvSpPr>
            <a:spLocks noGrp="1"/>
          </p:cNvSpPr>
          <p:nvPr>
            <p:ph idx="1"/>
          </p:nvPr>
        </p:nvSpPr>
        <p:spPr/>
        <p:txBody>
          <a:bodyPr/>
          <a:lstStyle/>
          <a:p>
            <a:r>
              <a:rPr lang="en-US" sz="2000" dirty="0"/>
              <a:t>Thus the Aim here is to create a Home automation system that is true to its USPs that are:</a:t>
            </a:r>
          </a:p>
          <a:p>
            <a:r>
              <a:rPr lang="en-IN" sz="2000" dirty="0">
                <a:latin typeface="Times New Roman" panose="02020603050405020304" pitchFamily="18" charset="0"/>
                <a:cs typeface="Times New Roman" panose="02020603050405020304" pitchFamily="18" charset="0"/>
              </a:rPr>
              <a:t>S:Seamless</a:t>
            </a:r>
          </a:p>
          <a:p>
            <a:r>
              <a:rPr lang="en-IN" sz="2000" dirty="0">
                <a:latin typeface="Times New Roman" panose="02020603050405020304" pitchFamily="18" charset="0"/>
                <a:cs typeface="Times New Roman" panose="02020603050405020304" pitchFamily="18" charset="0"/>
              </a:rPr>
              <a:t>M:Moneywise efficient</a:t>
            </a:r>
          </a:p>
          <a:p>
            <a:r>
              <a:rPr lang="en-IN" sz="2000" dirty="0">
                <a:latin typeface="Times New Roman" panose="02020603050405020304" pitchFamily="18" charset="0"/>
                <a:cs typeface="Times New Roman" panose="02020603050405020304" pitchFamily="18" charset="0"/>
              </a:rPr>
              <a:t>A:Aesthetically appealing</a:t>
            </a:r>
          </a:p>
          <a:p>
            <a:r>
              <a:rPr lang="en-IN" sz="2000" dirty="0">
                <a:latin typeface="Times New Roman" panose="02020603050405020304" pitchFamily="18" charset="0"/>
                <a:cs typeface="Times New Roman" panose="02020603050405020304" pitchFamily="18" charset="0"/>
              </a:rPr>
              <a:t>R:RetroFit</a:t>
            </a:r>
          </a:p>
          <a:p>
            <a:r>
              <a:rPr lang="en-IN" sz="2000" dirty="0">
                <a:latin typeface="Times New Roman" panose="02020603050405020304" pitchFamily="18" charset="0"/>
                <a:cs typeface="Times New Roman" panose="02020603050405020304" pitchFamily="18" charset="0"/>
              </a:rPr>
              <a:t>T: Technologically advanced</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Along with these the system also comes with a plethora of Future Upgradation opportunities that are discussed ahead, which can easily integrate upcoming technologies to keep up with the changing demands of the customers.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Other U	SPs</a:t>
            </a:r>
          </a:p>
        </p:txBody>
      </p:sp>
      <p:sp>
        <p:nvSpPr>
          <p:cNvPr id="3" name="Content Placeholder 2"/>
          <p:cNvSpPr>
            <a:spLocks noGrp="1"/>
          </p:cNvSpPr>
          <p:nvPr>
            <p:ph idx="1"/>
          </p:nvPr>
        </p:nvSpPr>
        <p:spPr/>
        <p:txBody>
          <a:bodyPr/>
          <a:lstStyle/>
          <a:p>
            <a:endParaRPr lang="en-US" sz="2400" b="1" dirty="0"/>
          </a:p>
          <a:p>
            <a:endParaRPr lang="en-US" sz="2400" b="1" dirty="0"/>
          </a:p>
          <a:p>
            <a:r>
              <a:rPr lang="en-US" sz="2400" b="1" dirty="0"/>
              <a:t>Affordability</a:t>
            </a:r>
          </a:p>
          <a:p>
            <a:r>
              <a:rPr lang="en-US" sz="2400" b="1" dirty="0"/>
              <a:t>Versatility</a:t>
            </a:r>
          </a:p>
          <a:p>
            <a:r>
              <a:rPr lang="en-US" sz="2400" b="1" dirty="0"/>
              <a:t>Retrofit</a:t>
            </a:r>
          </a:p>
          <a:p>
            <a:r>
              <a:rPr lang="en-US" sz="2400" b="1" dirty="0"/>
              <a:t>State of the art</a:t>
            </a:r>
            <a:endParaRPr lang="en-US" sz="2400" dirty="0"/>
          </a:p>
          <a:p>
            <a:endParaRPr lang="en-US" sz="2200" dirty="0"/>
          </a:p>
          <a:p>
            <a:endParaRPr lang="en-US" sz="2200" dirty="0"/>
          </a:p>
          <a:p>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a:t>Literature Survey</a:t>
            </a:r>
          </a:p>
        </p:txBody>
      </p:sp>
      <p:sp>
        <p:nvSpPr>
          <p:cNvPr id="3" name="Content Placeholder 2"/>
          <p:cNvSpPr>
            <a:spLocks noGrp="1"/>
          </p:cNvSpPr>
          <p:nvPr>
            <p:ph idx="1"/>
          </p:nvPr>
        </p:nvSpPr>
        <p:spPr/>
        <p:txBody>
          <a:bodyPr>
            <a:normAutofit/>
          </a:bodyPr>
          <a:lstStyle/>
          <a:p>
            <a:r>
              <a:rPr lang="en-US" sz="2000"/>
              <a:t>Home Automation is a product or service that brings some level of action or message to the home environment, an event that was generated without the homeowner’s direct intervention. The words “home” and “automation” fit together perfectly to describe how to get things done easier, better, and faster than ever before, which equates to convenience.</a:t>
            </a:r>
            <a:r>
              <a:rPr lang="en-US" sz="2000" baseline="30000"/>
              <a:t>[1]</a:t>
            </a:r>
          </a:p>
          <a:p>
            <a:r>
              <a:rPr lang="en-US" sz="2000"/>
              <a:t>Home automation technology has changed a great deal over the decades. The way that home automation worked in whole-home solutions of the past was that a central controller was placed in the home and the user controlled it through wall-mounted keypads and remote control boxes.</a:t>
            </a:r>
            <a:r>
              <a:rPr lang="en-US" sz="2000" baseline="30000"/>
              <a:t>[2]</a:t>
            </a:r>
            <a:endParaRPr lang="en-US" sz="2000"/>
          </a:p>
          <a:p>
            <a:r>
              <a:rPr lang="en-US" sz="2000"/>
              <a:t>These days, whole-home solutions are much improved and incorporate Internet and network-based technologies to connect you to your home. We can also remotely control our home using smartphones and tablets. The operating systems are typically customized for their clients, though, as is everything in a whole-home system. Modular Internet and network-based solutions that utilize apps and the web are taking the market by storm, due to affordability, convenience, and the capability to be added on to.</a:t>
            </a:r>
            <a:r>
              <a:rPr lang="en-US" sz="2000" baseline="30000"/>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Literature Survey</a:t>
            </a:r>
          </a:p>
        </p:txBody>
      </p:sp>
      <p:sp>
        <p:nvSpPr>
          <p:cNvPr id="3" name="Content Placeholder 2"/>
          <p:cNvSpPr>
            <a:spLocks noGrp="1"/>
          </p:cNvSpPr>
          <p:nvPr>
            <p:ph idx="1"/>
          </p:nvPr>
        </p:nvSpPr>
        <p:spPr/>
        <p:txBody>
          <a:bodyPr/>
          <a:lstStyle/>
          <a:p>
            <a:r>
              <a:rPr lang="en-US" sz="2000"/>
              <a:t> Another factor in their growth is that folks are familiar with their modes of usage. Lots and lots of people have smartphones and tablets today, and most of those devices are running on iOS or Android operating systems. The modular home automation solutions allow us to buy products that you interact with through other products (our smart devices and home network) that we are already familiar with</a:t>
            </a:r>
            <a:r>
              <a:rPr lang="en-US" sz="2000" baseline="30000"/>
              <a:t>.[2] </a:t>
            </a:r>
            <a:endParaRPr lang="en-US" sz="2000"/>
          </a:p>
          <a:p>
            <a:r>
              <a:rPr lang="en-US" sz="2000"/>
              <a:t>Future  for the Home Automation systems involves making homes even smarter. Homes can be interfaced with sensors including motion sensors, light sensors and temperature sensors and provide automated toggling of devices based on conditions. More energy can be conserved by ensuring occupation of the house before turning on devices and checking brightness and turning off lights if not necessary. The system can be integrated closely with home security solutions to allow greater control and safety for home owners.</a:t>
            </a:r>
            <a:r>
              <a:rPr lang="en-US" sz="2000" baseline="30000"/>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Methodology</a:t>
            </a:r>
          </a:p>
        </p:txBody>
      </p:sp>
      <p:sp>
        <p:nvSpPr>
          <p:cNvPr id="3" name="Content Placeholder 2"/>
          <p:cNvSpPr>
            <a:spLocks noGrp="1"/>
          </p:cNvSpPr>
          <p:nvPr>
            <p:ph idx="1"/>
          </p:nvPr>
        </p:nvSpPr>
        <p:spPr/>
        <p:txBody>
          <a:bodyPr>
            <a:normAutofit/>
          </a:bodyPr>
          <a:lstStyle/>
          <a:p>
            <a:r>
              <a:rPr lang="en-US" sz="2000" dirty="0"/>
              <a:t>Here an esp32 board serves as the central controller which comes with an inbuilt Wi-Fi &amp; Bluetooth module. This controller is used to control the relays that provide the actual switching for which an 8 channel relay module has been used. The circuit diagram is such that it can also operate simultaneously with push button or normal mechanical switches that that might be available at the customer end.</a:t>
            </a:r>
          </a:p>
          <a:p>
            <a:pPr marL="0" indent="0">
              <a:buNone/>
            </a:pPr>
            <a:endParaRPr lang="en-US" sz="2000" dirty="0"/>
          </a:p>
          <a:p>
            <a:r>
              <a:rPr lang="en-US" sz="2000" dirty="0"/>
              <a:t>However here in place of push button switches we have used capacitive touch sensor so as to provide touch-based Switches.</a:t>
            </a:r>
          </a:p>
          <a:p>
            <a:endParaRPr lang="en-US" sz="2000" dirty="0"/>
          </a:p>
          <a:p>
            <a:r>
              <a:rPr lang="en-US" sz="2000" dirty="0"/>
              <a:t>The system can be operated over Bluetooth or over the internet. To use it over Bluetooth we make use of a Bluetooth Android app that sends a particular Character when an action is taken in the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Methodology</a:t>
            </a:r>
          </a:p>
        </p:txBody>
      </p:sp>
      <p:sp>
        <p:nvSpPr>
          <p:cNvPr id="3" name="Content Placeholder 2"/>
          <p:cNvSpPr>
            <a:spLocks noGrp="1"/>
          </p:cNvSpPr>
          <p:nvPr>
            <p:ph idx="1"/>
          </p:nvPr>
        </p:nvSpPr>
        <p:spPr/>
        <p:txBody>
          <a:bodyPr>
            <a:normAutofit/>
          </a:bodyPr>
          <a:lstStyle/>
          <a:p>
            <a:r>
              <a:rPr lang="en-US" sz="2000" dirty="0"/>
              <a:t>The Bluetooth App provides various layouts such as Toggle Switch Layout, or Voice Control Layout etc. So we can operate the switch using the screen of the smart phone or through Voice commands .</a:t>
            </a:r>
          </a:p>
          <a:p>
            <a:endParaRPr lang="en-US" sz="2000" dirty="0"/>
          </a:p>
          <a:p>
            <a:r>
              <a:rPr lang="en-US" sz="2000" dirty="0"/>
              <a:t>The system can also be operated over the internet through the Blynk App. This makes it possible to operate the Switches from </a:t>
            </a:r>
            <a:r>
              <a:rPr lang="en-US" sz="2000" b="1" dirty="0"/>
              <a:t>ANY WHERE IN THE WORLD. </a:t>
            </a:r>
          </a:p>
          <a:p>
            <a:endParaRPr lang="en-US" sz="2000" dirty="0"/>
          </a:p>
          <a:p>
            <a:r>
              <a:rPr lang="en-US" sz="2000" dirty="0"/>
              <a:t>Here by the Virtue of the Bluetooth App we can also have </a:t>
            </a:r>
            <a:r>
              <a:rPr lang="en-US" sz="2000" b="1" dirty="0"/>
              <a:t>Scene Configuration</a:t>
            </a:r>
            <a:r>
              <a:rPr lang="en-US" sz="2000" dirty="0"/>
              <a:t>, that is configure the status of multiple loads into a single Command.</a:t>
            </a:r>
          </a:p>
        </p:txBody>
      </p:sp>
    </p:spTree>
    <p:extLst>
      <p:ext uri="{BB962C8B-B14F-4D97-AF65-F5344CB8AC3E}">
        <p14:creationId xmlns:p14="http://schemas.microsoft.com/office/powerpoint/2010/main" val="288333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Methodology</a:t>
            </a:r>
          </a:p>
        </p:txBody>
      </p:sp>
      <p:sp>
        <p:nvSpPr>
          <p:cNvPr id="3" name="Content Placeholder 2"/>
          <p:cNvSpPr>
            <a:spLocks noGrp="1"/>
          </p:cNvSpPr>
          <p:nvPr>
            <p:ph idx="1"/>
          </p:nvPr>
        </p:nvSpPr>
        <p:spPr>
          <a:xfrm>
            <a:off x="387658" y="1236215"/>
            <a:ext cx="10972800" cy="4525963"/>
          </a:xfrm>
        </p:spPr>
        <p:txBody>
          <a:bodyPr>
            <a:normAutofit lnSpcReduction="10000"/>
          </a:bodyPr>
          <a:lstStyle/>
          <a:p>
            <a:r>
              <a:rPr lang="en-US" sz="2000" b="1" dirty="0"/>
              <a:t>Fan Dimmer Circuit:</a:t>
            </a:r>
          </a:p>
          <a:p>
            <a:r>
              <a:rPr lang="en-US" sz="1800" b="0" i="0" dirty="0">
                <a:solidFill>
                  <a:srgbClr val="000000"/>
                </a:solidFill>
                <a:effectLst/>
                <a:latin typeface="Times New Roman" panose="02020603050405020304" pitchFamily="18" charset="0"/>
              </a:rPr>
              <a:t>In the circuit we have two RC circuits. The values of resistors and capacitors in the circuit are as</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follows:</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R1 = 220kΩ , ¼ W</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R3 = 220kΩ , ¼ W</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R2 = 2.2Ω , ½ W</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R4 = 2.2Ω , ½ W</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C1 = 2.2 </a:t>
            </a:r>
            <a:r>
              <a:rPr lang="en-US" sz="1800" b="0" i="0" dirty="0" err="1">
                <a:solidFill>
                  <a:srgbClr val="000000"/>
                </a:solidFill>
                <a:effectLst/>
                <a:latin typeface="Times New Roman" panose="02020603050405020304" pitchFamily="18" charset="0"/>
              </a:rPr>
              <a:t>uF</a:t>
            </a:r>
            <a:r>
              <a:rPr lang="en-US" sz="1800" b="0" i="0" dirty="0">
                <a:solidFill>
                  <a:srgbClr val="000000"/>
                </a:solidFill>
                <a:effectLst/>
                <a:latin typeface="Times New Roman" panose="02020603050405020304" pitchFamily="18" charset="0"/>
              </a:rPr>
              <a:t>, 250V</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 C2 = 3.3 </a:t>
            </a:r>
            <a:r>
              <a:rPr lang="en-US" sz="1800" b="0" i="0" dirty="0" err="1">
                <a:solidFill>
                  <a:srgbClr val="000000"/>
                </a:solidFill>
                <a:effectLst/>
                <a:latin typeface="Times New Roman" panose="02020603050405020304" pitchFamily="18" charset="0"/>
              </a:rPr>
              <a:t>uF</a:t>
            </a:r>
            <a:r>
              <a:rPr lang="en-US" sz="1800" b="0" i="0" dirty="0">
                <a:solidFill>
                  <a:srgbClr val="000000"/>
                </a:solidFill>
                <a:effectLst/>
                <a:latin typeface="Times New Roman" panose="02020603050405020304" pitchFamily="18" charset="0"/>
              </a:rPr>
              <a:t>, 250V</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These RC circuits will limit the current flowing through it. The common terminal is connected to</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knob 1, the current flows through R1, R2 and C1. Here the reactance is more, so less current flows</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through it which will result in fan rotating with less intensity or slow speed. The common terminal is</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connected to knob 2, the current flows through R3, R4 and C2. Here the reactance is less, so more</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current flows through it which will result in fan rotating with more intensity or higher speed. When</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common terminal is connected to knob 3, it is short and the current flowing through it will be</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maximum, which will result in fan rotating in its highest speed.</a:t>
            </a:r>
            <a:r>
              <a:rPr lang="en-US" sz="1200" dirty="0"/>
              <a:t> </a:t>
            </a:r>
            <a:br>
              <a:rPr lang="en-US" sz="1200" dirty="0"/>
            </a:br>
            <a:endParaRPr lang="en-US" sz="2000" dirty="0"/>
          </a:p>
        </p:txBody>
      </p:sp>
    </p:spTree>
    <p:extLst>
      <p:ext uri="{BB962C8B-B14F-4D97-AF65-F5344CB8AC3E}">
        <p14:creationId xmlns:p14="http://schemas.microsoft.com/office/powerpoint/2010/main" val="31855100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1738</Words>
  <Application>Microsoft Office PowerPoint</Application>
  <PresentationFormat>Widescreen</PresentationFormat>
  <Paragraphs>86</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TimesNewRomanPSMT</vt:lpstr>
      <vt:lpstr>Default Design</vt:lpstr>
      <vt:lpstr>PowerPoint Presentation</vt:lpstr>
      <vt:lpstr>Abstract</vt:lpstr>
      <vt:lpstr>AIM &amp; OBJECTIVE</vt:lpstr>
      <vt:lpstr>Other U SPs</vt:lpstr>
      <vt:lpstr>Literature Survey</vt:lpstr>
      <vt:lpstr>Literature Survey</vt:lpstr>
      <vt:lpstr>Methodology</vt:lpstr>
      <vt:lpstr>Methodology</vt:lpstr>
      <vt:lpstr>Methodology</vt:lpstr>
      <vt:lpstr>Methodology</vt:lpstr>
      <vt:lpstr>Methodology</vt:lpstr>
      <vt:lpstr>Methodology</vt:lpstr>
      <vt:lpstr>Application of Project</vt:lpstr>
      <vt:lpstr>Results</vt:lpstr>
      <vt:lpstr>Results</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jugal manek</dc:creator>
  <cp:lastModifiedBy>jugal manek</cp:lastModifiedBy>
  <cp:revision>37</cp:revision>
  <dcterms:created xsi:type="dcterms:W3CDTF">2021-08-01T13:58:00Z</dcterms:created>
  <dcterms:modified xsi:type="dcterms:W3CDTF">2022-04-12T19:43:07Z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