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04" r:id="rId2"/>
    <p:sldMasterId id="2147483696" r:id="rId3"/>
    <p:sldMasterId id="2147483668" r:id="rId4"/>
    <p:sldMasterId id="2147483690" r:id="rId5"/>
  </p:sldMasterIdLst>
  <p:notesMasterIdLst>
    <p:notesMasterId r:id="rId87"/>
  </p:notesMasterIdLst>
  <p:sldIdLst>
    <p:sldId id="529" r:id="rId6"/>
    <p:sldId id="3976" r:id="rId7"/>
    <p:sldId id="569" r:id="rId8"/>
    <p:sldId id="557" r:id="rId9"/>
    <p:sldId id="561" r:id="rId10"/>
    <p:sldId id="504" r:id="rId11"/>
    <p:sldId id="505" r:id="rId12"/>
    <p:sldId id="506" r:id="rId13"/>
    <p:sldId id="507" r:id="rId14"/>
    <p:sldId id="551" r:id="rId15"/>
    <p:sldId id="514" r:id="rId16"/>
    <p:sldId id="570" r:id="rId17"/>
    <p:sldId id="515" r:id="rId18"/>
    <p:sldId id="516" r:id="rId19"/>
    <p:sldId id="552" r:id="rId20"/>
    <p:sldId id="549" r:id="rId21"/>
    <p:sldId id="523" r:id="rId22"/>
    <p:sldId id="558" r:id="rId23"/>
    <p:sldId id="589" r:id="rId24"/>
    <p:sldId id="590" r:id="rId25"/>
    <p:sldId id="601" r:id="rId26"/>
    <p:sldId id="544" r:id="rId27"/>
    <p:sldId id="4005" r:id="rId28"/>
    <p:sldId id="4006" r:id="rId29"/>
    <p:sldId id="555" r:id="rId30"/>
    <p:sldId id="524" r:id="rId31"/>
    <p:sldId id="608" r:id="rId32"/>
    <p:sldId id="4010" r:id="rId33"/>
    <p:sldId id="609" r:id="rId34"/>
    <p:sldId id="4025" r:id="rId35"/>
    <p:sldId id="519" r:id="rId36"/>
    <p:sldId id="562" r:id="rId37"/>
    <p:sldId id="547" r:id="rId38"/>
    <p:sldId id="565" r:id="rId39"/>
    <p:sldId id="3979" r:id="rId40"/>
    <p:sldId id="553" r:id="rId41"/>
    <p:sldId id="567" r:id="rId42"/>
    <p:sldId id="559" r:id="rId43"/>
    <p:sldId id="610" r:id="rId44"/>
    <p:sldId id="574" r:id="rId45"/>
    <p:sldId id="576" r:id="rId46"/>
    <p:sldId id="4024" r:id="rId47"/>
    <p:sldId id="4021" r:id="rId48"/>
    <p:sldId id="4023" r:id="rId49"/>
    <p:sldId id="4028" r:id="rId50"/>
    <p:sldId id="577" r:id="rId51"/>
    <p:sldId id="4042" r:id="rId52"/>
    <p:sldId id="4012" r:id="rId53"/>
    <p:sldId id="578" r:id="rId54"/>
    <p:sldId id="4029" r:id="rId55"/>
    <p:sldId id="4026" r:id="rId56"/>
    <p:sldId id="4030" r:id="rId57"/>
    <p:sldId id="4031" r:id="rId58"/>
    <p:sldId id="4032" r:id="rId59"/>
    <p:sldId id="4033" r:id="rId60"/>
    <p:sldId id="4018" r:id="rId61"/>
    <p:sldId id="4027" r:id="rId62"/>
    <p:sldId id="4013" r:id="rId63"/>
    <p:sldId id="4008" r:id="rId64"/>
    <p:sldId id="4014" r:id="rId65"/>
    <p:sldId id="4016" r:id="rId66"/>
    <p:sldId id="4020" r:id="rId67"/>
    <p:sldId id="4019" r:id="rId68"/>
    <p:sldId id="4035" r:id="rId69"/>
    <p:sldId id="4036" r:id="rId70"/>
    <p:sldId id="4038" r:id="rId71"/>
    <p:sldId id="4039" r:id="rId72"/>
    <p:sldId id="4040" r:id="rId73"/>
    <p:sldId id="4041" r:id="rId74"/>
    <p:sldId id="4048" r:id="rId75"/>
    <p:sldId id="4049" r:id="rId76"/>
    <p:sldId id="4043" r:id="rId77"/>
    <p:sldId id="4044" r:id="rId78"/>
    <p:sldId id="4045" r:id="rId79"/>
    <p:sldId id="4046" r:id="rId80"/>
    <p:sldId id="4047" r:id="rId81"/>
    <p:sldId id="4007" r:id="rId82"/>
    <p:sldId id="592" r:id="rId83"/>
    <p:sldId id="554" r:id="rId84"/>
    <p:sldId id="3993" r:id="rId85"/>
    <p:sldId id="572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E2E2"/>
    <a:srgbClr val="E9E9E9"/>
    <a:srgbClr val="AAD8EF"/>
    <a:srgbClr val="3F8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7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7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90" Type="http://schemas.openxmlformats.org/officeDocument/2006/relationships/theme" Target="theme/theme1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74CF7-7C09-6C44-8C1E-D0427A75F37C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2B53F-D89A-A849-AE51-7A19826D8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73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CONFIDENTIAL | DO NOT DISTRIBUTE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387BB-473F-2343-B6A0-0D6DAF9336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5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9D7D147-BD5B-F746-9A8A-0B1B71DD99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563"/>
            <a:ext cx="12192000" cy="6862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E7BFB6-7CB7-DD4C-A99F-64E91152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7548"/>
            <a:ext cx="9144000" cy="1936719"/>
          </a:xfrm>
        </p:spPr>
        <p:txBody>
          <a:bodyPr anchor="b">
            <a:normAutofit/>
          </a:bodyPr>
          <a:lstStyle>
            <a:lvl1pPr algn="ctr">
              <a:defRPr sz="4400" b="1" i="0">
                <a:solidFill>
                  <a:schemeClr val="bg1"/>
                </a:solidFill>
                <a:latin typeface="Avenir Next LT Pro" panose="020B0504020202020204" pitchFamily="34" charset="77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929C3-1947-A44A-9E42-FCACBAC0D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6343"/>
            <a:ext cx="9144000" cy="907897"/>
          </a:xfrm>
          <a:ln>
            <a:noFill/>
          </a:ln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2"/>
                </a:solidFill>
                <a:latin typeface="Avenir Next LT Pro" panose="020B0504020202020204" pitchFamily="34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AF835B-79DA-2A49-B85D-A29E27D61A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796156"/>
            <a:ext cx="9144000" cy="750888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0" i="0" kern="1200" dirty="0">
                <a:solidFill>
                  <a:schemeClr val="accent2"/>
                </a:solidFill>
                <a:latin typeface="Avenir Next LT Pro" panose="020B0504020202020204" pitchFamily="34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9DA3728-B120-254B-BD74-7FF686EDE2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5155" y="1085764"/>
            <a:ext cx="1145439" cy="4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32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6487D4C-426B-AD4C-B4F4-4A1EE9D9EB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010" y="305423"/>
            <a:ext cx="639677" cy="26664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46B791-B572-2642-AC6D-11FBFE93FBD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LT Pro" panose="020B0504020202020204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9BF40F-5685-AA4C-B312-D21003F624FC}"/>
              </a:ext>
            </a:extLst>
          </p:cNvPr>
          <p:cNvSpPr txBox="1"/>
          <p:nvPr userDrawn="1"/>
        </p:nvSpPr>
        <p:spPr>
          <a:xfrm>
            <a:off x="9707896" y="6548851"/>
            <a:ext cx="2126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155E343-0DC1-3442-8D05-604CE50063A1}" type="slidenum">
              <a:rPr lang="en-US" sz="1100" b="0" i="0" smtClean="0">
                <a:solidFill>
                  <a:schemeClr val="bg1"/>
                </a:solidFill>
                <a:latin typeface="Avenir Next LT Pro" panose="020B0504020202020204" pitchFamily="34" charset="77"/>
              </a:rPr>
              <a:pPr algn="r"/>
              <a:t>‹#›</a:t>
            </a:fld>
            <a:endParaRPr lang="en-US" sz="1100" b="0" i="0" dirty="0">
              <a:solidFill>
                <a:schemeClr val="bg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B54BEDC1-87E7-FB4E-B32E-8BAE26BC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94" y="1950795"/>
            <a:ext cx="5342006" cy="1353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01440C6-EE7E-DD41-8ACD-C4C7DFF75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94" y="3429000"/>
            <a:ext cx="5342006" cy="2060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368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6487D4C-426B-AD4C-B4F4-4A1EE9D9EB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010" y="305423"/>
            <a:ext cx="639677" cy="26664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46B791-B572-2642-AC6D-11FBFE93FBD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LT Pro" panose="020B0504020202020204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9BF40F-5685-AA4C-B312-D21003F624FC}"/>
              </a:ext>
            </a:extLst>
          </p:cNvPr>
          <p:cNvSpPr txBox="1"/>
          <p:nvPr userDrawn="1"/>
        </p:nvSpPr>
        <p:spPr>
          <a:xfrm>
            <a:off x="9707896" y="6548851"/>
            <a:ext cx="2126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155E343-0DC1-3442-8D05-604CE50063A1}" type="slidenum">
              <a:rPr lang="en-US" sz="1100" b="0" i="0" smtClean="0">
                <a:solidFill>
                  <a:schemeClr val="bg1"/>
                </a:solidFill>
                <a:latin typeface="Avenir Next LT Pro" panose="020B0504020202020204" pitchFamily="34" charset="77"/>
              </a:rPr>
              <a:pPr algn="r"/>
              <a:t>‹#›</a:t>
            </a:fld>
            <a:endParaRPr lang="en-US" sz="1100" b="0" i="0" dirty="0">
              <a:solidFill>
                <a:schemeClr val="bg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B54BEDC1-87E7-FB4E-B32E-8BAE26BC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94" y="1950795"/>
            <a:ext cx="5342006" cy="1353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01440C6-EE7E-DD41-8ACD-C4C7DFF75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94" y="3429000"/>
            <a:ext cx="5342006" cy="2060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456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6487D4C-426B-AD4C-B4F4-4A1EE9D9EB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010" y="305423"/>
            <a:ext cx="639677" cy="26664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46B791-B572-2642-AC6D-11FBFE93FBD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LT Pro" panose="020B0504020202020204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9BF40F-5685-AA4C-B312-D21003F624FC}"/>
              </a:ext>
            </a:extLst>
          </p:cNvPr>
          <p:cNvSpPr txBox="1"/>
          <p:nvPr userDrawn="1"/>
        </p:nvSpPr>
        <p:spPr>
          <a:xfrm>
            <a:off x="9707896" y="6548851"/>
            <a:ext cx="2126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155E343-0DC1-3442-8D05-604CE50063A1}" type="slidenum">
              <a:rPr lang="en-US" sz="1100" b="0" i="0" smtClean="0">
                <a:solidFill>
                  <a:schemeClr val="bg1"/>
                </a:solidFill>
                <a:latin typeface="Avenir Next LT Pro" panose="020B0504020202020204" pitchFamily="34" charset="77"/>
              </a:rPr>
              <a:pPr algn="r"/>
              <a:t>‹#›</a:t>
            </a:fld>
            <a:endParaRPr lang="en-US" sz="1100" b="0" i="0" dirty="0">
              <a:solidFill>
                <a:schemeClr val="bg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B54BEDC1-87E7-FB4E-B32E-8BAE26BC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94" y="1950795"/>
            <a:ext cx="5342006" cy="1353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01440C6-EE7E-DD41-8ACD-C4C7DFF75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94" y="3429000"/>
            <a:ext cx="5342006" cy="2060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7284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/Divider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B1EA2B-6A07-7A4F-A41E-DD242A1DA4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563"/>
            <a:ext cx="12192000" cy="6862563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20EAD9CE-B6B3-9C47-A95F-75EA17E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52343"/>
            <a:ext cx="10515601" cy="135331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A177EC-7025-764A-82B9-CEE866FEAA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02011" y="305422"/>
            <a:ext cx="640562" cy="26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84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/Divider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081E88-820B-3F46-BC65-2BE659F905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563"/>
            <a:ext cx="12192000" cy="6862563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20EAD9CE-B6B3-9C47-A95F-75EA17E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52343"/>
            <a:ext cx="10515601" cy="1353312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DEFFD7-66A8-A142-ADA5-F8A93C8A93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02011" y="305422"/>
            <a:ext cx="640562" cy="26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2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ansition/Divider Ligh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44EF03-11B5-D748-A026-C62F03CD6F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838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ECA76C-9FF6-F140-930E-46558B62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2752344"/>
            <a:ext cx="10515601" cy="1353312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BF811-2D7E-1A49-BE1E-CECD6C8CE5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02011" y="305422"/>
            <a:ext cx="640562" cy="26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45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ansition/Divider Te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67053E-268B-9A44-9DF8-F12B7E4B75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838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ECA76C-9FF6-F140-930E-46558B62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2752344"/>
            <a:ext cx="10515601" cy="1353312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692F9-1A0E-FF48-9046-AEBEC1674A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02011" y="305422"/>
            <a:ext cx="640562" cy="26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12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ansition/Divider Fushs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89526D-5CA8-B54E-BCA0-1FF9CB5773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838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ECA76C-9FF6-F140-930E-46558B62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2752344"/>
            <a:ext cx="10515601" cy="135331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DFD85C-B8A3-194E-97E1-23E9A70D21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02011" y="305422"/>
            <a:ext cx="640562" cy="26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69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ansition/Divider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C141A6-691C-DE4C-90C0-F4ECAFA5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563"/>
            <a:ext cx="12192000" cy="6862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ECA76C-9FF6-F140-930E-46558B62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2752344"/>
            <a:ext cx="10515601" cy="135331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AB2AB0-1840-4846-A497-342B48C8B3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02011" y="305422"/>
            <a:ext cx="640562" cy="26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45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ansition/Divider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02B4C0-ABDA-2646-82B6-443E095B8B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563"/>
            <a:ext cx="12192000" cy="6862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ECA76C-9FF6-F140-930E-46558B62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2752344"/>
            <a:ext cx="10515601" cy="135331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DBF25F-82D2-D94B-BFAA-437C467D5B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02011" y="305422"/>
            <a:ext cx="640562" cy="26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5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AE9860-F354-F542-B44E-35F6C65147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749"/>
          <a:stretch/>
        </p:blipFill>
        <p:spPr>
          <a:xfrm>
            <a:off x="0" y="462845"/>
            <a:ext cx="12183894" cy="639515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221B3BA-9A81-6F44-A78B-118EFF293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7548"/>
            <a:ext cx="9144000" cy="1936719"/>
          </a:xfrm>
        </p:spPr>
        <p:txBody>
          <a:bodyPr anchor="b">
            <a:normAutofit/>
          </a:bodyPr>
          <a:lstStyle>
            <a:lvl1pPr algn="ctr">
              <a:defRPr sz="4400" b="1" i="0">
                <a:solidFill>
                  <a:schemeClr val="tx1"/>
                </a:solidFill>
                <a:latin typeface="Avenir Next LT Pro" panose="020B0504020202020204" pitchFamily="34" charset="77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76E564D-A5EE-E242-8780-79EC54264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6343"/>
            <a:ext cx="9144000" cy="907897"/>
          </a:xfrm>
          <a:ln>
            <a:noFill/>
          </a:ln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dirty="0">
                <a:solidFill>
                  <a:schemeClr val="tx2"/>
                </a:solidFill>
                <a:latin typeface="Avenir Next LT Pro" panose="020B0504020202020204" pitchFamily="34" charset="77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442718-CADF-4841-9934-BA026026EE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796923"/>
            <a:ext cx="9144000" cy="750888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0" i="0" kern="1200" dirty="0">
                <a:solidFill>
                  <a:schemeClr val="tx2"/>
                </a:solidFill>
                <a:latin typeface="Avenir Next LT Pro" panose="020B0504020202020204" pitchFamily="34" charset="77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02D950-30AF-C146-A02F-6D5901D39B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5155" y="1085764"/>
            <a:ext cx="1145439" cy="4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83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ansition/Divider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045FC1-7A83-0D44-A68B-3655DC879D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563"/>
            <a:ext cx="12192000" cy="6862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ECA76C-9FF6-F140-930E-46558B62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2752344"/>
            <a:ext cx="10515601" cy="135331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DD5A1-5748-F846-BD8B-C826E1F259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02011" y="305422"/>
            <a:ext cx="640562" cy="26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7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5465BF4-E315-4A42-89FC-33148CBD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94" y="337481"/>
            <a:ext cx="11464510" cy="135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DEA5DD-C0E9-0948-8980-94EA31982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993" y="1746113"/>
            <a:ext cx="1146451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i="0">
                <a:latin typeface="Avenir Next LT Pro" panose="020B0504020202020204" pitchFamily="34" charset="77"/>
              </a:defRPr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b="0" i="0">
                <a:latin typeface="Avenir Next LT Pro" panose="020B0504020202020204" pitchFamily="34" charset="77"/>
              </a:defRPr>
            </a:lvl2pPr>
            <a:lvl3pPr marL="1143000" indent="-228600">
              <a:lnSpc>
                <a:spcPct val="100000"/>
              </a:lnSpc>
              <a:buFont typeface="System Font Regular"/>
              <a:buChar char="-"/>
              <a:defRPr b="0" i="0">
                <a:latin typeface="Avenir Next LT Pro" panose="020B0504020202020204" pitchFamily="34" charset="77"/>
              </a:defRPr>
            </a:lvl3pPr>
            <a:lvl4pPr marL="1600200" indent="-228600">
              <a:lnSpc>
                <a:spcPct val="100000"/>
              </a:lnSpc>
              <a:buFont typeface="Wingdings" pitchFamily="2" charset="2"/>
              <a:buChar char="§"/>
              <a:defRPr b="0" i="0">
                <a:latin typeface="Avenir Next LT Pro" panose="020B0504020202020204" pitchFamily="34" charset="77"/>
              </a:defRPr>
            </a:lvl4pPr>
            <a:lvl5pPr marL="2057400" indent="-228600">
              <a:lnSpc>
                <a:spcPct val="100000"/>
              </a:lnSpc>
              <a:buFont typeface="Wingdings" pitchFamily="2" charset="2"/>
              <a:buChar char="Ø"/>
              <a:defRPr b="0" i="0"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73891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56D3F35-242B-6741-AC6B-9AB09FA2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94" y="337481"/>
            <a:ext cx="11464510" cy="135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24616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56D3F35-242B-6741-AC6B-9AB09FA2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94" y="337481"/>
            <a:ext cx="11464510" cy="135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52473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5465BF4-E315-4A42-89FC-33148CBD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94" y="337481"/>
            <a:ext cx="11464510" cy="135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DEA5DD-C0E9-0948-8980-94EA31982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993" y="1746113"/>
            <a:ext cx="1146451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i="0">
                <a:latin typeface="Avenir Next LT Pro" panose="020B0504020202020204" pitchFamily="34" charset="77"/>
              </a:defRPr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b="0" i="0">
                <a:latin typeface="Avenir Next LT Pro" panose="020B0504020202020204" pitchFamily="34" charset="77"/>
              </a:defRPr>
            </a:lvl2pPr>
            <a:lvl3pPr marL="1143000" indent="-228600">
              <a:lnSpc>
                <a:spcPct val="100000"/>
              </a:lnSpc>
              <a:buFont typeface="System Font Regular"/>
              <a:buChar char="-"/>
              <a:defRPr b="0" i="0">
                <a:latin typeface="Avenir Next LT Pro" panose="020B0504020202020204" pitchFamily="34" charset="77"/>
              </a:defRPr>
            </a:lvl3pPr>
            <a:lvl4pPr marL="1600200" indent="-228600">
              <a:lnSpc>
                <a:spcPct val="100000"/>
              </a:lnSpc>
              <a:buFont typeface="Wingdings" pitchFamily="2" charset="2"/>
              <a:buChar char="§"/>
              <a:defRPr b="0" i="0">
                <a:latin typeface="Avenir Next LT Pro" panose="020B0504020202020204" pitchFamily="34" charset="77"/>
              </a:defRPr>
            </a:lvl4pPr>
            <a:lvl5pPr marL="2057400" indent="-228600">
              <a:lnSpc>
                <a:spcPct val="100000"/>
              </a:lnSpc>
              <a:buFont typeface="Wingdings" pitchFamily="2" charset="2"/>
              <a:buChar char="Ø"/>
              <a:defRPr b="0" i="0"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5641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5465BF4-E315-4A42-89FC-33148CBD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94" y="337481"/>
            <a:ext cx="11464510" cy="135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482F9C3-FBD9-CD4D-B3F6-58C0E57B3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993" y="1746113"/>
            <a:ext cx="5642113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i="0">
                <a:latin typeface="Avenir Next LT Pro" panose="020B0504020202020204" pitchFamily="34" charset="77"/>
              </a:defRPr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b="0" i="0">
                <a:latin typeface="Avenir Next LT Pro" panose="020B0504020202020204" pitchFamily="34" charset="77"/>
              </a:defRPr>
            </a:lvl2pPr>
            <a:lvl3pPr marL="1143000" indent="-228600">
              <a:lnSpc>
                <a:spcPct val="100000"/>
              </a:lnSpc>
              <a:buFont typeface="System Font Regular"/>
              <a:buChar char="-"/>
              <a:defRPr b="0" i="0">
                <a:latin typeface="Avenir Next LT Pro" panose="020B0504020202020204" pitchFamily="34" charset="77"/>
              </a:defRPr>
            </a:lvl3pPr>
            <a:lvl4pPr marL="1600200" indent="-228600">
              <a:lnSpc>
                <a:spcPct val="100000"/>
              </a:lnSpc>
              <a:buFont typeface="Wingdings" pitchFamily="2" charset="2"/>
              <a:buChar char="§"/>
              <a:defRPr b="0" i="0">
                <a:latin typeface="Avenir Next LT Pro" panose="020B0504020202020204" pitchFamily="34" charset="77"/>
              </a:defRPr>
            </a:lvl4pPr>
            <a:lvl5pPr marL="2057400" indent="-228600">
              <a:lnSpc>
                <a:spcPct val="100000"/>
              </a:lnSpc>
              <a:buFont typeface="Wingdings" pitchFamily="2" charset="2"/>
              <a:buChar char="Ø"/>
              <a:defRPr b="0" i="0"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4914E8A-1DCE-2449-A07F-4203C36C7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391" y="1746113"/>
            <a:ext cx="5642113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i="0">
                <a:latin typeface="Avenir Next LT Pro" panose="020B0504020202020204" pitchFamily="34" charset="77"/>
              </a:defRPr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b="0" i="0">
                <a:latin typeface="Avenir Next LT Pro" panose="020B0504020202020204" pitchFamily="34" charset="77"/>
              </a:defRPr>
            </a:lvl2pPr>
            <a:lvl3pPr marL="1200150" indent="-285750">
              <a:lnSpc>
                <a:spcPct val="100000"/>
              </a:lnSpc>
              <a:buFont typeface="System Font Regular"/>
              <a:buChar char="-"/>
              <a:defRPr b="0" i="0">
                <a:latin typeface="Avenir Next LT Pro" panose="020B0504020202020204" pitchFamily="34" charset="77"/>
              </a:defRPr>
            </a:lvl3pPr>
            <a:lvl4pPr marL="1600200" indent="-228600">
              <a:lnSpc>
                <a:spcPct val="100000"/>
              </a:lnSpc>
              <a:buFont typeface="Wingdings" pitchFamily="2" charset="2"/>
              <a:buChar char="§"/>
              <a:defRPr b="0" i="0">
                <a:latin typeface="Avenir Next LT Pro" panose="020B0504020202020204" pitchFamily="34" charset="77"/>
              </a:defRPr>
            </a:lvl4pPr>
            <a:lvl5pPr marL="2057400" indent="-228600">
              <a:lnSpc>
                <a:spcPct val="100000"/>
              </a:lnSpc>
              <a:buFont typeface="Wingdings" pitchFamily="2" charset="2"/>
              <a:buChar char="Ø"/>
              <a:defRPr b="0" i="0"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2160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5465BF4-E315-4A42-89FC-33148CBD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94" y="337481"/>
            <a:ext cx="11464510" cy="135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482F9C3-FBD9-CD4D-B3F6-58C0E57B3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994" y="1746113"/>
            <a:ext cx="3756028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i="0">
                <a:latin typeface="Avenir Next LT Pro" panose="020B0504020202020204" pitchFamily="34" charset="77"/>
              </a:defRPr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b="0" i="0">
                <a:latin typeface="Avenir Next LT Pro" panose="020B0504020202020204" pitchFamily="34" charset="77"/>
              </a:defRPr>
            </a:lvl2pPr>
            <a:lvl3pPr marL="1143000" indent="-228600">
              <a:lnSpc>
                <a:spcPct val="100000"/>
              </a:lnSpc>
              <a:buFont typeface="System Font Regular"/>
              <a:buChar char="-"/>
              <a:defRPr b="0" i="0">
                <a:latin typeface="Avenir Next LT Pro" panose="020B0504020202020204" pitchFamily="34" charset="77"/>
              </a:defRPr>
            </a:lvl3pPr>
            <a:lvl4pPr marL="1600200" indent="-228600">
              <a:lnSpc>
                <a:spcPct val="100000"/>
              </a:lnSpc>
              <a:buFont typeface="Wingdings" pitchFamily="2" charset="2"/>
              <a:buChar char="§"/>
              <a:defRPr b="0" i="0">
                <a:latin typeface="Avenir Next LT Pro" panose="020B0504020202020204" pitchFamily="34" charset="77"/>
              </a:defRPr>
            </a:lvl4pPr>
            <a:lvl5pPr marL="2057400" indent="-228600">
              <a:lnSpc>
                <a:spcPct val="100000"/>
              </a:lnSpc>
              <a:buFont typeface="Wingdings" pitchFamily="2" charset="2"/>
              <a:buChar char="Ø"/>
              <a:defRPr b="0" i="0">
                <a:latin typeface="Avenir Next LT Pro" panose="020B0504020202020204" pitchFamily="34" charset="77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8E60D8-96FF-5F4E-A77D-9238ED83CD7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25097" y="1746113"/>
            <a:ext cx="3756028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i="0">
                <a:latin typeface="Avenir Next LT Pro" panose="020B0504020202020204" pitchFamily="34" charset="77"/>
              </a:defRPr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b="0" i="0">
                <a:latin typeface="Avenir Next LT Pro" panose="020B0504020202020204" pitchFamily="34" charset="77"/>
              </a:defRPr>
            </a:lvl2pPr>
            <a:lvl3pPr marL="1143000" indent="-228600">
              <a:lnSpc>
                <a:spcPct val="100000"/>
              </a:lnSpc>
              <a:buFont typeface="System Font Regular"/>
              <a:buChar char="-"/>
              <a:defRPr b="0" i="0">
                <a:latin typeface="Avenir Next LT Pro" panose="020B0504020202020204" pitchFamily="34" charset="77"/>
              </a:defRPr>
            </a:lvl3pPr>
            <a:lvl4pPr marL="1600200" indent="-228600">
              <a:lnSpc>
                <a:spcPct val="100000"/>
              </a:lnSpc>
              <a:buFont typeface="Wingdings" pitchFamily="2" charset="2"/>
              <a:buChar char="§"/>
              <a:defRPr b="0" i="0">
                <a:latin typeface="Avenir Next LT Pro" panose="020B0504020202020204" pitchFamily="34" charset="77"/>
              </a:defRPr>
            </a:lvl4pPr>
            <a:lvl5pPr marL="2057400" indent="-228600">
              <a:lnSpc>
                <a:spcPct val="100000"/>
              </a:lnSpc>
              <a:buFont typeface="Wingdings" pitchFamily="2" charset="2"/>
              <a:buChar char="Ø"/>
              <a:defRPr b="0" i="0"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B38F50-CCF3-F441-85F0-0517F6833BE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071540" y="1746113"/>
            <a:ext cx="3756028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i="0">
                <a:latin typeface="Avenir Next LT Pro" panose="020B0504020202020204" pitchFamily="34" charset="77"/>
              </a:defRPr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b="0" i="0">
                <a:latin typeface="Avenir Next LT Pro" panose="020B0504020202020204" pitchFamily="34" charset="77"/>
              </a:defRPr>
            </a:lvl2pPr>
            <a:lvl3pPr marL="1143000" indent="-228600">
              <a:lnSpc>
                <a:spcPct val="100000"/>
              </a:lnSpc>
              <a:buFont typeface="System Font Regular"/>
              <a:buChar char="-"/>
              <a:defRPr b="0" i="0">
                <a:latin typeface="Avenir Next LT Pro" panose="020B0504020202020204" pitchFamily="34" charset="77"/>
              </a:defRPr>
            </a:lvl3pPr>
            <a:lvl4pPr marL="1600200" indent="-228600">
              <a:lnSpc>
                <a:spcPct val="100000"/>
              </a:lnSpc>
              <a:buFont typeface="Wingdings" pitchFamily="2" charset="2"/>
              <a:buChar char="§"/>
              <a:defRPr b="0" i="0">
                <a:latin typeface="Avenir Next LT Pro" panose="020B0504020202020204" pitchFamily="34" charset="77"/>
              </a:defRPr>
            </a:lvl4pPr>
            <a:lvl5pPr marL="2057400" indent="-228600">
              <a:lnSpc>
                <a:spcPct val="100000"/>
              </a:lnSpc>
              <a:buFont typeface="Wingdings" pitchFamily="2" charset="2"/>
              <a:buChar char="Ø"/>
              <a:defRPr b="0" i="0"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65266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5465BF4-E315-4A42-89FC-33148CBD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94" y="337481"/>
            <a:ext cx="11464510" cy="135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482F9C3-FBD9-CD4D-B3F6-58C0E57B3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993" y="2577426"/>
            <a:ext cx="5642113" cy="35848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i="0">
                <a:latin typeface="Avenir Next LT Pro" panose="020B0504020202020204" pitchFamily="34" charset="77"/>
              </a:defRPr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b="0" i="0">
                <a:latin typeface="Avenir Next LT Pro" panose="020B0504020202020204" pitchFamily="34" charset="77"/>
              </a:defRPr>
            </a:lvl2pPr>
            <a:lvl3pPr marL="1143000" indent="-228600">
              <a:lnSpc>
                <a:spcPct val="100000"/>
              </a:lnSpc>
              <a:buFont typeface="System Font Regular"/>
              <a:buChar char="-"/>
              <a:defRPr b="0" i="0">
                <a:latin typeface="Avenir Next LT Pro" panose="020B0504020202020204" pitchFamily="34" charset="77"/>
              </a:defRPr>
            </a:lvl3pPr>
            <a:lvl4pPr marL="1600200" indent="-228600">
              <a:lnSpc>
                <a:spcPct val="100000"/>
              </a:lnSpc>
              <a:buFont typeface="Wingdings" pitchFamily="2" charset="2"/>
              <a:buChar char="§"/>
              <a:defRPr b="0" i="0">
                <a:latin typeface="Avenir Next LT Pro" panose="020B0504020202020204" pitchFamily="34" charset="77"/>
              </a:defRPr>
            </a:lvl4pPr>
            <a:lvl5pPr marL="2057400" indent="-228600">
              <a:lnSpc>
                <a:spcPct val="100000"/>
              </a:lnSpc>
              <a:buFont typeface="Wingdings" pitchFamily="2" charset="2"/>
              <a:buChar char="Ø"/>
              <a:defRPr b="0" i="0"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4914E8A-1DCE-2449-A07F-4203C36C7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391" y="2577426"/>
            <a:ext cx="5642113" cy="35848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i="0">
                <a:latin typeface="Avenir Next LT Pro" panose="020B0504020202020204" pitchFamily="34" charset="77"/>
              </a:defRPr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b="0" i="0">
                <a:latin typeface="Avenir Next LT Pro" panose="020B0504020202020204" pitchFamily="34" charset="77"/>
              </a:defRPr>
            </a:lvl2pPr>
            <a:lvl3pPr marL="1143000" indent="-228600">
              <a:lnSpc>
                <a:spcPct val="100000"/>
              </a:lnSpc>
              <a:buFont typeface="System Font Regular"/>
              <a:buChar char="-"/>
              <a:defRPr b="0" i="0">
                <a:latin typeface="Avenir Next LT Pro" panose="020B0504020202020204" pitchFamily="34" charset="77"/>
              </a:defRPr>
            </a:lvl3pPr>
            <a:lvl4pPr marL="1600200" indent="-228600">
              <a:lnSpc>
                <a:spcPct val="100000"/>
              </a:lnSpc>
              <a:buFont typeface="Wingdings" pitchFamily="2" charset="2"/>
              <a:buChar char="§"/>
              <a:defRPr b="0" i="0">
                <a:latin typeface="Avenir Next LT Pro" panose="020B0504020202020204" pitchFamily="34" charset="77"/>
              </a:defRPr>
            </a:lvl4pPr>
            <a:lvl5pPr marL="2057400" indent="-228600">
              <a:lnSpc>
                <a:spcPct val="100000"/>
              </a:lnSpc>
              <a:buFont typeface="Wingdings" pitchFamily="2" charset="2"/>
              <a:buChar char="Ø"/>
              <a:defRPr b="0" i="0"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EB92DA9-902A-1D4D-B3F9-4238DCA2036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376306" y="1690689"/>
            <a:ext cx="5638800" cy="8197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solidFill>
                  <a:schemeClr val="bg2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D699081-E9F0-5B49-BFB2-CFDAFAF80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5391" y="1690689"/>
            <a:ext cx="5638800" cy="8197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solidFill>
                  <a:schemeClr val="bg2"/>
                </a:solidFill>
                <a:latin typeface="Avenir Next LT Pro" panose="020B050402020202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52753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F860EEE-A6FD-EE4B-BA9F-529E0611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94" y="449262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589C17-8018-4245-9A8A-03C8810B9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2365" y="449262"/>
            <a:ext cx="7325139" cy="57825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 b="0" i="0">
                <a:latin typeface="Avenir Next LT Pro" panose="020B0504020202020204" pitchFamily="34" charset="77"/>
              </a:defRPr>
            </a:lvl1pPr>
            <a:lvl2pPr marL="6858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 b="0" i="0">
                <a:latin typeface="Avenir Next LT Pro" panose="020B0504020202020204" pitchFamily="34" charset="77"/>
              </a:defRPr>
            </a:lvl2pPr>
            <a:lvl3pPr marL="1143000" indent="-228600">
              <a:lnSpc>
                <a:spcPct val="150000"/>
              </a:lnSpc>
              <a:buFont typeface="System Font Regular"/>
              <a:buChar char="-"/>
              <a:defRPr sz="2000" b="0" i="0">
                <a:latin typeface="Avenir Next LT Pro" panose="020B0504020202020204" pitchFamily="34" charset="77"/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§"/>
              <a:defRPr sz="1800" b="0" i="0">
                <a:latin typeface="Avenir Next LT Pro" panose="020B0504020202020204" pitchFamily="34" charset="77"/>
              </a:defRPr>
            </a:lvl4pPr>
            <a:lvl5pPr marL="2057400" indent="-228600">
              <a:lnSpc>
                <a:spcPct val="150000"/>
              </a:lnSpc>
              <a:buFont typeface="Wingdings" pitchFamily="2" charset="2"/>
              <a:buChar char="Ø"/>
              <a:defRPr sz="1800" b="0" i="0">
                <a:latin typeface="Avenir Next LT Pro" panose="020B0504020202020204" pitchFamily="34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847454C-5F31-D440-BAE0-EB6D017FC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2994" y="2049461"/>
            <a:ext cx="3932237" cy="41823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venir Next LT Pro" panose="020B0504020202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9441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wit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4126BB-1B77-9542-A23B-D221F03DE721}"/>
              </a:ext>
            </a:extLst>
          </p:cNvPr>
          <p:cNvSpPr/>
          <p:nvPr userDrawn="1"/>
        </p:nvSpPr>
        <p:spPr>
          <a:xfrm>
            <a:off x="10992678" y="248478"/>
            <a:ext cx="904461" cy="467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9170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8C57D9-5521-8E49-BE76-B3ABFE95FC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749"/>
          <a:stretch/>
        </p:blipFill>
        <p:spPr>
          <a:xfrm>
            <a:off x="0" y="462845"/>
            <a:ext cx="12183894" cy="6395155"/>
          </a:xfrm>
          <a:prstGeom prst="rect">
            <a:avLst/>
          </a:prstGeo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C3212727-AE12-8E43-B53D-F8F69054E2F2}"/>
              </a:ext>
            </a:extLst>
          </p:cNvPr>
          <p:cNvSpPr txBox="1">
            <a:spLocks/>
          </p:cNvSpPr>
          <p:nvPr userDrawn="1"/>
        </p:nvSpPr>
        <p:spPr>
          <a:xfrm>
            <a:off x="1524000" y="2039152"/>
            <a:ext cx="9144000" cy="5963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b="1" i="0" kern="1200" dirty="0">
                <a:solidFill>
                  <a:schemeClr val="tx1"/>
                </a:solidFill>
                <a:latin typeface="Avenir Next LT Pro" panose="020B0504020202020204" pitchFamily="34" charset="77"/>
                <a:ea typeface="+mj-ea"/>
                <a:cs typeface="+mj-cs"/>
              </a:rPr>
              <a:t>Thank You.</a:t>
            </a:r>
            <a:endParaRPr lang="en-US" sz="4400" b="1" i="0" dirty="0">
              <a:solidFill>
                <a:schemeClr val="tx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CC1B1B-1D09-E24E-81F3-C465DFCE6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09887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5566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307105-4DCA-5C45-A73F-4E6B98C45A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4580"/>
          <a:stretch/>
        </p:blipFill>
        <p:spPr>
          <a:xfrm>
            <a:off x="4684616" y="404597"/>
            <a:ext cx="7372953" cy="61387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A169C9-F28E-C04D-97ED-BE5557198BA4}"/>
              </a:ext>
            </a:extLst>
          </p:cNvPr>
          <p:cNvSpPr/>
          <p:nvPr userDrawn="1"/>
        </p:nvSpPr>
        <p:spPr>
          <a:xfrm>
            <a:off x="579969" y="817565"/>
            <a:ext cx="783883" cy="34289"/>
          </a:xfrm>
          <a:prstGeom prst="rect">
            <a:avLst/>
          </a:prstGeom>
          <a:solidFill>
            <a:srgbClr val="0C5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F7E832-1D39-45F3-8A44-C0D62BD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356DA3-EDD3-4111-97CB-D614F0B83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4367" y="64899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2501FC95-DCA3-3B46-BEA2-474BF37BE3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673B8-DDA3-4DBA-8368-A4C30B8982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299" y="1226821"/>
            <a:ext cx="10928503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0441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307105-4DCA-5C45-A73F-4E6B98C45A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4580"/>
          <a:stretch/>
        </p:blipFill>
        <p:spPr>
          <a:xfrm>
            <a:off x="4684616" y="404597"/>
            <a:ext cx="7372953" cy="61387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A169C9-F28E-C04D-97ED-BE5557198BA4}"/>
              </a:ext>
            </a:extLst>
          </p:cNvPr>
          <p:cNvSpPr/>
          <p:nvPr userDrawn="1"/>
        </p:nvSpPr>
        <p:spPr>
          <a:xfrm>
            <a:off x="579969" y="817565"/>
            <a:ext cx="783883" cy="34289"/>
          </a:xfrm>
          <a:prstGeom prst="rect">
            <a:avLst/>
          </a:prstGeom>
          <a:solidFill>
            <a:srgbClr val="0C5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F7E832-1D39-45F3-8A44-C0D62BD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356DA3-EDD3-4111-97CB-D614F0B83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4367" y="64899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2501FC95-DCA3-3B46-BEA2-474BF37BE3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673B8-DDA3-4DBA-8368-A4C30B8982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299" y="1226821"/>
            <a:ext cx="10928503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3131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307105-4DCA-5C45-A73F-4E6B98C45A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4580"/>
          <a:stretch/>
        </p:blipFill>
        <p:spPr>
          <a:xfrm>
            <a:off x="4684616" y="404597"/>
            <a:ext cx="7372953" cy="61387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A169C9-F28E-C04D-97ED-BE5557198BA4}"/>
              </a:ext>
            </a:extLst>
          </p:cNvPr>
          <p:cNvSpPr/>
          <p:nvPr userDrawn="1"/>
        </p:nvSpPr>
        <p:spPr>
          <a:xfrm>
            <a:off x="579969" y="817565"/>
            <a:ext cx="783883" cy="34289"/>
          </a:xfrm>
          <a:prstGeom prst="rect">
            <a:avLst/>
          </a:prstGeom>
          <a:solidFill>
            <a:srgbClr val="0C5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F7E832-1D39-45F3-8A44-C0D62BD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356DA3-EDD3-4111-97CB-D614F0B83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4367" y="64899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2501FC95-DCA3-3B46-BEA2-474BF37BE3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673B8-DDA3-4DBA-8368-A4C30B8982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299" y="1226821"/>
            <a:ext cx="10928503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9900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307105-4DCA-5C45-A73F-4E6B98C45A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4580"/>
          <a:stretch/>
        </p:blipFill>
        <p:spPr>
          <a:xfrm>
            <a:off x="4684616" y="404597"/>
            <a:ext cx="7372953" cy="61387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A169C9-F28E-C04D-97ED-BE5557198BA4}"/>
              </a:ext>
            </a:extLst>
          </p:cNvPr>
          <p:cNvSpPr/>
          <p:nvPr userDrawn="1"/>
        </p:nvSpPr>
        <p:spPr>
          <a:xfrm>
            <a:off x="579969" y="817565"/>
            <a:ext cx="783883" cy="34289"/>
          </a:xfrm>
          <a:prstGeom prst="rect">
            <a:avLst/>
          </a:prstGeom>
          <a:solidFill>
            <a:srgbClr val="0C5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F7E832-1D39-45F3-8A44-C0D62BD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356DA3-EDD3-4111-97CB-D614F0B83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4367" y="64899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2501FC95-DCA3-3B46-BEA2-474BF37BE3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673B8-DDA3-4DBA-8368-A4C30B8982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299" y="1226821"/>
            <a:ext cx="10928503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7956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307105-4DCA-5C45-A73F-4E6B98C45A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4580"/>
          <a:stretch/>
        </p:blipFill>
        <p:spPr>
          <a:xfrm>
            <a:off x="4684616" y="404597"/>
            <a:ext cx="7372953" cy="61387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A169C9-F28E-C04D-97ED-BE5557198BA4}"/>
              </a:ext>
            </a:extLst>
          </p:cNvPr>
          <p:cNvSpPr/>
          <p:nvPr userDrawn="1"/>
        </p:nvSpPr>
        <p:spPr>
          <a:xfrm>
            <a:off x="579969" y="817565"/>
            <a:ext cx="783883" cy="34289"/>
          </a:xfrm>
          <a:prstGeom prst="rect">
            <a:avLst/>
          </a:prstGeom>
          <a:solidFill>
            <a:srgbClr val="0C5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F7E832-1D39-45F3-8A44-C0D62BD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356DA3-EDD3-4111-97CB-D614F0B83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4367" y="64899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2501FC95-DCA3-3B46-BEA2-474BF37BE3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673B8-DDA3-4DBA-8368-A4C30B8982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299" y="1226821"/>
            <a:ext cx="10928503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48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307105-4DCA-5C45-A73F-4E6B98C45A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4580"/>
          <a:stretch/>
        </p:blipFill>
        <p:spPr>
          <a:xfrm>
            <a:off x="4684616" y="404597"/>
            <a:ext cx="7372953" cy="61387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A169C9-F28E-C04D-97ED-BE5557198BA4}"/>
              </a:ext>
            </a:extLst>
          </p:cNvPr>
          <p:cNvSpPr/>
          <p:nvPr userDrawn="1"/>
        </p:nvSpPr>
        <p:spPr>
          <a:xfrm>
            <a:off x="579969" y="817565"/>
            <a:ext cx="783883" cy="34289"/>
          </a:xfrm>
          <a:prstGeom prst="rect">
            <a:avLst/>
          </a:prstGeom>
          <a:solidFill>
            <a:srgbClr val="0C5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F7E832-1D39-45F3-8A44-C0D62BD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356DA3-EDD3-4111-97CB-D614F0B83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4367" y="64899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2501FC95-DCA3-3B46-BEA2-474BF37BE3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673B8-DDA3-4DBA-8368-A4C30B8982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299" y="1226821"/>
            <a:ext cx="10928503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0984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F63560-F4A7-7B47-A4F2-514D2DDF5F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4580"/>
          <a:stretch/>
        </p:blipFill>
        <p:spPr>
          <a:xfrm>
            <a:off x="4819052" y="318029"/>
            <a:ext cx="7372953" cy="61387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959BB0-D738-4D6E-AF66-C15CB41F0D8F}"/>
              </a:ext>
            </a:extLst>
          </p:cNvPr>
          <p:cNvSpPr/>
          <p:nvPr userDrawn="1"/>
        </p:nvSpPr>
        <p:spPr>
          <a:xfrm>
            <a:off x="579969" y="819010"/>
            <a:ext cx="783883" cy="34289"/>
          </a:xfrm>
          <a:prstGeom prst="rect">
            <a:avLst/>
          </a:prstGeom>
          <a:solidFill>
            <a:srgbClr val="0C5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130408-8ED9-4791-A4DF-21C02B3E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33ECA-65E8-45F7-9B92-27030CD76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4367" y="64899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2501FC95-DCA3-3B46-BEA2-474BF37BE3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1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307105-4DCA-5C45-A73F-4E6B98C45A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4580"/>
          <a:stretch/>
        </p:blipFill>
        <p:spPr>
          <a:xfrm>
            <a:off x="4684616" y="404597"/>
            <a:ext cx="7372953" cy="61387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A169C9-F28E-C04D-97ED-BE5557198BA4}"/>
              </a:ext>
            </a:extLst>
          </p:cNvPr>
          <p:cNvSpPr/>
          <p:nvPr userDrawn="1"/>
        </p:nvSpPr>
        <p:spPr>
          <a:xfrm>
            <a:off x="579969" y="817565"/>
            <a:ext cx="783883" cy="34289"/>
          </a:xfrm>
          <a:prstGeom prst="rect">
            <a:avLst/>
          </a:prstGeom>
          <a:solidFill>
            <a:srgbClr val="0C5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F7E832-1D39-45F3-8A44-C0D62BD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356DA3-EDD3-4111-97CB-D614F0B83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4367" y="64899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2501FC95-DCA3-3B46-BEA2-474BF37BE3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673B8-DDA3-4DBA-8368-A4C30B8982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299" y="1226821"/>
            <a:ext cx="10928503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27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307105-4DCA-5C45-A73F-4E6B98C45A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4580"/>
          <a:stretch/>
        </p:blipFill>
        <p:spPr>
          <a:xfrm>
            <a:off x="4684616" y="404597"/>
            <a:ext cx="7372953" cy="61387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A169C9-F28E-C04D-97ED-BE5557198BA4}"/>
              </a:ext>
            </a:extLst>
          </p:cNvPr>
          <p:cNvSpPr/>
          <p:nvPr userDrawn="1"/>
        </p:nvSpPr>
        <p:spPr>
          <a:xfrm>
            <a:off x="579969" y="817565"/>
            <a:ext cx="783883" cy="34289"/>
          </a:xfrm>
          <a:prstGeom prst="rect">
            <a:avLst/>
          </a:prstGeom>
          <a:solidFill>
            <a:srgbClr val="0C5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F7E832-1D39-45F3-8A44-C0D62BD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356DA3-EDD3-4111-97CB-D614F0B83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4367" y="64899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2501FC95-DCA3-3B46-BEA2-474BF37BE3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673B8-DDA3-4DBA-8368-A4C30B8982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299" y="1226821"/>
            <a:ext cx="10928503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458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307105-4DCA-5C45-A73F-4E6B98C45A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4580"/>
          <a:stretch/>
        </p:blipFill>
        <p:spPr>
          <a:xfrm>
            <a:off x="4684616" y="404597"/>
            <a:ext cx="7372953" cy="61387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A169C9-F28E-C04D-97ED-BE5557198BA4}"/>
              </a:ext>
            </a:extLst>
          </p:cNvPr>
          <p:cNvSpPr/>
          <p:nvPr userDrawn="1"/>
        </p:nvSpPr>
        <p:spPr>
          <a:xfrm>
            <a:off x="579969" y="817565"/>
            <a:ext cx="783883" cy="34289"/>
          </a:xfrm>
          <a:prstGeom prst="rect">
            <a:avLst/>
          </a:prstGeom>
          <a:solidFill>
            <a:srgbClr val="0C5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F7E832-1D39-45F3-8A44-C0D62BD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356DA3-EDD3-4111-97CB-D614F0B83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4367" y="64899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2501FC95-DCA3-3B46-BEA2-474BF37BE3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673B8-DDA3-4DBA-8368-A4C30B8982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299" y="1226821"/>
            <a:ext cx="10928503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477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5465BF4-E315-4A42-89FC-33148CBD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94" y="337481"/>
            <a:ext cx="11464510" cy="135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DEA5DD-C0E9-0948-8980-94EA31982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993" y="1746113"/>
            <a:ext cx="1146451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i="0">
                <a:latin typeface="Avenir Next LT Pro" panose="020B0504020202020204" pitchFamily="34" charset="77"/>
              </a:defRPr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b="0" i="0">
                <a:latin typeface="Avenir Next LT Pro" panose="020B0504020202020204" pitchFamily="34" charset="77"/>
              </a:defRPr>
            </a:lvl2pPr>
            <a:lvl3pPr marL="1143000" indent="-228600">
              <a:lnSpc>
                <a:spcPct val="100000"/>
              </a:lnSpc>
              <a:buFont typeface="System Font Regular"/>
              <a:buChar char="-"/>
              <a:defRPr b="0" i="0">
                <a:latin typeface="Avenir Next LT Pro" panose="020B0504020202020204" pitchFamily="34" charset="77"/>
              </a:defRPr>
            </a:lvl3pPr>
            <a:lvl4pPr marL="1600200" indent="-228600">
              <a:lnSpc>
                <a:spcPct val="100000"/>
              </a:lnSpc>
              <a:buFont typeface="Wingdings" pitchFamily="2" charset="2"/>
              <a:buChar char="§"/>
              <a:defRPr b="0" i="0">
                <a:latin typeface="Avenir Next LT Pro" panose="020B0504020202020204" pitchFamily="34" charset="77"/>
              </a:defRPr>
            </a:lvl4pPr>
            <a:lvl5pPr marL="2057400" indent="-228600">
              <a:lnSpc>
                <a:spcPct val="100000"/>
              </a:lnSpc>
              <a:buFont typeface="Wingdings" pitchFamily="2" charset="2"/>
              <a:buChar char="Ø"/>
              <a:defRPr b="0" i="0"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9801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307105-4DCA-5C45-A73F-4E6B98C45A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4580"/>
          <a:stretch/>
        </p:blipFill>
        <p:spPr>
          <a:xfrm>
            <a:off x="4684616" y="404597"/>
            <a:ext cx="7372953" cy="61387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A169C9-F28E-C04D-97ED-BE5557198BA4}"/>
              </a:ext>
            </a:extLst>
          </p:cNvPr>
          <p:cNvSpPr/>
          <p:nvPr userDrawn="1"/>
        </p:nvSpPr>
        <p:spPr>
          <a:xfrm>
            <a:off x="579969" y="817565"/>
            <a:ext cx="783883" cy="34289"/>
          </a:xfrm>
          <a:prstGeom prst="rect">
            <a:avLst/>
          </a:prstGeom>
          <a:solidFill>
            <a:srgbClr val="0C5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F7E832-1D39-45F3-8A44-C0D62BD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356DA3-EDD3-4111-97CB-D614F0B83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4367" y="64899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2501FC95-DCA3-3B46-BEA2-474BF37BE3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673B8-DDA3-4DBA-8368-A4C30B8982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299" y="1226821"/>
            <a:ext cx="10928503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2797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/Divider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081E88-820B-3F46-BC65-2BE659F905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563"/>
            <a:ext cx="12192000" cy="6862563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20EAD9CE-B6B3-9C47-A95F-75EA17E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52343"/>
            <a:ext cx="10515601" cy="1353312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DEFFD7-66A8-A142-ADA5-F8A93C8A93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02011" y="305422"/>
            <a:ext cx="640562" cy="26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95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5465BF4-E315-4A42-89FC-33148CBD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94" y="337481"/>
            <a:ext cx="11464510" cy="135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08511CD-BA10-4446-93B4-A192F76A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94" y="1825625"/>
            <a:ext cx="114645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13780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5465BF4-E315-4A42-89FC-33148CBD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94" y="337481"/>
            <a:ext cx="11464510" cy="135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482F9C3-FBD9-CD4D-B3F6-58C0E57B3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993" y="1746113"/>
            <a:ext cx="5642113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4914E8A-1DCE-2449-A07F-4203C36C7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391" y="1746113"/>
            <a:ext cx="5642113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92062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5465BF4-E315-4A42-89FC-33148CBD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94" y="337481"/>
            <a:ext cx="11464510" cy="135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482F9C3-FBD9-CD4D-B3F6-58C0E57B3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993" y="2577426"/>
            <a:ext cx="5642113" cy="35848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4914E8A-1DCE-2449-A07F-4203C36C7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391" y="2577426"/>
            <a:ext cx="5642113" cy="35848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EB92DA9-902A-1D4D-B3F9-4238DCA2036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376306" y="1686479"/>
            <a:ext cx="56388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D699081-E9F0-5B49-BFB2-CFDAFAF80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5391" y="1686479"/>
            <a:ext cx="56388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02419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F860EEE-A6FD-EE4B-BA9F-529E0611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94" y="449262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589C17-8018-4245-9A8A-03C8810B9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2365" y="449262"/>
            <a:ext cx="7325139" cy="57825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1800"/>
            </a:lvl4pPr>
            <a:lvl5pPr>
              <a:lnSpc>
                <a:spcPct val="150000"/>
              </a:lnSpc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847454C-5F31-D440-BAE0-EB6D017FC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2994" y="2049461"/>
            <a:ext cx="3932237" cy="41823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82091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058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AE5CE7-EF01-EE4A-BA12-39451ED737D9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LT Pro" panose="020B0504020202020204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FC23BB-122C-7843-AFCB-725A57370D67}"/>
              </a:ext>
            </a:extLst>
          </p:cNvPr>
          <p:cNvSpPr txBox="1"/>
          <p:nvPr userDrawn="1"/>
        </p:nvSpPr>
        <p:spPr>
          <a:xfrm>
            <a:off x="9707896" y="6548851"/>
            <a:ext cx="2126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155E343-0DC1-3442-8D05-604CE50063A1}" type="slidenum">
              <a:rPr lang="en-US" sz="1100" b="0" i="0" smtClean="0">
                <a:solidFill>
                  <a:schemeClr val="bg1"/>
                </a:solidFill>
                <a:latin typeface="Avenir Next LT Pro" panose="020B0504020202020204" pitchFamily="34" charset="77"/>
              </a:rPr>
              <a:pPr algn="r"/>
              <a:t>‹#›</a:t>
            </a:fld>
            <a:endParaRPr lang="en-US" sz="1100" b="0" i="0" dirty="0">
              <a:solidFill>
                <a:schemeClr val="bg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DA9F2291-2520-204A-8B73-7F8D088A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94" y="1950795"/>
            <a:ext cx="5342006" cy="1353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E133449-03D9-B843-A648-1E62D3281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94" y="3429000"/>
            <a:ext cx="5342006" cy="2060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671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6487D4C-426B-AD4C-B4F4-4A1EE9D9EB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010" y="305423"/>
            <a:ext cx="639677" cy="26664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46B791-B572-2642-AC6D-11FBFE93FBD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LT Pro" panose="020B0504020202020204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9BF40F-5685-AA4C-B312-D21003F624FC}"/>
              </a:ext>
            </a:extLst>
          </p:cNvPr>
          <p:cNvSpPr txBox="1"/>
          <p:nvPr userDrawn="1"/>
        </p:nvSpPr>
        <p:spPr>
          <a:xfrm>
            <a:off x="9707896" y="6548851"/>
            <a:ext cx="2126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155E343-0DC1-3442-8D05-604CE50063A1}" type="slidenum">
              <a:rPr lang="en-US" sz="1100" b="0" i="0" smtClean="0">
                <a:solidFill>
                  <a:schemeClr val="bg1"/>
                </a:solidFill>
                <a:latin typeface="Avenir Next LT Pro" panose="020B0504020202020204" pitchFamily="34" charset="77"/>
              </a:rPr>
              <a:pPr algn="r"/>
              <a:t>‹#›</a:t>
            </a:fld>
            <a:endParaRPr lang="en-US" sz="1100" b="0" i="0" dirty="0">
              <a:solidFill>
                <a:schemeClr val="bg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B54BEDC1-87E7-FB4E-B32E-8BAE26BC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94" y="1950795"/>
            <a:ext cx="5342006" cy="1353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01440C6-EE7E-DD41-8ACD-C4C7DFF75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94" y="3429000"/>
            <a:ext cx="5342006" cy="2060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544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6487D4C-426B-AD4C-B4F4-4A1EE9D9EB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010" y="305423"/>
            <a:ext cx="639677" cy="26664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46B791-B572-2642-AC6D-11FBFE93FBD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LT Pro" panose="020B0504020202020204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9BF40F-5685-AA4C-B312-D21003F624FC}"/>
              </a:ext>
            </a:extLst>
          </p:cNvPr>
          <p:cNvSpPr txBox="1"/>
          <p:nvPr userDrawn="1"/>
        </p:nvSpPr>
        <p:spPr>
          <a:xfrm>
            <a:off x="9707896" y="6548851"/>
            <a:ext cx="2126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155E343-0DC1-3442-8D05-604CE50063A1}" type="slidenum">
              <a:rPr lang="en-US" sz="1100" b="0" i="0" smtClean="0">
                <a:solidFill>
                  <a:schemeClr val="bg1"/>
                </a:solidFill>
                <a:latin typeface="Avenir Next LT Pro" panose="020B0504020202020204" pitchFamily="34" charset="77"/>
              </a:rPr>
              <a:pPr algn="r"/>
              <a:t>‹#›</a:t>
            </a:fld>
            <a:endParaRPr lang="en-US" sz="1100" b="0" i="0" dirty="0">
              <a:solidFill>
                <a:schemeClr val="bg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B54BEDC1-87E7-FB4E-B32E-8BAE26BC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94" y="1950795"/>
            <a:ext cx="5342006" cy="1353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01440C6-EE7E-DD41-8ACD-C4C7DFF75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94" y="3429000"/>
            <a:ext cx="5342006" cy="2060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553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6487D4C-426B-AD4C-B4F4-4A1EE9D9EB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010" y="305423"/>
            <a:ext cx="639677" cy="26664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46B791-B572-2642-AC6D-11FBFE93FBD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LT Pro" panose="020B0504020202020204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9BF40F-5685-AA4C-B312-D21003F624FC}"/>
              </a:ext>
            </a:extLst>
          </p:cNvPr>
          <p:cNvSpPr txBox="1"/>
          <p:nvPr userDrawn="1"/>
        </p:nvSpPr>
        <p:spPr>
          <a:xfrm>
            <a:off x="9707896" y="6548851"/>
            <a:ext cx="2126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155E343-0DC1-3442-8D05-604CE50063A1}" type="slidenum">
              <a:rPr lang="en-US" sz="1100" b="0" i="0" smtClean="0">
                <a:solidFill>
                  <a:schemeClr val="bg1"/>
                </a:solidFill>
                <a:latin typeface="Avenir Next LT Pro" panose="020B0504020202020204" pitchFamily="34" charset="77"/>
              </a:rPr>
              <a:pPr algn="r"/>
              <a:t>‹#›</a:t>
            </a:fld>
            <a:endParaRPr lang="en-US" sz="1100" b="0" i="0" dirty="0">
              <a:solidFill>
                <a:schemeClr val="bg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B54BEDC1-87E7-FB4E-B32E-8BAE26BC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94" y="1950795"/>
            <a:ext cx="5342006" cy="1353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01440C6-EE7E-DD41-8ACD-C4C7DFF75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94" y="3429000"/>
            <a:ext cx="5342006" cy="2060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188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Fushs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6487D4C-426B-AD4C-B4F4-4A1EE9D9EB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010" y="305423"/>
            <a:ext cx="639677" cy="26664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46B791-B572-2642-AC6D-11FBFE93FBDC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LT Pro" panose="020B0504020202020204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9BF40F-5685-AA4C-B312-D21003F624FC}"/>
              </a:ext>
            </a:extLst>
          </p:cNvPr>
          <p:cNvSpPr txBox="1"/>
          <p:nvPr userDrawn="1"/>
        </p:nvSpPr>
        <p:spPr>
          <a:xfrm>
            <a:off x="9707896" y="6548851"/>
            <a:ext cx="2126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155E343-0DC1-3442-8D05-604CE50063A1}" type="slidenum">
              <a:rPr lang="en-US" sz="1100" b="0" i="0" smtClean="0">
                <a:solidFill>
                  <a:schemeClr val="bg1"/>
                </a:solidFill>
                <a:latin typeface="Avenir Next LT Pro" panose="020B0504020202020204" pitchFamily="34" charset="77"/>
              </a:rPr>
              <a:pPr algn="r"/>
              <a:t>‹#›</a:t>
            </a:fld>
            <a:endParaRPr lang="en-US" sz="1100" b="0" i="0" dirty="0">
              <a:solidFill>
                <a:schemeClr val="bg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B54BEDC1-87E7-FB4E-B32E-8BAE26BC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94" y="1950795"/>
            <a:ext cx="5342006" cy="1353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01440C6-EE7E-DD41-8ACD-C4C7DFF75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94" y="3429000"/>
            <a:ext cx="5342006" cy="2060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109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12.png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7397E-3C20-4743-8C3D-CB14C799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921"/>
            <a:ext cx="10515600" cy="135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A1212-FD3B-DA41-AE16-69805141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38300"/>
            <a:ext cx="10515600" cy="4686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316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17" r:id="rId3"/>
    <p:sldLayoutId id="214748375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Avenir Next LT Pro" panose="020B0504020202020204" pitchFamily="34" charset="77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 LT Pro" panose="020B0504020202020204" pitchFamily="34" charset="77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600" b="0" i="0" kern="1200">
          <a:solidFill>
            <a:schemeClr val="tx1"/>
          </a:solidFill>
          <a:latin typeface="Avenir Next LT Pro" panose="020B0504020202020204" pitchFamily="34" charset="77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-"/>
        <a:defRPr sz="1400" b="0" i="0" kern="1200">
          <a:solidFill>
            <a:schemeClr val="tx1"/>
          </a:solidFill>
          <a:latin typeface="Avenir Next LT Pro" panose="020B0504020202020204" pitchFamily="34" charset="77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200" b="0" i="0" kern="1200">
          <a:solidFill>
            <a:schemeClr val="tx1"/>
          </a:solidFill>
          <a:latin typeface="Avenir Next LT Pro" panose="020B0504020202020204" pitchFamily="34" charset="77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200" b="0" i="0" kern="1200">
          <a:solidFill>
            <a:schemeClr val="tx1"/>
          </a:solidFill>
          <a:latin typeface="Avenir Next LT Pro" panose="020B0504020202020204" pitchFamily="34" charset="77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8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4" userDrawn="1">
          <p15:clr>
            <a:srgbClr val="F26B43"/>
          </p15:clr>
        </p15:guide>
        <p15:guide id="4" orient="horz" pos="9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7397E-3C20-4743-8C3D-CB14C799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94" y="1950795"/>
            <a:ext cx="5342006" cy="1353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A1212-FD3B-DA41-AE16-69805141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994" y="3429000"/>
            <a:ext cx="5342006" cy="2060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87F39B23-8A7A-D047-A5D2-3AD8ADDC8DF7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1321" y="6586321"/>
            <a:ext cx="444089" cy="18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2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6" r:id="rId3"/>
    <p:sldLayoutId id="2147483667" r:id="rId4"/>
    <p:sldLayoutId id="2147483724" r:id="rId5"/>
    <p:sldLayoutId id="2147483725" r:id="rId6"/>
    <p:sldLayoutId id="2147483726" r:id="rId7"/>
    <p:sldLayoutId id="214748372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Avenir Next LT Pro" panose="020B0504020202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600" b="0" i="0" kern="1200">
          <a:solidFill>
            <a:schemeClr val="tx1"/>
          </a:solidFill>
          <a:latin typeface="Avenir Next LT Pro" panose="020B0504020202020204" pitchFamily="34" charset="77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-"/>
        <a:defRPr sz="1400" b="0" i="0" kern="1200">
          <a:solidFill>
            <a:schemeClr val="tx1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200" b="0" i="0" kern="1200">
          <a:solidFill>
            <a:schemeClr val="tx1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200" b="0" i="0" kern="1200">
          <a:solidFill>
            <a:schemeClr val="tx1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7397E-3C20-4743-8C3D-CB14C799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4" y="2752447"/>
            <a:ext cx="10767391" cy="135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BBF95F9-1E2F-8E46-B672-64EA918F0B67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010" y="305423"/>
            <a:ext cx="639677" cy="26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4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1" r:id="rId2"/>
    <p:sldLayoutId id="2147483723" r:id="rId3"/>
    <p:sldLayoutId id="2147483720" r:id="rId4"/>
    <p:sldLayoutId id="2147483721" r:id="rId5"/>
    <p:sldLayoutId id="2147483703" r:id="rId6"/>
    <p:sldLayoutId id="2147483722" r:id="rId7"/>
    <p:sldLayoutId id="2147483702" r:id="rId8"/>
    <p:sldLayoutId id="2147483739" r:id="rId9"/>
    <p:sldLayoutId id="2147483752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bg1"/>
          </a:solidFill>
          <a:latin typeface="Avenir Next LT Pro" panose="020B0504020202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E5298D-22FA-E340-B632-BB1935D3CB3D}"/>
              </a:ext>
            </a:extLst>
          </p:cNvPr>
          <p:cNvSpPr/>
          <p:nvPr userDrawn="1"/>
        </p:nvSpPr>
        <p:spPr>
          <a:xfrm>
            <a:off x="0" y="6500261"/>
            <a:ext cx="12192000" cy="3677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venir Next LT Pro" panose="020B0504020202020204" pitchFamily="34" charset="77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9465B49-C092-A348-8A1F-A597A4A1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94" y="174921"/>
            <a:ext cx="11464510" cy="135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4D0617-A7C6-904B-9184-0C6840906DD5}"/>
              </a:ext>
            </a:extLst>
          </p:cNvPr>
          <p:cNvSpPr txBox="1"/>
          <p:nvPr userDrawn="1"/>
        </p:nvSpPr>
        <p:spPr>
          <a:xfrm>
            <a:off x="8748782" y="6563268"/>
            <a:ext cx="3088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55E343-0DC1-3442-8D05-604CE50063A1}" type="slidenum">
              <a:rPr lang="en-US" sz="1000" b="0" i="0" smtClean="0">
                <a:solidFill>
                  <a:schemeClr val="bg1"/>
                </a:solidFill>
                <a:latin typeface="Avenir Next LT Pro" panose="020B0504020202020204" pitchFamily="34" charset="7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0" i="0" dirty="0">
              <a:solidFill>
                <a:schemeClr val="bg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842C704-9984-B84B-AAF5-50CF0B214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994" y="1663064"/>
            <a:ext cx="11464510" cy="4656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8D35BD6-DC9C-6145-9197-CF89D2DB658A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351321" y="6583146"/>
            <a:ext cx="444032" cy="18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5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1" r:id="rId2"/>
    <p:sldLayoutId id="2147483686" r:id="rId3"/>
    <p:sldLayoutId id="2147483719" r:id="rId4"/>
    <p:sldLayoutId id="2147483687" r:id="rId5"/>
    <p:sldLayoutId id="2147483688" r:id="rId6"/>
    <p:sldLayoutId id="2147483708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3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Avenir Next LT Pro" panose="020B0504020202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8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96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E5298D-22FA-E340-B632-BB1935D3CB3D}"/>
              </a:ext>
            </a:extLst>
          </p:cNvPr>
          <p:cNvSpPr/>
          <p:nvPr userDrawn="1"/>
        </p:nvSpPr>
        <p:spPr>
          <a:xfrm>
            <a:off x="0" y="6500261"/>
            <a:ext cx="12192000" cy="36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bg1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9465B49-C092-A348-8A1F-A597A4A1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94" y="174921"/>
            <a:ext cx="11464510" cy="1353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9361115-9FA6-D944-A6F7-21BB28436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994" y="1663064"/>
            <a:ext cx="11464510" cy="4656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E594AC-532F-614C-824A-7EF5BCF43694}"/>
              </a:ext>
            </a:extLst>
          </p:cNvPr>
          <p:cNvSpPr txBox="1"/>
          <p:nvPr userDrawn="1"/>
        </p:nvSpPr>
        <p:spPr>
          <a:xfrm>
            <a:off x="8748782" y="6563268"/>
            <a:ext cx="3088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55E343-0DC1-3442-8D05-604CE50063A1}" type="slidenum">
              <a:rPr lang="en-US" sz="1000" b="0" i="0" smtClean="0">
                <a:solidFill>
                  <a:schemeClr val="bg2"/>
                </a:solidFill>
                <a:latin typeface="Avenir Next LT Pro" panose="020B0504020202020204" pitchFamily="34" charset="7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0" i="0" dirty="0">
              <a:solidFill>
                <a:schemeClr val="bg2"/>
              </a:solidFill>
              <a:latin typeface="Avenir Next LT Pro" panose="020B0504020202020204" pitchFamily="34" charset="77"/>
            </a:endParaRP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3861EF8D-F8C8-B44F-A5C6-0BE7DDEBFAF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51321" y="6586321"/>
            <a:ext cx="444089" cy="18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6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bg1"/>
          </a:solidFill>
          <a:latin typeface="Avenir Next LT Pro" panose="020B0504020202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600" b="0" i="0" kern="1200">
          <a:solidFill>
            <a:schemeClr val="bg1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-"/>
        <a:defRPr sz="1400" b="0" i="0" kern="1200">
          <a:solidFill>
            <a:schemeClr val="bg1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200" b="0" i="0" kern="1200">
          <a:solidFill>
            <a:schemeClr val="bg1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200" b="0" i="0" kern="1200">
          <a:solidFill>
            <a:schemeClr val="bg1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What's New In Java?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1C314-468F-43DB-BC8B-1FF93ACF8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Simon Ritter, Deputy CTO | Azul</a:t>
            </a:r>
          </a:p>
        </p:txBody>
      </p:sp>
    </p:spTree>
    <p:extLst>
      <p:ext uri="{BB962C8B-B14F-4D97-AF65-F5344CB8AC3E}">
        <p14:creationId xmlns:p14="http://schemas.microsoft.com/office/powerpoint/2010/main" val="418489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BF4393-D664-AA4F-980D-C2205BA9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JDK 13</a:t>
            </a:r>
          </a:p>
        </p:txBody>
      </p:sp>
    </p:spTree>
    <p:extLst>
      <p:ext uri="{BB962C8B-B14F-4D97-AF65-F5344CB8AC3E}">
        <p14:creationId xmlns:p14="http://schemas.microsoft.com/office/powerpoint/2010/main" val="246270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Text Blocks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390" y="1690689"/>
            <a:ext cx="6078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String </a:t>
            </a:r>
            <a:r>
              <a:rPr lang="en-GB" dirty="0" err="1">
                <a:latin typeface="Consolas"/>
                <a:cs typeface="Consolas"/>
              </a:rPr>
              <a:t>webPage</a:t>
            </a:r>
            <a:r>
              <a:rPr lang="en-GB" dirty="0">
                <a:latin typeface="Consolas"/>
                <a:cs typeface="Consolas"/>
              </a:rPr>
              <a:t> = </a:t>
            </a:r>
            <a:r>
              <a:rPr lang="en-GB" dirty="0">
                <a:solidFill>
                  <a:srgbClr val="0000FF"/>
                </a:solidFill>
                <a:latin typeface="Consolas"/>
                <a:cs typeface="Consolas"/>
              </a:rPr>
              <a:t>"""</a:t>
            </a:r>
          </a:p>
          <a:p>
            <a:r>
              <a:rPr lang="en-GB" dirty="0">
                <a:latin typeface="Consolas"/>
                <a:cs typeface="Consolas"/>
              </a:rPr>
              <a:t>                 &lt;html&gt;    </a:t>
            </a:r>
          </a:p>
          <a:p>
            <a:r>
              <a:rPr lang="en-GB" dirty="0">
                <a:latin typeface="Consolas"/>
                <a:cs typeface="Consolas"/>
              </a:rPr>
              <a:t>                   </a:t>
            </a:r>
            <a:r>
              <a:rPr lang="mr-IN" dirty="0">
                <a:latin typeface="Consolas"/>
                <a:cs typeface="Consolas"/>
              </a:rPr>
              <a:t>&lt;</a:t>
            </a:r>
            <a:r>
              <a:rPr lang="mr-IN" dirty="0" err="1">
                <a:latin typeface="Consolas"/>
                <a:cs typeface="Consolas"/>
              </a:rPr>
              <a:t>body</a:t>
            </a:r>
            <a:r>
              <a:rPr lang="mr-IN" dirty="0">
                <a:latin typeface="Consolas"/>
                <a:cs typeface="Consolas"/>
              </a:rPr>
              <a:t>&gt;</a:t>
            </a:r>
          </a:p>
          <a:p>
            <a:r>
              <a:rPr lang="mr-IN" dirty="0">
                <a:latin typeface="Consolas"/>
                <a:cs typeface="Consolas"/>
              </a:rPr>
              <a:t>                  </a:t>
            </a:r>
            <a:r>
              <a:rPr lang="en-US" dirty="0">
                <a:latin typeface="Consolas"/>
                <a:cs typeface="Consolas"/>
              </a:rPr>
              <a:t>   </a:t>
            </a:r>
            <a:r>
              <a:rPr lang="mr-IN" dirty="0">
                <a:latin typeface="Consolas"/>
                <a:cs typeface="Consolas"/>
              </a:rPr>
              <a:t>&lt;</a:t>
            </a:r>
            <a:r>
              <a:rPr lang="mr-IN" dirty="0" err="1">
                <a:latin typeface="Consolas"/>
                <a:cs typeface="Consolas"/>
              </a:rPr>
              <a:t>p</a:t>
            </a:r>
            <a:r>
              <a:rPr lang="mr-IN" dirty="0">
                <a:latin typeface="Consolas"/>
                <a:cs typeface="Consolas"/>
              </a:rPr>
              <a:t>&gt;</a:t>
            </a:r>
            <a:r>
              <a:rPr lang="mr-IN" dirty="0" err="1">
                <a:latin typeface="Consolas"/>
                <a:cs typeface="Consolas"/>
              </a:rPr>
              <a:t>My</a:t>
            </a:r>
            <a:r>
              <a:rPr lang="mr-IN" dirty="0">
                <a:latin typeface="Consolas"/>
                <a:cs typeface="Consolas"/>
              </a:rPr>
              <a:t> </a:t>
            </a:r>
            <a:r>
              <a:rPr lang="mr-IN" dirty="0" err="1">
                <a:latin typeface="Consolas"/>
                <a:cs typeface="Consolas"/>
              </a:rPr>
              <a:t>web</a:t>
            </a:r>
            <a:r>
              <a:rPr lang="mr-IN" dirty="0">
                <a:latin typeface="Consolas"/>
                <a:cs typeface="Consolas"/>
              </a:rPr>
              <a:t> </a:t>
            </a:r>
            <a:r>
              <a:rPr lang="mr-IN" dirty="0" err="1">
                <a:latin typeface="Consolas"/>
                <a:cs typeface="Consolas"/>
              </a:rPr>
              <a:t>page</a:t>
            </a:r>
            <a:r>
              <a:rPr lang="mr-IN" dirty="0">
                <a:latin typeface="Consolas"/>
                <a:cs typeface="Consolas"/>
              </a:rPr>
              <a:t>&lt;/</a:t>
            </a:r>
            <a:r>
              <a:rPr lang="mr-IN" dirty="0" err="1">
                <a:latin typeface="Consolas"/>
                <a:cs typeface="Consolas"/>
              </a:rPr>
              <a:t>p</a:t>
            </a:r>
            <a:r>
              <a:rPr lang="mr-IN" dirty="0">
                <a:latin typeface="Consolas"/>
                <a:cs typeface="Consolas"/>
              </a:rPr>
              <a:t>&gt;</a:t>
            </a:r>
          </a:p>
          <a:p>
            <a:r>
              <a:rPr lang="mr-IN" dirty="0">
                <a:latin typeface="Consolas"/>
                <a:cs typeface="Consolas"/>
              </a:rPr>
              <a:t>                </a:t>
            </a:r>
            <a:r>
              <a:rPr lang="en-US" dirty="0">
                <a:latin typeface="Consolas"/>
                <a:cs typeface="Consolas"/>
              </a:rPr>
              <a:t>   </a:t>
            </a:r>
            <a:r>
              <a:rPr lang="mr-IN" dirty="0">
                <a:latin typeface="Consolas"/>
                <a:cs typeface="Consolas"/>
              </a:rPr>
              <a:t>&lt;/</a:t>
            </a:r>
            <a:r>
              <a:rPr lang="mr-IN" dirty="0" err="1">
                <a:latin typeface="Consolas"/>
                <a:cs typeface="Consolas"/>
              </a:rPr>
              <a:t>body</a:t>
            </a:r>
            <a:r>
              <a:rPr lang="mr-IN" dirty="0">
                <a:latin typeface="Consolas"/>
                <a:cs typeface="Consolas"/>
              </a:rPr>
              <a:t>&gt;</a:t>
            </a:r>
          </a:p>
          <a:p>
            <a:r>
              <a:rPr lang="mr-IN" dirty="0">
                <a:latin typeface="Consolas"/>
                <a:cs typeface="Consolas"/>
              </a:rPr>
              <a:t>              </a:t>
            </a:r>
            <a:r>
              <a:rPr lang="en-US" dirty="0">
                <a:latin typeface="Consolas"/>
                <a:cs typeface="Consolas"/>
              </a:rPr>
              <a:t>   </a:t>
            </a:r>
            <a:r>
              <a:rPr lang="mr-IN" dirty="0">
                <a:latin typeface="Consolas"/>
                <a:cs typeface="Consolas"/>
              </a:rPr>
              <a:t>&lt;</a:t>
            </a:r>
            <a:r>
              <a:rPr lang="en-US" dirty="0">
                <a:latin typeface="Consolas"/>
                <a:cs typeface="Consolas"/>
              </a:rPr>
              <a:t>/</a:t>
            </a:r>
            <a:r>
              <a:rPr lang="mr-IN" dirty="0" err="1">
                <a:latin typeface="Consolas"/>
                <a:cs typeface="Consolas"/>
              </a:rPr>
              <a:t>html</a:t>
            </a:r>
            <a:r>
              <a:rPr lang="mr-IN" dirty="0">
                <a:latin typeface="Consolas"/>
                <a:cs typeface="Consolas"/>
              </a:rPr>
              <a:t>&gt;</a:t>
            </a:r>
            <a:r>
              <a:rPr lang="en-US" dirty="0">
                <a:latin typeface="Consolas"/>
                <a:cs typeface="Consolas"/>
              </a:rPr>
              <a:t>     </a:t>
            </a:r>
            <a:r>
              <a:rPr lang="mr-IN" dirty="0">
                <a:solidFill>
                  <a:srgbClr val="0000FF"/>
                </a:solidFill>
                <a:latin typeface="Consolas"/>
                <a:cs typeface="Consolas"/>
              </a:rPr>
              <a:t>"""</a:t>
            </a:r>
            <a:r>
              <a:rPr lang="mr-IN" dirty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err="1">
                <a:latin typeface="Consolas"/>
                <a:cs typeface="Consolas"/>
              </a:rPr>
              <a:t>System.out.println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webPage</a:t>
            </a:r>
            <a:r>
              <a:rPr lang="en-US" dirty="0">
                <a:latin typeface="Consolas"/>
                <a:cs typeface="Consolas"/>
              </a:rPr>
              <a:t>);</a:t>
            </a:r>
            <a:r>
              <a:rPr lang="mr-IN" dirty="0">
                <a:latin typeface="Consolas"/>
                <a:cs typeface="Consolas"/>
              </a:rPr>
              <a:t> </a:t>
            </a:r>
            <a:endParaRPr lang="en-GB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9097" y="4388174"/>
            <a:ext cx="3962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$ java </a:t>
            </a:r>
            <a:r>
              <a:rPr lang="en-GB" dirty="0" err="1">
                <a:latin typeface="Consolas"/>
                <a:cs typeface="Consolas"/>
              </a:rPr>
              <a:t>WebPage</a:t>
            </a:r>
            <a:endParaRPr lang="en-GB" dirty="0">
              <a:latin typeface="Consolas"/>
              <a:cs typeface="Consolas"/>
            </a:endParaRPr>
          </a:p>
          <a:p>
            <a:r>
              <a:rPr lang="en-GB" dirty="0">
                <a:latin typeface="Consolas"/>
                <a:cs typeface="Consolas"/>
              </a:rPr>
              <a:t>&lt;html&gt;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mr-IN" dirty="0">
                <a:latin typeface="Consolas"/>
                <a:cs typeface="Consolas"/>
              </a:rPr>
              <a:t>&lt;</a:t>
            </a:r>
            <a:r>
              <a:rPr lang="mr-IN" dirty="0" err="1">
                <a:latin typeface="Consolas"/>
                <a:cs typeface="Consolas"/>
              </a:rPr>
              <a:t>body</a:t>
            </a:r>
            <a:r>
              <a:rPr lang="mr-IN" dirty="0">
                <a:latin typeface="Consolas"/>
                <a:cs typeface="Consolas"/>
              </a:rPr>
              <a:t>&gt;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  &lt;p&gt;</a:t>
            </a:r>
            <a:r>
              <a:rPr lang="mr-IN" dirty="0" err="1">
                <a:latin typeface="Consolas"/>
                <a:cs typeface="Consolas"/>
              </a:rPr>
              <a:t>My</a:t>
            </a:r>
            <a:r>
              <a:rPr lang="mr-IN" dirty="0">
                <a:latin typeface="Consolas"/>
                <a:cs typeface="Consolas"/>
              </a:rPr>
              <a:t> </a:t>
            </a:r>
            <a:r>
              <a:rPr lang="mr-IN" dirty="0" err="1">
                <a:latin typeface="Consolas"/>
                <a:cs typeface="Consolas"/>
              </a:rPr>
              <a:t>web</a:t>
            </a:r>
            <a:r>
              <a:rPr lang="mr-IN" dirty="0">
                <a:latin typeface="Consolas"/>
                <a:cs typeface="Consolas"/>
              </a:rPr>
              <a:t> </a:t>
            </a:r>
            <a:r>
              <a:rPr lang="mr-IN" dirty="0" err="1">
                <a:latin typeface="Consolas"/>
                <a:cs typeface="Consolas"/>
              </a:rPr>
              <a:t>page</a:t>
            </a:r>
            <a:r>
              <a:rPr lang="mr-IN" dirty="0">
                <a:latin typeface="Consolas"/>
                <a:cs typeface="Consolas"/>
              </a:rPr>
              <a:t>&lt;/</a:t>
            </a:r>
            <a:r>
              <a:rPr lang="mr-IN" dirty="0" err="1">
                <a:latin typeface="Consolas"/>
                <a:cs typeface="Consolas"/>
              </a:rPr>
              <a:t>p</a:t>
            </a:r>
            <a:r>
              <a:rPr lang="mr-IN" dirty="0">
                <a:latin typeface="Consolas"/>
                <a:cs typeface="Consolas"/>
              </a:rPr>
              <a:t>&gt;</a:t>
            </a:r>
          </a:p>
          <a:p>
            <a:r>
              <a:rPr lang="mr-IN" dirty="0">
                <a:latin typeface="Consolas"/>
                <a:cs typeface="Consolas"/>
              </a:rPr>
              <a:t>  &lt;/</a:t>
            </a:r>
            <a:r>
              <a:rPr lang="mr-IN" dirty="0" err="1">
                <a:latin typeface="Consolas"/>
                <a:cs typeface="Consolas"/>
              </a:rPr>
              <a:t>body</a:t>
            </a:r>
            <a:r>
              <a:rPr lang="mr-IN" dirty="0">
                <a:latin typeface="Consolas"/>
                <a:cs typeface="Consolas"/>
              </a:rPr>
              <a:t>&gt;</a:t>
            </a:r>
          </a:p>
          <a:p>
            <a:r>
              <a:rPr lang="mr-IN" dirty="0">
                <a:latin typeface="Consolas"/>
                <a:cs typeface="Consolas"/>
              </a:rPr>
              <a:t>&lt;</a:t>
            </a:r>
            <a:r>
              <a:rPr lang="en-US" dirty="0">
                <a:latin typeface="Consolas"/>
                <a:cs typeface="Consolas"/>
              </a:rPr>
              <a:t>/</a:t>
            </a:r>
            <a:r>
              <a:rPr lang="mr-IN" dirty="0" err="1">
                <a:latin typeface="Consolas"/>
                <a:cs typeface="Consolas"/>
              </a:rPr>
              <a:t>html</a:t>
            </a:r>
            <a:r>
              <a:rPr lang="mr-IN" dirty="0">
                <a:latin typeface="Consolas"/>
                <a:cs typeface="Consolas"/>
              </a:rPr>
              <a:t>&gt;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$</a:t>
            </a:r>
            <a:r>
              <a:rPr lang="mr-IN" dirty="0">
                <a:latin typeface="Consolas"/>
                <a:cs typeface="Consolas"/>
              </a:rPr>
              <a:t>            </a:t>
            </a:r>
            <a:endParaRPr lang="en-GB" dirty="0">
              <a:latin typeface="Consolas"/>
              <a:cs typeface="Consolas"/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976745" y="3263374"/>
            <a:ext cx="2035242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4868" y="2804735"/>
            <a:ext cx="263899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80" dirty="0">
                <a:solidFill>
                  <a:srgbClr val="FF0000"/>
                </a:solidFill>
                <a:latin typeface="Avenir Next LT Pro" panose="020B0504020202020204" pitchFamily="34" charset="0"/>
              </a:rPr>
              <a:t>incidental white space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E643A3-D1C3-6744-8940-7FF3D7B61610}"/>
              </a:ext>
            </a:extLst>
          </p:cNvPr>
          <p:cNvCxnSpPr/>
          <p:nvPr/>
        </p:nvCxnSpPr>
        <p:spPr>
          <a:xfrm flipH="1">
            <a:off x="3529466" y="1851327"/>
            <a:ext cx="22263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588D10-6200-0A47-A538-E53CB690B6E7}"/>
              </a:ext>
            </a:extLst>
          </p:cNvPr>
          <p:cNvSpPr txBox="1"/>
          <p:nvPr/>
        </p:nvSpPr>
        <p:spPr>
          <a:xfrm>
            <a:off x="5807029" y="1666661"/>
            <a:ext cx="370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Must be followed by newline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4B28AF-9DCD-A34D-A136-3249E9443329}"/>
              </a:ext>
            </a:extLst>
          </p:cNvPr>
          <p:cNvCxnSpPr>
            <a:cxnSpLocks/>
          </p:cNvCxnSpPr>
          <p:nvPr/>
        </p:nvCxnSpPr>
        <p:spPr>
          <a:xfrm flipH="1" flipV="1">
            <a:off x="4386650" y="3263374"/>
            <a:ext cx="1420379" cy="112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D9A31E-534E-CF41-A294-63AB5C37606F}"/>
              </a:ext>
            </a:extLst>
          </p:cNvPr>
          <p:cNvSpPr txBox="1"/>
          <p:nvPr/>
        </p:nvSpPr>
        <p:spPr>
          <a:xfrm>
            <a:off x="5807029" y="4203508"/>
            <a:ext cx="438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Any trailing whitespace is stripped</a:t>
            </a:r>
          </a:p>
        </p:txBody>
      </p:sp>
    </p:spTree>
    <p:extLst>
      <p:ext uri="{BB962C8B-B14F-4D97-AF65-F5344CB8AC3E}">
        <p14:creationId xmlns:p14="http://schemas.microsoft.com/office/powerpoint/2010/main" val="175351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Text Blocks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450" y="1690532"/>
            <a:ext cx="60780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String </a:t>
            </a:r>
            <a:r>
              <a:rPr lang="en-GB" dirty="0" err="1">
                <a:latin typeface="Consolas"/>
                <a:cs typeface="Consolas"/>
              </a:rPr>
              <a:t>webPage</a:t>
            </a:r>
            <a:r>
              <a:rPr lang="en-GB" dirty="0">
                <a:latin typeface="Consolas"/>
                <a:cs typeface="Consolas"/>
              </a:rPr>
              <a:t> = </a:t>
            </a:r>
            <a:r>
              <a:rPr lang="en-GB" dirty="0">
                <a:solidFill>
                  <a:srgbClr val="0000FF"/>
                </a:solidFill>
                <a:latin typeface="Consolas"/>
                <a:cs typeface="Consolas"/>
              </a:rPr>
              <a:t>"""</a:t>
            </a:r>
          </a:p>
          <a:p>
            <a:r>
              <a:rPr lang="en-GB" dirty="0">
                <a:latin typeface="Consolas"/>
                <a:cs typeface="Consolas"/>
              </a:rPr>
              <a:t>                 &lt;html&gt;</a:t>
            </a:r>
          </a:p>
          <a:p>
            <a:r>
              <a:rPr lang="en-GB" dirty="0">
                <a:latin typeface="Consolas"/>
                <a:cs typeface="Consolas"/>
              </a:rPr>
              <a:t>                   </a:t>
            </a:r>
            <a:r>
              <a:rPr lang="mr-IN" dirty="0">
                <a:latin typeface="Consolas"/>
                <a:cs typeface="Consolas"/>
              </a:rPr>
              <a:t>&lt;</a:t>
            </a:r>
            <a:r>
              <a:rPr lang="mr-IN" dirty="0" err="1">
                <a:latin typeface="Consolas"/>
                <a:cs typeface="Consolas"/>
              </a:rPr>
              <a:t>body</a:t>
            </a:r>
            <a:r>
              <a:rPr lang="mr-IN" dirty="0">
                <a:latin typeface="Consolas"/>
                <a:cs typeface="Consolas"/>
              </a:rPr>
              <a:t>&gt;</a:t>
            </a:r>
          </a:p>
          <a:p>
            <a:r>
              <a:rPr lang="mr-IN" dirty="0">
                <a:latin typeface="Consolas"/>
                <a:cs typeface="Consolas"/>
              </a:rPr>
              <a:t>                  </a:t>
            </a:r>
            <a:r>
              <a:rPr lang="en-US" dirty="0">
                <a:latin typeface="Consolas"/>
                <a:cs typeface="Consolas"/>
              </a:rPr>
              <a:t>   </a:t>
            </a:r>
            <a:r>
              <a:rPr lang="mr-IN" dirty="0">
                <a:latin typeface="Consolas"/>
                <a:cs typeface="Consolas"/>
              </a:rPr>
              <a:t>&lt;</a:t>
            </a:r>
            <a:r>
              <a:rPr lang="mr-IN" dirty="0" err="1">
                <a:latin typeface="Consolas"/>
                <a:cs typeface="Consolas"/>
              </a:rPr>
              <a:t>p</a:t>
            </a:r>
            <a:r>
              <a:rPr lang="mr-IN" dirty="0">
                <a:latin typeface="Consolas"/>
                <a:cs typeface="Consolas"/>
              </a:rPr>
              <a:t>&gt;</a:t>
            </a:r>
            <a:r>
              <a:rPr lang="mr-IN" dirty="0" err="1">
                <a:latin typeface="Consolas"/>
                <a:cs typeface="Consolas"/>
              </a:rPr>
              <a:t>My</a:t>
            </a:r>
            <a:r>
              <a:rPr lang="mr-IN" dirty="0">
                <a:latin typeface="Consolas"/>
                <a:cs typeface="Consolas"/>
              </a:rPr>
              <a:t> </a:t>
            </a:r>
            <a:r>
              <a:rPr lang="mr-IN" dirty="0" err="1">
                <a:latin typeface="Consolas"/>
                <a:cs typeface="Consolas"/>
              </a:rPr>
              <a:t>web</a:t>
            </a:r>
            <a:r>
              <a:rPr lang="mr-IN" dirty="0">
                <a:latin typeface="Consolas"/>
                <a:cs typeface="Consolas"/>
              </a:rPr>
              <a:t> </a:t>
            </a:r>
            <a:r>
              <a:rPr lang="mr-IN" dirty="0" err="1">
                <a:latin typeface="Consolas"/>
                <a:cs typeface="Consolas"/>
              </a:rPr>
              <a:t>page</a:t>
            </a:r>
            <a:r>
              <a:rPr lang="mr-IN" dirty="0">
                <a:latin typeface="Consolas"/>
                <a:cs typeface="Consolas"/>
              </a:rPr>
              <a:t>&lt;/</a:t>
            </a:r>
            <a:r>
              <a:rPr lang="mr-IN" dirty="0" err="1">
                <a:latin typeface="Consolas"/>
                <a:cs typeface="Consolas"/>
              </a:rPr>
              <a:t>p</a:t>
            </a:r>
            <a:r>
              <a:rPr lang="mr-IN" dirty="0">
                <a:latin typeface="Consolas"/>
                <a:cs typeface="Consolas"/>
              </a:rPr>
              <a:t>&gt;</a:t>
            </a:r>
          </a:p>
          <a:p>
            <a:r>
              <a:rPr lang="mr-IN" dirty="0">
                <a:latin typeface="Consolas"/>
                <a:cs typeface="Consolas"/>
              </a:rPr>
              <a:t>                </a:t>
            </a:r>
            <a:r>
              <a:rPr lang="en-US" dirty="0">
                <a:latin typeface="Consolas"/>
                <a:cs typeface="Consolas"/>
              </a:rPr>
              <a:t>   </a:t>
            </a:r>
            <a:r>
              <a:rPr lang="mr-IN" dirty="0">
                <a:latin typeface="Consolas"/>
                <a:cs typeface="Consolas"/>
              </a:rPr>
              <a:t>&lt;/</a:t>
            </a:r>
            <a:r>
              <a:rPr lang="mr-IN" dirty="0" err="1">
                <a:latin typeface="Consolas"/>
                <a:cs typeface="Consolas"/>
              </a:rPr>
              <a:t>body</a:t>
            </a:r>
            <a:r>
              <a:rPr lang="mr-IN" dirty="0">
                <a:latin typeface="Consolas"/>
                <a:cs typeface="Consolas"/>
              </a:rPr>
              <a:t>&gt;</a:t>
            </a:r>
          </a:p>
          <a:p>
            <a:r>
              <a:rPr lang="mr-IN" dirty="0">
                <a:latin typeface="Consolas"/>
                <a:cs typeface="Consolas"/>
              </a:rPr>
              <a:t>              </a:t>
            </a:r>
            <a:r>
              <a:rPr lang="en-US" dirty="0">
                <a:latin typeface="Consolas"/>
                <a:cs typeface="Consolas"/>
              </a:rPr>
              <a:t>   </a:t>
            </a:r>
            <a:r>
              <a:rPr lang="mr-IN" dirty="0">
                <a:latin typeface="Consolas"/>
                <a:cs typeface="Consolas"/>
              </a:rPr>
              <a:t>&lt;</a:t>
            </a:r>
            <a:r>
              <a:rPr lang="en-US" dirty="0">
                <a:latin typeface="Consolas"/>
                <a:cs typeface="Consolas"/>
              </a:rPr>
              <a:t>/</a:t>
            </a:r>
            <a:r>
              <a:rPr lang="mr-IN" dirty="0" err="1">
                <a:latin typeface="Consolas"/>
                <a:cs typeface="Consolas"/>
              </a:rPr>
              <a:t>html</a:t>
            </a:r>
            <a:r>
              <a:rPr lang="mr-IN" dirty="0">
                <a:latin typeface="Consolas"/>
                <a:cs typeface="Consolas"/>
              </a:rPr>
              <a:t>&gt;</a:t>
            </a:r>
          </a:p>
          <a:p>
            <a:r>
              <a:rPr lang="mr-IN" dirty="0">
                <a:latin typeface="Consolas"/>
                <a:cs typeface="Consolas"/>
              </a:rPr>
              <a:t>             </a:t>
            </a:r>
            <a:r>
              <a:rPr lang="mr-IN" dirty="0">
                <a:solidFill>
                  <a:srgbClr val="0000FF"/>
                </a:solidFill>
                <a:latin typeface="Consolas"/>
                <a:cs typeface="Consolas"/>
              </a:rPr>
              <a:t>"""</a:t>
            </a:r>
            <a:r>
              <a:rPr lang="mr-IN" dirty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err="1">
                <a:latin typeface="Consolas"/>
                <a:cs typeface="Consolas"/>
              </a:rPr>
              <a:t>System.out.println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webPage</a:t>
            </a:r>
            <a:r>
              <a:rPr lang="en-US" dirty="0">
                <a:latin typeface="Consolas"/>
                <a:cs typeface="Consolas"/>
              </a:rPr>
              <a:t>);</a:t>
            </a:r>
            <a:r>
              <a:rPr lang="mr-IN" dirty="0">
                <a:latin typeface="Consolas"/>
                <a:cs typeface="Consolas"/>
              </a:rPr>
              <a:t> </a:t>
            </a:r>
            <a:endParaRPr lang="en-GB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1157" y="4197745"/>
            <a:ext cx="39622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$ java </a:t>
            </a:r>
            <a:r>
              <a:rPr lang="en-GB" dirty="0" err="1">
                <a:latin typeface="Consolas"/>
                <a:cs typeface="Consolas"/>
              </a:rPr>
              <a:t>WebPage</a:t>
            </a:r>
            <a:endParaRPr lang="en-GB" dirty="0">
              <a:latin typeface="Consolas"/>
              <a:cs typeface="Consolas"/>
            </a:endParaRPr>
          </a:p>
          <a:p>
            <a:r>
              <a:rPr lang="en-GB" dirty="0">
                <a:latin typeface="Consolas"/>
                <a:cs typeface="Consolas"/>
              </a:rPr>
              <a:t>    &lt;html&gt;</a:t>
            </a:r>
          </a:p>
          <a:p>
            <a:r>
              <a:rPr lang="en-US" dirty="0">
                <a:latin typeface="Consolas"/>
                <a:cs typeface="Consolas"/>
              </a:rPr>
              <a:t>      </a:t>
            </a:r>
            <a:r>
              <a:rPr lang="mr-IN" dirty="0">
                <a:latin typeface="Consolas"/>
                <a:cs typeface="Consolas"/>
              </a:rPr>
              <a:t>&lt;</a:t>
            </a:r>
            <a:r>
              <a:rPr lang="mr-IN" dirty="0" err="1">
                <a:latin typeface="Consolas"/>
                <a:cs typeface="Consolas"/>
              </a:rPr>
              <a:t>body</a:t>
            </a:r>
            <a:r>
              <a:rPr lang="mr-IN" dirty="0">
                <a:latin typeface="Consolas"/>
                <a:cs typeface="Consolas"/>
              </a:rPr>
              <a:t>&gt;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      &lt;p&gt;</a:t>
            </a:r>
            <a:r>
              <a:rPr lang="mr-IN" dirty="0" err="1">
                <a:latin typeface="Consolas"/>
                <a:cs typeface="Consolas"/>
              </a:rPr>
              <a:t>My</a:t>
            </a:r>
            <a:r>
              <a:rPr lang="mr-IN" dirty="0">
                <a:latin typeface="Consolas"/>
                <a:cs typeface="Consolas"/>
              </a:rPr>
              <a:t> </a:t>
            </a:r>
            <a:r>
              <a:rPr lang="mr-IN" dirty="0" err="1">
                <a:latin typeface="Consolas"/>
                <a:cs typeface="Consolas"/>
              </a:rPr>
              <a:t>web</a:t>
            </a:r>
            <a:r>
              <a:rPr lang="mr-IN" dirty="0">
                <a:latin typeface="Consolas"/>
                <a:cs typeface="Consolas"/>
              </a:rPr>
              <a:t> </a:t>
            </a:r>
            <a:r>
              <a:rPr lang="mr-IN" dirty="0" err="1">
                <a:latin typeface="Consolas"/>
                <a:cs typeface="Consolas"/>
              </a:rPr>
              <a:t>page</a:t>
            </a:r>
            <a:r>
              <a:rPr lang="mr-IN" dirty="0">
                <a:latin typeface="Consolas"/>
                <a:cs typeface="Consolas"/>
              </a:rPr>
              <a:t>&lt;/</a:t>
            </a:r>
            <a:r>
              <a:rPr lang="mr-IN" dirty="0" err="1">
                <a:latin typeface="Consolas"/>
                <a:cs typeface="Consolas"/>
              </a:rPr>
              <a:t>p</a:t>
            </a:r>
            <a:r>
              <a:rPr lang="mr-IN" dirty="0">
                <a:latin typeface="Consolas"/>
                <a:cs typeface="Consolas"/>
              </a:rPr>
              <a:t>&gt;</a:t>
            </a:r>
          </a:p>
          <a:p>
            <a:r>
              <a:rPr lang="mr-IN" dirty="0">
                <a:latin typeface="Consolas"/>
                <a:cs typeface="Consolas"/>
              </a:rPr>
              <a:t>  </a:t>
            </a:r>
            <a:r>
              <a:rPr lang="en-GB" dirty="0">
                <a:latin typeface="Consolas"/>
                <a:cs typeface="Consolas"/>
              </a:rPr>
              <a:t>    </a:t>
            </a:r>
            <a:r>
              <a:rPr lang="mr-IN" dirty="0">
                <a:latin typeface="Consolas"/>
                <a:cs typeface="Consolas"/>
              </a:rPr>
              <a:t>&lt;/</a:t>
            </a:r>
            <a:r>
              <a:rPr lang="mr-IN" dirty="0" err="1">
                <a:latin typeface="Consolas"/>
                <a:cs typeface="Consolas"/>
              </a:rPr>
              <a:t>body</a:t>
            </a:r>
            <a:r>
              <a:rPr lang="mr-IN" dirty="0">
                <a:latin typeface="Consolas"/>
                <a:cs typeface="Consolas"/>
              </a:rPr>
              <a:t>&gt;</a:t>
            </a:r>
          </a:p>
          <a:p>
            <a:r>
              <a:rPr lang="en-GB" dirty="0">
                <a:latin typeface="Consolas"/>
                <a:cs typeface="Consolas"/>
              </a:rPr>
              <a:t>    </a:t>
            </a:r>
            <a:r>
              <a:rPr lang="mr-IN" dirty="0">
                <a:latin typeface="Consolas"/>
                <a:cs typeface="Consolas"/>
              </a:rPr>
              <a:t>&lt;</a:t>
            </a:r>
            <a:r>
              <a:rPr lang="en-US" dirty="0">
                <a:latin typeface="Consolas"/>
                <a:cs typeface="Consolas"/>
              </a:rPr>
              <a:t>/</a:t>
            </a:r>
            <a:r>
              <a:rPr lang="mr-IN" dirty="0" err="1">
                <a:latin typeface="Consolas"/>
                <a:cs typeface="Consolas"/>
              </a:rPr>
              <a:t>html</a:t>
            </a:r>
            <a:r>
              <a:rPr lang="mr-IN" dirty="0">
                <a:latin typeface="Consolas"/>
                <a:cs typeface="Consolas"/>
              </a:rPr>
              <a:t>&gt;</a:t>
            </a:r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$</a:t>
            </a:r>
            <a:r>
              <a:rPr lang="mr-IN" dirty="0">
                <a:latin typeface="Consolas"/>
                <a:cs typeface="Consolas"/>
              </a:rPr>
              <a:t>            </a:t>
            </a:r>
            <a:endParaRPr lang="en-GB" dirty="0">
              <a:latin typeface="Consolas"/>
              <a:cs typeface="Consola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17385" y="6025668"/>
            <a:ext cx="1820704" cy="1022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55025" y="5830105"/>
            <a:ext cx="2312913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80">
                <a:solidFill>
                  <a:srgbClr val="0000FF"/>
                </a:solidFill>
                <a:latin typeface="Avenir Next LT Pro" panose="020B0504020202020204" pitchFamily="34" charset="0"/>
              </a:rPr>
              <a:t>Additional blank line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89695A-F26B-2E4F-BC69-C8DF6BDCEBDD}"/>
              </a:ext>
            </a:extLst>
          </p:cNvPr>
          <p:cNvCxnSpPr>
            <a:cxnSpLocks/>
          </p:cNvCxnSpPr>
          <p:nvPr/>
        </p:nvCxnSpPr>
        <p:spPr>
          <a:xfrm>
            <a:off x="2566554" y="2179607"/>
            <a:ext cx="426938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6DA346-7ABE-B245-9F86-C70D6A955774}"/>
              </a:ext>
            </a:extLst>
          </p:cNvPr>
          <p:cNvCxnSpPr>
            <a:cxnSpLocks/>
          </p:cNvCxnSpPr>
          <p:nvPr/>
        </p:nvCxnSpPr>
        <p:spPr>
          <a:xfrm>
            <a:off x="986212" y="3451550"/>
            <a:ext cx="1525429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2E1C11-CF65-B844-BD56-A10E0F2CC458}"/>
              </a:ext>
            </a:extLst>
          </p:cNvPr>
          <p:cNvSpPr txBox="1"/>
          <p:nvPr/>
        </p:nvSpPr>
        <p:spPr>
          <a:xfrm>
            <a:off x="354496" y="3033062"/>
            <a:ext cx="263899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80" dirty="0">
                <a:solidFill>
                  <a:srgbClr val="FF0000"/>
                </a:solidFill>
                <a:latin typeface="Avenir Next LT Pro" panose="020B0504020202020204" pitchFamily="34" charset="0"/>
              </a:rPr>
              <a:t>incidental white 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CB31D0-E3FE-384B-9805-927574436A17}"/>
              </a:ext>
            </a:extLst>
          </p:cNvPr>
          <p:cNvSpPr txBox="1"/>
          <p:nvPr/>
        </p:nvSpPr>
        <p:spPr>
          <a:xfrm>
            <a:off x="699228" y="2257204"/>
            <a:ext cx="263899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80" dirty="0">
                <a:solidFill>
                  <a:srgbClr val="FF0000"/>
                </a:solidFill>
                <a:latin typeface="Avenir Next LT Pro" panose="020B0504020202020204" pitchFamily="34" charset="0"/>
              </a:rPr>
              <a:t>Intentional indentation</a:t>
            </a:r>
          </a:p>
        </p:txBody>
      </p:sp>
    </p:spTree>
    <p:extLst>
      <p:ext uri="{BB962C8B-B14F-4D97-AF65-F5344CB8AC3E}">
        <p14:creationId xmlns:p14="http://schemas.microsoft.com/office/powerpoint/2010/main" val="239329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 Expression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74904" y="1746504"/>
            <a:ext cx="8924436" cy="4241401"/>
          </a:xfrm>
          <a:prstGeom prst="rect">
            <a:avLst/>
          </a:prstGeom>
        </p:spPr>
        <p:txBody>
          <a:bodyPr wrap="square" lIns="85580" tIns="42791" rIns="85580" bIns="42791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int numberOfLetters = switch (day) {</a:t>
            </a:r>
          </a:p>
          <a:p>
            <a:r>
              <a:rPr lang="en-GB" dirty="0">
                <a:latin typeface="Consolas"/>
                <a:cs typeface="Consolas"/>
              </a:rPr>
              <a:t>  case MONDAY:</a:t>
            </a:r>
          </a:p>
          <a:p>
            <a:r>
              <a:rPr lang="en-GB" dirty="0">
                <a:latin typeface="Consolas"/>
                <a:cs typeface="Consolas"/>
              </a:rPr>
              <a:t>  case FRIDAY:</a:t>
            </a:r>
          </a:p>
          <a:p>
            <a:r>
              <a:rPr lang="en-GB" dirty="0">
                <a:latin typeface="Consolas"/>
                <a:cs typeface="Consolas"/>
              </a:rPr>
              <a:t>  case SUNDAY:</a:t>
            </a:r>
          </a:p>
          <a:p>
            <a:r>
              <a:rPr lang="en-GB" dirty="0">
                <a:latin typeface="Consolas"/>
                <a:cs typeface="Consolas"/>
              </a:rPr>
              <a:t>    break 6;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mr-IN" dirty="0">
                <a:latin typeface="Consolas"/>
                <a:cs typeface="Consolas"/>
              </a:rPr>
              <a:t>case TUESDAY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  break </a:t>
            </a:r>
            <a:r>
              <a:rPr lang="mr-IN" dirty="0">
                <a:latin typeface="Consolas"/>
                <a:cs typeface="Consolas"/>
              </a:rPr>
              <a:t>7;</a:t>
            </a:r>
          </a:p>
          <a:p>
            <a:r>
              <a:rPr lang="en-US" dirty="0">
                <a:latin typeface="Consolas"/>
                <a:cs typeface="Consolas"/>
              </a:rPr>
              <a:t>  case THURSDAY</a:t>
            </a:r>
          </a:p>
          <a:p>
            <a:r>
              <a:rPr lang="en-US" dirty="0">
                <a:latin typeface="Consolas"/>
                <a:cs typeface="Consolas"/>
              </a:rPr>
              <a:t>  case SATURDAY</a:t>
            </a:r>
          </a:p>
          <a:p>
            <a:r>
              <a:rPr lang="en-US" dirty="0">
                <a:latin typeface="Consolas"/>
                <a:cs typeface="Consolas"/>
              </a:rPr>
              <a:t>    break 8;</a:t>
            </a:r>
          </a:p>
          <a:p>
            <a:r>
              <a:rPr lang="en-US" dirty="0">
                <a:latin typeface="Consolas"/>
                <a:cs typeface="Consolas"/>
              </a:rPr>
              <a:t>  case WEDNESDAY </a:t>
            </a:r>
          </a:p>
          <a:p>
            <a:r>
              <a:rPr lang="en-US" dirty="0">
                <a:latin typeface="Consolas"/>
                <a:cs typeface="Consolas"/>
              </a:rPr>
              <a:t>    break 9;</a:t>
            </a:r>
          </a:p>
          <a:p>
            <a:r>
              <a:rPr lang="en-US" dirty="0">
                <a:latin typeface="Consolas"/>
                <a:cs typeface="Consolas"/>
              </a:rPr>
              <a:t>  default: </a:t>
            </a:r>
          </a:p>
          <a:p>
            <a:r>
              <a:rPr lang="en-US" dirty="0">
                <a:latin typeface="Consolas"/>
                <a:cs typeface="Consolas"/>
              </a:rPr>
              <a:t>    throw new IllegalStateException("Huh?: " + day);</a:t>
            </a:r>
          </a:p>
          <a:p>
            <a:r>
              <a:rPr lang="mr-IN" dirty="0">
                <a:latin typeface="Consolas"/>
                <a:cs typeface="Consolas"/>
              </a:rPr>
              <a:t>};</a:t>
            </a:r>
            <a:endParaRPr lang="en-GB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11300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 Expression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74904" y="1746504"/>
            <a:ext cx="8924436" cy="4241401"/>
          </a:xfrm>
          <a:prstGeom prst="rect">
            <a:avLst/>
          </a:prstGeom>
        </p:spPr>
        <p:txBody>
          <a:bodyPr wrap="square" lIns="85580" tIns="42791" rIns="85580" bIns="42791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int numberOfLetters = switch (day) {</a:t>
            </a:r>
          </a:p>
          <a:p>
            <a:r>
              <a:rPr lang="en-GB" dirty="0">
                <a:latin typeface="Consolas"/>
                <a:cs typeface="Consolas"/>
              </a:rPr>
              <a:t>  case MONDAY:</a:t>
            </a:r>
          </a:p>
          <a:p>
            <a:r>
              <a:rPr lang="en-GB" dirty="0">
                <a:latin typeface="Consolas"/>
                <a:cs typeface="Consolas"/>
              </a:rPr>
              <a:t>  case FRIDAY:</a:t>
            </a:r>
          </a:p>
          <a:p>
            <a:r>
              <a:rPr lang="en-GB" dirty="0">
                <a:latin typeface="Consolas"/>
                <a:cs typeface="Consolas"/>
              </a:rPr>
              <a:t>  case SUNDAY:</a:t>
            </a:r>
          </a:p>
          <a:p>
            <a:r>
              <a:rPr lang="en-GB" dirty="0">
                <a:latin typeface="Consolas"/>
                <a:cs typeface="Consolas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nsolas"/>
                <a:cs typeface="Consolas"/>
              </a:rPr>
              <a:t>yield</a:t>
            </a:r>
            <a:r>
              <a:rPr lang="en-GB" dirty="0">
                <a:latin typeface="Consolas"/>
                <a:cs typeface="Consolas"/>
              </a:rPr>
              <a:t> 6;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mr-IN" dirty="0">
                <a:latin typeface="Consolas"/>
                <a:cs typeface="Consolas"/>
              </a:rPr>
              <a:t>case TUESDAY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yield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mr-IN" dirty="0">
                <a:latin typeface="Consolas"/>
                <a:cs typeface="Consolas"/>
              </a:rPr>
              <a:t>7;</a:t>
            </a:r>
          </a:p>
          <a:p>
            <a:r>
              <a:rPr lang="en-US" dirty="0">
                <a:latin typeface="Consolas"/>
                <a:cs typeface="Consolas"/>
              </a:rPr>
              <a:t>  case THURSDAY</a:t>
            </a:r>
          </a:p>
          <a:p>
            <a:r>
              <a:rPr lang="en-US" dirty="0">
                <a:latin typeface="Consolas"/>
                <a:cs typeface="Consolas"/>
              </a:rPr>
              <a:t>  case SATURDAY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yield</a:t>
            </a:r>
            <a:r>
              <a:rPr lang="en-US" dirty="0">
                <a:latin typeface="Consolas"/>
                <a:cs typeface="Consolas"/>
              </a:rPr>
              <a:t> 8;</a:t>
            </a:r>
          </a:p>
          <a:p>
            <a:r>
              <a:rPr lang="en-US" dirty="0">
                <a:latin typeface="Consolas"/>
                <a:cs typeface="Consolas"/>
              </a:rPr>
              <a:t>  case WEDNESDAY 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yield</a:t>
            </a:r>
            <a:r>
              <a:rPr lang="en-US" dirty="0">
                <a:latin typeface="Consolas"/>
                <a:cs typeface="Consolas"/>
              </a:rPr>
              <a:t> 9;</a:t>
            </a:r>
          </a:p>
          <a:p>
            <a:r>
              <a:rPr lang="en-US" dirty="0">
                <a:latin typeface="Consolas"/>
                <a:cs typeface="Consolas"/>
              </a:rPr>
              <a:t>  default: </a:t>
            </a:r>
          </a:p>
          <a:p>
            <a:r>
              <a:rPr lang="en-US" dirty="0">
                <a:latin typeface="Consolas"/>
                <a:cs typeface="Consolas"/>
              </a:rPr>
              <a:t>    throw new IllegalStateException("Huh?: " + day);</a:t>
            </a:r>
          </a:p>
          <a:p>
            <a:r>
              <a:rPr lang="mr-IN" dirty="0">
                <a:latin typeface="Consolas"/>
                <a:cs typeface="Consolas"/>
              </a:rPr>
              <a:t>};</a:t>
            </a:r>
            <a:endParaRPr lang="en-GB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81149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BF4393-D664-AA4F-980D-C2205BA9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JDK 14</a:t>
            </a:r>
          </a:p>
        </p:txBody>
      </p:sp>
    </p:spTree>
    <p:extLst>
      <p:ext uri="{BB962C8B-B14F-4D97-AF65-F5344CB8AC3E}">
        <p14:creationId xmlns:p14="http://schemas.microsoft.com/office/powerpoint/2010/main" val="1821802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Java Data Class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4904" y="1746504"/>
            <a:ext cx="841492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class Point {</a:t>
            </a:r>
          </a:p>
          <a:p>
            <a:r>
              <a:rPr lang="en-GB" dirty="0">
                <a:latin typeface="Consolas"/>
                <a:cs typeface="Consolas"/>
              </a:rPr>
              <a:t>  private final double x;</a:t>
            </a:r>
          </a:p>
          <a:p>
            <a:r>
              <a:rPr lang="en-GB" dirty="0">
                <a:latin typeface="Consolas"/>
                <a:cs typeface="Consolas"/>
              </a:rPr>
              <a:t>  private final double y;</a:t>
            </a:r>
          </a:p>
          <a:p>
            <a:endParaRPr lang="en-GB" sz="1400" dirty="0">
              <a:latin typeface="Consolas"/>
              <a:cs typeface="Consolas"/>
            </a:endParaRPr>
          </a:p>
          <a:p>
            <a:r>
              <a:rPr lang="en-GB" dirty="0">
                <a:latin typeface="Consolas"/>
                <a:cs typeface="Consolas"/>
              </a:rPr>
              <a:t>  public Point(double x, double y) {</a:t>
            </a:r>
          </a:p>
          <a:p>
            <a:r>
              <a:rPr lang="en-GB" dirty="0">
                <a:latin typeface="Consolas"/>
                <a:cs typeface="Consolas"/>
              </a:rPr>
              <a:t>    </a:t>
            </a:r>
            <a:r>
              <a:rPr lang="en-GB" dirty="0" err="1">
                <a:latin typeface="Consolas"/>
                <a:cs typeface="Consolas"/>
              </a:rPr>
              <a:t>this.x</a:t>
            </a:r>
            <a:r>
              <a:rPr lang="en-GB" dirty="0">
                <a:latin typeface="Consolas"/>
                <a:cs typeface="Consolas"/>
              </a:rPr>
              <a:t> = x;</a:t>
            </a:r>
          </a:p>
          <a:p>
            <a:r>
              <a:rPr lang="en-GB" dirty="0">
                <a:latin typeface="Consolas"/>
                <a:cs typeface="Consolas"/>
              </a:rPr>
              <a:t>    </a:t>
            </a:r>
            <a:r>
              <a:rPr lang="en-GB" dirty="0" err="1">
                <a:latin typeface="Consolas"/>
                <a:cs typeface="Consolas"/>
              </a:rPr>
              <a:t>this.y</a:t>
            </a:r>
            <a:r>
              <a:rPr lang="en-GB" dirty="0">
                <a:latin typeface="Consolas"/>
                <a:cs typeface="Consolas"/>
              </a:rPr>
              <a:t> = y;</a:t>
            </a:r>
          </a:p>
          <a:p>
            <a:r>
              <a:rPr lang="en-GB" dirty="0">
                <a:latin typeface="Consolas"/>
                <a:cs typeface="Consolas"/>
              </a:rPr>
              <a:t>  }</a:t>
            </a:r>
          </a:p>
          <a:p>
            <a:endParaRPr lang="en-GB" sz="1400" dirty="0">
              <a:latin typeface="Consolas"/>
              <a:cs typeface="Consolas"/>
            </a:endParaRPr>
          </a:p>
          <a:p>
            <a:r>
              <a:rPr lang="en-GB" dirty="0">
                <a:latin typeface="Consolas"/>
                <a:cs typeface="Consolas"/>
              </a:rPr>
              <a:t>  public double x() {</a:t>
            </a:r>
          </a:p>
          <a:p>
            <a:r>
              <a:rPr lang="en-GB" dirty="0">
                <a:latin typeface="Consolas"/>
                <a:cs typeface="Consolas"/>
              </a:rPr>
              <a:t>    return x;</a:t>
            </a:r>
          </a:p>
          <a:p>
            <a:r>
              <a:rPr lang="en-GB" dirty="0">
                <a:latin typeface="Consolas"/>
                <a:cs typeface="Consolas"/>
              </a:rPr>
              <a:t>  }</a:t>
            </a:r>
          </a:p>
          <a:p>
            <a:endParaRPr lang="en-GB" sz="1400" dirty="0">
              <a:latin typeface="Consolas"/>
              <a:cs typeface="Consolas"/>
            </a:endParaRPr>
          </a:p>
          <a:p>
            <a:r>
              <a:rPr lang="en-GB" dirty="0">
                <a:latin typeface="Consolas"/>
                <a:cs typeface="Consolas"/>
              </a:rPr>
              <a:t>  public double y() {</a:t>
            </a:r>
          </a:p>
          <a:p>
            <a:r>
              <a:rPr lang="en-GB" dirty="0">
                <a:latin typeface="Consolas"/>
                <a:cs typeface="Consolas"/>
              </a:rPr>
              <a:t>    return y;</a:t>
            </a:r>
          </a:p>
          <a:p>
            <a:r>
              <a:rPr lang="en-GB" dirty="0">
                <a:latin typeface="Consolas"/>
                <a:cs typeface="Consolas"/>
              </a:rPr>
              <a:t>  }</a:t>
            </a:r>
          </a:p>
          <a:p>
            <a:r>
              <a:rPr lang="en-GB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8256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Records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4904" y="1746504"/>
            <a:ext cx="841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record Point(double x, double y) {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A92D3-E7FE-AF49-A77B-07B2041F7BA6}"/>
              </a:ext>
            </a:extLst>
          </p:cNvPr>
          <p:cNvSpPr txBox="1"/>
          <p:nvPr/>
        </p:nvSpPr>
        <p:spPr>
          <a:xfrm>
            <a:off x="374904" y="2541286"/>
            <a:ext cx="841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record Anything&lt;T&gt;(T t) { }   // Generic Record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3D2B50-1530-5F40-9101-4DE77B937B35}"/>
              </a:ext>
            </a:extLst>
          </p:cNvPr>
          <p:cNvSpPr/>
          <p:nvPr/>
        </p:nvSpPr>
        <p:spPr>
          <a:xfrm>
            <a:off x="372993" y="3336068"/>
            <a:ext cx="110050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+mj-lt"/>
              </a:rPr>
              <a:t>public record Circle(double radius) {</a:t>
            </a:r>
          </a:p>
          <a:p>
            <a:r>
              <a:rPr lang="en-US">
                <a:latin typeface="+mj-lt"/>
              </a:rPr>
              <a:t>  private static final double PI = 3.142;  // Static instance fields are allowed</a:t>
            </a:r>
          </a:p>
          <a:p>
            <a:r>
              <a:rPr lang="en-US">
                <a:latin typeface="+mj-lt"/>
              </a:rPr>
              <a:t>  </a:t>
            </a:r>
          </a:p>
          <a:p>
            <a:r>
              <a:rPr lang="en-US">
                <a:latin typeface="+mj-lt"/>
              </a:rPr>
              <a:t>  public double area() {</a:t>
            </a:r>
          </a:p>
          <a:p>
            <a:r>
              <a:rPr lang="en-US">
                <a:latin typeface="+mj-lt"/>
              </a:rPr>
              <a:t>    return PI * radius * radius;</a:t>
            </a:r>
          </a:p>
          <a:p>
            <a:r>
              <a:rPr lang="en-US">
                <a:latin typeface="+mj-lt"/>
              </a:rPr>
              <a:t>  }</a:t>
            </a:r>
          </a:p>
          <a:p>
            <a:r>
              <a:rPr lang="en-US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661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CA4F-7F5A-3743-A5A8-31A81CF4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 Additional Details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B86EA-5DAE-C44B-8DF3-E54A28D91C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/>
              <a:t>The base class of all records is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java.lang.Record</a:t>
            </a:r>
          </a:p>
          <a:p>
            <a:pPr lvl="1"/>
            <a:r>
              <a:rPr lang="en-US"/>
              <a:t>Records cannot sub-class (but may implement interfaces)</a:t>
            </a:r>
          </a:p>
          <a:p>
            <a:r>
              <a:rPr lang="en-US"/>
              <a:t>Records are implicitly final (although you may add the modifier)</a:t>
            </a:r>
          </a:p>
          <a:p>
            <a:r>
              <a:rPr lang="en-US"/>
              <a:t>Records do not follow the Java bean pattern</a:t>
            </a:r>
          </a:p>
          <a:p>
            <a:pPr lvl="1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x()</a:t>
            </a:r>
            <a:r>
              <a:rPr lang="en-US"/>
              <a:t> not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getX()</a:t>
            </a:r>
            <a:r>
              <a:rPr lang="en-US"/>
              <a:t> in Point example</a:t>
            </a:r>
          </a:p>
          <a:p>
            <a:pPr lvl="1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record Point(getX, getY)  // If you must</a:t>
            </a:r>
          </a:p>
        </p:txBody>
      </p:sp>
    </p:spTree>
    <p:extLst>
      <p:ext uri="{BB962C8B-B14F-4D97-AF65-F5344CB8AC3E}">
        <p14:creationId xmlns:p14="http://schemas.microsoft.com/office/powerpoint/2010/main" val="156362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3F85-1DF9-B240-9441-661E7612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 Constructors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F2379B-16F9-DB4E-9111-396753AF687F}"/>
              </a:ext>
            </a:extLst>
          </p:cNvPr>
          <p:cNvSpPr/>
          <p:nvPr/>
        </p:nvSpPr>
        <p:spPr>
          <a:xfrm>
            <a:off x="985265" y="1690689"/>
            <a:ext cx="94941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record Trex(int x, int y) { </a:t>
            </a:r>
          </a:p>
          <a:p>
            <a:r>
              <a:rPr lang="en-GB" dirty="0">
                <a:latin typeface="Consolas"/>
                <a:cs typeface="Consolas"/>
              </a:rPr>
              <a:t>  public Trex(int x, int y) {    // Canonical constructor</a:t>
            </a:r>
          </a:p>
          <a:p>
            <a:r>
              <a:rPr lang="en-GB" dirty="0">
                <a:latin typeface="Consolas"/>
                <a:cs typeface="Consolas"/>
              </a:rPr>
              <a:t>    if (x &lt; y)</a:t>
            </a:r>
          </a:p>
          <a:p>
            <a:r>
              <a:rPr lang="en-GB" dirty="0">
                <a:latin typeface="Consolas"/>
                <a:cs typeface="Consolas"/>
              </a:rPr>
              <a:t>      System.out.println("inverted values");</a:t>
            </a:r>
          </a:p>
          <a:p>
            <a:r>
              <a:rPr lang="en-GB" dirty="0">
                <a:latin typeface="Consolas"/>
                <a:cs typeface="Consolas"/>
              </a:rPr>
              <a:t>    this.x = x;   // This line needed</a:t>
            </a:r>
          </a:p>
          <a:p>
            <a:r>
              <a:rPr lang="en-GB" dirty="0">
                <a:latin typeface="Consolas"/>
                <a:cs typeface="Consolas"/>
              </a:rPr>
              <a:t>    this.y = y;   // This line needed</a:t>
            </a:r>
          </a:p>
          <a:p>
            <a:r>
              <a:rPr lang="en-GB" dirty="0">
                <a:latin typeface="Consolas"/>
                <a:cs typeface="Consolas"/>
              </a:rPr>
              <a:t>  }</a:t>
            </a:r>
          </a:p>
          <a:p>
            <a:r>
              <a:rPr lang="en-GB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AA587-5AE4-D149-A2A1-E74221E0F64B}"/>
              </a:ext>
            </a:extLst>
          </p:cNvPr>
          <p:cNvSpPr txBox="1"/>
          <p:nvPr/>
        </p:nvSpPr>
        <p:spPr>
          <a:xfrm>
            <a:off x="985265" y="4061358"/>
            <a:ext cx="90050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record Range(int low, int high) { </a:t>
            </a:r>
          </a:p>
          <a:p>
            <a:r>
              <a:rPr lang="en-GB" dirty="0">
                <a:latin typeface="Consolas"/>
                <a:cs typeface="Consolas"/>
              </a:rPr>
              <a:t>  public Range {    // Compact constructor</a:t>
            </a:r>
          </a:p>
          <a:p>
            <a:r>
              <a:rPr lang="en-GB" dirty="0">
                <a:latin typeface="Consolas"/>
                <a:cs typeface="Consolas"/>
              </a:rPr>
              <a:t>    if (low &gt; high)</a:t>
            </a:r>
          </a:p>
          <a:p>
            <a:r>
              <a:rPr lang="en-GB" dirty="0">
                <a:latin typeface="Consolas"/>
                <a:cs typeface="Consolas"/>
              </a:rPr>
              <a:t>      throw new </a:t>
            </a:r>
            <a:r>
              <a:rPr lang="en-GB" dirty="0" err="1">
                <a:latin typeface="Consolas"/>
                <a:cs typeface="Consolas"/>
              </a:rPr>
              <a:t>IllegalArgumentException</a:t>
            </a:r>
            <a:r>
              <a:rPr lang="en-GB" dirty="0">
                <a:latin typeface="Consolas"/>
                <a:cs typeface="Consolas"/>
              </a:rPr>
              <a:t>("Bad values");</a:t>
            </a:r>
          </a:p>
          <a:p>
            <a:r>
              <a:rPr lang="en-GB" dirty="0">
                <a:latin typeface="Consolas"/>
                <a:cs typeface="Consolas"/>
              </a:rPr>
              <a:t>  }</a:t>
            </a:r>
          </a:p>
          <a:p>
            <a:r>
              <a:rPr lang="en-GB" dirty="0">
                <a:latin typeface="Consolas"/>
                <a:cs typeface="Consolas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8F1EE7-4656-574F-B65E-E9D05433E5D4}"/>
              </a:ext>
            </a:extLst>
          </p:cNvPr>
          <p:cNvCxnSpPr>
            <a:cxnSpLocks/>
          </p:cNvCxnSpPr>
          <p:nvPr/>
        </p:nvCxnSpPr>
        <p:spPr>
          <a:xfrm flipH="1" flipV="1">
            <a:off x="4810991" y="5167311"/>
            <a:ext cx="662942" cy="79477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7B2FF7-2BE9-7B42-8626-F0BC1BE14BAB}"/>
              </a:ext>
            </a:extLst>
          </p:cNvPr>
          <p:cNvSpPr txBox="1"/>
          <p:nvPr/>
        </p:nvSpPr>
        <p:spPr>
          <a:xfrm>
            <a:off x="5475124" y="5734735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Compact constructor can only throw unchecked exception</a:t>
            </a:r>
          </a:p>
        </p:txBody>
      </p:sp>
    </p:spTree>
    <p:extLst>
      <p:ext uri="{BB962C8B-B14F-4D97-AF65-F5344CB8AC3E}">
        <p14:creationId xmlns:p14="http://schemas.microsoft.com/office/powerpoint/2010/main" val="384500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6CA8-1414-534A-B963-9AFBAEDE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2F50-1498-BE42-B128-0728248101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Despite being 28 years old, still consistently in top 3 languages</a:t>
            </a:r>
          </a:p>
          <a:p>
            <a:pPr lvl="1"/>
            <a:r>
              <a:rPr lang="en-US"/>
              <a:t>The JVM is a big part of the reason for this</a:t>
            </a:r>
          </a:p>
          <a:p>
            <a:r>
              <a:rPr lang="en-US"/>
              <a:t>Releases happening faster than ever before</a:t>
            </a:r>
          </a:p>
          <a:p>
            <a:pPr lvl="1"/>
            <a:r>
              <a:rPr lang="en-US"/>
              <a:t>New version every six months</a:t>
            </a:r>
          </a:p>
          <a:p>
            <a:r>
              <a:rPr lang="en-US"/>
              <a:t>However, most users don't want to update their Java version twice a year</a:t>
            </a:r>
          </a:p>
          <a:p>
            <a:r>
              <a:rPr lang="en-US"/>
              <a:t>Long-term (LTS) releases are ideal for enterprise users</a:t>
            </a:r>
          </a:p>
          <a:p>
            <a:pPr lvl="1"/>
            <a:r>
              <a:rPr lang="en-US"/>
              <a:t>Multi-year update delivery and support</a:t>
            </a:r>
          </a:p>
          <a:p>
            <a:pPr lvl="1"/>
            <a:r>
              <a:rPr lang="en-US"/>
              <a:t>Initially LTS was every three years: JDK 11, JDK 17</a:t>
            </a:r>
          </a:p>
          <a:p>
            <a:pPr lvl="1"/>
            <a:r>
              <a:rPr lang="en-US"/>
              <a:t>Oracle have changed this to every two years: Next will be JDK 21</a:t>
            </a:r>
          </a:p>
          <a:p>
            <a:r>
              <a:rPr lang="en-US"/>
              <a:t>Much bigger choice of OpenJDK distributions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8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3F85-1DF9-B240-9441-661E7612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 Constructors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7A0615-1745-0A4D-A942-2BED4E20CACE}"/>
              </a:ext>
            </a:extLst>
          </p:cNvPr>
          <p:cNvSpPr/>
          <p:nvPr/>
        </p:nvSpPr>
        <p:spPr>
          <a:xfrm>
            <a:off x="793173" y="2651940"/>
            <a:ext cx="10927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record Trex(int x, int y) { </a:t>
            </a:r>
          </a:p>
          <a:p>
            <a:r>
              <a:rPr lang="en-GB" dirty="0">
                <a:latin typeface="Consolas"/>
                <a:cs typeface="Consolas"/>
              </a:rPr>
              <a:t>  public Trex(int x, int y, int z) </a:t>
            </a:r>
            <a:r>
              <a:rPr lang="en-GB" dirty="0">
                <a:solidFill>
                  <a:srgbClr val="FF0000"/>
                </a:solidFill>
                <a:latin typeface="Consolas"/>
                <a:cs typeface="Consolas"/>
              </a:rPr>
              <a:t>throws TrexException </a:t>
            </a:r>
            <a:r>
              <a:rPr lang="en-GB" dirty="0">
                <a:latin typeface="Consolas"/>
                <a:cs typeface="Consolas"/>
              </a:rPr>
              <a:t>{  // Standard constructor</a:t>
            </a:r>
          </a:p>
          <a:p>
            <a:r>
              <a:rPr lang="en-GB" dirty="0">
                <a:latin typeface="Consolas"/>
                <a:cs typeface="Consolas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nsolas"/>
                <a:cs typeface="Consolas"/>
              </a:rPr>
              <a:t>this(x, y);   </a:t>
            </a:r>
            <a:r>
              <a:rPr lang="en-GB" dirty="0">
                <a:latin typeface="Consolas"/>
                <a:cs typeface="Consolas"/>
              </a:rPr>
              <a:t>// This line must be present</a:t>
            </a:r>
          </a:p>
          <a:p>
            <a:endParaRPr lang="en-GB" dirty="0">
              <a:latin typeface="Consolas"/>
              <a:cs typeface="Consolas"/>
            </a:endParaRPr>
          </a:p>
          <a:p>
            <a:r>
              <a:rPr lang="en-GB" dirty="0">
                <a:latin typeface="Consolas"/>
                <a:cs typeface="Consolas"/>
              </a:rPr>
              <a:t>    if (x &lt; y)</a:t>
            </a:r>
          </a:p>
          <a:p>
            <a:r>
              <a:rPr lang="en-GB" dirty="0">
                <a:latin typeface="Consolas"/>
                <a:cs typeface="Consolas"/>
              </a:rPr>
              <a:t>      throw new TrexException();  </a:t>
            </a:r>
            <a:r>
              <a:rPr lang="en-GB" dirty="0">
                <a:solidFill>
                  <a:srgbClr val="FF0000"/>
                </a:solidFill>
                <a:latin typeface="Consolas"/>
                <a:cs typeface="Consolas"/>
              </a:rPr>
              <a:t>//  Checked Exception</a:t>
            </a:r>
          </a:p>
          <a:p>
            <a:r>
              <a:rPr lang="en-GB" dirty="0">
                <a:latin typeface="Consolas"/>
                <a:cs typeface="Consolas"/>
              </a:rPr>
              <a:t>  }</a:t>
            </a:r>
          </a:p>
          <a:p>
            <a:r>
              <a:rPr lang="en-GB" dirty="0">
                <a:latin typeface="Consolas"/>
                <a:cs typeface="Consolas"/>
              </a:rPr>
              <a:t>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EE28F3-B568-1148-9436-5E7C218AD0F2}"/>
              </a:ext>
            </a:extLst>
          </p:cNvPr>
          <p:cNvCxnSpPr>
            <a:cxnSpLocks/>
          </p:cNvCxnSpPr>
          <p:nvPr/>
        </p:nvCxnSpPr>
        <p:spPr>
          <a:xfrm flipH="1">
            <a:off x="4675909" y="2047009"/>
            <a:ext cx="1143000" cy="883227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B5E1B4-AE9C-644C-83B9-E1959BE3A318}"/>
              </a:ext>
            </a:extLst>
          </p:cNvPr>
          <p:cNvSpPr txBox="1"/>
          <p:nvPr/>
        </p:nvSpPr>
        <p:spPr>
          <a:xfrm>
            <a:off x="5829299" y="169068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Constructor signature must be different to canonical</a:t>
            </a:r>
          </a:p>
        </p:txBody>
      </p:sp>
    </p:spTree>
    <p:extLst>
      <p:ext uri="{BB962C8B-B14F-4D97-AF65-F5344CB8AC3E}">
        <p14:creationId xmlns:p14="http://schemas.microsoft.com/office/powerpoint/2010/main" val="121681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4A18-3F5A-E040-BFCC-2F973BFA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 Default Constructor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03E8FA-0B6D-704C-B4E6-357FE474557C}"/>
              </a:ext>
            </a:extLst>
          </p:cNvPr>
          <p:cNvSpPr/>
          <p:nvPr/>
        </p:nvSpPr>
        <p:spPr>
          <a:xfrm>
            <a:off x="793173" y="2651940"/>
            <a:ext cx="109274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record Trex(int x, int y) { </a:t>
            </a:r>
          </a:p>
          <a:p>
            <a:r>
              <a:rPr lang="en-GB" dirty="0">
                <a:latin typeface="Consolas"/>
                <a:cs typeface="Consolas"/>
              </a:rPr>
              <a:t>  public Trex() {  // Default constructor</a:t>
            </a:r>
          </a:p>
          <a:p>
            <a:r>
              <a:rPr lang="en-GB" dirty="0">
                <a:latin typeface="Consolas"/>
                <a:cs typeface="Consolas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nsolas"/>
                <a:cs typeface="Consolas"/>
              </a:rPr>
              <a:t>this(2, 3);   </a:t>
            </a:r>
            <a:r>
              <a:rPr lang="en-GB" dirty="0">
                <a:latin typeface="Consolas"/>
                <a:cs typeface="Consolas"/>
              </a:rPr>
              <a:t>// This line must be present</a:t>
            </a:r>
          </a:p>
          <a:p>
            <a:r>
              <a:rPr lang="en-GB" dirty="0">
                <a:latin typeface="Consolas"/>
                <a:cs typeface="Consolas"/>
              </a:rPr>
              <a:t>  }</a:t>
            </a:r>
          </a:p>
          <a:p>
            <a:r>
              <a:rPr lang="en-GB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8282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8BF7-E9E6-5049-BA7F-9647AB0F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Blocks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F93F0-8531-2B4D-B454-18A907ABF6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Second preview</a:t>
            </a:r>
          </a:p>
          <a:p>
            <a:r>
              <a:rPr lang="en-US" dirty="0"/>
              <a:t>Two new escape sequences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4C9B3-4F5B-7F47-AB31-60EC9D42D1D2}"/>
              </a:ext>
            </a:extLst>
          </p:cNvPr>
          <p:cNvSpPr txBox="1"/>
          <p:nvPr/>
        </p:nvSpPr>
        <p:spPr>
          <a:xfrm>
            <a:off x="662558" y="2748314"/>
            <a:ext cx="9990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String continuous = """</a:t>
            </a:r>
          </a:p>
          <a:p>
            <a:r>
              <a:rPr lang="en-GB" dirty="0">
                <a:latin typeface="Consolas"/>
                <a:cs typeface="Consolas"/>
              </a:rPr>
              <a:t>                    This line will not </a:t>
            </a:r>
            <a:r>
              <a:rPr lang="en-GB" dirty="0">
                <a:solidFill>
                  <a:srgbClr val="FF0000"/>
                </a:solidFill>
                <a:latin typeface="Consolas"/>
                <a:cs typeface="Consolas"/>
              </a:rPr>
              <a:t>\</a:t>
            </a:r>
          </a:p>
          <a:p>
            <a:r>
              <a:rPr lang="en-GB" dirty="0">
                <a:latin typeface="Consolas"/>
                <a:cs typeface="Consolas"/>
              </a:rPr>
              <a:t>                    contain a newline in the middle</a:t>
            </a:r>
            <a:endParaRPr lang="en-GB" dirty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lang="en-GB" dirty="0">
                <a:latin typeface="Consolas"/>
                <a:cs typeface="Consolas"/>
              </a:rPr>
              <a:t>                    and solves the extra blank line issue </a:t>
            </a:r>
            <a:r>
              <a:rPr lang="en-GB" dirty="0">
                <a:solidFill>
                  <a:srgbClr val="FF0000"/>
                </a:solidFill>
                <a:latin typeface="Consolas"/>
                <a:cs typeface="Consolas"/>
              </a:rPr>
              <a:t>\</a:t>
            </a:r>
          </a:p>
          <a:p>
            <a:r>
              <a:rPr lang="en-GB" dirty="0">
                <a:latin typeface="Consolas"/>
                <a:cs typeface="Consolas"/>
              </a:rPr>
              <a:t>                """;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25AF3-5F31-994A-BC76-D939F4BCE2DB}"/>
              </a:ext>
            </a:extLst>
          </p:cNvPr>
          <p:cNvSpPr txBox="1"/>
          <p:nvPr/>
        </p:nvSpPr>
        <p:spPr>
          <a:xfrm>
            <a:off x="662558" y="4842492"/>
            <a:ext cx="9241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String </a:t>
            </a:r>
            <a:r>
              <a:rPr lang="en-GB" dirty="0" err="1">
                <a:latin typeface="Consolas"/>
                <a:cs typeface="Consolas"/>
              </a:rPr>
              <a:t>endSpace</a:t>
            </a:r>
            <a:r>
              <a:rPr lang="en-GB" dirty="0">
                <a:latin typeface="Consolas"/>
                <a:cs typeface="Consolas"/>
              </a:rPr>
              <a:t> = """</a:t>
            </a:r>
          </a:p>
          <a:p>
            <a:r>
              <a:rPr lang="en-GB" dirty="0">
                <a:latin typeface="Consolas"/>
                <a:cs typeface="Consolas"/>
              </a:rPr>
              <a:t>                  This line will not    </a:t>
            </a:r>
            <a:r>
              <a:rPr lang="en-GB" dirty="0">
                <a:solidFill>
                  <a:srgbClr val="FF0000"/>
                </a:solidFill>
                <a:latin typeface="Consolas"/>
                <a:cs typeface="Consolas"/>
              </a:rPr>
              <a:t>\s</a:t>
            </a:r>
          </a:p>
          <a:p>
            <a:r>
              <a:rPr lang="en-GB" dirty="0">
                <a:latin typeface="Consolas"/>
                <a:cs typeface="Consolas"/>
              </a:rPr>
              <a:t>                  lose the trailing spaces    </a:t>
            </a:r>
            <a:r>
              <a:rPr lang="en-GB" dirty="0">
                <a:solidFill>
                  <a:srgbClr val="FF0000"/>
                </a:solidFill>
                <a:latin typeface="Consolas"/>
                <a:cs typeface="Consolas"/>
              </a:rPr>
              <a:t>\s</a:t>
            </a:r>
            <a:r>
              <a:rPr lang="en-GB" dirty="0">
                <a:latin typeface="Consolas"/>
                <a:cs typeface="Consolas"/>
              </a:rPr>
              <a:t>""";</a:t>
            </a:r>
          </a:p>
        </p:txBody>
      </p:sp>
    </p:spTree>
    <p:extLst>
      <p:ext uri="{BB962C8B-B14F-4D97-AF65-F5344CB8AC3E}">
        <p14:creationId xmlns:p14="http://schemas.microsoft.com/office/powerpoint/2010/main" val="60270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F736-2EA3-9AAB-9DE9-8168A108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Matching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BA7A3-8819-216C-62B9-C3AD16221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993" y="1746113"/>
            <a:ext cx="11464510" cy="534632"/>
          </a:xfrm>
        </p:spPr>
        <p:txBody>
          <a:bodyPr/>
          <a:lstStyle/>
          <a:p>
            <a:r>
              <a:rPr lang="en-US"/>
              <a:t>A well known technique, been in use since the 1960s (used in Haskell, AWK, etc.)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1E40A-9C54-8182-36EC-3BC1B8288707}"/>
              </a:ext>
            </a:extLst>
          </p:cNvPr>
          <p:cNvSpPr txBox="1"/>
          <p:nvPr/>
        </p:nvSpPr>
        <p:spPr>
          <a:xfrm>
            <a:off x="3589883" y="3330871"/>
            <a:ext cx="495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match predicate	pattern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8DA2D-FD93-1433-36FF-9796291E37A2}"/>
              </a:ext>
            </a:extLst>
          </p:cNvPr>
          <p:cNvSpPr txBox="1"/>
          <p:nvPr/>
        </p:nvSpPr>
        <p:spPr>
          <a:xfrm>
            <a:off x="2039607" y="4481682"/>
            <a:ext cx="4025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Determines whether the pattern </a:t>
            </a:r>
          </a:p>
          <a:p>
            <a:pPr algn="ctr"/>
            <a:r>
              <a:rPr lang="en-US"/>
              <a:t>matches a target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F47AFB4-E956-8D5F-BA6B-DC8A5AA2D697}"/>
              </a:ext>
            </a:extLst>
          </p:cNvPr>
          <p:cNvSpPr/>
          <p:nvPr/>
        </p:nvSpPr>
        <p:spPr>
          <a:xfrm>
            <a:off x="3348145" y="3200227"/>
            <a:ext cx="5276193" cy="630620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8C2E70-2920-A1DA-2F9F-F5FE1AFDE524}"/>
              </a:ext>
            </a:extLst>
          </p:cNvPr>
          <p:cNvSpPr txBox="1"/>
          <p:nvPr/>
        </p:nvSpPr>
        <p:spPr>
          <a:xfrm>
            <a:off x="4394675" y="2503275"/>
            <a:ext cx="3051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A pattern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569794-09FE-76F5-732B-94D3795C6F48}"/>
              </a:ext>
            </a:extLst>
          </p:cNvPr>
          <p:cNvCxnSpPr>
            <a:cxnSpLocks/>
          </p:cNvCxnSpPr>
          <p:nvPr/>
        </p:nvCxnSpPr>
        <p:spPr>
          <a:xfrm flipH="1" flipV="1">
            <a:off x="7348684" y="3618004"/>
            <a:ext cx="554345" cy="863678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66A58D-D1B7-C9F8-04A8-384B66B147B6}"/>
              </a:ext>
            </a:extLst>
          </p:cNvPr>
          <p:cNvSpPr txBox="1"/>
          <p:nvPr/>
        </p:nvSpPr>
        <p:spPr>
          <a:xfrm>
            <a:off x="6527525" y="4481682"/>
            <a:ext cx="4025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Conditionally extracted if the</a:t>
            </a:r>
          </a:p>
          <a:p>
            <a:pPr algn="ctr"/>
            <a:r>
              <a:rPr lang="en-US"/>
              <a:t>pattern matches the target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1AECFE-F71E-53EE-21D0-E5C506102EBB}"/>
              </a:ext>
            </a:extLst>
          </p:cNvPr>
          <p:cNvCxnSpPr>
            <a:cxnSpLocks/>
          </p:cNvCxnSpPr>
          <p:nvPr/>
        </p:nvCxnSpPr>
        <p:spPr>
          <a:xfrm flipV="1">
            <a:off x="4194229" y="3681285"/>
            <a:ext cx="493986" cy="773149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42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9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5797-12B3-99A0-8DBA-98E36E71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6271D-FE89-7F36-3308-6661E795A7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Constant</a:t>
            </a:r>
          </a:p>
          <a:p>
            <a:pPr lvl="1"/>
            <a:r>
              <a:rPr lang="en-US"/>
              <a:t>Match on a constant (already in use in a switch statement)</a:t>
            </a:r>
          </a:p>
          <a:p>
            <a:r>
              <a:rPr lang="en-US"/>
              <a:t>Type</a:t>
            </a:r>
          </a:p>
          <a:p>
            <a:pPr lvl="1"/>
            <a:r>
              <a:rPr lang="en-US"/>
              <a:t>Match on a type</a:t>
            </a:r>
          </a:p>
          <a:p>
            <a:r>
              <a:rPr lang="en-US"/>
              <a:t>Deconstruction</a:t>
            </a:r>
          </a:p>
          <a:p>
            <a:pPr lvl="1"/>
            <a:r>
              <a:rPr lang="en-US"/>
              <a:t>Match and extract</a:t>
            </a:r>
          </a:p>
          <a:p>
            <a:r>
              <a:rPr lang="en-US"/>
              <a:t>var</a:t>
            </a:r>
          </a:p>
          <a:p>
            <a:pPr lvl="1"/>
            <a:r>
              <a:rPr lang="en-US"/>
              <a:t>Uses type inference to map to a type pattern</a:t>
            </a:r>
          </a:p>
          <a:p>
            <a:r>
              <a:rPr lang="en-US"/>
              <a:t>Any (_)</a:t>
            </a:r>
          </a:p>
          <a:p>
            <a:pPr lvl="1"/>
            <a:r>
              <a:rPr lang="en-US"/>
              <a:t>Matches anything but binds to nothing (an unused pattern variable). See JEP 302</a:t>
            </a:r>
          </a:p>
        </p:txBody>
      </p:sp>
    </p:spTree>
    <p:extLst>
      <p:ext uri="{BB962C8B-B14F-4D97-AF65-F5344CB8AC3E}">
        <p14:creationId xmlns:p14="http://schemas.microsoft.com/office/powerpoint/2010/main" val="245828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</a:t>
            </a:r>
            <a:r>
              <a:rPr lang="en-GB" dirty="0" err="1"/>
              <a:t>instanceof Operator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493056" y="1963554"/>
            <a:ext cx="841492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60" dirty="0">
                <a:latin typeface="Consolas"/>
                <a:cs typeface="Consolas"/>
              </a:rPr>
              <a:t>if (</a:t>
            </a:r>
            <a:r>
              <a:rPr lang="en-GB" sz="2160" dirty="0" err="1">
                <a:latin typeface="Consolas"/>
                <a:cs typeface="Consolas"/>
              </a:rPr>
              <a:t>obj</a:t>
            </a:r>
            <a:r>
              <a:rPr lang="en-GB" sz="2160" dirty="0">
                <a:latin typeface="Consolas"/>
                <a:cs typeface="Consolas"/>
              </a:rPr>
              <a:t> </a:t>
            </a:r>
            <a:r>
              <a:rPr lang="en-GB" sz="2160" dirty="0" err="1">
                <a:latin typeface="Consolas"/>
                <a:cs typeface="Consolas"/>
              </a:rPr>
              <a:t>instanceof</a:t>
            </a:r>
            <a:r>
              <a:rPr lang="en-GB" sz="2160" dirty="0">
                <a:latin typeface="Consolas"/>
                <a:cs typeface="Consolas"/>
              </a:rPr>
              <a:t> String) {</a:t>
            </a:r>
          </a:p>
          <a:p>
            <a:r>
              <a:rPr lang="en-GB" sz="2160" dirty="0">
                <a:latin typeface="Consolas"/>
                <a:cs typeface="Consolas"/>
              </a:rPr>
              <a:t>  String s = (String)</a:t>
            </a:r>
            <a:r>
              <a:rPr lang="en-GB" sz="2160" dirty="0" err="1">
                <a:latin typeface="Consolas"/>
                <a:cs typeface="Consolas"/>
              </a:rPr>
              <a:t>obj</a:t>
            </a:r>
            <a:r>
              <a:rPr lang="en-GB" sz="2160" dirty="0">
                <a:latin typeface="Consolas"/>
                <a:cs typeface="Consolas"/>
              </a:rPr>
              <a:t>;</a:t>
            </a:r>
          </a:p>
          <a:p>
            <a:r>
              <a:rPr lang="en-GB" sz="2160" dirty="0">
                <a:latin typeface="Consolas"/>
                <a:cs typeface="Consolas"/>
              </a:rPr>
              <a:t>  </a:t>
            </a:r>
            <a:r>
              <a:rPr lang="en-GB" sz="2160" dirty="0" err="1">
                <a:latin typeface="Consolas"/>
                <a:cs typeface="Consolas"/>
              </a:rPr>
              <a:t>System.out.println</a:t>
            </a:r>
            <a:r>
              <a:rPr lang="en-GB" sz="2160" dirty="0">
                <a:latin typeface="Consolas"/>
                <a:cs typeface="Consolas"/>
              </a:rPr>
              <a:t>(</a:t>
            </a:r>
            <a:r>
              <a:rPr lang="en-GB" sz="2160" dirty="0" err="1">
                <a:latin typeface="Consolas"/>
                <a:cs typeface="Consolas"/>
              </a:rPr>
              <a:t>s.length</a:t>
            </a:r>
            <a:r>
              <a:rPr lang="en-GB" sz="2160" dirty="0">
                <a:latin typeface="Consolas"/>
                <a:cs typeface="Consolas"/>
              </a:rPr>
              <a:t>());</a:t>
            </a:r>
          </a:p>
          <a:p>
            <a:r>
              <a:rPr lang="en-GB" sz="2160" dirty="0">
                <a:latin typeface="Consolas"/>
                <a:cs typeface="Consolas"/>
              </a:rPr>
              <a:t>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F8CB41D-CC33-74D3-B140-949FB8B2C0A0}"/>
              </a:ext>
            </a:extLst>
          </p:cNvPr>
          <p:cNvCxnSpPr/>
          <p:nvPr/>
        </p:nvCxnSpPr>
        <p:spPr>
          <a:xfrm flipH="1">
            <a:off x="5423338" y="2217683"/>
            <a:ext cx="2196662" cy="315310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E42360-152A-1DBF-7C36-6916AFC35865}"/>
              </a:ext>
            </a:extLst>
          </p:cNvPr>
          <p:cNvSpPr txBox="1"/>
          <p:nvPr/>
        </p:nvSpPr>
        <p:spPr>
          <a:xfrm>
            <a:off x="7471955" y="1963554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We must always perform an</a:t>
            </a:r>
          </a:p>
          <a:p>
            <a:pPr algn="ctr"/>
            <a:r>
              <a:rPr lang="en-US"/>
              <a:t>explicit cast with an assignment</a:t>
            </a:r>
          </a:p>
        </p:txBody>
      </p:sp>
    </p:spTree>
    <p:extLst>
      <p:ext uri="{BB962C8B-B14F-4D97-AF65-F5344CB8AC3E}">
        <p14:creationId xmlns:p14="http://schemas.microsoft.com/office/powerpoint/2010/main" val="111993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Pattern Matching For </a:t>
            </a:r>
            <a:r>
              <a:rPr lang="en-GB" dirty="0" err="1"/>
              <a:t>instanceof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74904" y="1746504"/>
            <a:ext cx="841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if (</a:t>
            </a:r>
            <a:r>
              <a:rPr lang="en-GB" dirty="0" err="1">
                <a:latin typeface="Consolas"/>
                <a:cs typeface="Consolas"/>
              </a:rPr>
              <a:t>obj</a:t>
            </a:r>
            <a:r>
              <a:rPr lang="en-GB" dirty="0">
                <a:latin typeface="Consolas"/>
                <a:cs typeface="Consolas"/>
              </a:rPr>
              <a:t> </a:t>
            </a:r>
            <a:r>
              <a:rPr lang="en-GB" dirty="0" err="1">
                <a:latin typeface="Consolas"/>
                <a:cs typeface="Consolas"/>
              </a:rPr>
              <a:t>instanceof</a:t>
            </a:r>
            <a:r>
              <a:rPr lang="en-GB" dirty="0">
                <a:latin typeface="Consolas"/>
                <a:cs typeface="Consolas"/>
              </a:rPr>
              <a:t> String </a:t>
            </a:r>
            <a:r>
              <a:rPr lang="en-GB" dirty="0">
                <a:solidFill>
                  <a:srgbClr val="FF0000"/>
                </a:solidFill>
                <a:latin typeface="Consolas"/>
                <a:cs typeface="Consolas"/>
              </a:rPr>
              <a:t>s</a:t>
            </a:r>
            <a:r>
              <a:rPr lang="en-GB" dirty="0">
                <a:latin typeface="Consolas"/>
                <a:cs typeface="Consolas"/>
              </a:rPr>
              <a:t>)</a:t>
            </a:r>
          </a:p>
          <a:p>
            <a:r>
              <a:rPr lang="en-GB" dirty="0">
                <a:latin typeface="Consolas"/>
                <a:cs typeface="Consolas"/>
              </a:rPr>
              <a:t>  </a:t>
            </a:r>
            <a:r>
              <a:rPr lang="en-GB" dirty="0" err="1">
                <a:latin typeface="Consolas"/>
                <a:cs typeface="Consolas"/>
              </a:rPr>
              <a:t>System.out.println</a:t>
            </a:r>
            <a:r>
              <a:rPr lang="en-GB" dirty="0">
                <a:latin typeface="Consolas"/>
                <a:cs typeface="Consolas"/>
              </a:rPr>
              <a:t>(</a:t>
            </a:r>
            <a:r>
              <a:rPr lang="en-GB" dirty="0" err="1">
                <a:latin typeface="Consolas"/>
                <a:cs typeface="Consolas"/>
              </a:rPr>
              <a:t>s.length</a:t>
            </a:r>
            <a:r>
              <a:rPr lang="en-GB" dirty="0">
                <a:latin typeface="Consolas"/>
                <a:cs typeface="Consolas"/>
              </a:rPr>
              <a:t>());</a:t>
            </a:r>
          </a:p>
          <a:p>
            <a:r>
              <a:rPr lang="en-GB" dirty="0">
                <a:latin typeface="Consolas"/>
                <a:cs typeface="Consolas"/>
              </a:rPr>
              <a:t>else</a:t>
            </a:r>
          </a:p>
          <a:p>
            <a:r>
              <a:rPr lang="en-GB" dirty="0">
                <a:latin typeface="Consolas"/>
                <a:cs typeface="Consolas"/>
              </a:rPr>
              <a:t>  // Use of s not allowed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5C9BC-876F-C344-A953-4DE6B1FE345C}"/>
              </a:ext>
            </a:extLst>
          </p:cNvPr>
          <p:cNvSpPr txBox="1"/>
          <p:nvPr/>
        </p:nvSpPr>
        <p:spPr>
          <a:xfrm>
            <a:off x="374904" y="3509943"/>
            <a:ext cx="8414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if (</a:t>
            </a:r>
            <a:r>
              <a:rPr lang="en-GB" dirty="0" err="1">
                <a:latin typeface="Consolas"/>
                <a:cs typeface="Consolas"/>
              </a:rPr>
              <a:t>obj</a:t>
            </a:r>
            <a:r>
              <a:rPr lang="en-GB" dirty="0">
                <a:latin typeface="Consolas"/>
                <a:cs typeface="Consolas"/>
              </a:rPr>
              <a:t> </a:t>
            </a:r>
            <a:r>
              <a:rPr lang="en-GB" dirty="0" err="1">
                <a:latin typeface="Consolas"/>
                <a:cs typeface="Consolas"/>
              </a:rPr>
              <a:t>instanceof</a:t>
            </a:r>
            <a:r>
              <a:rPr lang="en-GB" dirty="0">
                <a:latin typeface="Consolas"/>
                <a:cs typeface="Consolas"/>
              </a:rPr>
              <a:t> String </a:t>
            </a:r>
            <a:r>
              <a:rPr lang="en-GB" dirty="0">
                <a:solidFill>
                  <a:srgbClr val="FF0000"/>
                </a:solidFill>
                <a:latin typeface="Consolas"/>
                <a:cs typeface="Consolas"/>
              </a:rPr>
              <a:t>s </a:t>
            </a:r>
            <a:r>
              <a:rPr lang="en-GB" dirty="0">
                <a:latin typeface="Consolas"/>
                <a:cs typeface="Consolas"/>
              </a:rPr>
              <a:t>&amp;&amp;</a:t>
            </a:r>
            <a:r>
              <a:rPr lang="en-GB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Consolas"/>
                <a:cs typeface="Consolas"/>
              </a:rPr>
              <a:t>s.length</a:t>
            </a:r>
            <a:r>
              <a:rPr lang="en-GB" dirty="0">
                <a:solidFill>
                  <a:srgbClr val="FF0000"/>
                </a:solidFill>
                <a:latin typeface="Consolas"/>
                <a:cs typeface="Consolas"/>
              </a:rPr>
              <a:t>() </a:t>
            </a:r>
            <a:r>
              <a:rPr lang="en-GB" dirty="0">
                <a:latin typeface="Consolas"/>
                <a:cs typeface="Consolas"/>
              </a:rPr>
              <a:t>&gt; 0) </a:t>
            </a:r>
          </a:p>
          <a:p>
            <a:r>
              <a:rPr lang="en-GB" dirty="0">
                <a:latin typeface="Consolas"/>
                <a:cs typeface="Consolas"/>
              </a:rPr>
              <a:t>  </a:t>
            </a:r>
            <a:r>
              <a:rPr lang="en-GB" dirty="0" err="1">
                <a:latin typeface="Consolas"/>
                <a:cs typeface="Consolas"/>
              </a:rPr>
              <a:t>System.out.println</a:t>
            </a:r>
            <a:r>
              <a:rPr lang="en-GB" dirty="0">
                <a:latin typeface="Consolas"/>
                <a:cs typeface="Consolas"/>
              </a:rPr>
              <a:t>(</a:t>
            </a:r>
            <a:r>
              <a:rPr lang="en-GB" dirty="0" err="1">
                <a:latin typeface="Consolas"/>
                <a:cs typeface="Consolas"/>
              </a:rPr>
              <a:t>s.length</a:t>
            </a:r>
            <a:r>
              <a:rPr lang="en-GB" dirty="0">
                <a:latin typeface="Consolas"/>
                <a:cs typeface="Consolas"/>
              </a:rPr>
              <a:t>());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B7005-209F-4246-87E4-A1DB7F9E4120}"/>
              </a:ext>
            </a:extLst>
          </p:cNvPr>
          <p:cNvSpPr txBox="1"/>
          <p:nvPr/>
        </p:nvSpPr>
        <p:spPr>
          <a:xfrm>
            <a:off x="374904" y="4719383"/>
            <a:ext cx="8414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// Compiler error</a:t>
            </a:r>
          </a:p>
          <a:p>
            <a:r>
              <a:rPr lang="en-GB" dirty="0">
                <a:latin typeface="Consolas"/>
                <a:cs typeface="Consolas"/>
              </a:rPr>
              <a:t>if (</a:t>
            </a:r>
            <a:r>
              <a:rPr lang="en-GB" dirty="0" err="1">
                <a:latin typeface="Consolas"/>
                <a:cs typeface="Consolas"/>
              </a:rPr>
              <a:t>obj</a:t>
            </a:r>
            <a:r>
              <a:rPr lang="en-GB" dirty="0">
                <a:latin typeface="Consolas"/>
                <a:cs typeface="Consolas"/>
              </a:rPr>
              <a:t> </a:t>
            </a:r>
            <a:r>
              <a:rPr lang="en-GB" dirty="0" err="1">
                <a:latin typeface="Consolas"/>
                <a:cs typeface="Consolas"/>
              </a:rPr>
              <a:t>instanceof</a:t>
            </a:r>
            <a:r>
              <a:rPr lang="en-GB" dirty="0">
                <a:latin typeface="Consolas"/>
                <a:cs typeface="Consolas"/>
              </a:rPr>
              <a:t> String s</a:t>
            </a:r>
            <a:r>
              <a:rPr lang="en-GB" dirty="0">
                <a:solidFill>
                  <a:srgbClr val="FF0000"/>
                </a:solidFill>
                <a:latin typeface="Consolas"/>
                <a:cs typeface="Consolas"/>
              </a:rPr>
              <a:t> || </a:t>
            </a:r>
            <a:r>
              <a:rPr lang="en-GB" dirty="0" err="1">
                <a:solidFill>
                  <a:srgbClr val="FF0000"/>
                </a:solidFill>
                <a:latin typeface="Consolas"/>
                <a:cs typeface="Consolas"/>
              </a:rPr>
              <a:t>s.length</a:t>
            </a:r>
            <a:r>
              <a:rPr lang="en-GB" dirty="0">
                <a:solidFill>
                  <a:srgbClr val="FF0000"/>
                </a:solidFill>
                <a:latin typeface="Consolas"/>
                <a:cs typeface="Consolas"/>
              </a:rPr>
              <a:t>() </a:t>
            </a:r>
            <a:r>
              <a:rPr lang="en-GB" dirty="0">
                <a:latin typeface="Consolas"/>
                <a:cs typeface="Consolas"/>
              </a:rPr>
              <a:t>&gt; 0) </a:t>
            </a:r>
          </a:p>
          <a:p>
            <a:r>
              <a:rPr lang="en-GB" dirty="0">
                <a:latin typeface="Consolas"/>
                <a:cs typeface="Consolas"/>
              </a:rPr>
              <a:t>  </a:t>
            </a:r>
            <a:r>
              <a:rPr lang="en-GB" dirty="0" err="1">
                <a:latin typeface="Consolas"/>
                <a:cs typeface="Consolas"/>
              </a:rPr>
              <a:t>System.out.println</a:t>
            </a:r>
            <a:r>
              <a:rPr lang="en-GB" dirty="0">
                <a:latin typeface="Consolas"/>
                <a:cs typeface="Consolas"/>
              </a:rPr>
              <a:t>(</a:t>
            </a:r>
            <a:r>
              <a:rPr lang="en-GB" dirty="0" err="1">
                <a:latin typeface="Consolas"/>
                <a:cs typeface="Consolas"/>
              </a:rPr>
              <a:t>s.length</a:t>
            </a:r>
            <a:r>
              <a:rPr lang="en-GB" dirty="0">
                <a:latin typeface="Consolas"/>
                <a:cs typeface="Consolas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413835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FD1B-2663-FC4E-96E6-A043A144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For </a:t>
            </a:r>
            <a:r>
              <a:rPr lang="en-US" dirty="0" err="1"/>
              <a:t>instanceof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2367C-FE07-DE45-9403-706905D9D064}"/>
              </a:ext>
            </a:extLst>
          </p:cNvPr>
          <p:cNvSpPr txBox="1"/>
          <p:nvPr/>
        </p:nvSpPr>
        <p:spPr>
          <a:xfrm>
            <a:off x="1395720" y="2151727"/>
            <a:ext cx="8414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nsolas"/>
                <a:cs typeface="Consolas"/>
              </a:rPr>
              <a:t>public void doSomething(Object o) {</a:t>
            </a:r>
          </a:p>
          <a:p>
            <a:r>
              <a:rPr lang="en-GB" sz="1600" dirty="0">
                <a:latin typeface="Consolas"/>
                <a:cs typeface="Consolas"/>
              </a:rPr>
              <a:t>  if (!(o </a:t>
            </a:r>
            <a:r>
              <a:rPr lang="en-GB" sz="1600" dirty="0" err="1">
                <a:latin typeface="Consolas"/>
                <a:cs typeface="Consolas"/>
              </a:rPr>
              <a:t>instanceof</a:t>
            </a:r>
            <a:r>
              <a:rPr lang="en-GB" sz="1600" dirty="0">
                <a:latin typeface="Consolas"/>
                <a:cs typeface="Consolas"/>
              </a:rPr>
              <a:t> String s))</a:t>
            </a:r>
          </a:p>
          <a:p>
            <a:r>
              <a:rPr lang="en-GB" sz="1600" dirty="0">
                <a:latin typeface="Consolas"/>
                <a:cs typeface="Consolas"/>
              </a:rPr>
              <a:t>    return;</a:t>
            </a:r>
          </a:p>
          <a:p>
            <a:r>
              <a:rPr lang="en-GB" sz="1600" dirty="0">
                <a:latin typeface="Consolas"/>
                <a:cs typeface="Consolas"/>
              </a:rPr>
              <a:t> </a:t>
            </a:r>
          </a:p>
          <a:p>
            <a:r>
              <a:rPr lang="en-GB" sz="1600" dirty="0" err="1">
                <a:latin typeface="Consolas"/>
                <a:cs typeface="Consolas"/>
              </a:rPr>
              <a:t>  System.out.println</a:t>
            </a:r>
            <a:r>
              <a:rPr lang="en-GB" sz="1600" dirty="0">
                <a:latin typeface="Consolas"/>
                <a:cs typeface="Consolas"/>
              </a:rPr>
              <a:t>(</a:t>
            </a:r>
            <a:r>
              <a:rPr lang="en-GB" sz="1600" dirty="0" err="1">
                <a:latin typeface="Consolas"/>
                <a:cs typeface="Consolas"/>
              </a:rPr>
              <a:t>s.length</a:t>
            </a:r>
            <a:r>
              <a:rPr lang="en-GB" sz="1600" dirty="0">
                <a:latin typeface="Consolas"/>
                <a:cs typeface="Consolas"/>
              </a:rPr>
              <a:t>());    // Scope of s valid</a:t>
            </a:r>
          </a:p>
          <a:p>
            <a:endParaRPr lang="en-GB" sz="1600" dirty="0">
              <a:latin typeface="Consolas"/>
              <a:cs typeface="Consolas"/>
            </a:endParaRPr>
          </a:p>
          <a:p>
            <a:r>
              <a:rPr lang="en-GB" sz="1600" dirty="0">
                <a:latin typeface="Consolas"/>
                <a:cs typeface="Consolas"/>
              </a:rPr>
              <a:t>  // Several hundred lines of code</a:t>
            </a:r>
          </a:p>
          <a:p>
            <a:endParaRPr lang="en-GB" sz="1600" dirty="0">
              <a:latin typeface="Consolas"/>
              <a:cs typeface="Consolas"/>
            </a:endParaRPr>
          </a:p>
          <a:p>
            <a:r>
              <a:rPr lang="en-GB" sz="1600" dirty="0">
                <a:latin typeface="Consolas"/>
                <a:cs typeface="Consolas"/>
              </a:rPr>
              <a:t>  </a:t>
            </a:r>
            <a:r>
              <a:rPr lang="en-GB" sz="1600" dirty="0" err="1">
                <a:latin typeface="Consolas"/>
                <a:cs typeface="Consolas"/>
              </a:rPr>
              <a:t>System.out.println</a:t>
            </a:r>
            <a:r>
              <a:rPr lang="en-GB" sz="1600" dirty="0">
                <a:latin typeface="Consolas"/>
                <a:cs typeface="Consolas"/>
              </a:rPr>
              <a:t>(</a:t>
            </a:r>
            <a:r>
              <a:rPr lang="en-GB" sz="1600" dirty="0" err="1">
                <a:latin typeface="Consolas"/>
                <a:cs typeface="Consolas"/>
              </a:rPr>
              <a:t>s.length</a:t>
            </a:r>
            <a:r>
              <a:rPr lang="en-GB" sz="1600" dirty="0">
                <a:latin typeface="Consolas"/>
                <a:cs typeface="Consolas"/>
              </a:rPr>
              <a:t>());    // Still in scope</a:t>
            </a:r>
          </a:p>
          <a:p>
            <a:r>
              <a:rPr lang="en-GB" sz="1600" dirty="0">
                <a:latin typeface="Consolas"/>
                <a:cs typeface="Consolas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606478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BFE5-3244-DB37-E659-382BDDF0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Scoping For Binding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007C-9AAE-2604-F8CF-375B82CD3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993" y="1746113"/>
            <a:ext cx="11464510" cy="2247818"/>
          </a:xfrm>
        </p:spPr>
        <p:txBody>
          <a:bodyPr/>
          <a:lstStyle/>
          <a:p>
            <a:r>
              <a:rPr lang="en-US"/>
              <a:t>Scope of </a:t>
            </a:r>
            <a:r>
              <a:rPr lang="en-GB"/>
              <a:t>local variable runs from its declaration until the end of the block in which it is declared</a:t>
            </a:r>
          </a:p>
          <a:p>
            <a:pPr lvl="1"/>
            <a:r>
              <a:rPr lang="en-GB"/>
              <a:t>Locals are subject to definite assigment</a:t>
            </a:r>
          </a:p>
          <a:p>
            <a:r>
              <a:rPr lang="en-GB"/>
              <a:t>Binding variables are also subject to definite assignment</a:t>
            </a:r>
          </a:p>
          <a:p>
            <a:pPr lvl="1"/>
            <a:r>
              <a:rPr lang="en-GB"/>
              <a:t>The scope of a binding variable is the set of places in the program where it would be definitely assigned</a:t>
            </a:r>
          </a:p>
          <a:p>
            <a:pPr lvl="1"/>
            <a:r>
              <a:rPr lang="en-GB"/>
              <a:t>This is </a:t>
            </a:r>
            <a:r>
              <a:rPr lang="en-GB" i="1"/>
              <a:t>flow scoping</a:t>
            </a:r>
          </a:p>
          <a:p>
            <a:r>
              <a:rPr lang="en-GB"/>
              <a:t>However, scope is </a:t>
            </a:r>
            <a:r>
              <a:rPr lang="en-GB" i="1"/>
              <a:t>not</a:t>
            </a:r>
            <a:r>
              <a:rPr lang="en-GB"/>
              <a:t> the same as local variables</a:t>
            </a:r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B4DEA3-8D28-5DA3-E548-C2F3E71E9EEF}"/>
              </a:ext>
            </a:extLst>
          </p:cNvPr>
          <p:cNvSpPr txBox="1"/>
          <p:nvPr/>
        </p:nvSpPr>
        <p:spPr>
          <a:xfrm>
            <a:off x="2690648" y="404935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Consolas"/>
                <a:cs typeface="Consolas"/>
              </a:rPr>
              <a:t>if (o </a:t>
            </a:r>
            <a:r>
              <a:rPr lang="en-GB" sz="1800" dirty="0" err="1">
                <a:latin typeface="Consolas"/>
                <a:cs typeface="Consolas"/>
              </a:rPr>
              <a:t>instanceof</a:t>
            </a:r>
            <a:r>
              <a:rPr lang="en-GB" sz="1800" dirty="0">
                <a:latin typeface="Consolas"/>
                <a:cs typeface="Consolas"/>
              </a:rPr>
              <a:t> Integer num) { ... }</a:t>
            </a:r>
          </a:p>
          <a:p>
            <a:r>
              <a:rPr lang="en-GB" dirty="0">
                <a:latin typeface="Consolas"/>
                <a:cs typeface="Consolas"/>
              </a:rPr>
              <a:t>else if (o instanceof Float num) { ... }</a:t>
            </a:r>
            <a:endParaRPr lang="en-GB" sz="1800" dirty="0">
              <a:latin typeface="Consolas"/>
              <a:cs typeface="Consolas"/>
            </a:endParaRPr>
          </a:p>
          <a:p>
            <a:r>
              <a:rPr lang="en-GB" dirty="0">
                <a:latin typeface="Consolas"/>
                <a:cs typeface="Consolas"/>
              </a:rPr>
              <a:t>else if (o instanceof Long num) { ... 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B5AFD3-379E-25DA-D709-0C87DE4A65F0}"/>
              </a:ext>
            </a:extLst>
          </p:cNvPr>
          <p:cNvCxnSpPr>
            <a:cxnSpLocks/>
          </p:cNvCxnSpPr>
          <p:nvPr/>
        </p:nvCxnSpPr>
        <p:spPr>
          <a:xfrm flipH="1" flipV="1">
            <a:off x="6589986" y="4668675"/>
            <a:ext cx="536028" cy="660070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E5C4D9-9A5F-FE04-8FCF-34E3F102276A}"/>
              </a:ext>
            </a:extLst>
          </p:cNvPr>
          <p:cNvCxnSpPr>
            <a:cxnSpLocks/>
          </p:cNvCxnSpPr>
          <p:nvPr/>
        </p:nvCxnSpPr>
        <p:spPr>
          <a:xfrm flipH="1" flipV="1">
            <a:off x="6321972" y="4931935"/>
            <a:ext cx="804042" cy="396810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3881B70-19D6-97BE-C081-18D107B3CA3E}"/>
              </a:ext>
            </a:extLst>
          </p:cNvPr>
          <p:cNvSpPr txBox="1"/>
          <p:nvPr/>
        </p:nvSpPr>
        <p:spPr>
          <a:xfrm>
            <a:off x="6988480" y="5028109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Need flow scoping to be able</a:t>
            </a:r>
          </a:p>
          <a:p>
            <a:pPr algn="ctr"/>
            <a:r>
              <a:rPr lang="en-US"/>
              <a:t>to reuse num as variable name</a:t>
            </a:r>
          </a:p>
        </p:txBody>
      </p:sp>
    </p:spTree>
    <p:extLst>
      <p:ext uri="{BB962C8B-B14F-4D97-AF65-F5344CB8AC3E}">
        <p14:creationId xmlns:p14="http://schemas.microsoft.com/office/powerpoint/2010/main" val="260030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FD1B-2663-FC4E-96E6-A043A144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For </a:t>
            </a:r>
            <a:r>
              <a:rPr lang="en-US" dirty="0" err="1"/>
              <a:t>instanceof Puzzle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52E8A-0C9B-FD48-81BA-F4AC2877B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993" y="1746113"/>
            <a:ext cx="11464510" cy="841223"/>
          </a:xfrm>
        </p:spPr>
        <p:txBody>
          <a:bodyPr/>
          <a:lstStyle/>
          <a:p>
            <a:r>
              <a:rPr lang="en-US"/>
              <a:t>Will this 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2367C-FE07-DE45-9403-706905D9D064}"/>
              </a:ext>
            </a:extLst>
          </p:cNvPr>
          <p:cNvSpPr txBox="1"/>
          <p:nvPr/>
        </p:nvSpPr>
        <p:spPr>
          <a:xfrm>
            <a:off x="1562630" y="2642760"/>
            <a:ext cx="8414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Object </a:t>
            </a:r>
            <a:r>
              <a:rPr lang="en-GB" dirty="0">
                <a:solidFill>
                  <a:srgbClr val="FF0000"/>
                </a:solidFill>
                <a:latin typeface="Consolas"/>
                <a:cs typeface="Consolas"/>
              </a:rPr>
              <a:t>s</a:t>
            </a:r>
            <a:r>
              <a:rPr lang="en-GB" dirty="0">
                <a:latin typeface="Consolas"/>
                <a:cs typeface="Consolas"/>
              </a:rPr>
              <a:t> = new Object();</a:t>
            </a:r>
          </a:p>
          <a:p>
            <a:endParaRPr lang="en-GB" dirty="0">
              <a:latin typeface="Consolas"/>
              <a:cs typeface="Consolas"/>
            </a:endParaRPr>
          </a:p>
          <a:p>
            <a:r>
              <a:rPr lang="en-GB" dirty="0">
                <a:latin typeface="Consolas"/>
                <a:cs typeface="Consolas"/>
              </a:rPr>
              <a:t>if (</a:t>
            </a:r>
            <a:r>
              <a:rPr lang="en-GB" dirty="0">
                <a:solidFill>
                  <a:srgbClr val="FF0000"/>
                </a:solidFill>
                <a:latin typeface="Consolas"/>
                <a:cs typeface="Consolas"/>
              </a:rPr>
              <a:t>s</a:t>
            </a:r>
            <a:r>
              <a:rPr lang="en-GB" dirty="0">
                <a:latin typeface="Consolas"/>
                <a:cs typeface="Consolas"/>
              </a:rPr>
              <a:t> </a:t>
            </a:r>
            <a:r>
              <a:rPr lang="en-GB" dirty="0" err="1">
                <a:latin typeface="Consolas"/>
                <a:cs typeface="Consolas"/>
              </a:rPr>
              <a:t>instanceof</a:t>
            </a:r>
            <a:r>
              <a:rPr lang="en-GB" dirty="0">
                <a:latin typeface="Consolas"/>
                <a:cs typeface="Consolas"/>
              </a:rPr>
              <a:t> String </a:t>
            </a:r>
            <a:r>
              <a:rPr lang="en-GB" dirty="0">
                <a:solidFill>
                  <a:srgbClr val="FF0000"/>
                </a:solidFill>
                <a:latin typeface="Consolas"/>
                <a:cs typeface="Consolas"/>
              </a:rPr>
              <a:t>s</a:t>
            </a:r>
            <a:r>
              <a:rPr lang="en-GB" dirty="0">
                <a:latin typeface="Consolas"/>
                <a:cs typeface="Consolas"/>
              </a:rPr>
              <a:t>)</a:t>
            </a:r>
          </a:p>
          <a:p>
            <a:r>
              <a:rPr lang="en-GB" dirty="0">
                <a:latin typeface="Consolas"/>
                <a:cs typeface="Consolas"/>
              </a:rPr>
              <a:t>  </a:t>
            </a:r>
            <a:r>
              <a:rPr lang="en-GB" dirty="0" err="1">
                <a:latin typeface="Consolas"/>
                <a:cs typeface="Consolas"/>
              </a:rPr>
              <a:t>System.out.println</a:t>
            </a:r>
            <a:r>
              <a:rPr lang="en-GB" dirty="0">
                <a:latin typeface="Consolas"/>
                <a:cs typeface="Consolas"/>
              </a:rPr>
              <a:t>("String of length " + </a:t>
            </a:r>
            <a:r>
              <a:rPr lang="en-GB" dirty="0" err="1">
                <a:solidFill>
                  <a:srgbClr val="FF0000"/>
                </a:solidFill>
                <a:latin typeface="Consolas"/>
                <a:cs typeface="Consolas"/>
              </a:rPr>
              <a:t>s</a:t>
            </a:r>
            <a:r>
              <a:rPr lang="en-GB" dirty="0" err="1">
                <a:latin typeface="Consolas"/>
                <a:cs typeface="Consolas"/>
              </a:rPr>
              <a:t>.length</a:t>
            </a:r>
            <a:r>
              <a:rPr lang="en-GB" dirty="0">
                <a:latin typeface="Consolas"/>
                <a:cs typeface="Consolas"/>
              </a:rPr>
              <a:t>()); </a:t>
            </a:r>
          </a:p>
          <a:p>
            <a:r>
              <a:rPr lang="en-GB" dirty="0">
                <a:latin typeface="Consolas"/>
                <a:cs typeface="Consolas"/>
              </a:rPr>
              <a:t>else</a:t>
            </a:r>
          </a:p>
          <a:p>
            <a:r>
              <a:rPr lang="en-GB" dirty="0">
                <a:latin typeface="Consolas"/>
                <a:cs typeface="Consolas"/>
              </a:rPr>
              <a:t>  </a:t>
            </a:r>
            <a:r>
              <a:rPr lang="en-GB" dirty="0" err="1">
                <a:latin typeface="Consolas"/>
                <a:cs typeface="Consolas"/>
              </a:rPr>
              <a:t>System.out.println</a:t>
            </a:r>
            <a:r>
              <a:rPr lang="en-GB" dirty="0">
                <a:latin typeface="Consolas"/>
                <a:cs typeface="Consolas"/>
              </a:rPr>
              <a:t>("No string");</a:t>
            </a:r>
          </a:p>
        </p:txBody>
      </p:sp>
    </p:spTree>
    <p:extLst>
      <p:ext uri="{BB962C8B-B14F-4D97-AF65-F5344CB8AC3E}">
        <p14:creationId xmlns:p14="http://schemas.microsoft.com/office/powerpoint/2010/main" val="122444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9F28-6BC3-6F46-9377-74493BB0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Incubator Modules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30A88-639E-8E40-92D6-52D4F83F0E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Defined by JEP 11</a:t>
            </a:r>
          </a:p>
          <a:p>
            <a:r>
              <a:rPr lang="en-US" dirty="0"/>
              <a:t>Non-final APIs and non-final tools</a:t>
            </a:r>
          </a:p>
          <a:p>
            <a:pPr lvl="1"/>
            <a:r>
              <a:rPr lang="en-US" dirty="0"/>
              <a:t>Deliver to developers to solicit feedback</a:t>
            </a:r>
          </a:p>
          <a:p>
            <a:pPr lvl="1"/>
            <a:r>
              <a:rPr lang="en-US" dirty="0"/>
              <a:t>Can result in changes or even removal</a:t>
            </a:r>
          </a:p>
          <a:p>
            <a:pPr lvl="1"/>
            <a:r>
              <a:rPr lang="en-US" dirty="0"/>
              <a:t>First example: HTTP/2 API (Introduced in JDK 9, final in JDK 11)</a:t>
            </a:r>
          </a:p>
        </p:txBody>
      </p:sp>
    </p:spTree>
    <p:extLst>
      <p:ext uri="{BB962C8B-B14F-4D97-AF65-F5344CB8AC3E}">
        <p14:creationId xmlns:p14="http://schemas.microsoft.com/office/powerpoint/2010/main" val="1239296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D1C4C2-C3BA-A698-206A-D8B6FA68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JDK 20 jshell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85AF5-40E5-5F32-6D72-BE8333652F59}"/>
              </a:ext>
            </a:extLst>
          </p:cNvPr>
          <p:cNvSpPr txBox="1"/>
          <p:nvPr/>
        </p:nvSpPr>
        <p:spPr>
          <a:xfrm>
            <a:off x="1785295" y="1690689"/>
            <a:ext cx="863990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latin typeface="+mj-lt"/>
              </a:rPr>
              <a:t>./jshell</a:t>
            </a:r>
          </a:p>
          <a:p>
            <a:r>
              <a:rPr lang="en-GB">
                <a:latin typeface="+mj-lt"/>
              </a:rPr>
              <a:t>|  Welcome to JShell -- Version 20</a:t>
            </a:r>
          </a:p>
          <a:p>
            <a:r>
              <a:rPr lang="en-GB">
                <a:latin typeface="+mj-lt"/>
              </a:rPr>
              <a:t>|  For an introduction type: /help intro</a:t>
            </a:r>
          </a:p>
          <a:p>
            <a:br>
              <a:rPr lang="en-GB">
                <a:latin typeface="+mj-lt"/>
              </a:rPr>
            </a:br>
            <a:endParaRPr lang="en-GB">
              <a:latin typeface="+mj-lt"/>
            </a:endParaRPr>
          </a:p>
          <a:p>
            <a:r>
              <a:rPr lang="en-GB">
                <a:latin typeface="+mj-lt"/>
              </a:rPr>
              <a:t>jshell&gt; Object s = new Object()</a:t>
            </a:r>
          </a:p>
          <a:p>
            <a:r>
              <a:rPr lang="en-GB">
                <a:latin typeface="+mj-lt"/>
              </a:rPr>
              <a:t>s ==&gt; java.lang.Object@12edcd21</a:t>
            </a:r>
          </a:p>
          <a:p>
            <a:br>
              <a:rPr lang="en-GB">
                <a:latin typeface="+mj-lt"/>
              </a:rPr>
            </a:br>
            <a:endParaRPr lang="en-GB">
              <a:latin typeface="+mj-lt"/>
            </a:endParaRPr>
          </a:p>
          <a:p>
            <a:r>
              <a:rPr lang="en-GB">
                <a:latin typeface="+mj-lt"/>
              </a:rPr>
              <a:t>jshell&gt; if (s instanceof String s) {</a:t>
            </a:r>
          </a:p>
          <a:p>
            <a:r>
              <a:rPr lang="en-GB">
                <a:latin typeface="+mj-lt"/>
              </a:rPr>
              <a:t>   ...&gt;     System.out.println("String");</a:t>
            </a:r>
          </a:p>
          <a:p>
            <a:r>
              <a:rPr lang="en-GB">
                <a:latin typeface="+mj-lt"/>
              </a:rPr>
              <a:t>   ...&gt; } else {</a:t>
            </a:r>
          </a:p>
          <a:p>
            <a:r>
              <a:rPr lang="en-GB">
                <a:latin typeface="+mj-lt"/>
              </a:rPr>
              <a:t>   ...&gt;     System.out.println("No string");</a:t>
            </a:r>
          </a:p>
          <a:p>
            <a:r>
              <a:rPr lang="en-GB">
                <a:latin typeface="+mj-lt"/>
              </a:rPr>
              <a:t>   ...&gt; }</a:t>
            </a:r>
          </a:p>
          <a:p>
            <a:r>
              <a:rPr lang="en-GB">
                <a:latin typeface="+mj-lt"/>
              </a:rPr>
              <a:t>No string</a:t>
            </a:r>
          </a:p>
        </p:txBody>
      </p:sp>
    </p:spTree>
    <p:extLst>
      <p:ext uri="{BB962C8B-B14F-4D97-AF65-F5344CB8AC3E}">
        <p14:creationId xmlns:p14="http://schemas.microsoft.com/office/powerpoint/2010/main" val="1424507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Helpful NullPointerException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Who's never had an </a:t>
            </a:r>
            <a:r>
              <a:rPr lang="en-GB" dirty="0" err="1">
                <a:latin typeface="Consolas"/>
                <a:cs typeface="Consolas"/>
              </a:rPr>
              <a:t>NullPointerException</a:t>
            </a:r>
            <a:r>
              <a:rPr lang="en-GB" dirty="0"/>
              <a:t>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Enabled with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-XX:+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ShowCodeDetailsInExceptionMessages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1009" y="2145452"/>
            <a:ext cx="401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/>
                <a:cs typeface="Consolas"/>
              </a:rPr>
              <a:t>a.b.c.i</a:t>
            </a:r>
            <a:r>
              <a:rPr lang="en-GB" dirty="0">
                <a:latin typeface="Consolas"/>
                <a:cs typeface="Consolas"/>
              </a:rPr>
              <a:t> = 99;</a:t>
            </a:r>
          </a:p>
        </p:txBody>
      </p:sp>
      <p:sp>
        <p:nvSpPr>
          <p:cNvPr id="6" name="Rectangle 5"/>
          <p:cNvSpPr/>
          <p:nvPr/>
        </p:nvSpPr>
        <p:spPr>
          <a:xfrm>
            <a:off x="661009" y="3012234"/>
            <a:ext cx="9002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Exception in thread "main" </a:t>
            </a:r>
            <a:r>
              <a:rPr lang="en-GB" dirty="0" err="1">
                <a:latin typeface="Consolas"/>
                <a:cs typeface="Consolas"/>
              </a:rPr>
              <a:t>java.lang.NullPointerException</a:t>
            </a:r>
            <a:endParaRPr lang="en-GB" dirty="0">
              <a:latin typeface="Consolas"/>
              <a:cs typeface="Consolas"/>
            </a:endParaRPr>
          </a:p>
          <a:p>
            <a:r>
              <a:rPr lang="en-GB" dirty="0">
                <a:latin typeface="Consolas"/>
                <a:cs typeface="Consolas"/>
              </a:rPr>
              <a:t>    at </a:t>
            </a:r>
            <a:r>
              <a:rPr lang="en-GB" dirty="0" err="1">
                <a:latin typeface="Consolas"/>
                <a:cs typeface="Consolas"/>
              </a:rPr>
              <a:t>Prog.main</a:t>
            </a:r>
            <a:r>
              <a:rPr lang="en-GB" dirty="0">
                <a:latin typeface="Consolas"/>
                <a:cs typeface="Consolas"/>
              </a:rPr>
              <a:t>(Prog.java:5)</a:t>
            </a:r>
          </a:p>
        </p:txBody>
      </p:sp>
      <p:sp>
        <p:nvSpPr>
          <p:cNvPr id="7" name="Rectangle 6"/>
          <p:cNvSpPr/>
          <p:nvPr/>
        </p:nvSpPr>
        <p:spPr>
          <a:xfrm>
            <a:off x="661009" y="4211413"/>
            <a:ext cx="100257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Exception in thread "main" </a:t>
            </a:r>
            <a:r>
              <a:rPr lang="en-GB" dirty="0" err="1">
                <a:latin typeface="Consolas"/>
                <a:cs typeface="Consolas"/>
              </a:rPr>
              <a:t>java.lang.NullPointerException</a:t>
            </a:r>
            <a:r>
              <a:rPr lang="en-GB" dirty="0">
                <a:latin typeface="Consolas"/>
                <a:cs typeface="Consolas"/>
              </a:rPr>
              <a:t>: </a:t>
            </a:r>
          </a:p>
          <a:p>
            <a:r>
              <a:rPr lang="en-GB" dirty="0">
                <a:latin typeface="Consolas"/>
                <a:cs typeface="Consolas"/>
              </a:rPr>
              <a:t>        Cannot read field "c" because "</a:t>
            </a:r>
            <a:r>
              <a:rPr lang="en-GB" dirty="0" err="1">
                <a:latin typeface="Consolas"/>
                <a:cs typeface="Consolas"/>
              </a:rPr>
              <a:t>a.b</a:t>
            </a:r>
            <a:r>
              <a:rPr lang="en-GB" dirty="0">
                <a:latin typeface="Consolas"/>
                <a:cs typeface="Consolas"/>
              </a:rPr>
              <a:t>" is null</a:t>
            </a:r>
          </a:p>
          <a:p>
            <a:r>
              <a:rPr lang="en-GB" dirty="0">
                <a:latin typeface="Consolas"/>
                <a:cs typeface="Consolas"/>
              </a:rPr>
              <a:t>    at </a:t>
            </a:r>
            <a:r>
              <a:rPr lang="en-GB" dirty="0" err="1">
                <a:latin typeface="Consolas"/>
                <a:cs typeface="Consolas"/>
              </a:rPr>
              <a:t>Prog.main</a:t>
            </a:r>
            <a:r>
              <a:rPr lang="en-GB" dirty="0">
                <a:latin typeface="Consolas"/>
                <a:cs typeface="Consolas"/>
              </a:rPr>
              <a:t>(Prog.java:5)</a:t>
            </a:r>
          </a:p>
        </p:txBody>
      </p:sp>
    </p:spTree>
    <p:extLst>
      <p:ext uri="{BB962C8B-B14F-4D97-AF65-F5344CB8AC3E}">
        <p14:creationId xmlns:p14="http://schemas.microsoft.com/office/powerpoint/2010/main" val="231789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BF4393-D664-AA4F-980D-C2205BA9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JDK 15</a:t>
            </a:r>
          </a:p>
        </p:txBody>
      </p:sp>
    </p:spTree>
    <p:extLst>
      <p:ext uri="{BB962C8B-B14F-4D97-AF65-F5344CB8AC3E}">
        <p14:creationId xmlns:p14="http://schemas.microsoft.com/office/powerpoint/2010/main" val="2653739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695B-D34D-134F-B4E0-AC0B51767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94" y="337481"/>
            <a:ext cx="11464510" cy="1353208"/>
          </a:xfrm>
        </p:spPr>
        <p:txBody>
          <a:bodyPr/>
          <a:lstStyle/>
          <a:p>
            <a:r>
              <a:rPr lang="en-US" dirty="0"/>
              <a:t>Java Inheritance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6CE9BD8-C6E7-2042-9854-179B8A90C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993" y="1746113"/>
            <a:ext cx="11464510" cy="4351338"/>
          </a:xfrm>
        </p:spPr>
        <p:txBody>
          <a:bodyPr/>
          <a:lstStyle/>
          <a:p>
            <a:r>
              <a:rPr lang="en-US" dirty="0"/>
              <a:t>A class (or interface) in Java can be sub-classed by any class</a:t>
            </a:r>
          </a:p>
          <a:p>
            <a:pPr lvl="1"/>
            <a:r>
              <a:rPr lang="en-US" dirty="0"/>
              <a:t>Unless it is marked as final</a:t>
            </a:r>
          </a:p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F75009-EA2D-804C-8D19-CBF26F9053D3}"/>
              </a:ext>
            </a:extLst>
          </p:cNvPr>
          <p:cNvGrpSpPr/>
          <p:nvPr/>
        </p:nvGrpSpPr>
        <p:grpSpPr>
          <a:xfrm>
            <a:off x="2255180" y="2564885"/>
            <a:ext cx="7059187" cy="3559531"/>
            <a:chOff x="1691385" y="1923663"/>
            <a:chExt cx="5294390" cy="266964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088E92C-7BBC-3B4C-9E31-CCB6019EDA29}"/>
                </a:ext>
              </a:extLst>
            </p:cNvPr>
            <p:cNvSpPr/>
            <p:nvPr/>
          </p:nvSpPr>
          <p:spPr>
            <a:xfrm>
              <a:off x="3590809" y="1923663"/>
              <a:ext cx="1531434" cy="936702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venir Next LT Pro" panose="020B0504020202020204" pitchFamily="34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80C47CB7-1B5E-D849-A65D-3F07770AE16F}"/>
                </a:ext>
              </a:extLst>
            </p:cNvPr>
            <p:cNvSpPr/>
            <p:nvPr/>
          </p:nvSpPr>
          <p:spPr>
            <a:xfrm>
              <a:off x="1691385" y="3656609"/>
              <a:ext cx="1531434" cy="936702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venir Next LT Pro" panose="020B0504020202020204" pitchFamily="34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9FB2E21-E153-5D48-BF6E-E5347CAE120F}"/>
                </a:ext>
              </a:extLst>
            </p:cNvPr>
            <p:cNvSpPr/>
            <p:nvPr/>
          </p:nvSpPr>
          <p:spPr>
            <a:xfrm>
              <a:off x="3590809" y="3655681"/>
              <a:ext cx="1531434" cy="936702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venir Next LT Pro" panose="020B0504020202020204" pitchFamily="34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46B0022-D143-974D-B298-43AEAD0E9B7D}"/>
                </a:ext>
              </a:extLst>
            </p:cNvPr>
            <p:cNvSpPr/>
            <p:nvPr/>
          </p:nvSpPr>
          <p:spPr>
            <a:xfrm>
              <a:off x="5454341" y="3647319"/>
              <a:ext cx="1531434" cy="936702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venir Next LT Pro" panose="020B05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FD0BB5-8310-C747-84BF-9E002797F659}"/>
                </a:ext>
              </a:extLst>
            </p:cNvPr>
            <p:cNvSpPr txBox="1"/>
            <p:nvPr/>
          </p:nvSpPr>
          <p:spPr>
            <a:xfrm>
              <a:off x="3860296" y="2191959"/>
              <a:ext cx="99246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latin typeface="Avenir Next LT Pro" panose="020B0504020202020204" pitchFamily="34" charset="0"/>
                </a:rPr>
                <a:t>Shape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B336A1-CA0E-A74C-B8FB-EC79A884F118}"/>
                </a:ext>
              </a:extLst>
            </p:cNvPr>
            <p:cNvSpPr txBox="1"/>
            <p:nvPr/>
          </p:nvSpPr>
          <p:spPr>
            <a:xfrm>
              <a:off x="1752670" y="3923977"/>
              <a:ext cx="1431043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latin typeface="Avenir Next LT Pro" panose="020B0504020202020204" pitchFamily="34" charset="0"/>
                </a:rPr>
                <a:t>Triangle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CCF9A7-3481-9343-BE63-369022EB2B33}"/>
                </a:ext>
              </a:extLst>
            </p:cNvPr>
            <p:cNvSpPr txBox="1"/>
            <p:nvPr/>
          </p:nvSpPr>
          <p:spPr>
            <a:xfrm>
              <a:off x="3609554" y="3923977"/>
              <a:ext cx="1494109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latin typeface="Avenir Next LT Pro" panose="020B0504020202020204" pitchFamily="34" charset="0"/>
                </a:rPr>
                <a:t>Square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ACA122-4EE3-5046-8AE6-3A9A7471E12D}"/>
                </a:ext>
              </a:extLst>
            </p:cNvPr>
            <p:cNvSpPr txBox="1"/>
            <p:nvPr/>
          </p:nvSpPr>
          <p:spPr>
            <a:xfrm>
              <a:off x="5501899" y="3923977"/>
              <a:ext cx="145121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latin typeface="Avenir Next LT Pro" panose="020B0504020202020204" pitchFamily="34" charset="0"/>
                </a:rPr>
                <a:t>Pentagon</a:t>
              </a:r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F9581660-6FC3-2E4E-8E56-42951B43B883}"/>
                </a:ext>
              </a:extLst>
            </p:cNvPr>
            <p:cNvSpPr/>
            <p:nvPr/>
          </p:nvSpPr>
          <p:spPr>
            <a:xfrm>
              <a:off x="4248730" y="2860365"/>
              <a:ext cx="215591" cy="267629"/>
            </a:xfrm>
            <a:prstGeom prst="triangle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venir Next LT Pro" panose="020B0504020202020204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B759BD9-A35D-D545-AD94-E88078459217}"/>
                </a:ext>
              </a:extLst>
            </p:cNvPr>
            <p:cNvCxnSpPr/>
            <p:nvPr/>
          </p:nvCxnSpPr>
          <p:spPr>
            <a:xfrm>
              <a:off x="2457102" y="3373321"/>
              <a:ext cx="3798848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3462E64-90F5-0141-BE7B-24EB1932D793}"/>
                </a:ext>
              </a:extLst>
            </p:cNvPr>
            <p:cNvCxnSpPr>
              <a:cxnSpLocks/>
              <a:stCxn id="13" idx="3"/>
              <a:endCxn id="7" idx="0"/>
            </p:cNvCxnSpPr>
            <p:nvPr/>
          </p:nvCxnSpPr>
          <p:spPr>
            <a:xfrm>
              <a:off x="4356526" y="3127994"/>
              <a:ext cx="0" cy="527687"/>
            </a:xfrm>
            <a:prstGeom prst="line">
              <a:avLst/>
            </a:prstGeom>
            <a:ln w="12700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F124371-60FA-7742-AE1E-BEB1C9CE10E5}"/>
                </a:ext>
              </a:extLst>
            </p:cNvPr>
            <p:cNvCxnSpPr/>
            <p:nvPr/>
          </p:nvCxnSpPr>
          <p:spPr>
            <a:xfrm flipH="1">
              <a:off x="2457101" y="3380284"/>
              <a:ext cx="1" cy="252761"/>
            </a:xfrm>
            <a:prstGeom prst="line">
              <a:avLst/>
            </a:prstGeom>
            <a:ln w="12700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C0FAC0-1106-7945-AAE4-7440FC97F9B1}"/>
                </a:ext>
              </a:extLst>
            </p:cNvPr>
            <p:cNvCxnSpPr/>
            <p:nvPr/>
          </p:nvCxnSpPr>
          <p:spPr>
            <a:xfrm flipH="1">
              <a:off x="6255948" y="3373183"/>
              <a:ext cx="1" cy="252761"/>
            </a:xfrm>
            <a:prstGeom prst="line">
              <a:avLst/>
            </a:prstGeom>
            <a:ln w="12700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7494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CB3E-B9D6-7146-86ED-C140EFDE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Sealed Classes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B0B06-F1A2-D541-8E00-486CF892CC15}"/>
              </a:ext>
            </a:extLst>
          </p:cNvPr>
          <p:cNvSpPr/>
          <p:nvPr/>
        </p:nvSpPr>
        <p:spPr>
          <a:xfrm>
            <a:off x="1643931" y="2071610"/>
            <a:ext cx="892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dirty="0">
                <a:solidFill>
                  <a:srgbClr val="FF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sealed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class Shape </a:t>
            </a:r>
            <a:r>
              <a:rPr lang="en-US" dirty="0">
                <a:solidFill>
                  <a:srgbClr val="FF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permits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Triangle, Square, Pentagon { ... }</a:t>
            </a:r>
            <a:r>
              <a:rPr lang="en-GB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DC17F94-49E3-0A40-99DD-E48C8D2B6012}"/>
              </a:ext>
            </a:extLst>
          </p:cNvPr>
          <p:cNvGrpSpPr/>
          <p:nvPr/>
        </p:nvGrpSpPr>
        <p:grpSpPr>
          <a:xfrm>
            <a:off x="2628492" y="2727566"/>
            <a:ext cx="4752741" cy="2219009"/>
            <a:chOff x="1252770" y="3079037"/>
            <a:chExt cx="3564556" cy="1664257"/>
          </a:xfrm>
          <a:effectLst/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02ED66A-0570-194E-BF32-47D6342941EB}"/>
                </a:ext>
              </a:extLst>
            </p:cNvPr>
            <p:cNvSpPr/>
            <p:nvPr/>
          </p:nvSpPr>
          <p:spPr>
            <a:xfrm>
              <a:off x="2531596" y="3079037"/>
              <a:ext cx="1031069" cy="58393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>
                <a:latin typeface="Avenir Next LT Pro" panose="020B0504020202020204" pitchFamily="34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5FA327A-423B-894A-94F3-84C2752854EF}"/>
                </a:ext>
              </a:extLst>
            </p:cNvPr>
            <p:cNvSpPr/>
            <p:nvPr/>
          </p:nvSpPr>
          <p:spPr>
            <a:xfrm>
              <a:off x="1252770" y="4159355"/>
              <a:ext cx="1031069" cy="58393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>
                <a:latin typeface="Avenir Next LT Pro" panose="020B0504020202020204" pitchFamily="34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05C8853-40A5-0347-B0DC-3C889B092DE0}"/>
                </a:ext>
              </a:extLst>
            </p:cNvPr>
            <p:cNvSpPr/>
            <p:nvPr/>
          </p:nvSpPr>
          <p:spPr>
            <a:xfrm>
              <a:off x="2531596" y="4158776"/>
              <a:ext cx="1031069" cy="58393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>
                <a:latin typeface="Avenir Next LT Pro" panose="020B0504020202020204" pitchFamily="34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F712948-F1F3-9D48-820E-D8909131097F}"/>
                </a:ext>
              </a:extLst>
            </p:cNvPr>
            <p:cNvSpPr/>
            <p:nvPr/>
          </p:nvSpPr>
          <p:spPr>
            <a:xfrm>
              <a:off x="3786257" y="4153563"/>
              <a:ext cx="1031069" cy="58393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>
                <a:latin typeface="Avenir Next LT Pro" panose="020B05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9FD28E-40BF-604B-AA43-46A65BA91457}"/>
                </a:ext>
              </a:extLst>
            </p:cNvPr>
            <p:cNvSpPr txBox="1"/>
            <p:nvPr/>
          </p:nvSpPr>
          <p:spPr>
            <a:xfrm>
              <a:off x="2713034" y="3246293"/>
              <a:ext cx="6681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Shape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C9FD36-1D01-5041-B039-4C78C80EA704}"/>
                </a:ext>
              </a:extLst>
            </p:cNvPr>
            <p:cNvSpPr txBox="1"/>
            <p:nvPr/>
          </p:nvSpPr>
          <p:spPr>
            <a:xfrm>
              <a:off x="1405426" y="4326032"/>
              <a:ext cx="7406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Triangle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3F44BA-7103-CB4B-8AFC-75DA55426695}"/>
                </a:ext>
              </a:extLst>
            </p:cNvPr>
            <p:cNvSpPr txBox="1"/>
            <p:nvPr/>
          </p:nvSpPr>
          <p:spPr>
            <a:xfrm>
              <a:off x="2616070" y="4326032"/>
              <a:ext cx="8579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Square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240824-B21A-4F45-A2F0-0F961147FE3E}"/>
                </a:ext>
              </a:extLst>
            </p:cNvPr>
            <p:cNvSpPr txBox="1"/>
            <p:nvPr/>
          </p:nvSpPr>
          <p:spPr>
            <a:xfrm>
              <a:off x="3834966" y="4326032"/>
              <a:ext cx="9205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Pentagon</a:t>
              </a:r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50E84716-CD68-2A4B-A5AD-379B135BA723}"/>
                </a:ext>
              </a:extLst>
            </p:cNvPr>
            <p:cNvSpPr/>
            <p:nvPr/>
          </p:nvSpPr>
          <p:spPr>
            <a:xfrm>
              <a:off x="2974555" y="3662976"/>
              <a:ext cx="145151" cy="166840"/>
            </a:xfrm>
            <a:prstGeom prst="triangle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8196F6-FC89-0445-8584-868B1D3B01ED}"/>
                </a:ext>
              </a:extLst>
            </p:cNvPr>
            <p:cNvCxnSpPr/>
            <p:nvPr/>
          </p:nvCxnSpPr>
          <p:spPr>
            <a:xfrm>
              <a:off x="1768305" y="3982753"/>
              <a:ext cx="2557652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54FF80D-BEA5-8D44-9DB7-0A0CE7D968F5}"/>
                </a:ext>
              </a:extLst>
            </p:cNvPr>
            <p:cNvCxnSpPr>
              <a:cxnSpLocks/>
              <a:stCxn id="14" idx="3"/>
              <a:endCxn id="8" idx="0"/>
            </p:cNvCxnSpPr>
            <p:nvPr/>
          </p:nvCxnSpPr>
          <p:spPr>
            <a:xfrm>
              <a:off x="3047131" y="3829816"/>
              <a:ext cx="0" cy="328960"/>
            </a:xfrm>
            <a:prstGeom prst="line">
              <a:avLst/>
            </a:prstGeom>
            <a:ln w="12700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BCA9A74-8C25-A348-ACAD-18336E7433D6}"/>
                </a:ext>
              </a:extLst>
            </p:cNvPr>
            <p:cNvCxnSpPr/>
            <p:nvPr/>
          </p:nvCxnSpPr>
          <p:spPr>
            <a:xfrm flipH="1">
              <a:off x="1768304" y="3987094"/>
              <a:ext cx="1" cy="157571"/>
            </a:xfrm>
            <a:prstGeom prst="line">
              <a:avLst/>
            </a:prstGeom>
            <a:ln w="12700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31720E-9FCF-6544-A4D5-30401EE120BF}"/>
                </a:ext>
              </a:extLst>
            </p:cNvPr>
            <p:cNvCxnSpPr/>
            <p:nvPr/>
          </p:nvCxnSpPr>
          <p:spPr>
            <a:xfrm flipH="1">
              <a:off x="4325955" y="3982667"/>
              <a:ext cx="1" cy="157571"/>
            </a:xfrm>
            <a:prstGeom prst="line">
              <a:avLst/>
            </a:prstGeom>
            <a:ln w="12700"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F5A9219-33A7-7849-8AF7-77BF1C64B8EA}"/>
              </a:ext>
            </a:extLst>
          </p:cNvPr>
          <p:cNvGrpSpPr/>
          <p:nvPr/>
        </p:nvGrpSpPr>
        <p:grpSpPr>
          <a:xfrm>
            <a:off x="5727817" y="2850240"/>
            <a:ext cx="3359476" cy="2088613"/>
            <a:chOff x="3577264" y="3171041"/>
            <a:chExt cx="2519607" cy="1566460"/>
          </a:xfrm>
          <a:effectLst/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320F8040-7276-A143-B8F6-787442E5FABB}"/>
                </a:ext>
              </a:extLst>
            </p:cNvPr>
            <p:cNvSpPr/>
            <p:nvPr/>
          </p:nvSpPr>
          <p:spPr>
            <a:xfrm>
              <a:off x="5065802" y="4153562"/>
              <a:ext cx="1031069" cy="58393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812739-5C7D-D641-802A-8479FF14CE53}"/>
                </a:ext>
              </a:extLst>
            </p:cNvPr>
            <p:cNvSpPr txBox="1"/>
            <p:nvPr/>
          </p:nvSpPr>
          <p:spPr>
            <a:xfrm>
              <a:off x="5187840" y="4326032"/>
              <a:ext cx="78698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Circle</a:t>
              </a:r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C6B9E937-9C42-DC42-9A4F-2B8E2AAFDABB}"/>
                </a:ext>
              </a:extLst>
            </p:cNvPr>
            <p:cNvSpPr/>
            <p:nvPr/>
          </p:nvSpPr>
          <p:spPr>
            <a:xfrm rot="16200000">
              <a:off x="3588108" y="3296226"/>
              <a:ext cx="145151" cy="166840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719A048-1C7D-D346-AAC7-9A6AC5E15521}"/>
                </a:ext>
              </a:extLst>
            </p:cNvPr>
            <p:cNvCxnSpPr>
              <a:cxnSpLocks/>
            </p:cNvCxnSpPr>
            <p:nvPr/>
          </p:nvCxnSpPr>
          <p:spPr>
            <a:xfrm>
              <a:off x="3744104" y="3388848"/>
              <a:ext cx="183723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7832FE2-A30A-4946-B86B-D63109C0FA6F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5576748" y="3388848"/>
              <a:ext cx="4589" cy="764714"/>
            </a:xfrm>
            <a:prstGeom prst="line">
              <a:avLst/>
            </a:prstGeom>
            <a:ln w="127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8DD465-50FA-654D-829C-F79DD23F47A1}"/>
                </a:ext>
              </a:extLst>
            </p:cNvPr>
            <p:cNvSpPr txBox="1"/>
            <p:nvPr/>
          </p:nvSpPr>
          <p:spPr>
            <a:xfrm>
              <a:off x="4635992" y="3171041"/>
              <a:ext cx="374030" cy="377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667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8635269-7188-54E5-3DCB-DE1A83BC61B0}"/>
              </a:ext>
            </a:extLst>
          </p:cNvPr>
          <p:cNvSpPr txBox="1"/>
          <p:nvPr/>
        </p:nvSpPr>
        <p:spPr>
          <a:xfrm>
            <a:off x="2435123" y="5455652"/>
            <a:ext cx="7340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j-lt"/>
              </a:rPr>
              <a:t>java: class is not allowed to extend sealed class: Shape (as it is not listed in its permits clause)</a:t>
            </a:r>
          </a:p>
        </p:txBody>
      </p:sp>
    </p:spTree>
    <p:extLst>
      <p:ext uri="{BB962C8B-B14F-4D97-AF65-F5344CB8AC3E}">
        <p14:creationId xmlns:p14="http://schemas.microsoft.com/office/powerpoint/2010/main" val="115466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46B0-A827-C545-809D-78B20B12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Sealed Classes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CE7A2-D291-524B-A949-92B03B6DAB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All sub-classes must have inheritance capabilities explicitly specified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F3B00-EC4F-0E41-A11E-7B2BF5D71941}"/>
              </a:ext>
            </a:extLst>
          </p:cNvPr>
          <p:cNvSpPr/>
          <p:nvPr/>
        </p:nvSpPr>
        <p:spPr>
          <a:xfrm>
            <a:off x="649224" y="2150241"/>
            <a:ext cx="10442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// Restrict sub-classes to defined set</a:t>
            </a:r>
          </a:p>
          <a:p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dirty="0">
                <a:solidFill>
                  <a:srgbClr val="FF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sealed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class Triangle </a:t>
            </a:r>
            <a:r>
              <a:rPr lang="en-US" dirty="0">
                <a:solidFill>
                  <a:srgbClr val="FF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permits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Equilateral, </a:t>
            </a:r>
            <a:r>
              <a:rPr lang="en-US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Isosoles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extends Shape { ... }</a:t>
            </a:r>
            <a:r>
              <a:rPr lang="en-GB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35521C-7BC1-924D-8BAD-9242F9C493DA}"/>
              </a:ext>
            </a:extLst>
          </p:cNvPr>
          <p:cNvSpPr/>
          <p:nvPr/>
        </p:nvSpPr>
        <p:spPr>
          <a:xfrm>
            <a:off x="649224" y="3174123"/>
            <a:ext cx="6263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// Prevent any further sub-classing</a:t>
            </a:r>
          </a:p>
          <a:p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dirty="0">
                <a:solidFill>
                  <a:srgbClr val="FF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final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class Square extends Shape { ... }</a:t>
            </a:r>
            <a:r>
              <a:rPr lang="en-GB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40138B-2804-FF42-A0B7-EF7DD5AA99B2}"/>
              </a:ext>
            </a:extLst>
          </p:cNvPr>
          <p:cNvSpPr/>
          <p:nvPr/>
        </p:nvSpPr>
        <p:spPr>
          <a:xfrm>
            <a:off x="649224" y="4198005"/>
            <a:ext cx="71497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// Allow any classes to sub-class this one (open)</a:t>
            </a:r>
          </a:p>
          <a:p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dirty="0">
                <a:solidFill>
                  <a:srgbClr val="FF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non-sealed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class Pentagon extends Shape { ... }</a:t>
            </a:r>
            <a:r>
              <a:rPr lang="en-GB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C833A-E86F-5E45-AEDB-8B530B936B48}"/>
              </a:ext>
            </a:extLst>
          </p:cNvPr>
          <p:cNvSpPr txBox="1"/>
          <p:nvPr/>
        </p:nvSpPr>
        <p:spPr>
          <a:xfrm>
            <a:off x="7973957" y="3736340"/>
            <a:ext cx="394180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latin typeface="+mj-lt"/>
              </a:rPr>
              <a:t>int non = 4;</a:t>
            </a:r>
          </a:p>
          <a:p>
            <a:r>
              <a:rPr lang="en-US" sz="2400">
                <a:latin typeface="+mj-lt"/>
              </a:rPr>
              <a:t>int sealed = 2;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29AA17-EE58-EB4A-92E5-50FB7560ABEF}"/>
              </a:ext>
            </a:extLst>
          </p:cNvPr>
          <p:cNvSpPr txBox="1"/>
          <p:nvPr/>
        </p:nvSpPr>
        <p:spPr>
          <a:xfrm>
            <a:off x="7973956" y="4786799"/>
            <a:ext cx="39418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latin typeface="+mj-lt"/>
              </a:rPr>
              <a:t>sealed = non-sealed;</a:t>
            </a:r>
          </a:p>
        </p:txBody>
      </p:sp>
    </p:spTree>
    <p:extLst>
      <p:ext uri="{BB962C8B-B14F-4D97-AF65-F5344CB8AC3E}">
        <p14:creationId xmlns:p14="http://schemas.microsoft.com/office/powerpoint/2010/main" val="392400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3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0063-BC2F-0646-86B4-9DAF47826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 (Second Preview)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E08AF-64DE-4541-9B94-6E9926F08B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Record fields are now (really) final</a:t>
            </a:r>
          </a:p>
          <a:p>
            <a:pPr lvl="1"/>
            <a:r>
              <a:rPr lang="en-US" dirty="0"/>
              <a:t>Cannot be changed via reflection (will throw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IllegalAccessException</a:t>
            </a:r>
            <a:r>
              <a:rPr lang="en-US" dirty="0"/>
              <a:t>) </a:t>
            </a:r>
          </a:p>
          <a:p>
            <a:r>
              <a:rPr lang="en-US" dirty="0"/>
              <a:t>Native methods now explicitly prohibited</a:t>
            </a:r>
          </a:p>
          <a:p>
            <a:pPr lvl="1"/>
            <a:r>
              <a:rPr lang="en-US" dirty="0"/>
              <a:t>Could introduce </a:t>
            </a:r>
            <a:r>
              <a:rPr lang="en-US" dirty="0" err="1"/>
              <a:t>behaviour</a:t>
            </a:r>
            <a:r>
              <a:rPr lang="en-US" dirty="0"/>
              <a:t> dependent on external state</a:t>
            </a:r>
          </a:p>
        </p:txBody>
      </p:sp>
    </p:spTree>
    <p:extLst>
      <p:ext uri="{BB962C8B-B14F-4D97-AF65-F5344CB8AC3E}">
        <p14:creationId xmlns:p14="http://schemas.microsoft.com/office/powerpoint/2010/main" val="354887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0063-BC2F-0646-86B4-9DAF47826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 (Second Preview)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E08AF-64DE-4541-9B94-6E9926F08B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records</a:t>
            </a:r>
          </a:p>
          <a:p>
            <a:pPr lvl="1"/>
            <a:r>
              <a:rPr lang="en-US" dirty="0"/>
              <a:t>Like a local class</a:t>
            </a:r>
          </a:p>
          <a:p>
            <a:pPr lvl="1"/>
            <a:r>
              <a:rPr lang="en-US" dirty="0"/>
              <a:t>Implicitly static (also now applies to enums and interfaces)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66030D-9407-D44C-969D-F6DA6A5D76E5}"/>
              </a:ext>
            </a:extLst>
          </p:cNvPr>
          <p:cNvSpPr/>
          <p:nvPr/>
        </p:nvSpPr>
        <p:spPr>
          <a:xfrm>
            <a:off x="471448" y="2771888"/>
            <a:ext cx="11720552" cy="2965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List&lt;Seller&gt;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findTopSellers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(List&lt;Seller&gt; sellers, int month) {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// Local record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record Sales(Seller seller, double sales) {} 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sellers.stream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.map(seller -&gt; new Sales(seller,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salesInMonth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(seller, month)))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.sorted((s1, s2) -&gt;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Double.compare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(s2.sales(), s1.sales()))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.map(Sales::seller)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.collect(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256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0063-BC2F-0646-86B4-9DAF47826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 (Second Preview)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E08AF-64DE-4541-9B94-6E9926F08B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Records work with sealed classes (interfaces)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ABDFCA-5753-7646-AEEC-AAB67B3EC7FB}"/>
              </a:ext>
            </a:extLst>
          </p:cNvPr>
          <p:cNvSpPr/>
          <p:nvPr/>
        </p:nvSpPr>
        <p:spPr>
          <a:xfrm>
            <a:off x="649224" y="2139696"/>
            <a:ext cx="1033842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 sealed interface Car permits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RedCar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BlueCar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... }</a:t>
            </a:r>
            <a:endParaRPr lang="en-GB" sz="2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GB" sz="2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 record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RedCar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(int w) implements Car { ... }</a:t>
            </a:r>
            <a:endParaRPr lang="en-GB" sz="2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 record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BlueCar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(long w, int c) implements Car { ... }</a:t>
            </a:r>
            <a:endParaRPr lang="en-GB" sz="2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36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Helpful NullPointerException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Now turned on by default</a:t>
            </a:r>
          </a:p>
          <a:p>
            <a:r>
              <a:rPr lang="en-GB" dirty="0"/>
              <a:t>Very sensible</a:t>
            </a:r>
          </a:p>
        </p:txBody>
      </p:sp>
    </p:spTree>
    <p:extLst>
      <p:ext uri="{BB962C8B-B14F-4D97-AF65-F5344CB8AC3E}">
        <p14:creationId xmlns:p14="http://schemas.microsoft.com/office/powerpoint/2010/main" val="100812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E7E8-7E79-DC4A-A8A8-3A0DF47C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40807-CA07-A344-BFDE-B09AAA7C81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Defined by JEP 12</a:t>
            </a:r>
          </a:p>
          <a:p>
            <a:r>
              <a:rPr lang="en-US" dirty="0"/>
              <a:t>New feature of the Java language, JVM or Java SE APIs</a:t>
            </a:r>
          </a:p>
          <a:p>
            <a:pPr lvl="1"/>
            <a:r>
              <a:rPr lang="en-US" dirty="0"/>
              <a:t>Fully specified, fully implemented but not permanent</a:t>
            </a:r>
          </a:p>
          <a:p>
            <a:pPr lvl="1"/>
            <a:r>
              <a:rPr lang="en-US" dirty="0"/>
              <a:t>Solicit developer real-world use and experience</a:t>
            </a:r>
          </a:p>
          <a:p>
            <a:pPr lvl="1"/>
            <a:r>
              <a:rPr lang="en-US" dirty="0"/>
              <a:t>May lead to becoming a permanent feature in future release</a:t>
            </a:r>
          </a:p>
          <a:p>
            <a:r>
              <a:rPr lang="en-US" dirty="0"/>
              <a:t>Must be explicitly enabled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--release 17 --enable-preview ...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java --enable-preview ...</a:t>
            </a:r>
          </a:p>
          <a:p>
            <a:r>
              <a:rPr lang="en-US" dirty="0"/>
              <a:t>Preview APIs</a:t>
            </a:r>
          </a:p>
          <a:p>
            <a:pPr lvl="1"/>
            <a:r>
              <a:rPr lang="en-US" dirty="0"/>
              <a:t>May be required for a preview language feature</a:t>
            </a:r>
          </a:p>
          <a:p>
            <a:pPr lvl="1"/>
            <a:r>
              <a:rPr lang="en-US" dirty="0"/>
              <a:t>Part of the Java SE API (java or </a:t>
            </a:r>
            <a:r>
              <a:rPr lang="en-US" dirty="0" err="1"/>
              <a:t>javax</a:t>
            </a:r>
            <a:r>
              <a:rPr lang="en-US" dirty="0"/>
              <a:t> namespace)</a:t>
            </a:r>
          </a:p>
        </p:txBody>
      </p:sp>
    </p:spTree>
    <p:extLst>
      <p:ext uri="{BB962C8B-B14F-4D97-AF65-F5344CB8AC3E}">
        <p14:creationId xmlns:p14="http://schemas.microsoft.com/office/powerpoint/2010/main" val="23884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BF4393-D664-AA4F-980D-C2205BA9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JDK 17</a:t>
            </a:r>
          </a:p>
        </p:txBody>
      </p:sp>
    </p:spTree>
    <p:extLst>
      <p:ext uri="{BB962C8B-B14F-4D97-AF65-F5344CB8AC3E}">
        <p14:creationId xmlns:p14="http://schemas.microsoft.com/office/powerpoint/2010/main" val="4256971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D392-0B85-BF4A-A1B2-A0BEF9FE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Matching For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BC877-CA89-804C-B270-5CA738D91E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Switch is limited on what types you can use (Integral values, Strings, enumerations)</a:t>
            </a:r>
          </a:p>
          <a:p>
            <a:r>
              <a:rPr lang="en-US"/>
              <a:t>Expanded to allow type patterns to be matched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19E52-8696-6845-99BB-1D4C0296D77B}"/>
              </a:ext>
            </a:extLst>
          </p:cNvPr>
          <p:cNvSpPr txBox="1"/>
          <p:nvPr/>
        </p:nvSpPr>
        <p:spPr>
          <a:xfrm>
            <a:off x="1427171" y="2971800"/>
            <a:ext cx="93376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nsolas"/>
                <a:cs typeface="Consolas"/>
              </a:rPr>
              <a:t>void typeTester(Object o) {</a:t>
            </a:r>
          </a:p>
          <a:p>
            <a:r>
              <a:rPr lang="en-GB" sz="1600" dirty="0">
                <a:latin typeface="Consolas"/>
                <a:cs typeface="Consolas"/>
              </a:rPr>
              <a:t>  switch (o) {</a:t>
            </a:r>
          </a:p>
          <a:p>
            <a:r>
              <a:rPr lang="en-GB" sz="1600" dirty="0">
                <a:latin typeface="Consolas"/>
                <a:cs typeface="Consolas"/>
              </a:rPr>
              <a:t>    case null -&gt; System.out.println("Null type");</a:t>
            </a:r>
          </a:p>
          <a:p>
            <a:r>
              <a:rPr lang="en-GB" sz="1600" dirty="0">
                <a:latin typeface="Consolas"/>
                <a:cs typeface="Consolas"/>
              </a:rPr>
              <a:t>    case String s -&gt; System.out.println("String: " + s);</a:t>
            </a:r>
          </a:p>
          <a:p>
            <a:r>
              <a:rPr lang="en-GB" sz="1600" dirty="0">
                <a:latin typeface="Consolas"/>
                <a:cs typeface="Consolas"/>
              </a:rPr>
              <a:t>    case Color c</a:t>
            </a:r>
            <a:r>
              <a:rPr lang="en-GB" sz="1600" dirty="0">
                <a:latin typeface="Consolas"/>
                <a:cs typeface="Consolas"/>
                <a:sym typeface="Wingdings" pitchFamily="2" charset="2"/>
              </a:rPr>
              <a:t> -&gt; System.out.println("Color with RGB: " + c.getRGB());</a:t>
            </a:r>
            <a:endParaRPr lang="en-GB" sz="1600" dirty="0">
              <a:latin typeface="Consolas"/>
              <a:cs typeface="Consolas"/>
            </a:endParaRPr>
          </a:p>
          <a:p>
            <a:r>
              <a:rPr lang="en-GB" sz="1600" dirty="0">
                <a:latin typeface="Consolas"/>
                <a:cs typeface="Consolas"/>
              </a:rPr>
              <a:t>    case int[] ia -&gt; System.out.println("Array of ints, length" + ia.length);</a:t>
            </a:r>
          </a:p>
          <a:p>
            <a:r>
              <a:rPr lang="en-GB" sz="1600" dirty="0">
                <a:latin typeface="Consolas"/>
                <a:cs typeface="Consolas"/>
              </a:rPr>
              <a:t>    default -&gt; System.out.println(o.toString());</a:t>
            </a:r>
          </a:p>
          <a:p>
            <a:r>
              <a:rPr lang="en-GB" sz="1600" dirty="0">
                <a:latin typeface="Consolas"/>
                <a:cs typeface="Consolas"/>
              </a:rPr>
              <a:t>  }</a:t>
            </a:r>
          </a:p>
          <a:p>
            <a:r>
              <a:rPr lang="en-GB" sz="16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517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D392-0B85-BF4A-A1B2-A0BEF9FE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Matching For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BC877-CA89-804C-B270-5CA738D91E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Null is special</a:t>
            </a:r>
          </a:p>
          <a:p>
            <a:r>
              <a:rPr lang="en-US">
                <a:latin typeface="+mj-lt"/>
              </a:rPr>
              <a:t>case null</a:t>
            </a:r>
            <a:r>
              <a:rPr lang="en-US"/>
              <a:t> can be used in all switch statements and expressions</a:t>
            </a:r>
          </a:p>
          <a:p>
            <a:pPr lvl="1"/>
            <a:r>
              <a:rPr lang="en-US"/>
              <a:t>If not included, it will be added by compiler at start (throwing </a:t>
            </a:r>
            <a:r>
              <a:rPr lang="en-US">
                <a:latin typeface="+mj-lt"/>
              </a:rPr>
              <a:t>NullPointerException</a:t>
            </a:r>
            <a:r>
              <a:rPr lang="en-US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19E52-8696-6845-99BB-1D4C0296D77B}"/>
              </a:ext>
            </a:extLst>
          </p:cNvPr>
          <p:cNvSpPr txBox="1"/>
          <p:nvPr/>
        </p:nvSpPr>
        <p:spPr>
          <a:xfrm>
            <a:off x="1427171" y="3353643"/>
            <a:ext cx="93376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nsolas"/>
                <a:cs typeface="Consolas"/>
              </a:rPr>
              <a:t>void typeTester(Object o) {</a:t>
            </a:r>
          </a:p>
          <a:p>
            <a:r>
              <a:rPr lang="en-GB" sz="1600" dirty="0">
                <a:latin typeface="Consolas"/>
                <a:cs typeface="Consolas"/>
              </a:rPr>
              <a:t>  switch (o) {</a:t>
            </a:r>
            <a:endParaRPr lang="en-GB" sz="1600" dirty="0">
              <a:solidFill>
                <a:schemeClr val="accent6"/>
              </a:solidFill>
              <a:latin typeface="Consolas"/>
              <a:cs typeface="Consolas"/>
            </a:endParaRPr>
          </a:p>
          <a:p>
            <a:r>
              <a:rPr lang="en-GB" sz="1600" dirty="0">
                <a:latin typeface="Consolas"/>
                <a:cs typeface="Consolas"/>
              </a:rPr>
              <a:t>    case String s -&gt; System.out.println("String: " + s);</a:t>
            </a:r>
          </a:p>
          <a:p>
            <a:r>
              <a:rPr lang="en-GB" sz="1600" dirty="0">
                <a:latin typeface="Consolas"/>
                <a:cs typeface="Consolas"/>
              </a:rPr>
              <a:t>    case Color c</a:t>
            </a:r>
            <a:r>
              <a:rPr lang="en-GB" sz="1600" dirty="0">
                <a:latin typeface="Consolas"/>
                <a:cs typeface="Consolas"/>
                <a:sym typeface="Wingdings" pitchFamily="2" charset="2"/>
              </a:rPr>
              <a:t> -&gt; System.out.println("Color with RGB: " + c.getRGB());</a:t>
            </a:r>
            <a:endParaRPr lang="en-GB" sz="1600" dirty="0">
              <a:latin typeface="Consolas"/>
              <a:cs typeface="Consolas"/>
            </a:endParaRPr>
          </a:p>
          <a:p>
            <a:r>
              <a:rPr lang="en-GB" sz="1600" dirty="0">
                <a:latin typeface="Consolas"/>
                <a:cs typeface="Consolas"/>
              </a:rPr>
              <a:t>    case int[] ia -&gt; System.out.println("Array of ints, length" + ia.length);</a:t>
            </a:r>
          </a:p>
          <a:p>
            <a:r>
              <a:rPr lang="en-GB" sz="1600" dirty="0">
                <a:latin typeface="Consolas"/>
                <a:cs typeface="Consolas"/>
              </a:rPr>
              <a:t>    default</a:t>
            </a:r>
            <a:r>
              <a:rPr lang="en-GB" sz="1600" dirty="0">
                <a:solidFill>
                  <a:schemeClr val="accent6"/>
                </a:solidFill>
                <a:latin typeface="Consolas"/>
                <a:cs typeface="Consolas"/>
              </a:rPr>
              <a:t> </a:t>
            </a:r>
            <a:r>
              <a:rPr lang="en-GB" sz="1600" dirty="0">
                <a:latin typeface="Consolas"/>
                <a:cs typeface="Consolas"/>
              </a:rPr>
              <a:t>-&gt; System.out.println("Bad input!");</a:t>
            </a:r>
          </a:p>
          <a:p>
            <a:r>
              <a:rPr lang="en-GB" sz="1600" dirty="0">
                <a:latin typeface="Consolas"/>
                <a:cs typeface="Consolas"/>
              </a:rPr>
              <a:t>  }</a:t>
            </a:r>
          </a:p>
          <a:p>
            <a:r>
              <a:rPr lang="en-GB" sz="16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750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D392-0B85-BF4A-A1B2-A0BEF9FE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Matching For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BC877-CA89-804C-B270-5CA738D91E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Null is special</a:t>
            </a:r>
          </a:p>
          <a:p>
            <a:r>
              <a:rPr lang="en-US">
                <a:latin typeface="+mj-lt"/>
              </a:rPr>
              <a:t>case null</a:t>
            </a:r>
            <a:r>
              <a:rPr lang="en-US"/>
              <a:t> can be used in all switch statements and expressions</a:t>
            </a:r>
          </a:p>
          <a:p>
            <a:pPr lvl="1"/>
            <a:r>
              <a:rPr lang="en-US"/>
              <a:t>If not included, it will be added by compiler at start (throwing </a:t>
            </a:r>
            <a:r>
              <a:rPr lang="en-US">
                <a:latin typeface="+mj-lt"/>
              </a:rPr>
              <a:t>NullPointerException</a:t>
            </a:r>
            <a:r>
              <a:rPr lang="en-US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19E52-8696-6845-99BB-1D4C0296D77B}"/>
              </a:ext>
            </a:extLst>
          </p:cNvPr>
          <p:cNvSpPr txBox="1"/>
          <p:nvPr/>
        </p:nvSpPr>
        <p:spPr>
          <a:xfrm>
            <a:off x="1427171" y="3353643"/>
            <a:ext cx="93376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nsolas"/>
                <a:cs typeface="Consolas"/>
              </a:rPr>
              <a:t>void typeTester(Object o) {</a:t>
            </a:r>
          </a:p>
          <a:p>
            <a:r>
              <a:rPr lang="en-GB" sz="1600" dirty="0">
                <a:latin typeface="Consolas"/>
                <a:cs typeface="Consolas"/>
              </a:rPr>
              <a:t>  switch (o) {</a:t>
            </a:r>
          </a:p>
          <a:p>
            <a:r>
              <a:rPr lang="en-GB" sz="1600" dirty="0">
                <a:latin typeface="Consolas"/>
                <a:cs typeface="Consolas"/>
              </a:rPr>
              <a:t>    </a:t>
            </a:r>
            <a:r>
              <a:rPr lang="en-GB" sz="1600" dirty="0">
                <a:solidFill>
                  <a:schemeClr val="accent6"/>
                </a:solidFill>
                <a:latin typeface="Consolas"/>
                <a:cs typeface="Consolas"/>
              </a:rPr>
              <a:t>case null -&gt; throw new NullPointerException();  // Added by compiler</a:t>
            </a:r>
          </a:p>
          <a:p>
            <a:r>
              <a:rPr lang="en-GB" sz="1600" dirty="0">
                <a:latin typeface="Consolas"/>
                <a:cs typeface="Consolas"/>
              </a:rPr>
              <a:t>    case String s -&gt; System.out.println("String: " + s);</a:t>
            </a:r>
          </a:p>
          <a:p>
            <a:r>
              <a:rPr lang="en-GB" sz="1600" dirty="0">
                <a:latin typeface="Consolas"/>
                <a:cs typeface="Consolas"/>
              </a:rPr>
              <a:t>    case Color c</a:t>
            </a:r>
            <a:r>
              <a:rPr lang="en-GB" sz="1600" dirty="0">
                <a:latin typeface="Consolas"/>
                <a:cs typeface="Consolas"/>
                <a:sym typeface="Wingdings" pitchFamily="2" charset="2"/>
              </a:rPr>
              <a:t> -&gt; System.out.println("Color with RGB: " + c.getRGB());</a:t>
            </a:r>
            <a:endParaRPr lang="en-GB" sz="1600" dirty="0">
              <a:latin typeface="Consolas"/>
              <a:cs typeface="Consolas"/>
            </a:endParaRPr>
          </a:p>
          <a:p>
            <a:r>
              <a:rPr lang="en-GB" sz="1600" dirty="0">
                <a:latin typeface="Consolas"/>
                <a:cs typeface="Consolas"/>
              </a:rPr>
              <a:t>    case int[] ia -&gt; System.out.println("Array of ints, length" + ia.length);</a:t>
            </a:r>
          </a:p>
          <a:p>
            <a:r>
              <a:rPr lang="en-GB" sz="1600" dirty="0">
                <a:latin typeface="Consolas"/>
                <a:cs typeface="Consolas"/>
              </a:rPr>
              <a:t>    default</a:t>
            </a:r>
            <a:r>
              <a:rPr lang="en-GB" sz="1600" dirty="0">
                <a:solidFill>
                  <a:schemeClr val="accent6"/>
                </a:solidFill>
                <a:latin typeface="Consolas"/>
                <a:cs typeface="Consolas"/>
              </a:rPr>
              <a:t> </a:t>
            </a:r>
            <a:r>
              <a:rPr lang="en-GB" sz="1600" dirty="0">
                <a:latin typeface="Consolas"/>
                <a:cs typeface="Consolas"/>
              </a:rPr>
              <a:t>-&gt; System.out.println("Bad input!");</a:t>
            </a:r>
          </a:p>
          <a:p>
            <a:r>
              <a:rPr lang="en-GB" sz="1600" dirty="0">
                <a:latin typeface="Consolas"/>
                <a:cs typeface="Consolas"/>
              </a:rPr>
              <a:t>  }</a:t>
            </a:r>
          </a:p>
          <a:p>
            <a:r>
              <a:rPr lang="en-GB" sz="16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9160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D392-0B85-BF4A-A1B2-A0BEF9FE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Matching For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BC877-CA89-804C-B270-5CA738D91E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Null is special</a:t>
            </a:r>
          </a:p>
          <a:p>
            <a:r>
              <a:rPr lang="en-US">
                <a:latin typeface="+mj-lt"/>
              </a:rPr>
              <a:t>case null</a:t>
            </a:r>
            <a:r>
              <a:rPr lang="en-US"/>
              <a:t> can be used in all switch statements and expressions</a:t>
            </a:r>
          </a:p>
          <a:p>
            <a:pPr lvl="1"/>
            <a:r>
              <a:rPr lang="en-US"/>
              <a:t>If not included, it will be added by compiler at start (throwing </a:t>
            </a:r>
            <a:r>
              <a:rPr lang="en-US">
                <a:latin typeface="+mj-lt"/>
              </a:rPr>
              <a:t>NullPointerException</a:t>
            </a:r>
            <a:r>
              <a:rPr lang="en-US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19E52-8696-6845-99BB-1D4C0296D77B}"/>
              </a:ext>
            </a:extLst>
          </p:cNvPr>
          <p:cNvSpPr txBox="1"/>
          <p:nvPr/>
        </p:nvSpPr>
        <p:spPr>
          <a:xfrm>
            <a:off x="1427171" y="3353643"/>
            <a:ext cx="102490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nsolas"/>
                <a:cs typeface="Consolas"/>
              </a:rPr>
              <a:t>void typeTester(Object o) {</a:t>
            </a:r>
          </a:p>
          <a:p>
            <a:r>
              <a:rPr lang="en-GB" sz="1600" dirty="0">
                <a:latin typeface="Consolas"/>
                <a:cs typeface="Consolas"/>
              </a:rPr>
              <a:t>  switch (o) {</a:t>
            </a:r>
          </a:p>
          <a:p>
            <a:r>
              <a:rPr lang="en-GB" sz="1600" dirty="0">
                <a:latin typeface="Consolas"/>
                <a:cs typeface="Consolas"/>
              </a:rPr>
              <a:t>    case String s -&gt; System.out.println("String: " + s);</a:t>
            </a:r>
          </a:p>
          <a:p>
            <a:r>
              <a:rPr lang="en-GB" sz="1600" dirty="0">
                <a:latin typeface="Consolas"/>
                <a:cs typeface="Consolas"/>
              </a:rPr>
              <a:t>    case Color c</a:t>
            </a:r>
            <a:r>
              <a:rPr lang="en-GB" sz="1600" dirty="0">
                <a:latin typeface="Consolas"/>
                <a:cs typeface="Consolas"/>
                <a:sym typeface="Wingdings" pitchFamily="2" charset="2"/>
              </a:rPr>
              <a:t> -&gt; System.out.println("Color with RGB: " + c.getRGB());</a:t>
            </a:r>
            <a:endParaRPr lang="en-GB" sz="1600" dirty="0">
              <a:latin typeface="Consolas"/>
              <a:cs typeface="Consolas"/>
            </a:endParaRPr>
          </a:p>
          <a:p>
            <a:r>
              <a:rPr lang="en-GB" sz="1600" dirty="0">
                <a:latin typeface="Consolas"/>
                <a:cs typeface="Consolas"/>
              </a:rPr>
              <a:t>    case int[] ia -&gt; System.out.println("Array of ints, length" + ia.length);</a:t>
            </a:r>
          </a:p>
          <a:p>
            <a:r>
              <a:rPr lang="en-GB" sz="1600" dirty="0">
                <a:latin typeface="Consolas"/>
                <a:cs typeface="Consolas"/>
              </a:rPr>
              <a:t>    </a:t>
            </a:r>
            <a:r>
              <a:rPr lang="en-GB" sz="1600" dirty="0">
                <a:solidFill>
                  <a:srgbClr val="FF0000"/>
                </a:solidFill>
                <a:latin typeface="Consolas"/>
                <a:cs typeface="Consolas"/>
              </a:rPr>
              <a:t>case</a:t>
            </a:r>
            <a:r>
              <a:rPr lang="en-GB" sz="1600" dirty="0">
                <a:latin typeface="Consolas"/>
                <a:cs typeface="Consolas"/>
              </a:rPr>
              <a:t> </a:t>
            </a:r>
            <a:r>
              <a:rPr lang="en-GB" sz="1600" dirty="0">
                <a:solidFill>
                  <a:schemeClr val="accent6"/>
                </a:solidFill>
                <a:latin typeface="Consolas"/>
                <a:cs typeface="Consolas"/>
              </a:rPr>
              <a:t>null, default </a:t>
            </a:r>
            <a:r>
              <a:rPr lang="en-GB" sz="1600" dirty="0">
                <a:latin typeface="Consolas"/>
                <a:cs typeface="Consolas"/>
              </a:rPr>
              <a:t>-&gt; System.out.println("Bad input!");  // No NullPointerException</a:t>
            </a:r>
          </a:p>
          <a:p>
            <a:r>
              <a:rPr lang="en-GB" sz="1600" dirty="0">
                <a:latin typeface="Consolas"/>
                <a:cs typeface="Consolas"/>
              </a:rPr>
              <a:t>  }</a:t>
            </a:r>
          </a:p>
          <a:p>
            <a:r>
              <a:rPr lang="en-GB" sz="16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7646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D392-0B85-BF4A-A1B2-A0BEF9FE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Matching For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BC877-CA89-804C-B270-5CA738D91E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Null is special</a:t>
            </a:r>
          </a:p>
          <a:p>
            <a:r>
              <a:rPr lang="en-US">
                <a:latin typeface="+mj-lt"/>
              </a:rPr>
              <a:t>case null</a:t>
            </a:r>
            <a:r>
              <a:rPr lang="en-US"/>
              <a:t> can be used in all switch statements and expressions</a:t>
            </a:r>
          </a:p>
          <a:p>
            <a:pPr lvl="1"/>
            <a:r>
              <a:rPr lang="en-US"/>
              <a:t>If not included, it will be added by compiler at start (throwing </a:t>
            </a:r>
            <a:r>
              <a:rPr lang="en-US">
                <a:latin typeface="+mj-lt"/>
              </a:rPr>
              <a:t>NullPointerException</a:t>
            </a:r>
            <a:r>
              <a:rPr lang="en-US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19E52-8696-6845-99BB-1D4C0296D77B}"/>
              </a:ext>
            </a:extLst>
          </p:cNvPr>
          <p:cNvSpPr txBox="1"/>
          <p:nvPr/>
        </p:nvSpPr>
        <p:spPr>
          <a:xfrm>
            <a:off x="1427171" y="3353643"/>
            <a:ext cx="102490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nsolas"/>
                <a:cs typeface="Consolas"/>
              </a:rPr>
              <a:t>void typeTester(Object o) {</a:t>
            </a:r>
          </a:p>
          <a:p>
            <a:r>
              <a:rPr lang="en-GB" sz="1600" dirty="0">
                <a:latin typeface="Consolas"/>
                <a:cs typeface="Consolas"/>
              </a:rPr>
              <a:t>  switch (o) {</a:t>
            </a:r>
          </a:p>
          <a:p>
            <a:r>
              <a:rPr lang="en-GB" sz="1600" dirty="0">
                <a:latin typeface="Consolas"/>
                <a:cs typeface="Consolas"/>
              </a:rPr>
              <a:t>    case String s -&gt; System.out.println("String: " + s);</a:t>
            </a:r>
          </a:p>
          <a:p>
            <a:r>
              <a:rPr lang="en-GB" sz="1600" dirty="0">
                <a:latin typeface="Consolas"/>
                <a:cs typeface="Consolas"/>
              </a:rPr>
              <a:t>    case Color c</a:t>
            </a:r>
            <a:r>
              <a:rPr lang="en-GB" sz="1600" dirty="0">
                <a:latin typeface="Consolas"/>
                <a:cs typeface="Consolas"/>
                <a:sym typeface="Wingdings" pitchFamily="2" charset="2"/>
              </a:rPr>
              <a:t> -&gt; System.out.println("Color with RGB: " + c.getRGB());</a:t>
            </a:r>
            <a:endParaRPr lang="en-GB" sz="1600" dirty="0">
              <a:latin typeface="Consolas"/>
              <a:cs typeface="Consolas"/>
            </a:endParaRPr>
          </a:p>
          <a:p>
            <a:r>
              <a:rPr lang="en-GB" sz="1600" dirty="0">
                <a:latin typeface="Consolas"/>
                <a:cs typeface="Consolas"/>
              </a:rPr>
              <a:t>    case int[] ia -&gt; System.out.println("Array of ints, length" + ia.length);</a:t>
            </a:r>
          </a:p>
          <a:p>
            <a:r>
              <a:rPr lang="en-GB" sz="1600" dirty="0">
                <a:latin typeface="Consolas"/>
                <a:cs typeface="Consolas"/>
              </a:rPr>
              <a:t>    </a:t>
            </a:r>
            <a:r>
              <a:rPr lang="en-GB" sz="1600" dirty="0">
                <a:solidFill>
                  <a:srgbClr val="FF0000"/>
                </a:solidFill>
                <a:latin typeface="Consolas"/>
                <a:cs typeface="Consolas"/>
              </a:rPr>
              <a:t>case</a:t>
            </a:r>
            <a:r>
              <a:rPr lang="en-GB" sz="1600" dirty="0">
                <a:latin typeface="Consolas"/>
                <a:cs typeface="Consolas"/>
              </a:rPr>
              <a:t> </a:t>
            </a:r>
            <a:r>
              <a:rPr lang="en-GB" sz="1600" dirty="0">
                <a:solidFill>
                  <a:schemeClr val="accent6"/>
                </a:solidFill>
                <a:latin typeface="Consolas"/>
                <a:cs typeface="Consolas"/>
              </a:rPr>
              <a:t>default </a:t>
            </a:r>
            <a:r>
              <a:rPr lang="en-GB" sz="1600" dirty="0">
                <a:latin typeface="Consolas"/>
                <a:cs typeface="Consolas"/>
              </a:rPr>
              <a:t>-&gt; System.out.println("Bad input!");  // New default case label</a:t>
            </a:r>
          </a:p>
          <a:p>
            <a:r>
              <a:rPr lang="en-GB" sz="1600" dirty="0">
                <a:latin typeface="Consolas"/>
                <a:cs typeface="Consolas"/>
              </a:rPr>
              <a:t>  }</a:t>
            </a:r>
          </a:p>
          <a:p>
            <a:r>
              <a:rPr lang="en-GB" sz="16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6447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EC24-BD02-034E-954B-0EA12315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Matching for switch (Completeness)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9E336-DD37-6CA6-A9B8-58D31BD66F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Pattern switch statements (and all switch expressions) must be exhaustive</a:t>
            </a:r>
          </a:p>
          <a:p>
            <a:pPr lvl="1"/>
            <a:r>
              <a:rPr lang="en-US"/>
              <a:t>All possible values must be handled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C8D76D-A6BF-CA4B-9565-B7E5BB3AE503}"/>
              </a:ext>
            </a:extLst>
          </p:cNvPr>
          <p:cNvSpPr txBox="1"/>
          <p:nvPr/>
        </p:nvSpPr>
        <p:spPr>
          <a:xfrm>
            <a:off x="1125118" y="2846827"/>
            <a:ext cx="93376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nsolas"/>
                <a:cs typeface="Consolas"/>
              </a:rPr>
              <a:t>void typeTester(Object o) {</a:t>
            </a:r>
          </a:p>
          <a:p>
            <a:r>
              <a:rPr lang="en-GB" sz="1600" dirty="0">
                <a:latin typeface="Consolas"/>
                <a:cs typeface="Consolas"/>
              </a:rPr>
              <a:t>  switch (o) {</a:t>
            </a:r>
          </a:p>
          <a:p>
            <a:r>
              <a:rPr lang="en-GB" sz="1600" dirty="0">
                <a:latin typeface="Consolas"/>
                <a:cs typeface="Consolas"/>
              </a:rPr>
              <a:t>    case String s -&gt; System.out.println("String: " + s);</a:t>
            </a:r>
          </a:p>
          <a:p>
            <a:r>
              <a:rPr lang="en-GB" sz="1600" dirty="0">
                <a:latin typeface="Consolas"/>
                <a:cs typeface="Consolas"/>
              </a:rPr>
              <a:t>    case Integer i -&gt; System.out.println("Integer with value " + i.getInteger()); </a:t>
            </a:r>
          </a:p>
          <a:p>
            <a:r>
              <a:rPr lang="en-GB" sz="1600" dirty="0">
                <a:latin typeface="Consolas"/>
                <a:cs typeface="Consolas"/>
              </a:rPr>
              <a:t>  }</a:t>
            </a:r>
          </a:p>
          <a:p>
            <a:r>
              <a:rPr lang="en-GB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A9CAA9-B1A3-3048-80DB-8458CC6429E0}"/>
              </a:ext>
            </a:extLst>
          </p:cNvPr>
          <p:cNvSpPr txBox="1"/>
          <p:nvPr/>
        </p:nvSpPr>
        <p:spPr>
          <a:xfrm>
            <a:off x="1125117" y="2853005"/>
            <a:ext cx="93376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nsolas"/>
                <a:cs typeface="Consolas"/>
              </a:rPr>
              <a:t>void typeTester(Object o) {</a:t>
            </a:r>
          </a:p>
          <a:p>
            <a:r>
              <a:rPr lang="en-GB" sz="1600" dirty="0">
                <a:latin typeface="Consolas"/>
                <a:cs typeface="Consolas"/>
              </a:rPr>
              <a:t>  switch (o) {</a:t>
            </a:r>
          </a:p>
          <a:p>
            <a:r>
              <a:rPr lang="en-GB" sz="1600" dirty="0">
                <a:latin typeface="Consolas"/>
                <a:cs typeface="Consolas"/>
              </a:rPr>
              <a:t>    case String s -&gt; System.out.println("String: " + s);</a:t>
            </a:r>
          </a:p>
          <a:p>
            <a:r>
              <a:rPr lang="en-GB" sz="1600" dirty="0">
                <a:latin typeface="Consolas"/>
                <a:cs typeface="Consolas"/>
              </a:rPr>
              <a:t>    case Integer i -&gt; System.out.println("Integer with value " + i.getInteger());</a:t>
            </a:r>
          </a:p>
          <a:p>
            <a:r>
              <a:rPr lang="en-GB" sz="1600" dirty="0">
                <a:latin typeface="Consolas"/>
                <a:cs typeface="Consolas"/>
              </a:rPr>
              <a:t>    </a:t>
            </a:r>
            <a:r>
              <a:rPr lang="en-GB" sz="1600" dirty="0">
                <a:solidFill>
                  <a:srgbClr val="FF0000"/>
                </a:solidFill>
                <a:latin typeface="Consolas"/>
                <a:cs typeface="Consolas"/>
              </a:rPr>
              <a:t>default -&gt; System.out.println("Some other type"); </a:t>
            </a:r>
          </a:p>
          <a:p>
            <a:r>
              <a:rPr lang="en-GB" sz="1600" dirty="0">
                <a:latin typeface="Consolas"/>
                <a:cs typeface="Consolas"/>
              </a:rPr>
              <a:t>  }</a:t>
            </a:r>
          </a:p>
          <a:p>
            <a:r>
              <a:rPr lang="en-GB" sz="16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747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EC24-BD02-034E-954B-0EA12315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Matching for switch (Completeness)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CDAE57-F78D-1648-BCF1-3A5B0F973604}"/>
              </a:ext>
            </a:extLst>
          </p:cNvPr>
          <p:cNvSpPr txBox="1"/>
          <p:nvPr/>
        </p:nvSpPr>
        <p:spPr>
          <a:xfrm>
            <a:off x="1237606" y="1976239"/>
            <a:ext cx="93376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nsolas"/>
                <a:cs typeface="Consolas"/>
              </a:rPr>
              <a:t>void typeTester(Shape shape) {   // Using previous sealed class example</a:t>
            </a:r>
          </a:p>
          <a:p>
            <a:r>
              <a:rPr lang="en-GB" sz="1600" dirty="0">
                <a:latin typeface="Consolas"/>
                <a:cs typeface="Consolas"/>
              </a:rPr>
              <a:t>  switch (shape) {</a:t>
            </a:r>
          </a:p>
          <a:p>
            <a:r>
              <a:rPr lang="en-GB" sz="1600" dirty="0">
                <a:latin typeface="Consolas"/>
                <a:cs typeface="Consolas"/>
              </a:rPr>
              <a:t>    case Triangle t -&gt; System.out.println("It's a triangle");</a:t>
            </a:r>
          </a:p>
          <a:p>
            <a:r>
              <a:rPr lang="en-GB" sz="1600" dirty="0">
                <a:latin typeface="Consolas"/>
                <a:cs typeface="Consolas"/>
              </a:rPr>
              <a:t>    case Square s -&gt; System.out.println("It's a square");</a:t>
            </a:r>
          </a:p>
          <a:p>
            <a:r>
              <a:rPr lang="en-GB" sz="1600" dirty="0">
                <a:latin typeface="Consolas"/>
                <a:cs typeface="Consolas"/>
              </a:rPr>
              <a:t>    case Pentagon p -&gt; System.out.println("It's a pentagon");</a:t>
            </a:r>
          </a:p>
          <a:p>
            <a:r>
              <a:rPr lang="en-GB" sz="1600" dirty="0">
                <a:latin typeface="Consolas"/>
                <a:cs typeface="Consolas"/>
              </a:rPr>
              <a:t>    case Shape s -&gt; System.out.println("It's a shape");</a:t>
            </a:r>
          </a:p>
          <a:p>
            <a:r>
              <a:rPr lang="en-GB" sz="1600" dirty="0">
                <a:latin typeface="Consolas"/>
                <a:cs typeface="Consolas"/>
              </a:rPr>
              <a:t>  }</a:t>
            </a:r>
          </a:p>
          <a:p>
            <a:r>
              <a:rPr lang="en-GB" sz="16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13807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48E3-28F5-B901-B766-57FFD855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Dominance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AA720-C1A4-F54D-98E7-03780FA80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993" y="1746113"/>
            <a:ext cx="11464510" cy="471570"/>
          </a:xfrm>
        </p:spPr>
        <p:txBody>
          <a:bodyPr/>
          <a:lstStyle/>
          <a:p>
            <a:r>
              <a:rPr lang="en-US"/>
              <a:t>Less specific cases must not hide more specific cases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5EBFD-82B3-59AA-0BF5-44F317D234F9}"/>
              </a:ext>
            </a:extLst>
          </p:cNvPr>
          <p:cNvSpPr txBox="1"/>
          <p:nvPr/>
        </p:nvSpPr>
        <p:spPr>
          <a:xfrm>
            <a:off x="679675" y="2922171"/>
            <a:ext cx="93376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nsolas"/>
                <a:cs typeface="Consolas"/>
              </a:rPr>
              <a:t>void typeTester(Shape shape) {</a:t>
            </a:r>
          </a:p>
          <a:p>
            <a:r>
              <a:rPr lang="en-GB" sz="1600" dirty="0">
                <a:latin typeface="Consolas"/>
                <a:cs typeface="Consolas"/>
              </a:rPr>
              <a:t>  switch (shape) {</a:t>
            </a:r>
          </a:p>
          <a:p>
            <a:r>
              <a:rPr lang="en-GB" sz="1600" dirty="0">
                <a:latin typeface="Consolas"/>
                <a:cs typeface="Consolas"/>
              </a:rPr>
              <a:t>    </a:t>
            </a:r>
            <a:r>
              <a:rPr lang="en-GB" sz="1600" dirty="0">
                <a:solidFill>
                  <a:schemeClr val="accent6"/>
                </a:solidFill>
                <a:latin typeface="Consolas"/>
                <a:cs typeface="Consolas"/>
              </a:rPr>
              <a:t>case Shape s -&gt; System.out.println("It's a shape");</a:t>
            </a:r>
          </a:p>
          <a:p>
            <a:r>
              <a:rPr lang="en-GB" sz="1600" dirty="0">
                <a:latin typeface="Consolas"/>
                <a:cs typeface="Consolas"/>
              </a:rPr>
              <a:t>    case Triangle t -&gt; System.out.println("It's a triangle");</a:t>
            </a:r>
          </a:p>
          <a:p>
            <a:r>
              <a:rPr lang="en-GB" sz="1600" dirty="0">
                <a:latin typeface="Consolas"/>
                <a:cs typeface="Consolas"/>
              </a:rPr>
              <a:t>    case Square s -&gt; System.out.println("It's a square");</a:t>
            </a:r>
          </a:p>
          <a:p>
            <a:r>
              <a:rPr lang="en-GB" sz="1600" dirty="0">
                <a:latin typeface="Consolas"/>
                <a:cs typeface="Consolas"/>
              </a:rPr>
              <a:t>    case Pentagon p -&gt; System.out.println("It's a pentagon");  </a:t>
            </a:r>
          </a:p>
          <a:p>
            <a:r>
              <a:rPr lang="en-GB" sz="1600" dirty="0">
                <a:latin typeface="Consolas"/>
                <a:cs typeface="Consolas"/>
              </a:rPr>
              <a:t>  }</a:t>
            </a:r>
          </a:p>
          <a:p>
            <a:r>
              <a:rPr lang="en-GB" sz="1600" dirty="0">
                <a:latin typeface="Consolas"/>
                <a:cs typeface="Consolas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FAD856-E630-A224-75FB-3E7011F1C5C6}"/>
              </a:ext>
            </a:extLst>
          </p:cNvPr>
          <p:cNvCxnSpPr>
            <a:cxnSpLocks/>
          </p:cNvCxnSpPr>
          <p:nvPr/>
        </p:nvCxnSpPr>
        <p:spPr>
          <a:xfrm flipH="1">
            <a:off x="6905297" y="2922171"/>
            <a:ext cx="672662" cy="609305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50CB18-8B27-4CD4-5667-22FE327158A5}"/>
              </a:ext>
            </a:extLst>
          </p:cNvPr>
          <p:cNvSpPr txBox="1"/>
          <p:nvPr/>
        </p:nvSpPr>
        <p:spPr>
          <a:xfrm>
            <a:off x="6441942" y="2217683"/>
            <a:ext cx="4355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Shape will always match first</a:t>
            </a:r>
          </a:p>
          <a:p>
            <a:pPr algn="ctr"/>
            <a:r>
              <a:rPr lang="en-US"/>
              <a:t>Triangle, Square, Pentagon cases</a:t>
            </a:r>
          </a:p>
          <a:p>
            <a:pPr algn="ctr"/>
            <a:r>
              <a:rPr lang="en-US"/>
              <a:t>are unreachable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E01654-86A4-D5D2-406E-8E70E293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953" y="3665918"/>
            <a:ext cx="653656" cy="66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6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BA31-6A20-344D-9F16-206AFE77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Guarded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D9A22-3879-0D4B-BED9-06F1B5AC8D5C}"/>
              </a:ext>
            </a:extLst>
          </p:cNvPr>
          <p:cNvSpPr txBox="1"/>
          <p:nvPr/>
        </p:nvSpPr>
        <p:spPr>
          <a:xfrm>
            <a:off x="1237607" y="1951526"/>
            <a:ext cx="93376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nsolas"/>
                <a:cs typeface="Consolas"/>
              </a:rPr>
              <a:t>void shapeTester(Shape shape) {   // Using previous sealed class example</a:t>
            </a:r>
          </a:p>
          <a:p>
            <a:r>
              <a:rPr lang="en-GB" sz="1600" dirty="0">
                <a:latin typeface="Consolas"/>
                <a:cs typeface="Consolas"/>
              </a:rPr>
              <a:t>  switch (shape) {</a:t>
            </a:r>
          </a:p>
          <a:p>
            <a:r>
              <a:rPr lang="en-GB" sz="1600" dirty="0">
                <a:latin typeface="Consolas"/>
                <a:cs typeface="Consolas"/>
              </a:rPr>
              <a:t>    case 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Triangle t</a:t>
            </a:r>
            <a:r>
              <a:rPr lang="en-GB" sz="1600" dirty="0">
                <a:latin typeface="Consolas"/>
                <a:cs typeface="Consolas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/>
                <a:cs typeface="Consolas"/>
              </a:rPr>
              <a:t>&amp;&amp; t.area() &gt; 25</a:t>
            </a:r>
            <a:r>
              <a:rPr lang="en-GB" sz="1600" dirty="0">
                <a:latin typeface="Consolas"/>
                <a:cs typeface="Consolas"/>
              </a:rPr>
              <a:t> -&gt; System.out.println("It's a big triangle");</a:t>
            </a:r>
          </a:p>
          <a:p>
            <a:r>
              <a:rPr lang="en-GB" sz="1600" dirty="0">
                <a:latin typeface="Consolas"/>
                <a:cs typeface="Consolas"/>
              </a:rPr>
              <a:t>    case 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Triangle t</a:t>
            </a:r>
            <a:r>
              <a:rPr lang="en-GB" sz="1600" dirty="0">
                <a:latin typeface="Consolas"/>
                <a:cs typeface="Consolas"/>
              </a:rPr>
              <a:t> -&gt; System.out.println("It's a small triangle");</a:t>
            </a:r>
          </a:p>
          <a:p>
            <a:r>
              <a:rPr lang="en-GB" sz="1600" dirty="0">
                <a:latin typeface="Consolas"/>
                <a:cs typeface="Consolas"/>
              </a:rPr>
              <a:t>    case Square s -&gt; System.out.println("It's a square");</a:t>
            </a:r>
          </a:p>
          <a:p>
            <a:r>
              <a:rPr lang="en-GB" sz="1600" dirty="0">
                <a:latin typeface="Consolas"/>
                <a:cs typeface="Consolas"/>
              </a:rPr>
              <a:t>    case Pentagon p -&gt; System.out.println("It's a pentagon");</a:t>
            </a:r>
          </a:p>
          <a:p>
            <a:r>
              <a:rPr lang="en-GB" sz="1600" dirty="0">
                <a:latin typeface="Consolas"/>
                <a:cs typeface="Consolas"/>
              </a:rPr>
              <a:t>    case Shape s -&gt; System.out.println("It's a shape");</a:t>
            </a:r>
          </a:p>
          <a:p>
            <a:r>
              <a:rPr lang="en-GB" sz="1600" dirty="0">
                <a:latin typeface="Consolas"/>
                <a:cs typeface="Consolas"/>
              </a:rPr>
              <a:t>  }</a:t>
            </a:r>
          </a:p>
          <a:p>
            <a:r>
              <a:rPr lang="en-GB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47A61-6E75-6649-AAC2-FBBB19FDF66C}"/>
              </a:ext>
            </a:extLst>
          </p:cNvPr>
          <p:cNvSpPr txBox="1"/>
          <p:nvPr/>
        </p:nvSpPr>
        <p:spPr>
          <a:xfrm>
            <a:off x="1062681" y="4572000"/>
            <a:ext cx="911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GuardedPattern:</a:t>
            </a:r>
          </a:p>
          <a:p>
            <a:r>
              <a:rPr lang="en-US">
                <a:latin typeface="+mj-lt"/>
              </a:rPr>
              <a:t>	PrimaryPattern </a:t>
            </a:r>
            <a:r>
              <a:rPr lang="en-US">
                <a:latin typeface="+mj-lt"/>
                <a:cs typeface="Consolas" panose="020B0609020204030204" pitchFamily="49" charset="0"/>
              </a:rPr>
              <a:t>&amp;&amp;</a:t>
            </a:r>
            <a:r>
              <a:rPr lang="en-US">
                <a:latin typeface="+mj-lt"/>
              </a:rPr>
              <a:t> ConditionalAndExpression</a:t>
            </a:r>
          </a:p>
        </p:txBody>
      </p:sp>
    </p:spTree>
    <p:extLst>
      <p:ext uri="{BB962C8B-B14F-4D97-AF65-F5344CB8AC3E}">
        <p14:creationId xmlns:p14="http://schemas.microsoft.com/office/powerpoint/2010/main" val="15053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BF4393-D664-AA4F-980D-C2205BA9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JDK 12</a:t>
            </a:r>
          </a:p>
        </p:txBody>
      </p:sp>
    </p:spTree>
    <p:extLst>
      <p:ext uri="{BB962C8B-B14F-4D97-AF65-F5344CB8AC3E}">
        <p14:creationId xmlns:p14="http://schemas.microsoft.com/office/powerpoint/2010/main" val="41438178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BF4393-D664-AA4F-980D-C2205BA9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JDK 19</a:t>
            </a:r>
          </a:p>
        </p:txBody>
      </p:sp>
    </p:spTree>
    <p:extLst>
      <p:ext uri="{BB962C8B-B14F-4D97-AF65-F5344CB8AC3E}">
        <p14:creationId xmlns:p14="http://schemas.microsoft.com/office/powerpoint/2010/main" val="438580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BA31-6A20-344D-9F16-206AFE77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Guarded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D9A22-3879-0D4B-BED9-06F1B5AC8D5C}"/>
              </a:ext>
            </a:extLst>
          </p:cNvPr>
          <p:cNvSpPr txBox="1"/>
          <p:nvPr/>
        </p:nvSpPr>
        <p:spPr>
          <a:xfrm>
            <a:off x="1237607" y="1951526"/>
            <a:ext cx="105998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nsolas"/>
                <a:cs typeface="Consolas"/>
              </a:rPr>
              <a:t>void shapeTester(Shape shape) {   // Using previous sealed class example</a:t>
            </a:r>
          </a:p>
          <a:p>
            <a:r>
              <a:rPr lang="en-GB" sz="1600" dirty="0">
                <a:latin typeface="Consolas"/>
                <a:cs typeface="Consolas"/>
              </a:rPr>
              <a:t>  switch (shape) {</a:t>
            </a:r>
          </a:p>
          <a:p>
            <a:r>
              <a:rPr lang="en-GB" sz="1600" dirty="0">
                <a:latin typeface="Consolas"/>
                <a:cs typeface="Consolas"/>
              </a:rPr>
              <a:t>    case </a:t>
            </a:r>
            <a:r>
              <a:rPr lang="en-GB" sz="1600" dirty="0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Triangle t</a:t>
            </a:r>
            <a:r>
              <a:rPr lang="en-GB" sz="1600" dirty="0">
                <a:latin typeface="Consolas"/>
                <a:cs typeface="Consolas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/>
                <a:cs typeface="Consolas"/>
              </a:rPr>
              <a:t>when </a:t>
            </a:r>
            <a:r>
              <a:rPr lang="en-GB" sz="1600" dirty="0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t.area() &gt; 25 </a:t>
            </a:r>
            <a:r>
              <a:rPr lang="en-GB" sz="1600" dirty="0">
                <a:latin typeface="Consolas"/>
                <a:cs typeface="Consolas"/>
              </a:rPr>
              <a:t>-&gt; System.out.println("It's a big triangle");</a:t>
            </a:r>
          </a:p>
          <a:p>
            <a:r>
              <a:rPr lang="en-GB" sz="1600" dirty="0">
                <a:latin typeface="Consolas"/>
                <a:cs typeface="Consolas"/>
              </a:rPr>
              <a:t>    case </a:t>
            </a:r>
            <a:r>
              <a:rPr lang="en-GB" sz="1600" dirty="0">
                <a:solidFill>
                  <a:schemeClr val="tx2">
                    <a:lumMod val="75000"/>
                  </a:schemeClr>
                </a:solidFill>
                <a:latin typeface="Consolas"/>
                <a:cs typeface="Consolas"/>
              </a:rPr>
              <a:t>Triangle t</a:t>
            </a:r>
            <a:r>
              <a:rPr lang="en-GB" sz="1600" dirty="0">
                <a:latin typeface="Consolas"/>
                <a:cs typeface="Consolas"/>
              </a:rPr>
              <a:t> -&gt; System.out.println("It's a small triangle");</a:t>
            </a:r>
          </a:p>
          <a:p>
            <a:r>
              <a:rPr lang="en-GB" sz="1600" dirty="0">
                <a:latin typeface="Consolas"/>
                <a:cs typeface="Consolas"/>
              </a:rPr>
              <a:t>    case Square s -&gt; System.out.println("It's a square");</a:t>
            </a:r>
          </a:p>
          <a:p>
            <a:r>
              <a:rPr lang="en-GB" sz="1600" dirty="0">
                <a:latin typeface="Consolas"/>
                <a:cs typeface="Consolas"/>
              </a:rPr>
              <a:t>    case Pentagon p -&gt; System.out.println("It's a pentagon");</a:t>
            </a:r>
          </a:p>
          <a:p>
            <a:r>
              <a:rPr lang="en-GB" sz="1600" dirty="0">
                <a:latin typeface="Consolas"/>
                <a:cs typeface="Consolas"/>
              </a:rPr>
              <a:t>    case Shape s -&gt; System.out.println("It's a shape");</a:t>
            </a:r>
          </a:p>
          <a:p>
            <a:r>
              <a:rPr lang="en-GB" sz="1600" dirty="0">
                <a:latin typeface="Consolas"/>
                <a:cs typeface="Consolas"/>
              </a:rPr>
              <a:t>  }</a:t>
            </a:r>
          </a:p>
          <a:p>
            <a:r>
              <a:rPr lang="en-GB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47A61-6E75-6649-AAC2-FBBB19FDF66C}"/>
              </a:ext>
            </a:extLst>
          </p:cNvPr>
          <p:cNvSpPr txBox="1"/>
          <p:nvPr/>
        </p:nvSpPr>
        <p:spPr>
          <a:xfrm>
            <a:off x="1062681" y="4572000"/>
            <a:ext cx="9119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GuardedPattern:</a:t>
            </a:r>
          </a:p>
          <a:p>
            <a:r>
              <a:rPr lang="en-US">
                <a:latin typeface="+mj-lt"/>
              </a:rPr>
              <a:t>	PrimaryPattern </a:t>
            </a:r>
            <a:r>
              <a:rPr lang="en-US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when</a:t>
            </a:r>
            <a:r>
              <a:rPr lang="en-US">
                <a:latin typeface="+mj-lt"/>
              </a:rPr>
              <a:t> ConditionalAndExpression</a:t>
            </a: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// Only works for patterns, no case "Foo" when somethingElse() -&gt; ...</a:t>
            </a:r>
          </a:p>
        </p:txBody>
      </p:sp>
    </p:spTree>
    <p:extLst>
      <p:ext uri="{BB962C8B-B14F-4D97-AF65-F5344CB8AC3E}">
        <p14:creationId xmlns:p14="http://schemas.microsoft.com/office/powerpoint/2010/main" val="17056471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A89A-CB7A-598A-3685-BCA17892B6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7075" y="338138"/>
            <a:ext cx="11464925" cy="1352550"/>
          </a:xfrm>
        </p:spPr>
        <p:txBody>
          <a:bodyPr/>
          <a:lstStyle/>
          <a:p>
            <a:r>
              <a:rPr lang="en-US"/>
              <a:t>Where When Is... Is Important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E344D-42AC-1F87-43B8-992EC1AE1F1B}"/>
              </a:ext>
            </a:extLst>
          </p:cNvPr>
          <p:cNvSpPr txBox="1"/>
          <p:nvPr/>
        </p:nvSpPr>
        <p:spPr>
          <a:xfrm>
            <a:off x="796051" y="1810849"/>
            <a:ext cx="1059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public sealed abstract class </a:t>
            </a:r>
            <a:r>
              <a:rPr lang="en-GB">
                <a:latin typeface="+mj-lt"/>
              </a:rPr>
              <a:t>Interrogater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permits </a:t>
            </a:r>
            <a:r>
              <a:rPr lang="en-GB">
                <a:latin typeface="+mj-lt"/>
              </a:rPr>
              <a:t>Who, What, Where, When, Why { }</a:t>
            </a:r>
            <a:endParaRPr lang="en-GB" dirty="0">
              <a:latin typeface="+mj-lt"/>
              <a:cs typeface="Consola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E496B-48C1-34CD-39FA-124660B1F0CE}"/>
              </a:ext>
            </a:extLst>
          </p:cNvPr>
          <p:cNvSpPr txBox="1"/>
          <p:nvPr/>
        </p:nvSpPr>
        <p:spPr>
          <a:xfrm>
            <a:off x="796051" y="248518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public final class </a:t>
            </a:r>
            <a:r>
              <a:rPr lang="en-GB">
                <a:latin typeface="+mj-lt"/>
              </a:rPr>
              <a:t>When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extends </a:t>
            </a:r>
            <a:r>
              <a:rPr lang="en-GB">
                <a:latin typeface="+mj-lt"/>
              </a:rPr>
              <a:t>Interrogater {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public boolean </a:t>
            </a:r>
            <a:r>
              <a:rPr lang="en-GB">
                <a:latin typeface="+mj-lt"/>
              </a:rPr>
              <a:t>when() {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   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return true</a:t>
            </a:r>
            <a:r>
              <a:rPr lang="en-GB">
                <a:latin typeface="+mj-lt"/>
              </a:rPr>
              <a:t>;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}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}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822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A89A-CB7A-598A-3685-BCA17892B6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7075" y="338138"/>
            <a:ext cx="11464925" cy="1352550"/>
          </a:xfrm>
        </p:spPr>
        <p:txBody>
          <a:bodyPr/>
          <a:lstStyle/>
          <a:p>
            <a:r>
              <a:rPr lang="en-US"/>
              <a:t>Where When Is... Is Important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E344D-42AC-1F87-43B8-992EC1AE1F1B}"/>
              </a:ext>
            </a:extLst>
          </p:cNvPr>
          <p:cNvSpPr txBox="1"/>
          <p:nvPr/>
        </p:nvSpPr>
        <p:spPr>
          <a:xfrm>
            <a:off x="796051" y="1810849"/>
            <a:ext cx="105998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public void </a:t>
            </a:r>
            <a:r>
              <a:rPr lang="en-GB">
                <a:latin typeface="+mj-lt"/>
              </a:rPr>
              <a:t>testQuestion(Interrogater question) {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switch </a:t>
            </a:r>
            <a:r>
              <a:rPr lang="en-GB">
                <a:latin typeface="+mj-lt"/>
              </a:rPr>
              <a:t>(question) {</a:t>
            </a:r>
          </a:p>
          <a:p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        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    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   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case </a:t>
            </a:r>
            <a:r>
              <a:rPr lang="en-GB">
                <a:latin typeface="+mj-lt"/>
              </a:rPr>
              <a:t>What what -&gt; System.</a:t>
            </a:r>
            <a:r>
              <a:rPr lang="en-GB">
                <a:effectLst/>
                <a:latin typeface="+mj-lt"/>
              </a:rPr>
              <a:t>out</a:t>
            </a:r>
            <a:r>
              <a:rPr lang="en-GB">
                <a:latin typeface="+mj-lt"/>
              </a:rPr>
              <a:t>.println(</a:t>
            </a:r>
            <a:r>
              <a:rPr lang="en-GB" b="1">
                <a:solidFill>
                  <a:srgbClr val="008000"/>
                </a:solidFill>
                <a:effectLst/>
                <a:latin typeface="+mj-lt"/>
              </a:rPr>
              <a:t>"What?"</a:t>
            </a:r>
            <a:r>
              <a:rPr lang="en-GB">
                <a:latin typeface="+mj-lt"/>
              </a:rPr>
              <a:t>);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   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case </a:t>
            </a:r>
            <a:r>
              <a:rPr lang="en-GB">
                <a:latin typeface="+mj-lt"/>
              </a:rPr>
              <a:t>Where where -&gt; System.</a:t>
            </a:r>
            <a:r>
              <a:rPr lang="en-GB">
                <a:effectLst/>
                <a:latin typeface="+mj-lt"/>
              </a:rPr>
              <a:t>out</a:t>
            </a:r>
            <a:r>
              <a:rPr lang="en-GB">
                <a:latin typeface="+mj-lt"/>
              </a:rPr>
              <a:t>.println(</a:t>
            </a:r>
            <a:r>
              <a:rPr lang="en-GB" b="1">
                <a:solidFill>
                  <a:srgbClr val="008000"/>
                </a:solidFill>
                <a:effectLst/>
                <a:latin typeface="+mj-lt"/>
              </a:rPr>
              <a:t>"Where?"</a:t>
            </a:r>
            <a:r>
              <a:rPr lang="en-GB">
                <a:latin typeface="+mj-lt"/>
              </a:rPr>
              <a:t>);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   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case </a:t>
            </a:r>
            <a:r>
              <a:rPr lang="en-GB">
                <a:latin typeface="+mj-lt"/>
              </a:rPr>
              <a:t>Why </a:t>
            </a:r>
            <a:r>
              <a:rPr lang="en-GB">
                <a:effectLst/>
                <a:latin typeface="+mj-lt"/>
              </a:rPr>
              <a:t>why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 </a:t>
            </a:r>
            <a:r>
              <a:rPr lang="en-GB">
                <a:latin typeface="+mj-lt"/>
              </a:rPr>
              <a:t>-&gt; System.</a:t>
            </a:r>
            <a:r>
              <a:rPr lang="en-GB">
                <a:effectLst/>
                <a:latin typeface="+mj-lt"/>
              </a:rPr>
              <a:t>out</a:t>
            </a:r>
            <a:r>
              <a:rPr lang="en-GB">
                <a:latin typeface="+mj-lt"/>
              </a:rPr>
              <a:t>.println(</a:t>
            </a:r>
            <a:r>
              <a:rPr lang="en-GB" b="1">
                <a:solidFill>
                  <a:srgbClr val="008000"/>
                </a:solidFill>
                <a:effectLst/>
                <a:latin typeface="+mj-lt"/>
              </a:rPr>
              <a:t>"Why?"</a:t>
            </a:r>
            <a:r>
              <a:rPr lang="en-GB">
                <a:latin typeface="+mj-lt"/>
              </a:rPr>
              <a:t>);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   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default </a:t>
            </a:r>
            <a:r>
              <a:rPr lang="en-GB">
                <a:latin typeface="+mj-lt"/>
              </a:rPr>
              <a:t>-&gt; System.</a:t>
            </a:r>
            <a:r>
              <a:rPr lang="en-GB">
                <a:effectLst/>
                <a:latin typeface="+mj-lt"/>
              </a:rPr>
              <a:t>out</a:t>
            </a:r>
            <a:r>
              <a:rPr lang="en-GB">
                <a:latin typeface="+mj-lt"/>
              </a:rPr>
              <a:t>.println(</a:t>
            </a:r>
            <a:r>
              <a:rPr lang="en-GB" b="1">
                <a:solidFill>
                  <a:srgbClr val="008000"/>
                </a:solidFill>
                <a:effectLst/>
                <a:latin typeface="+mj-lt"/>
              </a:rPr>
              <a:t>"How?"</a:t>
            </a:r>
            <a:r>
              <a:rPr lang="en-GB">
                <a:latin typeface="+mj-lt"/>
              </a:rPr>
              <a:t>);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}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}</a:t>
            </a:r>
          </a:p>
          <a:p>
            <a:endParaRPr lang="en-GB">
              <a:latin typeface="+mj-lt"/>
              <a:cs typeface="Consolas"/>
            </a:endParaRPr>
          </a:p>
          <a:p>
            <a:endParaRPr lang="en-GB" dirty="0">
              <a:latin typeface="+mj-lt"/>
              <a:cs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E77B8-7249-AF22-508D-CCFCB2B31404}"/>
              </a:ext>
            </a:extLst>
          </p:cNvPr>
          <p:cNvSpPr txBox="1"/>
          <p:nvPr/>
        </p:nvSpPr>
        <p:spPr>
          <a:xfrm>
            <a:off x="796051" y="490400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latin typeface="+mj-lt"/>
                <a:cs typeface="Consolas"/>
              </a:rPr>
              <a:t>private boolean where() { ... }</a:t>
            </a:r>
          </a:p>
          <a:p>
            <a:r>
              <a:rPr lang="en-GB" dirty="0">
                <a:latin typeface="+mj-lt"/>
                <a:cs typeface="Consolas"/>
              </a:rPr>
              <a:t>private void why() { ... }</a:t>
            </a:r>
          </a:p>
        </p:txBody>
      </p:sp>
    </p:spTree>
    <p:extLst>
      <p:ext uri="{BB962C8B-B14F-4D97-AF65-F5344CB8AC3E}">
        <p14:creationId xmlns:p14="http://schemas.microsoft.com/office/powerpoint/2010/main" val="356912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A89A-CB7A-598A-3685-BCA17892B6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7075" y="338138"/>
            <a:ext cx="11464925" cy="1352550"/>
          </a:xfrm>
        </p:spPr>
        <p:txBody>
          <a:bodyPr/>
          <a:lstStyle/>
          <a:p>
            <a:r>
              <a:rPr lang="en-US"/>
              <a:t>Where When Is... Is Important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E344D-42AC-1F87-43B8-992EC1AE1F1B}"/>
              </a:ext>
            </a:extLst>
          </p:cNvPr>
          <p:cNvSpPr txBox="1"/>
          <p:nvPr/>
        </p:nvSpPr>
        <p:spPr>
          <a:xfrm>
            <a:off x="796051" y="1810849"/>
            <a:ext cx="105998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public void </a:t>
            </a:r>
            <a:r>
              <a:rPr lang="en-GB">
                <a:latin typeface="+mj-lt"/>
              </a:rPr>
              <a:t>testQuestion(Interrogater question) {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switch </a:t>
            </a:r>
            <a:r>
              <a:rPr lang="en-GB">
                <a:latin typeface="+mj-lt"/>
              </a:rPr>
              <a:t>(question) {</a:t>
            </a:r>
          </a:p>
          <a:p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        </a:t>
            </a:r>
            <a:r>
              <a:rPr lang="en-GB" sz="2400">
                <a:solidFill>
                  <a:srgbClr val="FF0000"/>
                </a:solidFill>
                <a:effectLst/>
                <a:latin typeface="+mj-lt"/>
              </a:rPr>
              <a:t>case</a:t>
            </a:r>
            <a:r>
              <a:rPr lang="en-GB" sz="2400" b="1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GB" sz="2400">
                <a:solidFill>
                  <a:srgbClr val="FF0000"/>
                </a:solidFill>
                <a:latin typeface="+mj-lt"/>
              </a:rPr>
              <a:t>Who what </a:t>
            </a:r>
            <a:r>
              <a:rPr lang="en-GB" sz="2400">
                <a:solidFill>
                  <a:srgbClr val="FF0000"/>
                </a:solidFill>
                <a:effectLst/>
                <a:latin typeface="+mj-lt"/>
              </a:rPr>
              <a:t>when</a:t>
            </a:r>
            <a:r>
              <a:rPr lang="en-GB" sz="2400" b="1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GB" sz="2400">
                <a:solidFill>
                  <a:srgbClr val="FF0000"/>
                </a:solidFill>
                <a:latin typeface="+mj-lt"/>
              </a:rPr>
              <a:t>where() -&gt; why();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    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   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case </a:t>
            </a:r>
            <a:r>
              <a:rPr lang="en-GB">
                <a:latin typeface="+mj-lt"/>
              </a:rPr>
              <a:t>What what -&gt; System.</a:t>
            </a:r>
            <a:r>
              <a:rPr lang="en-GB">
                <a:effectLst/>
                <a:latin typeface="+mj-lt"/>
              </a:rPr>
              <a:t>out</a:t>
            </a:r>
            <a:r>
              <a:rPr lang="en-GB">
                <a:latin typeface="+mj-lt"/>
              </a:rPr>
              <a:t>.println(</a:t>
            </a:r>
            <a:r>
              <a:rPr lang="en-GB" b="1">
                <a:solidFill>
                  <a:srgbClr val="008000"/>
                </a:solidFill>
                <a:effectLst/>
                <a:latin typeface="+mj-lt"/>
              </a:rPr>
              <a:t>"What?"</a:t>
            </a:r>
            <a:r>
              <a:rPr lang="en-GB">
                <a:latin typeface="+mj-lt"/>
              </a:rPr>
              <a:t>);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   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case </a:t>
            </a:r>
            <a:r>
              <a:rPr lang="en-GB">
                <a:latin typeface="+mj-lt"/>
              </a:rPr>
              <a:t>Where where -&gt; System.</a:t>
            </a:r>
            <a:r>
              <a:rPr lang="en-GB">
                <a:effectLst/>
                <a:latin typeface="+mj-lt"/>
              </a:rPr>
              <a:t>out</a:t>
            </a:r>
            <a:r>
              <a:rPr lang="en-GB">
                <a:latin typeface="+mj-lt"/>
              </a:rPr>
              <a:t>.println(</a:t>
            </a:r>
            <a:r>
              <a:rPr lang="en-GB" b="1">
                <a:solidFill>
                  <a:srgbClr val="008000"/>
                </a:solidFill>
                <a:effectLst/>
                <a:latin typeface="+mj-lt"/>
              </a:rPr>
              <a:t>"Where?"</a:t>
            </a:r>
            <a:r>
              <a:rPr lang="en-GB">
                <a:latin typeface="+mj-lt"/>
              </a:rPr>
              <a:t>);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   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case </a:t>
            </a:r>
            <a:r>
              <a:rPr lang="en-GB">
                <a:latin typeface="+mj-lt"/>
              </a:rPr>
              <a:t>Why </a:t>
            </a:r>
            <a:r>
              <a:rPr lang="en-GB">
                <a:effectLst/>
                <a:latin typeface="+mj-lt"/>
              </a:rPr>
              <a:t>why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 </a:t>
            </a:r>
            <a:r>
              <a:rPr lang="en-GB">
                <a:latin typeface="+mj-lt"/>
              </a:rPr>
              <a:t>-&gt; System.</a:t>
            </a:r>
            <a:r>
              <a:rPr lang="en-GB">
                <a:effectLst/>
                <a:latin typeface="+mj-lt"/>
              </a:rPr>
              <a:t>out</a:t>
            </a:r>
            <a:r>
              <a:rPr lang="en-GB">
                <a:latin typeface="+mj-lt"/>
              </a:rPr>
              <a:t>.println(</a:t>
            </a:r>
            <a:r>
              <a:rPr lang="en-GB" b="1">
                <a:solidFill>
                  <a:srgbClr val="008000"/>
                </a:solidFill>
                <a:effectLst/>
                <a:latin typeface="+mj-lt"/>
              </a:rPr>
              <a:t>"Why?"</a:t>
            </a:r>
            <a:r>
              <a:rPr lang="en-GB">
                <a:latin typeface="+mj-lt"/>
              </a:rPr>
              <a:t>);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   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default </a:t>
            </a:r>
            <a:r>
              <a:rPr lang="en-GB">
                <a:latin typeface="+mj-lt"/>
              </a:rPr>
              <a:t>-&gt; System.</a:t>
            </a:r>
            <a:r>
              <a:rPr lang="en-GB">
                <a:effectLst/>
                <a:latin typeface="+mj-lt"/>
              </a:rPr>
              <a:t>out</a:t>
            </a:r>
            <a:r>
              <a:rPr lang="en-GB">
                <a:latin typeface="+mj-lt"/>
              </a:rPr>
              <a:t>.println(</a:t>
            </a:r>
            <a:r>
              <a:rPr lang="en-GB" b="1">
                <a:solidFill>
                  <a:srgbClr val="008000"/>
                </a:solidFill>
                <a:effectLst/>
                <a:latin typeface="+mj-lt"/>
              </a:rPr>
              <a:t>"How?"</a:t>
            </a:r>
            <a:r>
              <a:rPr lang="en-GB">
                <a:latin typeface="+mj-lt"/>
              </a:rPr>
              <a:t>);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}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}</a:t>
            </a:r>
          </a:p>
          <a:p>
            <a:endParaRPr lang="en-GB">
              <a:latin typeface="+mj-lt"/>
              <a:cs typeface="Consolas"/>
            </a:endParaRPr>
          </a:p>
          <a:p>
            <a:r>
              <a:rPr lang="en-GB">
                <a:latin typeface="+mj-lt"/>
                <a:cs typeface="Consolas"/>
              </a:rPr>
              <a:t>private boolean where() { ... }</a:t>
            </a:r>
          </a:p>
          <a:p>
            <a:r>
              <a:rPr lang="en-GB" dirty="0">
                <a:latin typeface="+mj-lt"/>
                <a:cs typeface="Consolas"/>
              </a:rPr>
              <a:t>private void why() { ... }</a:t>
            </a:r>
          </a:p>
        </p:txBody>
      </p:sp>
    </p:spTree>
    <p:extLst>
      <p:ext uri="{BB962C8B-B14F-4D97-AF65-F5344CB8AC3E}">
        <p14:creationId xmlns:p14="http://schemas.microsoft.com/office/powerpoint/2010/main" val="30154018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A89A-CB7A-598A-3685-BCA17892B6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7075" y="338138"/>
            <a:ext cx="11464925" cy="1352550"/>
          </a:xfrm>
        </p:spPr>
        <p:txBody>
          <a:bodyPr/>
          <a:lstStyle/>
          <a:p>
            <a:r>
              <a:rPr lang="en-US"/>
              <a:t>Where When Is... Is Important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E344D-42AC-1F87-43B8-992EC1AE1F1B}"/>
              </a:ext>
            </a:extLst>
          </p:cNvPr>
          <p:cNvSpPr txBox="1"/>
          <p:nvPr/>
        </p:nvSpPr>
        <p:spPr>
          <a:xfrm>
            <a:off x="796051" y="1810849"/>
            <a:ext cx="1059989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public void </a:t>
            </a:r>
            <a:r>
              <a:rPr lang="en-GB">
                <a:latin typeface="+mj-lt"/>
              </a:rPr>
              <a:t>testQuestion(Interrogater question) {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switch </a:t>
            </a:r>
            <a:r>
              <a:rPr lang="en-GB">
                <a:latin typeface="+mj-lt"/>
              </a:rPr>
              <a:t>(question) {</a:t>
            </a:r>
          </a:p>
          <a:p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        case </a:t>
            </a:r>
            <a:r>
              <a:rPr lang="en-GB">
                <a:latin typeface="+mj-lt"/>
              </a:rPr>
              <a:t>Who what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when </a:t>
            </a:r>
            <a:r>
              <a:rPr lang="en-GB">
                <a:latin typeface="+mj-lt"/>
              </a:rPr>
              <a:t>where() -&gt; why();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    </a:t>
            </a:r>
            <a:r>
              <a:rPr lang="en-GB" sz="2400">
                <a:solidFill>
                  <a:srgbClr val="FF0000"/>
                </a:solidFill>
                <a:effectLst/>
                <a:latin typeface="+mj-lt"/>
              </a:rPr>
              <a:t>case </a:t>
            </a:r>
            <a:r>
              <a:rPr lang="en-GB" sz="2400">
                <a:solidFill>
                  <a:srgbClr val="FF0000"/>
                </a:solidFill>
                <a:latin typeface="+mj-lt"/>
              </a:rPr>
              <a:t>When </a:t>
            </a:r>
            <a:r>
              <a:rPr lang="en-GB" sz="2400">
                <a:solidFill>
                  <a:srgbClr val="FF0000"/>
                </a:solidFill>
                <a:effectLst/>
                <a:latin typeface="+mj-lt"/>
              </a:rPr>
              <a:t>when </a:t>
            </a:r>
            <a:r>
              <a:rPr lang="en-GB" sz="2400">
                <a:solidFill>
                  <a:srgbClr val="FF0000"/>
                </a:solidFill>
                <a:latin typeface="+mj-lt"/>
              </a:rPr>
              <a:t>when when.when() -&gt; when();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   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case </a:t>
            </a:r>
            <a:r>
              <a:rPr lang="en-GB">
                <a:latin typeface="+mj-lt"/>
              </a:rPr>
              <a:t>What what -&gt; System.</a:t>
            </a:r>
            <a:r>
              <a:rPr lang="en-GB">
                <a:effectLst/>
                <a:latin typeface="+mj-lt"/>
              </a:rPr>
              <a:t>out</a:t>
            </a:r>
            <a:r>
              <a:rPr lang="en-GB">
                <a:latin typeface="+mj-lt"/>
              </a:rPr>
              <a:t>.println(</a:t>
            </a:r>
            <a:r>
              <a:rPr lang="en-GB" b="1">
                <a:solidFill>
                  <a:srgbClr val="008000"/>
                </a:solidFill>
                <a:effectLst/>
                <a:latin typeface="+mj-lt"/>
              </a:rPr>
              <a:t>"What?"</a:t>
            </a:r>
            <a:r>
              <a:rPr lang="en-GB">
                <a:latin typeface="+mj-lt"/>
              </a:rPr>
              <a:t>);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   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case </a:t>
            </a:r>
            <a:r>
              <a:rPr lang="en-GB">
                <a:latin typeface="+mj-lt"/>
              </a:rPr>
              <a:t>Where where -&gt; System.</a:t>
            </a:r>
            <a:r>
              <a:rPr lang="en-GB">
                <a:effectLst/>
                <a:latin typeface="+mj-lt"/>
              </a:rPr>
              <a:t>out</a:t>
            </a:r>
            <a:r>
              <a:rPr lang="en-GB">
                <a:latin typeface="+mj-lt"/>
              </a:rPr>
              <a:t>.println(</a:t>
            </a:r>
            <a:r>
              <a:rPr lang="en-GB" b="1">
                <a:solidFill>
                  <a:srgbClr val="008000"/>
                </a:solidFill>
                <a:effectLst/>
                <a:latin typeface="+mj-lt"/>
              </a:rPr>
              <a:t>"Where?"</a:t>
            </a:r>
            <a:r>
              <a:rPr lang="en-GB">
                <a:latin typeface="+mj-lt"/>
              </a:rPr>
              <a:t>);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   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case </a:t>
            </a:r>
            <a:r>
              <a:rPr lang="en-GB">
                <a:latin typeface="+mj-lt"/>
              </a:rPr>
              <a:t>Why </a:t>
            </a:r>
            <a:r>
              <a:rPr lang="en-GB">
                <a:effectLst/>
                <a:latin typeface="+mj-lt"/>
              </a:rPr>
              <a:t>why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 </a:t>
            </a:r>
            <a:r>
              <a:rPr lang="en-GB">
                <a:latin typeface="+mj-lt"/>
              </a:rPr>
              <a:t>-&gt; System.</a:t>
            </a:r>
            <a:r>
              <a:rPr lang="en-GB">
                <a:effectLst/>
                <a:latin typeface="+mj-lt"/>
              </a:rPr>
              <a:t>out</a:t>
            </a:r>
            <a:r>
              <a:rPr lang="en-GB">
                <a:latin typeface="+mj-lt"/>
              </a:rPr>
              <a:t>.println(</a:t>
            </a:r>
            <a:r>
              <a:rPr lang="en-GB" b="1">
                <a:solidFill>
                  <a:srgbClr val="008000"/>
                </a:solidFill>
                <a:effectLst/>
                <a:latin typeface="+mj-lt"/>
              </a:rPr>
              <a:t>"Why?"</a:t>
            </a:r>
            <a:r>
              <a:rPr lang="en-GB">
                <a:latin typeface="+mj-lt"/>
              </a:rPr>
              <a:t>);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   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default </a:t>
            </a:r>
            <a:r>
              <a:rPr lang="en-GB">
                <a:latin typeface="+mj-lt"/>
              </a:rPr>
              <a:t>-&gt; System.</a:t>
            </a:r>
            <a:r>
              <a:rPr lang="en-GB">
                <a:effectLst/>
                <a:latin typeface="+mj-lt"/>
              </a:rPr>
              <a:t>out</a:t>
            </a:r>
            <a:r>
              <a:rPr lang="en-GB">
                <a:latin typeface="+mj-lt"/>
              </a:rPr>
              <a:t>.println(</a:t>
            </a:r>
            <a:r>
              <a:rPr lang="en-GB" b="1">
                <a:solidFill>
                  <a:srgbClr val="008000"/>
                </a:solidFill>
                <a:effectLst/>
                <a:latin typeface="+mj-lt"/>
              </a:rPr>
              <a:t>"How?"</a:t>
            </a:r>
            <a:r>
              <a:rPr lang="en-GB">
                <a:latin typeface="+mj-lt"/>
              </a:rPr>
              <a:t>);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}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}</a:t>
            </a:r>
          </a:p>
          <a:p>
            <a:endParaRPr lang="en-GB">
              <a:latin typeface="+mj-lt"/>
              <a:cs typeface="Consolas"/>
            </a:endParaRPr>
          </a:p>
          <a:p>
            <a:r>
              <a:rPr lang="en-GB">
                <a:latin typeface="+mj-lt"/>
                <a:cs typeface="Consolas"/>
              </a:rPr>
              <a:t>private boolean where() { ... }</a:t>
            </a:r>
          </a:p>
          <a:p>
            <a:r>
              <a:rPr lang="en-GB" dirty="0">
                <a:latin typeface="+mj-lt"/>
                <a:cs typeface="Consolas"/>
              </a:rPr>
              <a:t>private void why() { ... }</a:t>
            </a:r>
          </a:p>
          <a:p>
            <a:r>
              <a:rPr lang="en-GB" dirty="0">
                <a:latin typeface="+mj-lt"/>
                <a:cs typeface="Consolas"/>
              </a:rPr>
              <a:t>private void when() { ... }</a:t>
            </a:r>
          </a:p>
        </p:txBody>
      </p:sp>
    </p:spTree>
    <p:extLst>
      <p:ext uri="{BB962C8B-B14F-4D97-AF65-F5344CB8AC3E}">
        <p14:creationId xmlns:p14="http://schemas.microsoft.com/office/powerpoint/2010/main" val="20802994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BA31-6A20-344D-9F16-206AFE77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Dominance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D9A22-3879-0D4B-BED9-06F1B5AC8D5C}"/>
              </a:ext>
            </a:extLst>
          </p:cNvPr>
          <p:cNvSpPr txBox="1"/>
          <p:nvPr/>
        </p:nvSpPr>
        <p:spPr>
          <a:xfrm>
            <a:off x="1248118" y="2571636"/>
            <a:ext cx="9841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nsolas"/>
                <a:cs typeface="Consolas"/>
              </a:rPr>
              <a:t>void shapeTester(Shape shape) {</a:t>
            </a:r>
          </a:p>
          <a:p>
            <a:r>
              <a:rPr lang="en-GB" sz="1600" dirty="0">
                <a:latin typeface="Consolas"/>
                <a:cs typeface="Consolas"/>
              </a:rPr>
              <a:t>  switch (shape) {</a:t>
            </a:r>
          </a:p>
          <a:p>
            <a:r>
              <a:rPr lang="en-GB" sz="1600" dirty="0">
                <a:latin typeface="Consolas"/>
                <a:cs typeface="Consolas"/>
              </a:rPr>
              <a:t>    case 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onsolas"/>
                <a:cs typeface="Consolas"/>
              </a:rPr>
              <a:t>Triangle t</a:t>
            </a:r>
            <a:r>
              <a:rPr lang="en-GB" sz="1600" dirty="0">
                <a:latin typeface="Consolas"/>
                <a:cs typeface="Consolas"/>
              </a:rPr>
              <a:t> -&gt; System.out.println("It's a small triangle");</a:t>
            </a:r>
          </a:p>
          <a:p>
            <a:r>
              <a:rPr lang="en-GB" sz="1600" dirty="0">
                <a:latin typeface="Consolas"/>
                <a:cs typeface="Consolas"/>
              </a:rPr>
              <a:t>    case </a:t>
            </a:r>
            <a:r>
              <a:rPr lang="en-GB" sz="1600" dirty="0">
                <a:solidFill>
                  <a:schemeClr val="accent6"/>
                </a:solidFill>
                <a:latin typeface="Consolas"/>
                <a:cs typeface="Consolas"/>
              </a:rPr>
              <a:t>Triangle t when t.area() &gt; 25 </a:t>
            </a:r>
            <a:r>
              <a:rPr lang="en-GB" sz="1600" dirty="0">
                <a:latin typeface="Consolas"/>
                <a:cs typeface="Consolas"/>
              </a:rPr>
              <a:t>-&gt; System.out.println("It's a big triangle");</a:t>
            </a:r>
          </a:p>
          <a:p>
            <a:r>
              <a:rPr lang="en-GB" sz="1600" dirty="0">
                <a:latin typeface="Consolas"/>
                <a:cs typeface="Consolas"/>
              </a:rPr>
              <a:t>    case Square s -&gt; System.out.println("It's a square");</a:t>
            </a:r>
          </a:p>
          <a:p>
            <a:r>
              <a:rPr lang="en-GB" sz="1600" dirty="0">
                <a:latin typeface="Consolas"/>
                <a:cs typeface="Consolas"/>
              </a:rPr>
              <a:t>    case Pentagon p -&gt; System.out.println("It's a pentagon");</a:t>
            </a:r>
          </a:p>
          <a:p>
            <a:r>
              <a:rPr lang="en-GB" sz="1600" dirty="0">
                <a:latin typeface="Consolas"/>
                <a:cs typeface="Consolas"/>
              </a:rPr>
              <a:t>    case Shape s -&gt; System.out.println("It's a shape");</a:t>
            </a:r>
          </a:p>
          <a:p>
            <a:r>
              <a:rPr lang="en-GB" sz="1600" dirty="0">
                <a:latin typeface="Consolas"/>
                <a:cs typeface="Consolas"/>
              </a:rPr>
              <a:t>  }</a:t>
            </a:r>
          </a:p>
          <a:p>
            <a:r>
              <a:rPr lang="en-GB" sz="1600" dirty="0">
                <a:latin typeface="Consolas"/>
                <a:cs typeface="Consolas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6E7A72-1A88-9F02-12BA-4018E79ACD05}"/>
              </a:ext>
            </a:extLst>
          </p:cNvPr>
          <p:cNvCxnSpPr>
            <a:cxnSpLocks/>
          </p:cNvCxnSpPr>
          <p:nvPr/>
        </p:nvCxnSpPr>
        <p:spPr>
          <a:xfrm flipH="1">
            <a:off x="3426373" y="2592828"/>
            <a:ext cx="2921875" cy="539255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A0B85C-0896-C919-D7F6-77411FC94350}"/>
              </a:ext>
            </a:extLst>
          </p:cNvPr>
          <p:cNvSpPr txBox="1"/>
          <p:nvPr/>
        </p:nvSpPr>
        <p:spPr>
          <a:xfrm>
            <a:off x="5517032" y="2100422"/>
            <a:ext cx="542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Triangle will match before (dominate)</a:t>
            </a:r>
          </a:p>
          <a:p>
            <a:pPr algn="ctr"/>
            <a:r>
              <a:rPr lang="en-US"/>
              <a:t>Triangle with a guard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BA5D3-04E4-929D-710E-975C93B5F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401" y="3318511"/>
            <a:ext cx="653656" cy="66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9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BA31-6A20-344D-9F16-206AFE77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Dominance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826C0-4B08-6428-757E-4E56C5850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993" y="5212313"/>
            <a:ext cx="11464510" cy="1097188"/>
          </a:xfrm>
        </p:spPr>
        <p:txBody>
          <a:bodyPr/>
          <a:lstStyle/>
          <a:p>
            <a:r>
              <a:rPr lang="en-US"/>
              <a:t>It is a compile time error for a label in a switch block to be dominated by an earlier label in that switch block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D9A22-3879-0D4B-BED9-06F1B5AC8D5C}"/>
              </a:ext>
            </a:extLst>
          </p:cNvPr>
          <p:cNvSpPr txBox="1"/>
          <p:nvPr/>
        </p:nvSpPr>
        <p:spPr>
          <a:xfrm>
            <a:off x="1248118" y="2571636"/>
            <a:ext cx="9841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nsolas"/>
                <a:cs typeface="Consolas"/>
              </a:rPr>
              <a:t>void shapeTester(Shape shape) {</a:t>
            </a:r>
          </a:p>
          <a:p>
            <a:r>
              <a:rPr lang="en-GB" sz="1600" dirty="0">
                <a:latin typeface="Consolas"/>
                <a:cs typeface="Consolas"/>
              </a:rPr>
              <a:t>  switch (shape) {</a:t>
            </a:r>
          </a:p>
          <a:p>
            <a:r>
              <a:rPr lang="en-GB" sz="1600" dirty="0">
                <a:latin typeface="Consolas"/>
                <a:cs typeface="Consolas"/>
              </a:rPr>
              <a:t>    case </a:t>
            </a:r>
            <a:r>
              <a:rPr lang="en-GB" sz="1600" dirty="0">
                <a:solidFill>
                  <a:srgbClr val="FF0000"/>
                </a:solidFill>
                <a:latin typeface="Consolas"/>
                <a:cs typeface="Consolas"/>
              </a:rPr>
              <a:t>Triangle t when true </a:t>
            </a:r>
            <a:r>
              <a:rPr lang="en-GB" sz="1600" dirty="0">
                <a:latin typeface="Consolas"/>
                <a:cs typeface="Consolas"/>
              </a:rPr>
              <a:t>-&gt; System.out.println("Definitely a triangle");</a:t>
            </a:r>
          </a:p>
          <a:p>
            <a:r>
              <a:rPr lang="en-GB" sz="1600" dirty="0">
                <a:latin typeface="Consolas"/>
                <a:cs typeface="Consolas"/>
              </a:rPr>
              <a:t>    case </a:t>
            </a:r>
            <a:r>
              <a:rPr lang="en-GB" sz="1600" dirty="0">
                <a:solidFill>
                  <a:schemeClr val="tx2"/>
                </a:solidFill>
                <a:latin typeface="Consolas"/>
                <a:cs typeface="Consolas"/>
              </a:rPr>
              <a:t>Triangle t </a:t>
            </a:r>
            <a:r>
              <a:rPr lang="en-GB" sz="1600" dirty="0">
                <a:latin typeface="Consolas"/>
                <a:cs typeface="Consolas"/>
              </a:rPr>
              <a:t>-&gt; System.out.println("It's a triangle");</a:t>
            </a:r>
          </a:p>
          <a:p>
            <a:r>
              <a:rPr lang="en-GB" sz="1600" dirty="0">
                <a:latin typeface="Consolas"/>
                <a:cs typeface="Consolas"/>
              </a:rPr>
              <a:t>    case Square s -&gt; System.out.println("It's a square");</a:t>
            </a:r>
          </a:p>
          <a:p>
            <a:r>
              <a:rPr lang="en-GB" sz="1600" dirty="0">
                <a:latin typeface="Consolas"/>
                <a:cs typeface="Consolas"/>
              </a:rPr>
              <a:t>    case Pentagon p -&gt; System.out.println("It's a pentagon");</a:t>
            </a:r>
          </a:p>
          <a:p>
            <a:r>
              <a:rPr lang="en-GB" sz="1600" dirty="0">
                <a:latin typeface="Consolas"/>
                <a:cs typeface="Consolas"/>
              </a:rPr>
              <a:t>    case Shape s -&gt; System.out.println("It's a shape");</a:t>
            </a:r>
          </a:p>
          <a:p>
            <a:r>
              <a:rPr lang="en-GB" sz="1600" dirty="0">
                <a:latin typeface="Consolas"/>
                <a:cs typeface="Consolas"/>
              </a:rPr>
              <a:t>  }</a:t>
            </a:r>
          </a:p>
          <a:p>
            <a:r>
              <a:rPr lang="en-GB" sz="1600" dirty="0">
                <a:latin typeface="Consolas"/>
                <a:cs typeface="Consolas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6E7A72-1A88-9F02-12BA-4018E79ACD05}"/>
              </a:ext>
            </a:extLst>
          </p:cNvPr>
          <p:cNvCxnSpPr>
            <a:cxnSpLocks/>
          </p:cNvCxnSpPr>
          <p:nvPr/>
        </p:nvCxnSpPr>
        <p:spPr>
          <a:xfrm flipH="1">
            <a:off x="4635062" y="2198198"/>
            <a:ext cx="2099290" cy="880947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A0B85C-0896-C919-D7F6-77411FC94350}"/>
              </a:ext>
            </a:extLst>
          </p:cNvPr>
          <p:cNvSpPr txBox="1"/>
          <p:nvPr/>
        </p:nvSpPr>
        <p:spPr>
          <a:xfrm>
            <a:off x="6169074" y="1690689"/>
            <a:ext cx="4355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Guarded pattern dominates</a:t>
            </a:r>
          </a:p>
          <a:p>
            <a:pPr algn="ctr"/>
            <a:r>
              <a:rPr lang="en-US"/>
              <a:t>unguarded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BA5D3-04E4-929D-710E-975C93B5F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401" y="3318511"/>
            <a:ext cx="653656" cy="66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3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2C59-35B8-D527-7753-EBF11E1A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Matching instanceof And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5CCD7-4350-8E0C-3DAD-D736A222A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993" y="1746113"/>
            <a:ext cx="11464510" cy="4297335"/>
          </a:xfrm>
        </p:spPr>
        <p:txBody>
          <a:bodyPr/>
          <a:lstStyle/>
          <a:p>
            <a:r>
              <a:rPr lang="en-US"/>
              <a:t>Pattern matching a record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This is good but we can do better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CEB09-BCA4-5E02-99D7-93E6A90ADC7B}"/>
              </a:ext>
            </a:extLst>
          </p:cNvPr>
          <p:cNvSpPr txBox="1"/>
          <p:nvPr/>
        </p:nvSpPr>
        <p:spPr>
          <a:xfrm>
            <a:off x="1467980" y="2337564"/>
            <a:ext cx="841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record Point(double x, double y) {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D32D5-BD78-E011-6298-1E69DE9E1EB0}"/>
              </a:ext>
            </a:extLst>
          </p:cNvPr>
          <p:cNvSpPr txBox="1"/>
          <p:nvPr/>
        </p:nvSpPr>
        <p:spPr>
          <a:xfrm>
            <a:off x="1467979" y="2868338"/>
            <a:ext cx="10093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public void pythagoras(Object o) {</a:t>
            </a:r>
          </a:p>
          <a:p>
            <a:r>
              <a:rPr lang="en-GB" dirty="0">
                <a:latin typeface="Consolas"/>
                <a:cs typeface="Consolas"/>
              </a:rPr>
              <a:t>  if (o instanceof Point p) {</a:t>
            </a:r>
          </a:p>
          <a:p>
            <a:r>
              <a:rPr lang="en-GB" dirty="0">
                <a:latin typeface="Consolas"/>
                <a:cs typeface="Consolas"/>
              </a:rPr>
              <a:t>    double x = p.x();</a:t>
            </a:r>
          </a:p>
          <a:p>
            <a:r>
              <a:rPr lang="en-GB" dirty="0">
                <a:latin typeface="Consolas"/>
                <a:cs typeface="Consolas"/>
              </a:rPr>
              <a:t>    double y = p.y();</a:t>
            </a:r>
          </a:p>
          <a:p>
            <a:r>
              <a:rPr lang="en-GB" dirty="0">
                <a:latin typeface="Consolas"/>
                <a:cs typeface="Consolas"/>
              </a:rPr>
              <a:t>    System.out.println("Hypotonuse = " + Math.sqrt((x*x) + (y*y));</a:t>
            </a:r>
          </a:p>
          <a:p>
            <a:r>
              <a:rPr lang="en-GB" dirty="0">
                <a:latin typeface="Consolas"/>
                <a:cs typeface="Consolas"/>
              </a:rPr>
              <a:t>  }</a:t>
            </a:r>
          </a:p>
          <a:p>
            <a:r>
              <a:rPr lang="en-GB" dirty="0">
                <a:latin typeface="Consolas"/>
                <a:cs typeface="Consolas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8135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748F-D643-21BE-D751-536B0CA9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2F66E-52B1-2B74-B331-2612626B8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993" y="1746114"/>
            <a:ext cx="11464510" cy="997086"/>
          </a:xfrm>
        </p:spPr>
        <p:txBody>
          <a:bodyPr/>
          <a:lstStyle/>
          <a:p>
            <a:r>
              <a:rPr lang="en-US"/>
              <a:t>Record patterns are a deconstruction pattern</a:t>
            </a:r>
          </a:p>
          <a:p>
            <a:r>
              <a:rPr lang="en-US"/>
              <a:t>Deconstruction patterns only work with records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C782C-65B1-1630-595C-660207CB7AA8}"/>
              </a:ext>
            </a:extLst>
          </p:cNvPr>
          <p:cNvSpPr txBox="1"/>
          <p:nvPr/>
        </p:nvSpPr>
        <p:spPr>
          <a:xfrm>
            <a:off x="1394408" y="2980162"/>
            <a:ext cx="8958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public void pythagoras(Object o) {</a:t>
            </a:r>
          </a:p>
          <a:p>
            <a:r>
              <a:rPr lang="en-GB" dirty="0">
                <a:latin typeface="Consolas"/>
                <a:cs typeface="Consolas"/>
              </a:rPr>
              <a:t>  if (o instanceof </a:t>
            </a:r>
            <a:r>
              <a:rPr lang="en-GB" dirty="0">
                <a:solidFill>
                  <a:srgbClr val="FF0000"/>
                </a:solidFill>
                <a:latin typeface="Consolas"/>
                <a:cs typeface="Consolas"/>
              </a:rPr>
              <a:t>Point(double x, double y)</a:t>
            </a:r>
            <a:r>
              <a:rPr lang="en-GB" dirty="0">
                <a:latin typeface="Consolas"/>
                <a:cs typeface="Consolas"/>
              </a:rPr>
              <a:t>)</a:t>
            </a:r>
          </a:p>
          <a:p>
            <a:r>
              <a:rPr lang="en-GB" dirty="0">
                <a:latin typeface="Consolas"/>
                <a:cs typeface="Consolas"/>
              </a:rPr>
              <a:t>    System.out.println("Hypotonuse = " + Math.sqrt((x*x) + (y*y));</a:t>
            </a:r>
          </a:p>
          <a:p>
            <a:r>
              <a:rPr lang="en-GB" dirty="0">
                <a:latin typeface="Consolas"/>
                <a:cs typeface="Consolas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904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2994" y="337481"/>
            <a:ext cx="11464510" cy="1353208"/>
          </a:xfrm>
        </p:spPr>
        <p:txBody>
          <a:bodyPr/>
          <a:lstStyle/>
          <a:p>
            <a:r>
              <a:rPr lang="en-GB" dirty="0"/>
              <a:t>Switch Expressions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72993" y="1746113"/>
            <a:ext cx="11464510" cy="4351338"/>
          </a:xfrm>
        </p:spPr>
        <p:txBody>
          <a:bodyPr/>
          <a:lstStyle/>
          <a:p>
            <a:r>
              <a:rPr lang="en-GB" dirty="0"/>
              <a:t>Switch construct was a statement</a:t>
            </a:r>
          </a:p>
          <a:p>
            <a:pPr lvl="1"/>
            <a:r>
              <a:rPr lang="en-GB" dirty="0"/>
              <a:t>No concept of generating a result that could be assigned</a:t>
            </a:r>
          </a:p>
          <a:p>
            <a:r>
              <a:rPr lang="en-GB" dirty="0"/>
              <a:t>Rather clunky syntax</a:t>
            </a:r>
          </a:p>
          <a:p>
            <a:pPr lvl="1"/>
            <a:r>
              <a:rPr lang="en-GB" dirty="0"/>
              <a:t>Every case statement needs to be separated</a:t>
            </a:r>
          </a:p>
          <a:p>
            <a:pPr lvl="1"/>
            <a:r>
              <a:rPr lang="en-GB" dirty="0"/>
              <a:t>Must remember break (default is to fall through)</a:t>
            </a:r>
          </a:p>
          <a:p>
            <a:pPr lvl="1"/>
            <a:r>
              <a:rPr lang="en-GB" dirty="0"/>
              <a:t>Scope of local variables is not intuitive</a:t>
            </a:r>
          </a:p>
        </p:txBody>
      </p:sp>
    </p:spTree>
    <p:extLst>
      <p:ext uri="{BB962C8B-B14F-4D97-AF65-F5344CB8AC3E}">
        <p14:creationId xmlns:p14="http://schemas.microsoft.com/office/powerpoint/2010/main" val="29994181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C04A-DCD7-749A-2389-F996506F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Patterns Are Composable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9D20B-AFB7-51DC-9807-1A2EDD314195}"/>
              </a:ext>
            </a:extLst>
          </p:cNvPr>
          <p:cNvSpPr txBox="1"/>
          <p:nvPr/>
        </p:nvSpPr>
        <p:spPr>
          <a:xfrm>
            <a:off x="652078" y="1966073"/>
            <a:ext cx="10103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interface Rectangle {};</a:t>
            </a:r>
          </a:p>
          <a:p>
            <a:r>
              <a:rPr lang="en-GB" dirty="0">
                <a:latin typeface="Consolas"/>
                <a:cs typeface="Consolas"/>
              </a:rPr>
              <a:t>record Point(double x, double y) {};</a:t>
            </a:r>
          </a:p>
          <a:p>
            <a:r>
              <a:rPr lang="en-GB" dirty="0">
                <a:latin typeface="Consolas"/>
                <a:cs typeface="Consolas"/>
              </a:rPr>
              <a:t>enum Colour { RED, GREEN, BLUE };</a:t>
            </a:r>
          </a:p>
          <a:p>
            <a:endParaRPr lang="en-GB" dirty="0">
              <a:latin typeface="Consolas"/>
              <a:cs typeface="Consolas"/>
            </a:endParaRPr>
          </a:p>
          <a:p>
            <a:r>
              <a:rPr lang="en-GB" dirty="0">
                <a:latin typeface="Consolas"/>
                <a:cs typeface="Consolas"/>
              </a:rPr>
              <a:t>record ColourPoint(Point p, Colour c) {};</a:t>
            </a:r>
          </a:p>
          <a:p>
            <a:r>
              <a:rPr lang="en-GB" dirty="0">
                <a:latin typeface="Consolas"/>
                <a:cs typeface="Consolas"/>
              </a:rPr>
              <a:t>record ColourRectangle(ColourPoint topLeft, </a:t>
            </a:r>
          </a:p>
          <a:p>
            <a:r>
              <a:rPr lang="en-GB" dirty="0">
                <a:latin typeface="Consolas"/>
                <a:cs typeface="Consolas"/>
              </a:rPr>
              <a:t>                       ColourPoint bottomRight) implements Rectangle { ... 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045EE-B144-F69D-7C46-AA6653E59FDF}"/>
              </a:ext>
            </a:extLst>
          </p:cNvPr>
          <p:cNvSpPr txBox="1"/>
          <p:nvPr/>
        </p:nvSpPr>
        <p:spPr>
          <a:xfrm>
            <a:off x="652078" y="4620644"/>
            <a:ext cx="10699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public void printColour(Rectangle r) {</a:t>
            </a:r>
          </a:p>
          <a:p>
            <a:r>
              <a:rPr lang="en-GB" dirty="0">
                <a:latin typeface="Consolas"/>
                <a:cs typeface="Consolas"/>
              </a:rPr>
              <a:t>  if (r instanceof ColourRectangle(ColourPoint topleft, ColourPoint bottomRight)) </a:t>
            </a:r>
          </a:p>
          <a:p>
            <a:r>
              <a:rPr lang="en-GB" dirty="0">
                <a:latin typeface="Consolas"/>
                <a:cs typeface="Consolas"/>
              </a:rPr>
              <a:t>    System.out.println(topLeft.c());</a:t>
            </a:r>
          </a:p>
          <a:p>
            <a:r>
              <a:rPr lang="en-GB" dirty="0">
                <a:latin typeface="Consolas"/>
                <a:cs typeface="Consolas"/>
              </a:rPr>
              <a:t>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8B3480-2F88-EFE2-CDFC-6BB0AC491211}"/>
              </a:ext>
            </a:extLst>
          </p:cNvPr>
          <p:cNvCxnSpPr>
            <a:cxnSpLocks/>
          </p:cNvCxnSpPr>
          <p:nvPr/>
        </p:nvCxnSpPr>
        <p:spPr>
          <a:xfrm flipH="1" flipV="1">
            <a:off x="7039077" y="5213489"/>
            <a:ext cx="551794" cy="600165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E487F0-8BBC-F813-EF7D-E0B022633381}"/>
              </a:ext>
            </a:extLst>
          </p:cNvPr>
          <p:cNvSpPr txBox="1"/>
          <p:nvPr/>
        </p:nvSpPr>
        <p:spPr>
          <a:xfrm>
            <a:off x="7039077" y="5820973"/>
            <a:ext cx="354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But this is a record as well </a:t>
            </a:r>
          </a:p>
        </p:txBody>
      </p:sp>
    </p:spTree>
    <p:extLst>
      <p:ext uri="{BB962C8B-B14F-4D97-AF65-F5344CB8AC3E}">
        <p14:creationId xmlns:p14="http://schemas.microsoft.com/office/powerpoint/2010/main" val="9614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ED9E-2B46-5D53-A420-21E6A9A6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Patterns Are Composable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D9356-5FCC-488A-E81E-1AEABC282DB7}"/>
              </a:ext>
            </a:extLst>
          </p:cNvPr>
          <p:cNvSpPr txBox="1"/>
          <p:nvPr/>
        </p:nvSpPr>
        <p:spPr>
          <a:xfrm>
            <a:off x="529407" y="1879307"/>
            <a:ext cx="10691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public void printColour(Rectangle r) {</a:t>
            </a:r>
          </a:p>
          <a:p>
            <a:r>
              <a:rPr lang="en-GB" dirty="0">
                <a:latin typeface="Consolas"/>
                <a:cs typeface="Consolas"/>
              </a:rPr>
              <a:t>  if (r instanceof ColourRectangle(</a:t>
            </a:r>
            <a:r>
              <a:rPr lang="en-GB" dirty="0">
                <a:solidFill>
                  <a:schemeClr val="accent6"/>
                </a:solidFill>
                <a:latin typeface="Consolas"/>
                <a:cs typeface="Consolas"/>
              </a:rPr>
              <a:t>ColourPoint(Point p, Colour c)</a:t>
            </a:r>
            <a:r>
              <a:rPr lang="en-GB" dirty="0">
                <a:latin typeface="Consolas"/>
                <a:cs typeface="Consolas"/>
              </a:rPr>
              <a:t>, ColourPoint br)) </a:t>
            </a:r>
          </a:p>
          <a:p>
            <a:r>
              <a:rPr lang="en-GB" dirty="0">
                <a:latin typeface="Consolas"/>
                <a:cs typeface="Consolas"/>
              </a:rPr>
              <a:t>    System.out.println(c);</a:t>
            </a:r>
          </a:p>
          <a:p>
            <a:r>
              <a:rPr lang="en-GB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3560F-AF82-DA7B-5889-058214A26D42}"/>
              </a:ext>
            </a:extLst>
          </p:cNvPr>
          <p:cNvSpPr txBox="1"/>
          <p:nvPr/>
        </p:nvSpPr>
        <p:spPr>
          <a:xfrm>
            <a:off x="525052" y="3929176"/>
            <a:ext cx="11464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public void printTopLeftX(Rectangle r) {</a:t>
            </a:r>
          </a:p>
          <a:p>
            <a:r>
              <a:rPr lang="en-GB" dirty="0">
                <a:latin typeface="Consolas"/>
                <a:cs typeface="Consolas"/>
              </a:rPr>
              <a:t>  if (r instanceof </a:t>
            </a:r>
          </a:p>
          <a:p>
            <a:r>
              <a:rPr lang="en-GB" dirty="0">
                <a:latin typeface="Consolas"/>
                <a:cs typeface="Consolas"/>
              </a:rPr>
              <a:t>      ColourRectangle(ColourPoint(</a:t>
            </a:r>
            <a:r>
              <a:rPr lang="en-GB" dirty="0">
                <a:solidFill>
                  <a:schemeClr val="accent6"/>
                </a:solidFill>
                <a:latin typeface="Consolas"/>
                <a:cs typeface="Consolas"/>
              </a:rPr>
              <a:t>Point(double x, double y)</a:t>
            </a:r>
            <a:r>
              <a:rPr lang="en-GB" dirty="0">
                <a:latin typeface="Consolas"/>
                <a:cs typeface="Consolas"/>
              </a:rPr>
              <a:t>, Colour c), ColourPoint br)) </a:t>
            </a:r>
          </a:p>
          <a:p>
            <a:r>
              <a:rPr lang="en-GB" dirty="0">
                <a:latin typeface="Consolas"/>
                <a:cs typeface="Consolas"/>
              </a:rPr>
              <a:t>    System.out.println(x);</a:t>
            </a:r>
          </a:p>
          <a:p>
            <a:r>
              <a:rPr lang="en-GB" dirty="0">
                <a:latin typeface="Consolas"/>
                <a:cs typeface="Consolas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9D27F5-7A37-7F7E-0911-0D02019D3493}"/>
              </a:ext>
            </a:extLst>
          </p:cNvPr>
          <p:cNvCxnSpPr>
            <a:cxnSpLocks/>
          </p:cNvCxnSpPr>
          <p:nvPr/>
        </p:nvCxnSpPr>
        <p:spPr>
          <a:xfrm flipH="1" flipV="1">
            <a:off x="7313398" y="2479471"/>
            <a:ext cx="551794" cy="600165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FED620-5E34-2E40-5DF6-745FDED82561}"/>
              </a:ext>
            </a:extLst>
          </p:cNvPr>
          <p:cNvSpPr txBox="1"/>
          <p:nvPr/>
        </p:nvSpPr>
        <p:spPr>
          <a:xfrm>
            <a:off x="6856198" y="3079636"/>
            <a:ext cx="354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Yet another record</a:t>
            </a:r>
          </a:p>
        </p:txBody>
      </p:sp>
    </p:spTree>
    <p:extLst>
      <p:ext uri="{BB962C8B-B14F-4D97-AF65-F5344CB8AC3E}">
        <p14:creationId xmlns:p14="http://schemas.microsoft.com/office/powerpoint/2010/main" val="8256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ED9E-2B46-5D53-A420-21E6A9A6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Patterns And Local Variable Type Inference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8985C2-A673-2D0B-4B32-A11CEFA0C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993" y="1746113"/>
            <a:ext cx="11464510" cy="1238825"/>
          </a:xfrm>
        </p:spPr>
        <p:txBody>
          <a:bodyPr/>
          <a:lstStyle/>
          <a:p>
            <a:r>
              <a:rPr lang="en-US"/>
              <a:t>Use var, introduced in JDK 10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3560F-AF82-DA7B-5889-058214A26D42}"/>
              </a:ext>
            </a:extLst>
          </p:cNvPr>
          <p:cNvSpPr txBox="1"/>
          <p:nvPr/>
        </p:nvSpPr>
        <p:spPr>
          <a:xfrm>
            <a:off x="526647" y="2826802"/>
            <a:ext cx="11138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public void printTopLeftX(Rectangle r) {</a:t>
            </a:r>
          </a:p>
          <a:p>
            <a:r>
              <a:rPr lang="en-GB" dirty="0">
                <a:latin typeface="Consolas"/>
                <a:cs typeface="Consolas"/>
              </a:rPr>
              <a:t>  if (r instanceof </a:t>
            </a:r>
          </a:p>
          <a:p>
            <a:r>
              <a:rPr lang="en-GB" dirty="0">
                <a:latin typeface="Consolas"/>
                <a:cs typeface="Consolas"/>
              </a:rPr>
              <a:t>      ColourRectangle(ColourPoint(Point(</a:t>
            </a:r>
            <a:r>
              <a:rPr lang="en-GB" dirty="0">
                <a:solidFill>
                  <a:schemeClr val="accent6"/>
                </a:solidFill>
                <a:latin typeface="Consolas"/>
                <a:cs typeface="Consolas"/>
              </a:rPr>
              <a:t>var x</a:t>
            </a:r>
            <a:r>
              <a:rPr lang="en-GB" dirty="0">
                <a:latin typeface="Consolas"/>
                <a:cs typeface="Consolas"/>
              </a:rPr>
              <a:t>, </a:t>
            </a:r>
            <a:r>
              <a:rPr lang="en-GB" dirty="0">
                <a:solidFill>
                  <a:schemeClr val="accent6"/>
                </a:solidFill>
                <a:latin typeface="Consolas"/>
                <a:cs typeface="Consolas"/>
              </a:rPr>
              <a:t>var y</a:t>
            </a:r>
            <a:r>
              <a:rPr lang="en-GB" dirty="0">
                <a:latin typeface="Consolas"/>
                <a:cs typeface="Consolas"/>
              </a:rPr>
              <a:t>), </a:t>
            </a:r>
            <a:r>
              <a:rPr lang="en-GB" dirty="0">
                <a:solidFill>
                  <a:schemeClr val="accent6"/>
                </a:solidFill>
                <a:latin typeface="Consolas"/>
                <a:cs typeface="Consolas"/>
              </a:rPr>
              <a:t>var c</a:t>
            </a:r>
            <a:r>
              <a:rPr lang="en-GB" dirty="0">
                <a:latin typeface="Consolas"/>
                <a:cs typeface="Consolas"/>
              </a:rPr>
              <a:t>), </a:t>
            </a:r>
            <a:r>
              <a:rPr lang="en-GB" dirty="0">
                <a:solidFill>
                  <a:schemeClr val="accent6"/>
                </a:solidFill>
                <a:latin typeface="Consolas"/>
                <a:cs typeface="Consolas"/>
              </a:rPr>
              <a:t>var br</a:t>
            </a:r>
            <a:r>
              <a:rPr lang="en-GB" dirty="0">
                <a:latin typeface="Consolas"/>
                <a:cs typeface="Consolas"/>
              </a:rPr>
              <a:t>) </a:t>
            </a:r>
          </a:p>
          <a:p>
            <a:r>
              <a:rPr lang="en-GB" dirty="0">
                <a:latin typeface="Consolas"/>
                <a:cs typeface="Consolas"/>
              </a:rPr>
              <a:t>    System.out.println(x);</a:t>
            </a:r>
          </a:p>
          <a:p>
            <a:r>
              <a:rPr lang="en-GB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353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657F-4791-18F7-E11A-28FF512F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Unnamed Patterns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96B9-239E-2287-E52B-21C1A9AC4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993" y="1746113"/>
            <a:ext cx="11464510" cy="1477328"/>
          </a:xfrm>
        </p:spPr>
        <p:txBody>
          <a:bodyPr/>
          <a:lstStyle/>
          <a:p>
            <a:r>
              <a:rPr lang="en-US"/>
              <a:t>JEP 443 (but still only in candidate status)</a:t>
            </a:r>
          </a:p>
          <a:p>
            <a:r>
              <a:rPr lang="en-US"/>
              <a:t>Hopefully will be included in JDK 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D48DFE-ACF3-51EE-A4DC-04BFAB17DAFF}"/>
              </a:ext>
            </a:extLst>
          </p:cNvPr>
          <p:cNvSpPr txBox="1"/>
          <p:nvPr/>
        </p:nvSpPr>
        <p:spPr>
          <a:xfrm>
            <a:off x="526647" y="3429000"/>
            <a:ext cx="11138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public void printTopLeftX(Rectangle r) {</a:t>
            </a:r>
          </a:p>
          <a:p>
            <a:r>
              <a:rPr lang="en-GB" dirty="0">
                <a:latin typeface="Consolas"/>
                <a:cs typeface="Consolas"/>
              </a:rPr>
              <a:t>  if (r instanceof </a:t>
            </a:r>
          </a:p>
          <a:p>
            <a:r>
              <a:rPr lang="en-GB" dirty="0">
                <a:latin typeface="Consolas"/>
                <a:cs typeface="Consolas"/>
              </a:rPr>
              <a:t>      ColourRectangle(ColourPoint(Point(var x, </a:t>
            </a:r>
            <a:r>
              <a:rPr lang="en-GB" dirty="0">
                <a:solidFill>
                  <a:schemeClr val="accent6"/>
                </a:solidFill>
                <a:latin typeface="Consolas"/>
                <a:cs typeface="Consolas"/>
              </a:rPr>
              <a:t>_</a:t>
            </a:r>
            <a:r>
              <a:rPr lang="en-GB" dirty="0">
                <a:latin typeface="Consolas"/>
                <a:cs typeface="Consolas"/>
              </a:rPr>
              <a:t>), </a:t>
            </a:r>
            <a:r>
              <a:rPr lang="en-GB" dirty="0">
                <a:solidFill>
                  <a:schemeClr val="accent6"/>
                </a:solidFill>
                <a:latin typeface="Consolas"/>
                <a:cs typeface="Consolas"/>
              </a:rPr>
              <a:t>_</a:t>
            </a:r>
            <a:r>
              <a:rPr lang="en-GB" dirty="0">
                <a:latin typeface="Consolas"/>
                <a:cs typeface="Consolas"/>
              </a:rPr>
              <a:t>), </a:t>
            </a:r>
            <a:r>
              <a:rPr lang="en-GB" dirty="0">
                <a:solidFill>
                  <a:schemeClr val="accent6"/>
                </a:solidFill>
                <a:latin typeface="Consolas"/>
                <a:cs typeface="Consolas"/>
              </a:rPr>
              <a:t>_</a:t>
            </a:r>
            <a:r>
              <a:rPr lang="en-GB" dirty="0">
                <a:latin typeface="Consolas"/>
                <a:cs typeface="Consolas"/>
              </a:rPr>
              <a:t>) </a:t>
            </a:r>
          </a:p>
          <a:p>
            <a:r>
              <a:rPr lang="en-GB" dirty="0">
                <a:latin typeface="Consolas"/>
                <a:cs typeface="Consolas"/>
              </a:rPr>
              <a:t>    System.out.println(x);</a:t>
            </a:r>
          </a:p>
          <a:p>
            <a:r>
              <a:rPr lang="en-GB" dirty="0">
                <a:latin typeface="Consolas"/>
                <a:cs typeface="Consolas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DCA2AD-2B14-938F-D92C-FE5FBAD1ACE9}"/>
              </a:ext>
            </a:extLst>
          </p:cNvPr>
          <p:cNvCxnSpPr>
            <a:cxnSpLocks/>
          </p:cNvCxnSpPr>
          <p:nvPr/>
        </p:nvCxnSpPr>
        <p:spPr>
          <a:xfrm flipH="1" flipV="1">
            <a:off x="6574221" y="4365024"/>
            <a:ext cx="551793" cy="830997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CB3A34E-4BC4-695E-DA3E-1C26602FD95B}"/>
              </a:ext>
            </a:extLst>
          </p:cNvPr>
          <p:cNvSpPr txBox="1"/>
          <p:nvPr/>
        </p:nvSpPr>
        <p:spPr>
          <a:xfrm>
            <a:off x="5436475" y="5196021"/>
            <a:ext cx="3857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We have no interest in these</a:t>
            </a:r>
          </a:p>
          <a:p>
            <a:pPr algn="ctr"/>
            <a:r>
              <a:rPr lang="en-US"/>
              <a:t>variables so let's ignore them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49FCB8-4143-87F7-B2CD-B1F824C1C985}"/>
              </a:ext>
            </a:extLst>
          </p:cNvPr>
          <p:cNvCxnSpPr>
            <a:cxnSpLocks/>
          </p:cNvCxnSpPr>
          <p:nvPr/>
        </p:nvCxnSpPr>
        <p:spPr>
          <a:xfrm flipH="1" flipV="1">
            <a:off x="7052441" y="4365024"/>
            <a:ext cx="73573" cy="830997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FEC9E8-0201-7E06-C836-F8727A03564F}"/>
              </a:ext>
            </a:extLst>
          </p:cNvPr>
          <p:cNvCxnSpPr>
            <a:cxnSpLocks/>
          </p:cNvCxnSpPr>
          <p:nvPr/>
        </p:nvCxnSpPr>
        <p:spPr>
          <a:xfrm flipV="1">
            <a:off x="7126014" y="4365024"/>
            <a:ext cx="478220" cy="830997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8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210D0-B5CD-559C-DAEE-9D3C328D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Named Record Patterns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63971-2940-9DF3-BBE4-7144FF144E1B}"/>
              </a:ext>
            </a:extLst>
          </p:cNvPr>
          <p:cNvSpPr txBox="1"/>
          <p:nvPr/>
        </p:nvSpPr>
        <p:spPr>
          <a:xfrm>
            <a:off x="984738" y="151484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public interface </a:t>
            </a:r>
            <a:r>
              <a:rPr lang="en-GB">
                <a:latin typeface="+mj-lt"/>
              </a:rPr>
              <a:t>SharedPoint {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public boolean </a:t>
            </a:r>
            <a:r>
              <a:rPr lang="en-GB">
                <a:latin typeface="+mj-lt"/>
              </a:rPr>
              <a:t>isShared();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}</a:t>
            </a:r>
            <a:endParaRPr lang="en-US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935D3-D5ED-1597-7C7D-1E6A30ACC42D}"/>
              </a:ext>
            </a:extLst>
          </p:cNvPr>
          <p:cNvSpPr txBox="1"/>
          <p:nvPr/>
        </p:nvSpPr>
        <p:spPr>
          <a:xfrm>
            <a:off x="984738" y="2573168"/>
            <a:ext cx="98591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record </a:t>
            </a:r>
            <a:r>
              <a:rPr lang="en-GB">
                <a:latin typeface="+mj-lt"/>
              </a:rPr>
              <a:t>Point2D(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double </a:t>
            </a:r>
            <a:r>
              <a:rPr lang="en-GB">
                <a:latin typeface="+mj-lt"/>
              </a:rPr>
              <a:t>x,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double </a:t>
            </a:r>
            <a:r>
              <a:rPr lang="en-GB">
                <a:latin typeface="+mj-lt"/>
              </a:rPr>
              <a:t>y)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implements </a:t>
            </a:r>
            <a:r>
              <a:rPr lang="en-GB">
                <a:latin typeface="+mj-lt"/>
              </a:rPr>
              <a:t>SharedPoint {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</a:t>
            </a:r>
            <a:r>
              <a:rPr lang="en-GB">
                <a:solidFill>
                  <a:srgbClr val="808000"/>
                </a:solidFill>
                <a:effectLst/>
                <a:latin typeface="+mj-lt"/>
              </a:rPr>
              <a:t>@Override</a:t>
            </a:r>
            <a:br>
              <a:rPr lang="en-GB">
                <a:solidFill>
                  <a:srgbClr val="808000"/>
                </a:solidFill>
                <a:effectLst/>
                <a:latin typeface="+mj-lt"/>
              </a:rPr>
            </a:br>
            <a:r>
              <a:rPr lang="en-GB">
                <a:solidFill>
                  <a:srgbClr val="808000"/>
                </a:solidFill>
                <a:effectLst/>
                <a:latin typeface="+mj-lt"/>
              </a:rPr>
              <a:t>   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public boolean </a:t>
            </a:r>
            <a:r>
              <a:rPr lang="en-GB">
                <a:latin typeface="+mj-lt"/>
              </a:rPr>
              <a:t>isShared() {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   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return true</a:t>
            </a:r>
            <a:r>
              <a:rPr lang="en-GB">
                <a:latin typeface="+mj-lt"/>
              </a:rPr>
              <a:t>;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}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};</a:t>
            </a:r>
          </a:p>
          <a:p>
            <a:br>
              <a:rPr lang="en-GB">
                <a:latin typeface="+mj-lt"/>
              </a:rPr>
            </a:b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record </a:t>
            </a:r>
            <a:r>
              <a:rPr lang="en-GB">
                <a:latin typeface="+mj-lt"/>
              </a:rPr>
              <a:t>Point3D(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double </a:t>
            </a:r>
            <a:r>
              <a:rPr lang="en-GB">
                <a:latin typeface="+mj-lt"/>
              </a:rPr>
              <a:t>x,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double </a:t>
            </a:r>
            <a:r>
              <a:rPr lang="en-GB">
                <a:latin typeface="+mj-lt"/>
              </a:rPr>
              <a:t>y,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double </a:t>
            </a:r>
            <a:r>
              <a:rPr lang="en-GB">
                <a:latin typeface="+mj-lt"/>
              </a:rPr>
              <a:t>z)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implements </a:t>
            </a:r>
            <a:r>
              <a:rPr lang="en-GB">
                <a:latin typeface="+mj-lt"/>
              </a:rPr>
              <a:t>SharedPoint {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</a:t>
            </a:r>
            <a:r>
              <a:rPr lang="en-GB">
                <a:solidFill>
                  <a:srgbClr val="808000"/>
                </a:solidFill>
                <a:effectLst/>
                <a:latin typeface="+mj-lt"/>
              </a:rPr>
              <a:t>@Override</a:t>
            </a:r>
            <a:br>
              <a:rPr lang="en-GB">
                <a:solidFill>
                  <a:srgbClr val="808000"/>
                </a:solidFill>
                <a:effectLst/>
                <a:latin typeface="+mj-lt"/>
              </a:rPr>
            </a:br>
            <a:r>
              <a:rPr lang="en-GB">
                <a:solidFill>
                  <a:srgbClr val="808000"/>
                </a:solidFill>
                <a:effectLst/>
                <a:latin typeface="+mj-lt"/>
              </a:rPr>
              <a:t>   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public boolean </a:t>
            </a:r>
            <a:r>
              <a:rPr lang="en-GB">
                <a:latin typeface="+mj-lt"/>
              </a:rPr>
              <a:t>isShared() {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   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return true</a:t>
            </a:r>
            <a:r>
              <a:rPr lang="en-GB">
                <a:latin typeface="+mj-lt"/>
              </a:rPr>
              <a:t>;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}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};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321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31D5-D069-557A-15BD-F8DEF28F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Named Record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8937F-6CC6-8E4E-295B-93676AF9F468}"/>
              </a:ext>
            </a:extLst>
          </p:cNvPr>
          <p:cNvSpPr txBox="1"/>
          <p:nvPr/>
        </p:nvSpPr>
        <p:spPr>
          <a:xfrm>
            <a:off x="269631" y="2224261"/>
            <a:ext cx="115678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/* Unnamed record pattern with pattern matching for switch */</a:t>
            </a:r>
          </a:p>
          <a:p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public void </a:t>
            </a:r>
            <a:r>
              <a:rPr lang="en-GB">
                <a:latin typeface="+mj-lt"/>
              </a:rPr>
              <a:t>testPoint(SharedPoint s) {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switch </a:t>
            </a:r>
            <a:r>
              <a:rPr lang="en-GB">
                <a:latin typeface="+mj-lt"/>
              </a:rPr>
              <a:t>(s) {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   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case </a:t>
            </a:r>
            <a:r>
              <a:rPr lang="en-GB">
                <a:latin typeface="+mj-lt"/>
              </a:rPr>
              <a:t>Point2D(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double </a:t>
            </a:r>
            <a:r>
              <a:rPr lang="en-GB">
                <a:latin typeface="+mj-lt"/>
              </a:rPr>
              <a:t>x,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double </a:t>
            </a:r>
            <a:r>
              <a:rPr lang="en-GB">
                <a:latin typeface="+mj-lt"/>
              </a:rPr>
              <a:t>y) -&gt; System.</a:t>
            </a:r>
            <a:r>
              <a:rPr lang="en-GB" b="1" i="1">
                <a:solidFill>
                  <a:srgbClr val="660E7A"/>
                </a:solidFill>
                <a:effectLst/>
                <a:latin typeface="+mj-lt"/>
              </a:rPr>
              <a:t>out</a:t>
            </a:r>
            <a:r>
              <a:rPr lang="en-GB">
                <a:latin typeface="+mj-lt"/>
              </a:rPr>
              <a:t>.println(</a:t>
            </a:r>
            <a:r>
              <a:rPr lang="en-GB" b="1">
                <a:solidFill>
                  <a:srgbClr val="008000"/>
                </a:solidFill>
                <a:effectLst/>
                <a:latin typeface="+mj-lt"/>
              </a:rPr>
              <a:t>"2D, x = "</a:t>
            </a:r>
            <a:r>
              <a:rPr lang="en-GB">
                <a:effectLst/>
                <a:latin typeface="+mj-lt"/>
              </a:rPr>
              <a:t> + x</a:t>
            </a:r>
            <a:r>
              <a:rPr lang="en-GB">
                <a:latin typeface="+mj-lt"/>
              </a:rPr>
              <a:t>);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   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case </a:t>
            </a:r>
            <a:r>
              <a:rPr lang="en-GB">
                <a:latin typeface="+mj-lt"/>
              </a:rPr>
              <a:t>Point3D(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double </a:t>
            </a:r>
            <a:r>
              <a:rPr lang="en-GB">
                <a:latin typeface="+mj-lt"/>
              </a:rPr>
              <a:t>x,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double </a:t>
            </a:r>
            <a:r>
              <a:rPr lang="en-GB">
                <a:latin typeface="+mj-lt"/>
              </a:rPr>
              <a:t>y,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double </a:t>
            </a:r>
            <a:r>
              <a:rPr lang="en-GB">
                <a:latin typeface="+mj-lt"/>
              </a:rPr>
              <a:t>z) -&gt; System.</a:t>
            </a:r>
            <a:r>
              <a:rPr lang="en-GB" b="1" i="1">
                <a:solidFill>
                  <a:srgbClr val="660E7A"/>
                </a:solidFill>
                <a:effectLst/>
                <a:latin typeface="+mj-lt"/>
              </a:rPr>
              <a:t>out</a:t>
            </a:r>
            <a:r>
              <a:rPr lang="en-GB">
                <a:latin typeface="+mj-lt"/>
              </a:rPr>
              <a:t>.println(</a:t>
            </a:r>
            <a:r>
              <a:rPr lang="en-GB" b="1">
                <a:solidFill>
                  <a:srgbClr val="008000"/>
                </a:solidFill>
                <a:effectLst/>
                <a:latin typeface="+mj-lt"/>
              </a:rPr>
              <a:t>"3D, z = "</a:t>
            </a:r>
            <a:r>
              <a:rPr lang="en-GB">
                <a:effectLst/>
                <a:latin typeface="+mj-lt"/>
              </a:rPr>
              <a:t> + z</a:t>
            </a:r>
            <a:r>
              <a:rPr lang="en-GB">
                <a:latin typeface="+mj-lt"/>
              </a:rPr>
              <a:t>);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    </a:t>
            </a:r>
            <a:r>
              <a:rPr lang="en-GB" b="1">
                <a:solidFill>
                  <a:srgbClr val="000080"/>
                </a:solidFill>
                <a:effectLst/>
                <a:latin typeface="+mj-lt"/>
              </a:rPr>
              <a:t>default </a:t>
            </a:r>
            <a:r>
              <a:rPr lang="en-GB">
                <a:latin typeface="+mj-lt"/>
              </a:rPr>
              <a:t>-&gt; System.</a:t>
            </a:r>
            <a:r>
              <a:rPr lang="en-GB" b="1" i="1">
                <a:solidFill>
                  <a:srgbClr val="660E7A"/>
                </a:solidFill>
                <a:effectLst/>
                <a:latin typeface="+mj-lt"/>
              </a:rPr>
              <a:t>out</a:t>
            </a:r>
            <a:r>
              <a:rPr lang="en-GB">
                <a:latin typeface="+mj-lt"/>
              </a:rPr>
              <a:t>.println(</a:t>
            </a:r>
            <a:r>
              <a:rPr lang="en-GB" b="1">
                <a:solidFill>
                  <a:srgbClr val="008000"/>
                </a:solidFill>
                <a:effectLst/>
                <a:latin typeface="+mj-lt"/>
              </a:rPr>
              <a:t>"No idea"</a:t>
            </a:r>
            <a:r>
              <a:rPr lang="en-GB">
                <a:latin typeface="+mj-lt"/>
              </a:rPr>
              <a:t>);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}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}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07544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31D5-D069-557A-15BD-F8DEF28F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Named Record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8937F-6CC6-8E4E-295B-93676AF9F468}"/>
              </a:ext>
            </a:extLst>
          </p:cNvPr>
          <p:cNvSpPr txBox="1"/>
          <p:nvPr/>
        </p:nvSpPr>
        <p:spPr>
          <a:xfrm>
            <a:off x="269631" y="2224261"/>
            <a:ext cx="11567873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public void 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testPoint(SharedPoint s) {</a:t>
            </a:r>
            <a:b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    </a:t>
            </a:r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switch 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(s) {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    </a:t>
            </a:r>
            <a:r>
              <a:rPr lang="en-GB" sz="2000" b="1">
                <a:solidFill>
                  <a:srgbClr val="000080"/>
                </a:solidFill>
                <a:effectLst/>
                <a:latin typeface="+mj-lt"/>
              </a:rPr>
              <a:t>case </a:t>
            </a:r>
            <a:r>
              <a:rPr lang="en-GB" sz="2000">
                <a:latin typeface="+mj-lt"/>
              </a:rPr>
              <a:t>Point2D(</a:t>
            </a:r>
            <a:r>
              <a:rPr lang="en-GB" sz="2000" b="1">
                <a:solidFill>
                  <a:srgbClr val="000080"/>
                </a:solidFill>
                <a:effectLst/>
                <a:latin typeface="+mj-lt"/>
              </a:rPr>
              <a:t>double </a:t>
            </a:r>
            <a:r>
              <a:rPr lang="en-GB" sz="2000">
                <a:latin typeface="+mj-lt"/>
              </a:rPr>
              <a:t>x, </a:t>
            </a:r>
            <a:r>
              <a:rPr lang="en-GB" sz="2000" b="1">
                <a:solidFill>
                  <a:srgbClr val="000080"/>
                </a:solidFill>
                <a:effectLst/>
                <a:latin typeface="+mj-lt"/>
              </a:rPr>
              <a:t>double </a:t>
            </a:r>
            <a:r>
              <a:rPr lang="en-GB" sz="2000">
                <a:latin typeface="+mj-lt"/>
              </a:rPr>
              <a:t>y) </a:t>
            </a:r>
            <a:r>
              <a:rPr lang="en-GB" sz="2000">
                <a:solidFill>
                  <a:srgbClr val="FF0000"/>
                </a:solidFill>
                <a:latin typeface="+mj-lt"/>
              </a:rPr>
              <a:t>p</a:t>
            </a:r>
            <a:r>
              <a:rPr lang="en-GB" sz="2000">
                <a:latin typeface="+mj-lt"/>
              </a:rPr>
              <a:t> -&gt;</a:t>
            </a:r>
            <a:br>
              <a:rPr lang="en-GB" sz="2000">
                <a:latin typeface="+mj-lt"/>
              </a:rPr>
            </a:br>
            <a:r>
              <a:rPr lang="en-GB" sz="2000">
                <a:latin typeface="+mj-lt"/>
              </a:rPr>
              <a:t>            System.</a:t>
            </a:r>
            <a:r>
              <a:rPr lang="en-GB" sz="2000" b="1" i="1">
                <a:solidFill>
                  <a:srgbClr val="660E7A"/>
                </a:solidFill>
                <a:effectLst/>
                <a:latin typeface="+mj-lt"/>
              </a:rPr>
              <a:t>out</a:t>
            </a:r>
            <a:r>
              <a:rPr lang="en-GB" sz="2000">
                <a:latin typeface="+mj-lt"/>
              </a:rPr>
              <a:t>.println(</a:t>
            </a:r>
            <a:r>
              <a:rPr lang="en-GB" sz="2000" b="1">
                <a:solidFill>
                  <a:srgbClr val="008000"/>
                </a:solidFill>
                <a:effectLst/>
                <a:latin typeface="+mj-lt"/>
              </a:rPr>
              <a:t>"2D " </a:t>
            </a:r>
            <a:r>
              <a:rPr lang="en-GB" sz="2000">
                <a:latin typeface="+mj-lt"/>
              </a:rPr>
              <a:t>+ </a:t>
            </a:r>
            <a:r>
              <a:rPr lang="en-GB" sz="2000">
                <a:solidFill>
                  <a:srgbClr val="FF0000"/>
                </a:solidFill>
                <a:latin typeface="+mj-lt"/>
              </a:rPr>
              <a:t>p</a:t>
            </a:r>
            <a:r>
              <a:rPr lang="en-GB" sz="2000">
                <a:latin typeface="+mj-lt"/>
              </a:rPr>
              <a:t>.isShared() + </a:t>
            </a:r>
            <a:r>
              <a:rPr lang="en-GB" sz="2000" b="1">
                <a:solidFill>
                  <a:srgbClr val="008000"/>
                </a:solidFill>
                <a:effectLst/>
                <a:latin typeface="+mj-lt"/>
              </a:rPr>
              <a:t>", x = " </a:t>
            </a:r>
            <a:r>
              <a:rPr lang="en-GB" sz="2000">
                <a:latin typeface="+mj-lt"/>
              </a:rPr>
              <a:t>+ x);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    </a:t>
            </a:r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case 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Point3D(</a:t>
            </a:r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double 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x, </a:t>
            </a:r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double 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y, </a:t>
            </a:r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double 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z) -&gt; System.</a:t>
            </a:r>
            <a:r>
              <a:rPr lang="en-GB" b="1" i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out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.println(</a:t>
            </a:r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"3D, z = "</a:t>
            </a:r>
            <a:r>
              <a:rPr lang="en-GB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 + z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);</a:t>
            </a:r>
            <a:b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        </a:t>
            </a:r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default 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-&gt; System.</a:t>
            </a:r>
            <a:r>
              <a:rPr lang="en-GB" b="1" i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out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.println(</a:t>
            </a:r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"No idea"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);</a:t>
            </a:r>
            <a:b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    }</a:t>
            </a:r>
            <a:b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}</a:t>
            </a: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86441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31D5-D069-557A-15BD-F8DEF28F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Named Record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8937F-6CC6-8E4E-295B-93676AF9F468}"/>
              </a:ext>
            </a:extLst>
          </p:cNvPr>
          <p:cNvSpPr txBox="1"/>
          <p:nvPr/>
        </p:nvSpPr>
        <p:spPr>
          <a:xfrm>
            <a:off x="269631" y="2224261"/>
            <a:ext cx="11567873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public void 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testPoint(SharedPoint s) {</a:t>
            </a:r>
            <a:b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    </a:t>
            </a:r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switch 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(s) {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    </a:t>
            </a:r>
            <a:r>
              <a:rPr lang="en-GB" sz="2000" b="1">
                <a:solidFill>
                  <a:srgbClr val="000080"/>
                </a:solidFill>
                <a:effectLst/>
                <a:latin typeface="+mj-lt"/>
              </a:rPr>
              <a:t>case </a:t>
            </a:r>
            <a:r>
              <a:rPr lang="en-GB" sz="2000">
                <a:latin typeface="+mj-lt"/>
              </a:rPr>
              <a:t>Point2D(</a:t>
            </a:r>
            <a:r>
              <a:rPr lang="en-GB" sz="2000" b="1">
                <a:solidFill>
                  <a:srgbClr val="000080"/>
                </a:solidFill>
                <a:effectLst/>
                <a:latin typeface="+mj-lt"/>
              </a:rPr>
              <a:t>double </a:t>
            </a:r>
            <a:r>
              <a:rPr lang="en-GB" sz="2000">
                <a:latin typeface="+mj-lt"/>
              </a:rPr>
              <a:t>x, </a:t>
            </a:r>
            <a:r>
              <a:rPr lang="en-GB" sz="2000" b="1">
                <a:solidFill>
                  <a:srgbClr val="000080"/>
                </a:solidFill>
                <a:effectLst/>
                <a:latin typeface="+mj-lt"/>
              </a:rPr>
              <a:t>double </a:t>
            </a:r>
            <a:r>
              <a:rPr lang="en-GB" sz="2000">
                <a:latin typeface="+mj-lt"/>
              </a:rPr>
              <a:t>y) </a:t>
            </a:r>
            <a:r>
              <a:rPr lang="en-GB" sz="2000">
                <a:solidFill>
                  <a:srgbClr val="FF0000"/>
                </a:solidFill>
                <a:latin typeface="+mj-lt"/>
              </a:rPr>
              <a:t>p</a:t>
            </a:r>
            <a:r>
              <a:rPr lang="en-GB" sz="2000">
                <a:latin typeface="+mj-lt"/>
              </a:rPr>
              <a:t> </a:t>
            </a:r>
            <a:r>
              <a:rPr lang="en-GB" sz="2000">
                <a:solidFill>
                  <a:srgbClr val="FF0000"/>
                </a:solidFill>
                <a:latin typeface="+mj-lt"/>
              </a:rPr>
              <a:t>when p.isShared() </a:t>
            </a:r>
            <a:r>
              <a:rPr lang="en-GB" sz="2000">
                <a:latin typeface="+mj-lt"/>
              </a:rPr>
              <a:t>-&gt;</a:t>
            </a:r>
            <a:br>
              <a:rPr lang="en-GB" sz="2000">
                <a:latin typeface="+mj-lt"/>
              </a:rPr>
            </a:br>
            <a:r>
              <a:rPr lang="en-GB" sz="2000">
                <a:latin typeface="+mj-lt"/>
              </a:rPr>
              <a:t>            System.</a:t>
            </a:r>
            <a:r>
              <a:rPr lang="en-GB" sz="2000" b="1" i="1">
                <a:solidFill>
                  <a:srgbClr val="660E7A"/>
                </a:solidFill>
                <a:effectLst/>
                <a:latin typeface="+mj-lt"/>
              </a:rPr>
              <a:t>out</a:t>
            </a:r>
            <a:r>
              <a:rPr lang="en-GB" sz="2000">
                <a:latin typeface="+mj-lt"/>
              </a:rPr>
              <a:t>.println(</a:t>
            </a:r>
            <a:r>
              <a:rPr lang="en-GB" sz="2000" b="1">
                <a:solidFill>
                  <a:srgbClr val="008000"/>
                </a:solidFill>
                <a:effectLst/>
                <a:latin typeface="+mj-lt"/>
              </a:rPr>
              <a:t>"2D " </a:t>
            </a:r>
            <a:r>
              <a:rPr lang="en-GB" sz="2000">
                <a:latin typeface="+mj-lt"/>
              </a:rPr>
              <a:t>+ </a:t>
            </a:r>
            <a:r>
              <a:rPr lang="en-GB" sz="2000">
                <a:solidFill>
                  <a:srgbClr val="FF0000"/>
                </a:solidFill>
                <a:latin typeface="+mj-lt"/>
              </a:rPr>
              <a:t>p.isShared() </a:t>
            </a:r>
            <a:r>
              <a:rPr lang="en-GB" sz="2000">
                <a:latin typeface="+mj-lt"/>
              </a:rPr>
              <a:t>+ </a:t>
            </a:r>
            <a:r>
              <a:rPr lang="en-GB" sz="2000" b="1">
                <a:solidFill>
                  <a:srgbClr val="008000"/>
                </a:solidFill>
                <a:effectLst/>
                <a:latin typeface="+mj-lt"/>
              </a:rPr>
              <a:t>", x = " </a:t>
            </a:r>
            <a:r>
              <a:rPr lang="en-GB" sz="2000">
                <a:latin typeface="+mj-lt"/>
              </a:rPr>
              <a:t>+ x);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    </a:t>
            </a:r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case 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Point3D(</a:t>
            </a:r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double 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x, </a:t>
            </a:r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double 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y, </a:t>
            </a:r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double 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z) -&gt; System.</a:t>
            </a:r>
            <a:r>
              <a:rPr lang="en-GB" b="1" i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out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.println(</a:t>
            </a:r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"3D, z = "</a:t>
            </a:r>
            <a:r>
              <a:rPr lang="en-GB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 + z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);</a:t>
            </a:r>
            <a:b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        </a:t>
            </a:r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default 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-&gt; System.</a:t>
            </a:r>
            <a:r>
              <a:rPr lang="en-GB" b="1" i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out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.println(</a:t>
            </a:r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"No idea"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);</a:t>
            </a:r>
            <a:b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    }</a:t>
            </a:r>
            <a:b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}</a:t>
            </a: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48989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31D5-D069-557A-15BD-F8DEF28F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Named Record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8937F-6CC6-8E4E-295B-93676AF9F468}"/>
              </a:ext>
            </a:extLst>
          </p:cNvPr>
          <p:cNvSpPr txBox="1"/>
          <p:nvPr/>
        </p:nvSpPr>
        <p:spPr>
          <a:xfrm>
            <a:off x="269631" y="2224261"/>
            <a:ext cx="11567873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public void 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testPoint(SharedPoint s) {</a:t>
            </a:r>
            <a:b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    </a:t>
            </a:r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switch 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(s) {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    </a:t>
            </a:r>
            <a:r>
              <a:rPr lang="en-GB" sz="2000" b="1">
                <a:solidFill>
                  <a:srgbClr val="000080"/>
                </a:solidFill>
                <a:effectLst/>
                <a:latin typeface="+mj-lt"/>
              </a:rPr>
              <a:t>case </a:t>
            </a:r>
            <a:r>
              <a:rPr lang="en-GB" sz="2000">
                <a:latin typeface="+mj-lt"/>
              </a:rPr>
              <a:t>Point2D(</a:t>
            </a:r>
            <a:r>
              <a:rPr lang="en-GB" sz="2000" b="1">
                <a:solidFill>
                  <a:srgbClr val="000080"/>
                </a:solidFill>
                <a:effectLst/>
                <a:latin typeface="+mj-lt"/>
              </a:rPr>
              <a:t>double </a:t>
            </a:r>
            <a:r>
              <a:rPr lang="en-GB" sz="2000">
                <a:latin typeface="+mj-lt"/>
              </a:rPr>
              <a:t>x, </a:t>
            </a:r>
            <a:r>
              <a:rPr lang="en-GB" sz="2000" b="1">
                <a:solidFill>
                  <a:srgbClr val="000080"/>
                </a:solidFill>
                <a:effectLst/>
                <a:latin typeface="+mj-lt"/>
              </a:rPr>
              <a:t>double </a:t>
            </a:r>
            <a:r>
              <a:rPr lang="en-GB" sz="2000">
                <a:latin typeface="+mj-lt"/>
              </a:rPr>
              <a:t>y) </a:t>
            </a:r>
            <a:r>
              <a:rPr lang="en-GB" sz="2000">
                <a:solidFill>
                  <a:srgbClr val="FF0000"/>
                </a:solidFill>
                <a:latin typeface="+mj-lt"/>
              </a:rPr>
              <a:t>when</a:t>
            </a:r>
            <a:r>
              <a:rPr lang="en-GB" sz="2000">
                <a:latin typeface="+mj-lt"/>
              </a:rPr>
              <a:t> </a:t>
            </a:r>
            <a:r>
              <a:rPr lang="en-GB" sz="2000">
                <a:solidFill>
                  <a:srgbClr val="FF0000"/>
                </a:solidFill>
                <a:latin typeface="+mj-lt"/>
              </a:rPr>
              <a:t>when when.isShared() </a:t>
            </a:r>
            <a:r>
              <a:rPr lang="en-GB" sz="2000">
                <a:latin typeface="+mj-lt"/>
              </a:rPr>
              <a:t>-&gt;</a:t>
            </a:r>
            <a:br>
              <a:rPr lang="en-GB" sz="2000">
                <a:latin typeface="+mj-lt"/>
              </a:rPr>
            </a:br>
            <a:r>
              <a:rPr lang="en-GB" sz="2000">
                <a:latin typeface="+mj-lt"/>
              </a:rPr>
              <a:t>            System.</a:t>
            </a:r>
            <a:r>
              <a:rPr lang="en-GB" sz="2000" b="1" i="1">
                <a:solidFill>
                  <a:srgbClr val="660E7A"/>
                </a:solidFill>
                <a:effectLst/>
                <a:latin typeface="+mj-lt"/>
              </a:rPr>
              <a:t>out</a:t>
            </a:r>
            <a:r>
              <a:rPr lang="en-GB" sz="2000">
                <a:latin typeface="+mj-lt"/>
              </a:rPr>
              <a:t>.println(</a:t>
            </a:r>
            <a:r>
              <a:rPr lang="en-GB" sz="2000" b="1">
                <a:solidFill>
                  <a:srgbClr val="008000"/>
                </a:solidFill>
                <a:effectLst/>
                <a:latin typeface="+mj-lt"/>
              </a:rPr>
              <a:t>"2D " </a:t>
            </a:r>
            <a:r>
              <a:rPr lang="en-GB" sz="2000">
                <a:latin typeface="+mj-lt"/>
              </a:rPr>
              <a:t>+ </a:t>
            </a:r>
            <a:r>
              <a:rPr lang="en-GB" sz="2000">
                <a:solidFill>
                  <a:srgbClr val="FF0000"/>
                </a:solidFill>
                <a:latin typeface="+mj-lt"/>
              </a:rPr>
              <a:t>when.isShared() </a:t>
            </a:r>
            <a:r>
              <a:rPr lang="en-GB" sz="2000">
                <a:latin typeface="+mj-lt"/>
              </a:rPr>
              <a:t>+ </a:t>
            </a:r>
            <a:r>
              <a:rPr lang="en-GB" sz="2000" b="1">
                <a:solidFill>
                  <a:srgbClr val="008000"/>
                </a:solidFill>
                <a:effectLst/>
                <a:latin typeface="+mj-lt"/>
              </a:rPr>
              <a:t>", x = " </a:t>
            </a:r>
            <a:r>
              <a:rPr lang="en-GB" sz="2000">
                <a:latin typeface="+mj-lt"/>
              </a:rPr>
              <a:t>+ x);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    </a:t>
            </a:r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case 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Point3D(</a:t>
            </a:r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double 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x, </a:t>
            </a:r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double 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y, </a:t>
            </a:r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double 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z) -&gt; System.</a:t>
            </a:r>
            <a:r>
              <a:rPr lang="en-GB" b="1" i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out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.println(</a:t>
            </a:r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"3D, z = "</a:t>
            </a:r>
            <a:r>
              <a:rPr lang="en-GB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 + z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);</a:t>
            </a:r>
            <a:b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        </a:t>
            </a:r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default 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-&gt; System.</a:t>
            </a:r>
            <a:r>
              <a:rPr lang="en-GB" b="1" i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out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.println(</a:t>
            </a:r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"No idea"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);</a:t>
            </a:r>
            <a:b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    }</a:t>
            </a:r>
            <a:b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}</a:t>
            </a: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00EDA-5FF1-960C-0339-EAA6449A4613}"/>
              </a:ext>
            </a:extLst>
          </p:cNvPr>
          <p:cNvSpPr txBox="1"/>
          <p:nvPr/>
        </p:nvSpPr>
        <p:spPr>
          <a:xfrm>
            <a:off x="6564923" y="1583812"/>
            <a:ext cx="3980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java: : or -&gt; expected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A11181-54F8-1AC9-033B-D1479F5FACE8}"/>
              </a:ext>
            </a:extLst>
          </p:cNvPr>
          <p:cNvCxnSpPr>
            <a:stCxn id="6" idx="2"/>
          </p:cNvCxnSpPr>
          <p:nvPr/>
        </p:nvCxnSpPr>
        <p:spPr>
          <a:xfrm flipH="1">
            <a:off x="7220197" y="2045477"/>
            <a:ext cx="1334909" cy="780850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5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31D5-D069-557A-15BD-F8DEF28F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Named Record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8937F-6CC6-8E4E-295B-93676AF9F468}"/>
              </a:ext>
            </a:extLst>
          </p:cNvPr>
          <p:cNvSpPr txBox="1"/>
          <p:nvPr/>
        </p:nvSpPr>
        <p:spPr>
          <a:xfrm>
            <a:off x="269631" y="2224261"/>
            <a:ext cx="11567873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public void 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testPoint(SharedPoint s) {</a:t>
            </a:r>
            <a:b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    </a:t>
            </a:r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switch 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(s) {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    </a:t>
            </a:r>
            <a:r>
              <a:rPr lang="en-GB" sz="2000" b="1">
                <a:solidFill>
                  <a:srgbClr val="000080"/>
                </a:solidFill>
                <a:effectLst/>
                <a:latin typeface="+mj-lt"/>
              </a:rPr>
              <a:t>case </a:t>
            </a:r>
            <a:r>
              <a:rPr lang="en-GB" sz="2000">
                <a:latin typeface="+mj-lt"/>
              </a:rPr>
              <a:t>Point2D(</a:t>
            </a:r>
            <a:r>
              <a:rPr lang="en-GB" sz="2000" b="1">
                <a:solidFill>
                  <a:srgbClr val="000080"/>
                </a:solidFill>
                <a:effectLst/>
                <a:latin typeface="+mj-lt"/>
              </a:rPr>
              <a:t>double </a:t>
            </a:r>
            <a:r>
              <a:rPr lang="en-GB" sz="2000">
                <a:latin typeface="+mj-lt"/>
              </a:rPr>
              <a:t>x, </a:t>
            </a:r>
            <a:r>
              <a:rPr lang="en-GB" sz="2000" b="1">
                <a:solidFill>
                  <a:srgbClr val="000080"/>
                </a:solidFill>
                <a:effectLst/>
                <a:latin typeface="+mj-lt"/>
              </a:rPr>
              <a:t>double </a:t>
            </a:r>
            <a:r>
              <a:rPr lang="en-GB" sz="2000">
                <a:latin typeface="+mj-lt"/>
              </a:rPr>
              <a:t>y) </a:t>
            </a:r>
            <a:r>
              <a:rPr lang="en-GB" sz="2000">
                <a:solidFill>
                  <a:srgbClr val="FF0000"/>
                </a:solidFill>
                <a:latin typeface="+mj-lt"/>
              </a:rPr>
              <a:t>when</a:t>
            </a:r>
            <a:r>
              <a:rPr lang="en-GB" sz="2000">
                <a:latin typeface="+mj-lt"/>
              </a:rPr>
              <a:t> </a:t>
            </a:r>
            <a:r>
              <a:rPr lang="en-GB" sz="2000">
                <a:solidFill>
                  <a:srgbClr val="FF0000"/>
                </a:solidFill>
                <a:latin typeface="+mj-lt"/>
              </a:rPr>
              <a:t>when (true) </a:t>
            </a:r>
            <a:r>
              <a:rPr lang="en-GB" sz="2000">
                <a:latin typeface="+mj-lt"/>
              </a:rPr>
              <a:t>-&gt;</a:t>
            </a:r>
            <a:br>
              <a:rPr lang="en-GB" sz="2000">
                <a:latin typeface="+mj-lt"/>
              </a:rPr>
            </a:br>
            <a:r>
              <a:rPr lang="en-GB" sz="2000">
                <a:latin typeface="+mj-lt"/>
              </a:rPr>
              <a:t>            System.</a:t>
            </a:r>
            <a:r>
              <a:rPr lang="en-GB" sz="2000" b="1" i="1">
                <a:solidFill>
                  <a:srgbClr val="660E7A"/>
                </a:solidFill>
                <a:effectLst/>
                <a:latin typeface="+mj-lt"/>
              </a:rPr>
              <a:t>out</a:t>
            </a:r>
            <a:r>
              <a:rPr lang="en-GB" sz="2000">
                <a:latin typeface="+mj-lt"/>
              </a:rPr>
              <a:t>.println(</a:t>
            </a:r>
            <a:r>
              <a:rPr lang="en-GB" sz="2000" b="1">
                <a:solidFill>
                  <a:srgbClr val="008000"/>
                </a:solidFill>
                <a:effectLst/>
                <a:latin typeface="+mj-lt"/>
              </a:rPr>
              <a:t>"2D " </a:t>
            </a:r>
            <a:r>
              <a:rPr lang="en-GB" sz="2000">
                <a:latin typeface="+mj-lt"/>
              </a:rPr>
              <a:t>+ </a:t>
            </a:r>
            <a:r>
              <a:rPr lang="en-GB" sz="2000">
                <a:solidFill>
                  <a:srgbClr val="FF0000"/>
                </a:solidFill>
                <a:latin typeface="+mj-lt"/>
              </a:rPr>
              <a:t>when.isShared() </a:t>
            </a:r>
            <a:r>
              <a:rPr lang="en-GB" sz="2000">
                <a:latin typeface="+mj-lt"/>
              </a:rPr>
              <a:t>+ </a:t>
            </a:r>
            <a:r>
              <a:rPr lang="en-GB" sz="2000" b="1">
                <a:solidFill>
                  <a:srgbClr val="008000"/>
                </a:solidFill>
                <a:effectLst/>
                <a:latin typeface="+mj-lt"/>
              </a:rPr>
              <a:t>", x = " </a:t>
            </a:r>
            <a:r>
              <a:rPr lang="en-GB" sz="2000">
                <a:latin typeface="+mj-lt"/>
              </a:rPr>
              <a:t>+ x);</a:t>
            </a:r>
            <a:br>
              <a:rPr lang="en-GB">
                <a:latin typeface="+mj-lt"/>
              </a:rPr>
            </a:br>
            <a:r>
              <a:rPr lang="en-GB">
                <a:latin typeface="+mj-lt"/>
              </a:rPr>
              <a:t>        </a:t>
            </a:r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case 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Point3D(</a:t>
            </a:r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double 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x, </a:t>
            </a:r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double 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y, </a:t>
            </a:r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double 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z) -&gt; System.</a:t>
            </a:r>
            <a:r>
              <a:rPr lang="en-GB" b="1" i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out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.println(</a:t>
            </a:r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"3D, z = "</a:t>
            </a:r>
            <a:r>
              <a:rPr lang="en-GB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 + z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);</a:t>
            </a:r>
            <a:b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        </a:t>
            </a:r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default 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-&gt; System.</a:t>
            </a:r>
            <a:r>
              <a:rPr lang="en-GB" b="1" i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out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.println(</a:t>
            </a:r>
            <a:r>
              <a:rPr lang="en-GB" b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"No idea"</a:t>
            </a: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);</a:t>
            </a:r>
            <a:b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    }</a:t>
            </a:r>
            <a:b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}</a:t>
            </a:r>
          </a:p>
          <a:p>
            <a:endParaRPr lang="en-GB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en-US">
                <a:latin typeface="+mj-lt"/>
              </a:rPr>
              <a:t>private boolean when(boolean now) { ...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76227-AD55-AE7F-B318-77132F3DA167}"/>
              </a:ext>
            </a:extLst>
          </p:cNvPr>
          <p:cNvSpPr txBox="1"/>
          <p:nvPr/>
        </p:nvSpPr>
        <p:spPr>
          <a:xfrm>
            <a:off x="829864" y="5681710"/>
            <a:ext cx="1055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Named record patterns may be removed in JDK 20 (see JDK-8294078)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FB5F7-E6BB-9EE5-4BA7-6A23513B7E82}"/>
              </a:ext>
            </a:extLst>
          </p:cNvPr>
          <p:cNvSpPr txBox="1"/>
          <p:nvPr/>
        </p:nvSpPr>
        <p:spPr>
          <a:xfrm>
            <a:off x="7288480" y="1634310"/>
            <a:ext cx="3541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j-lt"/>
              </a:rPr>
              <a:t>java: cannot find symbol</a:t>
            </a:r>
          </a:p>
          <a:p>
            <a:r>
              <a:rPr lang="en-US">
                <a:latin typeface="+mj-lt"/>
              </a:rPr>
              <a:t>  symbol:   variable when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4AC100-265C-AB8B-2E9E-39580193EBC0}"/>
              </a:ext>
            </a:extLst>
          </p:cNvPr>
          <p:cNvCxnSpPr>
            <a:cxnSpLocks/>
          </p:cNvCxnSpPr>
          <p:nvPr/>
        </p:nvCxnSpPr>
        <p:spPr>
          <a:xfrm flipH="1">
            <a:off x="7288480" y="2280641"/>
            <a:ext cx="323603" cy="84379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1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320" dirty="0"/>
              <a:t>Old-Style Switch Statement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904" y="1746504"/>
            <a:ext cx="9531927" cy="4472234"/>
          </a:xfrm>
          <a:prstGeom prst="rect">
            <a:avLst/>
          </a:prstGeom>
        </p:spPr>
        <p:txBody>
          <a:bodyPr wrap="square" lIns="85580" tIns="42791" rIns="85580" bIns="42791">
            <a:spAutoFit/>
          </a:bodyPr>
          <a:lstStyle/>
          <a:p>
            <a:r>
              <a:rPr lang="en-GB" sz="1500" dirty="0">
                <a:latin typeface="Consolas"/>
                <a:cs typeface="Consolas"/>
              </a:rPr>
              <a:t>int numberOfLetters;</a:t>
            </a:r>
          </a:p>
          <a:p>
            <a:r>
              <a:rPr lang="en-GB" sz="1500" dirty="0">
                <a:latin typeface="Consolas"/>
                <a:cs typeface="Consolas"/>
              </a:rPr>
              <a:t>switch (day) {</a:t>
            </a:r>
          </a:p>
          <a:p>
            <a:r>
              <a:rPr lang="en-GB" sz="1500" dirty="0">
                <a:latin typeface="Consolas"/>
                <a:cs typeface="Consolas"/>
              </a:rPr>
              <a:t>    case MONDAY:</a:t>
            </a:r>
          </a:p>
          <a:p>
            <a:r>
              <a:rPr lang="en-GB" sz="1500" dirty="0">
                <a:latin typeface="Consolas"/>
                <a:cs typeface="Consolas"/>
              </a:rPr>
              <a:t>    case FRIDAY:</a:t>
            </a:r>
          </a:p>
          <a:p>
            <a:r>
              <a:rPr lang="en-GB" sz="1500" dirty="0">
                <a:latin typeface="Consolas"/>
                <a:cs typeface="Consolas"/>
              </a:rPr>
              <a:t>    case SUNDAY:</a:t>
            </a:r>
          </a:p>
          <a:p>
            <a:r>
              <a:rPr lang="mr-IN" sz="1500" dirty="0">
                <a:latin typeface="Consolas"/>
                <a:cs typeface="Consolas"/>
              </a:rPr>
              <a:t>        </a:t>
            </a:r>
            <a:r>
              <a:rPr lang="en-GB" sz="1500" dirty="0">
                <a:latin typeface="Consolas"/>
                <a:cs typeface="Consolas"/>
              </a:rPr>
              <a:t>numberOfLetters </a:t>
            </a:r>
            <a:r>
              <a:rPr lang="mr-IN" sz="1500" dirty="0">
                <a:latin typeface="Consolas"/>
                <a:cs typeface="Consolas"/>
              </a:rPr>
              <a:t>= 6;</a:t>
            </a:r>
          </a:p>
          <a:p>
            <a:r>
              <a:rPr lang="mr-IN" sz="1500" dirty="0">
                <a:latin typeface="Consolas"/>
                <a:cs typeface="Consolas"/>
              </a:rPr>
              <a:t>        break;</a:t>
            </a:r>
          </a:p>
          <a:p>
            <a:r>
              <a:rPr lang="en-US" sz="1500" dirty="0">
                <a:latin typeface="Consolas"/>
                <a:cs typeface="Consolas"/>
              </a:rPr>
              <a:t>    case TUESDAY:</a:t>
            </a:r>
          </a:p>
          <a:p>
            <a:r>
              <a:rPr lang="mr-IN" sz="1500" dirty="0">
                <a:latin typeface="Consolas"/>
                <a:cs typeface="Consolas"/>
              </a:rPr>
              <a:t>        </a:t>
            </a:r>
            <a:r>
              <a:rPr lang="en-GB" sz="1500" dirty="0">
                <a:latin typeface="Consolas"/>
                <a:cs typeface="Consolas"/>
              </a:rPr>
              <a:t>numberOfLetters </a:t>
            </a:r>
            <a:r>
              <a:rPr lang="mr-IN" sz="1500" dirty="0">
                <a:latin typeface="Consolas"/>
                <a:cs typeface="Consolas"/>
              </a:rPr>
              <a:t>= 7;</a:t>
            </a:r>
          </a:p>
          <a:p>
            <a:r>
              <a:rPr lang="mr-IN" sz="1500" dirty="0">
                <a:latin typeface="Consolas"/>
                <a:cs typeface="Consolas"/>
              </a:rPr>
              <a:t>        break;</a:t>
            </a:r>
          </a:p>
          <a:p>
            <a:r>
              <a:rPr lang="en-US" sz="1500" dirty="0">
                <a:latin typeface="Consolas"/>
                <a:cs typeface="Consolas"/>
              </a:rPr>
              <a:t>    case THURSDAY:</a:t>
            </a:r>
          </a:p>
          <a:p>
            <a:r>
              <a:rPr lang="en-US" sz="1500" dirty="0">
                <a:latin typeface="Consolas"/>
                <a:cs typeface="Consolas"/>
              </a:rPr>
              <a:t>    case SATURDAY:</a:t>
            </a:r>
          </a:p>
          <a:p>
            <a:r>
              <a:rPr lang="mr-IN" sz="1500" dirty="0">
                <a:latin typeface="Consolas"/>
                <a:cs typeface="Consolas"/>
              </a:rPr>
              <a:t>        </a:t>
            </a:r>
            <a:r>
              <a:rPr lang="en-GB" sz="1500" dirty="0">
                <a:latin typeface="Consolas"/>
                <a:cs typeface="Consolas"/>
              </a:rPr>
              <a:t>numberOfLetters </a:t>
            </a:r>
            <a:r>
              <a:rPr lang="mr-IN" sz="1500" dirty="0">
                <a:latin typeface="Consolas"/>
                <a:cs typeface="Consolas"/>
              </a:rPr>
              <a:t>= 8;</a:t>
            </a:r>
          </a:p>
          <a:p>
            <a:r>
              <a:rPr lang="mr-IN" sz="1500" dirty="0">
                <a:latin typeface="Consolas"/>
                <a:cs typeface="Consolas"/>
              </a:rPr>
              <a:t>        break;</a:t>
            </a:r>
          </a:p>
          <a:p>
            <a:r>
              <a:rPr lang="en-US" sz="1500" dirty="0">
                <a:latin typeface="Consolas"/>
                <a:cs typeface="Consolas"/>
              </a:rPr>
              <a:t>    case WEDNESDAY:</a:t>
            </a:r>
          </a:p>
          <a:p>
            <a:r>
              <a:rPr lang="mr-IN" sz="1500" dirty="0">
                <a:latin typeface="Consolas"/>
                <a:cs typeface="Consolas"/>
              </a:rPr>
              <a:t>        </a:t>
            </a:r>
            <a:r>
              <a:rPr lang="en-GB" sz="1500" dirty="0">
                <a:latin typeface="Consolas"/>
                <a:cs typeface="Consolas"/>
              </a:rPr>
              <a:t>numberOfLetters </a:t>
            </a:r>
            <a:r>
              <a:rPr lang="mr-IN" sz="1500" dirty="0">
                <a:latin typeface="Consolas"/>
                <a:cs typeface="Consolas"/>
              </a:rPr>
              <a:t>= 9;</a:t>
            </a:r>
          </a:p>
          <a:p>
            <a:r>
              <a:rPr lang="mr-IN" sz="1500" dirty="0">
                <a:latin typeface="Consolas"/>
                <a:cs typeface="Consolas"/>
              </a:rPr>
              <a:t>        break;</a:t>
            </a:r>
          </a:p>
          <a:p>
            <a:r>
              <a:rPr lang="en-US" sz="1500" dirty="0">
                <a:latin typeface="Consolas"/>
                <a:cs typeface="Consolas"/>
              </a:rPr>
              <a:t>    default:</a:t>
            </a:r>
          </a:p>
          <a:p>
            <a:r>
              <a:rPr lang="en-US" sz="1500" dirty="0">
                <a:latin typeface="Consolas"/>
                <a:cs typeface="Consolas"/>
              </a:rPr>
              <a:t>        throw new IllegalStateException("Huh?: " + day); </a:t>
            </a:r>
            <a:r>
              <a:rPr lang="mr-IN" sz="1500" dirty="0">
                <a:latin typeface="Consolas"/>
                <a:cs typeface="Consolas"/>
              </a:rPr>
              <a:t>};</a:t>
            </a:r>
            <a:endParaRPr lang="en-GB" sz="15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269489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397C-A719-E78F-B145-457A5A78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Threads (Project Loom)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8DC81-41C1-2066-AAF9-4AFAF82A54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Initial JVM design mapped all Java threads to operating system threads</a:t>
            </a:r>
          </a:p>
          <a:p>
            <a:r>
              <a:rPr lang="en-US"/>
              <a:t>Fine in most cases, but not all</a:t>
            </a:r>
          </a:p>
          <a:p>
            <a:r>
              <a:rPr lang="en-US"/>
              <a:t>Example web server with very high numbers of incoming connections</a:t>
            </a:r>
          </a:p>
          <a:p>
            <a:pPr lvl="1"/>
            <a:r>
              <a:rPr lang="en-US"/>
              <a:t>Each connection gets quickly blocked on some form of IO operation (database for example)</a:t>
            </a:r>
          </a:p>
          <a:p>
            <a:pPr lvl="1"/>
            <a:r>
              <a:rPr lang="en-US"/>
              <a:t>The server will run out of threads even though most are asleep</a:t>
            </a:r>
          </a:p>
          <a:p>
            <a:pPr lvl="1"/>
            <a:endParaRPr lang="en-US"/>
          </a:p>
          <a:p>
            <a:r>
              <a:rPr lang="en-US"/>
              <a:t>Virtual threads maps multiple Java threads to a single operating system thread</a:t>
            </a:r>
          </a:p>
          <a:p>
            <a:r>
              <a:rPr lang="en-US"/>
              <a:t>Adds an extra layer of abstraction to thread scheduling</a:t>
            </a:r>
          </a:p>
          <a:p>
            <a:pPr lvl="1"/>
            <a:r>
              <a:rPr lang="en-US"/>
              <a:t>Loom adds continuations to Java</a:t>
            </a:r>
          </a:p>
          <a:p>
            <a:pPr lvl="1"/>
            <a:r>
              <a:rPr lang="en-US"/>
              <a:t>Uses a work-stealing ForkJoinPool scheduler to manage virtual threads</a:t>
            </a:r>
          </a:p>
          <a:p>
            <a:pPr lvl="1"/>
            <a:r>
              <a:rPr lang="en-US"/>
              <a:t>Allows massively greater scalability in these situations</a:t>
            </a:r>
          </a:p>
        </p:txBody>
      </p:sp>
    </p:spTree>
    <p:extLst>
      <p:ext uri="{BB962C8B-B14F-4D97-AF65-F5344CB8AC3E}">
        <p14:creationId xmlns:p14="http://schemas.microsoft.com/office/powerpoint/2010/main" val="13839181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433F-10E2-69A1-E0EB-CBA20F7D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Structured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6B7D1-3473-A739-05E2-699F1EE6B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993" y="1746113"/>
            <a:ext cx="11464510" cy="2696678"/>
          </a:xfrm>
        </p:spPr>
        <p:txBody>
          <a:bodyPr/>
          <a:lstStyle/>
          <a:p>
            <a:r>
              <a:rPr lang="en-US"/>
              <a:t>Aims to simplify multi-threaded and parallel programming</a:t>
            </a:r>
          </a:p>
          <a:p>
            <a:r>
              <a:rPr lang="en-US"/>
              <a:t>Multiple tasks running in separate threads can be treated as a single unit of work</a:t>
            </a:r>
          </a:p>
          <a:p>
            <a:pPr lvl="1"/>
            <a:r>
              <a:rPr lang="en-US"/>
              <a:t>Streamlines error handling and cancellation</a:t>
            </a:r>
          </a:p>
          <a:p>
            <a:pPr lvl="1"/>
            <a:r>
              <a:rPr lang="en-US"/>
              <a:t>Improves reliability and observability</a:t>
            </a:r>
          </a:p>
          <a:p>
            <a:r>
              <a:rPr lang="en-US"/>
              <a:t>Introduces </a:t>
            </a:r>
            <a:r>
              <a:rPr lang="en-US">
                <a:latin typeface="+mj-lt"/>
              </a:rPr>
              <a:t>StructuredTaskScope</a:t>
            </a:r>
          </a:p>
          <a:p>
            <a:pPr lvl="1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38636-72A5-D9DC-A17C-041A8110EDC5}"/>
              </a:ext>
            </a:extLst>
          </p:cNvPr>
          <p:cNvSpPr txBox="1"/>
          <p:nvPr/>
        </p:nvSpPr>
        <p:spPr>
          <a:xfrm>
            <a:off x="1369115" y="3757588"/>
            <a:ext cx="84905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+mj-lt"/>
              </a:rPr>
              <a:t>try (var scope = new StructuredTaskScope.ShutdownOnFailure()) { </a:t>
            </a:r>
          </a:p>
          <a:p>
            <a:r>
              <a:rPr lang="en-US" sz="1600">
                <a:latin typeface="+mj-lt"/>
              </a:rPr>
              <a:t>  Future inventory = scope.fork(() -&gt; updateInventory()); </a:t>
            </a:r>
          </a:p>
          <a:p>
            <a:r>
              <a:rPr lang="en-US" sz="1600">
                <a:latin typeface="+mj-lt"/>
              </a:rPr>
              <a:t>  Future order = scope.fork(() -&gt; updateOrder()); </a:t>
            </a:r>
          </a:p>
          <a:p>
            <a:endParaRPr lang="en-US" sz="1600">
              <a:latin typeface="+mj-lt"/>
            </a:endParaRPr>
          </a:p>
          <a:p>
            <a:r>
              <a:rPr lang="en-US" sz="1600">
                <a:latin typeface="+mj-lt"/>
              </a:rPr>
              <a:t>  scope.join();            // Join both forks </a:t>
            </a:r>
          </a:p>
          <a:p>
            <a:r>
              <a:rPr lang="en-US" sz="1600">
                <a:latin typeface="+mj-lt"/>
              </a:rPr>
              <a:t>  scope.throwIfFailed();   // Propagate errors if necessary</a:t>
            </a:r>
          </a:p>
          <a:p>
            <a:endParaRPr lang="en-US" sz="1600">
              <a:latin typeface="+mj-lt"/>
            </a:endParaRPr>
          </a:p>
          <a:p>
            <a:r>
              <a:rPr lang="en-US" sz="1600">
                <a:latin typeface="+mj-lt"/>
              </a:rPr>
              <a:t>  // Both forks have succeeded here</a:t>
            </a:r>
          </a:p>
          <a:p>
            <a:r>
              <a:rPr lang="en-US" sz="160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81202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BF4393-D664-AA4F-980D-C2205BA9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JDK 20</a:t>
            </a:r>
          </a:p>
        </p:txBody>
      </p:sp>
    </p:spTree>
    <p:extLst>
      <p:ext uri="{BB962C8B-B14F-4D97-AF65-F5344CB8AC3E}">
        <p14:creationId xmlns:p14="http://schemas.microsoft.com/office/powerpoint/2010/main" val="4616148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4CC6-87B1-8FAD-AE78-A0992761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Patterns (JEP 432)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292D2-7DDC-3C1D-6687-92D432628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993" y="1746113"/>
            <a:ext cx="11464510" cy="1842039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Preview</a:t>
            </a:r>
          </a:p>
          <a:p>
            <a:r>
              <a:rPr lang="en-US" dirty="0"/>
              <a:t>The decision was made that named record patterns are too complicated</a:t>
            </a:r>
          </a:p>
          <a:p>
            <a:pPr lvl="1"/>
            <a:r>
              <a:rPr lang="en-US" dirty="0"/>
              <a:t>They have been removed from JDK 20</a:t>
            </a:r>
          </a:p>
          <a:p>
            <a:pPr lvl="1"/>
            <a:endParaRPr lang="en-US" dirty="0"/>
          </a:p>
          <a:p>
            <a:r>
              <a:rPr lang="en-US" dirty="0"/>
              <a:t>Support added for record patterns in enhanced for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AE035-2BB9-477A-7324-51BB8F72D07D}"/>
              </a:ext>
            </a:extLst>
          </p:cNvPr>
          <p:cNvSpPr txBox="1"/>
          <p:nvPr/>
        </p:nvSpPr>
        <p:spPr>
          <a:xfrm>
            <a:off x="1151680" y="3782473"/>
            <a:ext cx="1019150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record Point(int x, int y) {} 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static void dump(Point[] pointArray) {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Point(var x, var y) : pointArray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System.out.println("(" + x + ", " + y + ")");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23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FCFD-D3FE-C326-1DF9-A47EFDE5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Patterns (JEP 432)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90732-5BDA-DD13-B552-E0315A10A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993" y="1746113"/>
            <a:ext cx="11464510" cy="730869"/>
          </a:xfrm>
        </p:spPr>
        <p:txBody>
          <a:bodyPr/>
          <a:lstStyle/>
          <a:p>
            <a:r>
              <a:rPr lang="en-US" dirty="0"/>
              <a:t>Add support for inference of type arguments of generic record patterns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356DB-5399-EA81-37FB-DBC5736BEA84}"/>
              </a:ext>
            </a:extLst>
          </p:cNvPr>
          <p:cNvSpPr txBox="1"/>
          <p:nvPr/>
        </p:nvSpPr>
        <p:spPr>
          <a:xfrm>
            <a:off x="1568368" y="2709798"/>
            <a:ext cx="92308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record Box&lt;T&gt;(T t) {} 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static void test1(Box&lt;String&gt; bo) {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(bo instanceof Box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(var s)) {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System.out.println("String " + s);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ADC997-E593-1D39-AFED-44CDAEC6151B}"/>
              </a:ext>
            </a:extLst>
          </p:cNvPr>
          <p:cNvSpPr txBox="1"/>
          <p:nvPr/>
        </p:nvSpPr>
        <p:spPr>
          <a:xfrm>
            <a:off x="1570867" y="2709797"/>
            <a:ext cx="92308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record Box&lt;T&gt;(T t) {} 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static void test1(Box&lt;String&gt; bo) {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if (bo instanceof Box(var s)) {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System.out.println("String " + s);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01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2C42A-8FFF-3510-EFA0-15525E7A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For Switch (JEP 433)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67990-661F-959D-217C-71032590A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993" y="1746113"/>
            <a:ext cx="11464510" cy="19230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Preview</a:t>
            </a:r>
          </a:p>
          <a:p>
            <a:r>
              <a:rPr lang="en-US" dirty="0"/>
              <a:t>Switching over an enum</a:t>
            </a:r>
          </a:p>
          <a:p>
            <a:pPr lvl="1"/>
            <a:r>
              <a:rPr lang="en-US" dirty="0"/>
              <a:t>Now throws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MatchException</a:t>
            </a:r>
            <a:r>
              <a:rPr lang="en-US" dirty="0"/>
              <a:t> rather than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IncompatibleClassChangeError</a:t>
            </a:r>
          </a:p>
          <a:p>
            <a:pPr lvl="1"/>
            <a:r>
              <a:rPr lang="en-US" dirty="0">
                <a:latin typeface="+mn-lt"/>
                <a:cs typeface="Consolas" panose="020B0609020204030204" pitchFamily="49" charset="0"/>
              </a:rPr>
              <a:t>If the enum is changed outside of the class containing the switch (i.e. runtime change)</a:t>
            </a:r>
          </a:p>
          <a:p>
            <a:pPr lvl="1"/>
            <a:endParaRPr lang="en-US" dirty="0">
              <a:latin typeface="+mn-lt"/>
              <a:cs typeface="Consolas" panose="020B0609020204030204" pitchFamily="49" charset="0"/>
            </a:endParaRPr>
          </a:p>
          <a:p>
            <a:r>
              <a:rPr lang="en-US" dirty="0">
                <a:latin typeface="+mn-lt"/>
                <a:cs typeface="Consolas" panose="020B0609020204030204" pitchFamily="49" charset="0"/>
              </a:rPr>
              <a:t>Revised grammar for switch label</a:t>
            </a:r>
          </a:p>
          <a:p>
            <a:endParaRPr lang="en-US" dirty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42894-6F25-B3A3-2196-2A3034DFA4E2}"/>
              </a:ext>
            </a:extLst>
          </p:cNvPr>
          <p:cNvSpPr txBox="1"/>
          <p:nvPr/>
        </p:nvSpPr>
        <p:spPr>
          <a:xfrm>
            <a:off x="1394750" y="3669175"/>
            <a:ext cx="60998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SwitchLabel: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case CaseConstant { , CaseConstant }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case null [, default]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case Pattern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default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3DC29-30C8-9D09-451A-1BC99F4FF6AD}"/>
              </a:ext>
            </a:extLst>
          </p:cNvPr>
          <p:cNvSpPr txBox="1"/>
          <p:nvPr/>
        </p:nvSpPr>
        <p:spPr>
          <a:xfrm>
            <a:off x="1394750" y="5241974"/>
            <a:ext cx="60998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Switch(o) {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case default -&gt; ...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// error: default label not allowed here </a:t>
            </a:r>
          </a:p>
        </p:txBody>
      </p:sp>
    </p:spTree>
    <p:extLst>
      <p:ext uri="{BB962C8B-B14F-4D97-AF65-F5344CB8AC3E}">
        <p14:creationId xmlns:p14="http://schemas.microsoft.com/office/powerpoint/2010/main" val="115810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3E5E-AD71-77D6-6413-4865F5F2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For Switch (JEP 433)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E9887-23D2-1194-BA65-AA747886C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993" y="1746113"/>
            <a:ext cx="11464510" cy="1353208"/>
          </a:xfrm>
        </p:spPr>
        <p:txBody>
          <a:bodyPr/>
          <a:lstStyle/>
          <a:p>
            <a:r>
              <a:rPr lang="en-US" dirty="0"/>
              <a:t>Type argument inference in record patterns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F6690-E2B2-5138-1D1C-8ABAD1BD2B2F}"/>
              </a:ext>
            </a:extLst>
          </p:cNvPr>
          <p:cNvSpPr txBox="1"/>
          <p:nvPr/>
        </p:nvSpPr>
        <p:spPr>
          <a:xfrm>
            <a:off x="1128531" y="2466018"/>
            <a:ext cx="104114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record MyPair&lt;S,T&gt;(S fst, T snd){}; 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static void recordInference(MyPair&lt;String, Integer&gt; pair){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switch (pair) {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case MyPair(var f, var s) -&gt; ...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// Inferred record Pattern MyPair&lt;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String,Integer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&gt;(var f, var s)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...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4804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5053-7B88-9FB6-9200-1C774468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Scoped Values (Project Loom)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62F45-9642-17F4-8C15-C9E0561B75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Sharing </a:t>
            </a:r>
            <a:r>
              <a:rPr lang="en-US" i="1" dirty="0"/>
              <a:t>immutable</a:t>
            </a:r>
            <a:r>
              <a:rPr lang="en-US" dirty="0"/>
              <a:t> data within and across threads</a:t>
            </a:r>
          </a:p>
          <a:p>
            <a:r>
              <a:rPr lang="en-US" dirty="0"/>
              <a:t>Intended as an to thread-local </a:t>
            </a:r>
            <a:r>
              <a:rPr lang="en-US" i="1" dirty="0"/>
              <a:t>variables</a:t>
            </a:r>
            <a:r>
              <a:rPr lang="en-US" dirty="0"/>
              <a:t> (i.e.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ThreadLocal</a:t>
            </a:r>
            <a:r>
              <a:rPr lang="en-US" dirty="0"/>
              <a:t>), which are problematic</a:t>
            </a:r>
          </a:p>
          <a:p>
            <a:pPr lvl="1"/>
            <a:r>
              <a:rPr lang="en-US" dirty="0"/>
              <a:t>Unconstrained mutability</a:t>
            </a:r>
          </a:p>
          <a:p>
            <a:pPr lvl="1"/>
            <a:r>
              <a:rPr lang="en-US" dirty="0"/>
              <a:t>Unbounded lifetime (need an explicit call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Expensive inheritance (inherited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ThreadLocal</a:t>
            </a:r>
            <a:r>
              <a:rPr lang="en-US" dirty="0"/>
              <a:t> needs to be copied)</a:t>
            </a:r>
          </a:p>
          <a:p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ScopedValue</a:t>
            </a:r>
          </a:p>
          <a:p>
            <a:pPr lvl="1"/>
            <a:r>
              <a:rPr lang="en-US" dirty="0"/>
              <a:t>There is still one copy per thread, which can have different values</a:t>
            </a:r>
          </a:p>
          <a:p>
            <a:pPr lvl="1"/>
            <a:r>
              <a:rPr lang="en-US" dirty="0"/>
              <a:t>The value cannot be changed once set</a:t>
            </a:r>
          </a:p>
          <a:p>
            <a:pPr lvl="1"/>
            <a:r>
              <a:rPr lang="en-US" dirty="0"/>
              <a:t>Inherited values do not need to be copied by child threads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988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BF4393-D664-AA4F-980D-C2205BA9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113294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C4007-BAA6-9C4D-BA17-72B5D534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94" y="337481"/>
            <a:ext cx="11464510" cy="1353208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D3A6E-DF36-4A45-B795-E576F3441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993" y="1746113"/>
            <a:ext cx="11464510" cy="4351338"/>
          </a:xfrm>
        </p:spPr>
        <p:txBody>
          <a:bodyPr/>
          <a:lstStyle/>
          <a:p>
            <a:r>
              <a:rPr lang="en-US" dirty="0"/>
              <a:t>The six-month release cycle is working well</a:t>
            </a:r>
          </a:p>
          <a:p>
            <a:r>
              <a:rPr lang="en-US" dirty="0"/>
              <a:t>The language is developing to address some developer pain-points</a:t>
            </a:r>
          </a:p>
          <a:p>
            <a:r>
              <a:rPr lang="en-US" dirty="0"/>
              <a:t>There is much more to come</a:t>
            </a:r>
          </a:p>
          <a:p>
            <a:pPr lvl="1"/>
            <a:r>
              <a:rPr lang="en-US" dirty="0"/>
              <a:t>Project Loom, Valhalla and Panama</a:t>
            </a:r>
          </a:p>
          <a:p>
            <a:endParaRPr lang="en-US" dirty="0"/>
          </a:p>
          <a:p>
            <a:r>
              <a:rPr lang="en-US" dirty="0"/>
              <a:t>Remember to check out foojay.io for additional Java information</a:t>
            </a:r>
          </a:p>
        </p:txBody>
      </p:sp>
    </p:spTree>
    <p:extLst>
      <p:ext uri="{BB962C8B-B14F-4D97-AF65-F5344CB8AC3E}">
        <p14:creationId xmlns:p14="http://schemas.microsoft.com/office/powerpoint/2010/main" val="170697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New-Style Switch Expression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74904" y="1746504"/>
            <a:ext cx="8924436" cy="2025410"/>
          </a:xfrm>
          <a:prstGeom prst="rect">
            <a:avLst/>
          </a:prstGeom>
        </p:spPr>
        <p:txBody>
          <a:bodyPr wrap="square" lIns="85580" tIns="42791" rIns="85580" bIns="42791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int numberOfLetters = switch (day) {</a:t>
            </a:r>
          </a:p>
          <a:p>
            <a:r>
              <a:rPr lang="en-GB" dirty="0">
                <a:latin typeface="Consolas"/>
                <a:cs typeface="Consolas"/>
              </a:rPr>
              <a:t>    case MONDAY, FRIDAY, SUNDAY -&gt; 6;</a:t>
            </a:r>
          </a:p>
          <a:p>
            <a:r>
              <a:rPr lang="mr-IN">
                <a:latin typeface="Consolas"/>
                <a:cs typeface="Consolas"/>
              </a:rPr>
              <a:t>    case TUESDAY -&gt; 7;</a:t>
            </a:r>
          </a:p>
          <a:p>
            <a:r>
              <a:rPr lang="en-US" dirty="0">
                <a:latin typeface="Consolas"/>
                <a:cs typeface="Consolas"/>
              </a:rPr>
              <a:t>    case THURSDAY, SATURDAY -&gt; 8;</a:t>
            </a:r>
          </a:p>
          <a:p>
            <a:r>
              <a:rPr lang="en-US" dirty="0">
                <a:latin typeface="Consolas"/>
                <a:cs typeface="Consolas"/>
              </a:rPr>
              <a:t>    case WEDNESDAY -&gt; 9;</a:t>
            </a:r>
          </a:p>
          <a:p>
            <a:r>
              <a:rPr lang="en-US" dirty="0">
                <a:latin typeface="Consolas"/>
                <a:cs typeface="Consolas"/>
              </a:rPr>
              <a:t>    default -&gt; throw new IllegalStateException("Huh?: " + day);</a:t>
            </a:r>
          </a:p>
          <a:p>
            <a:r>
              <a:rPr lang="mr-IN">
                <a:latin typeface="Consolas"/>
                <a:cs typeface="Consolas"/>
              </a:rPr>
              <a:t>};</a:t>
            </a:r>
            <a:endParaRPr lang="en-GB" dirty="0">
              <a:latin typeface="Consolas"/>
              <a:cs typeface="Consola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06139-00A6-FB67-14F6-200C0752DA63}"/>
              </a:ext>
            </a:extLst>
          </p:cNvPr>
          <p:cNvSpPr txBox="1">
            <a:spLocks/>
          </p:cNvSpPr>
          <p:nvPr/>
        </p:nvSpPr>
        <p:spPr>
          <a:xfrm>
            <a:off x="372993" y="4258491"/>
            <a:ext cx="11464510" cy="1838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Switch expressions must be complete (exhaustive)</a:t>
            </a:r>
          </a:p>
          <a:p>
            <a:pPr lvl="1"/>
            <a:r>
              <a:rPr lang="en-US"/>
              <a:t>We'll come back to this later</a:t>
            </a:r>
          </a:p>
        </p:txBody>
      </p:sp>
    </p:spTree>
    <p:extLst>
      <p:ext uri="{BB962C8B-B14F-4D97-AF65-F5344CB8AC3E}">
        <p14:creationId xmlns:p14="http://schemas.microsoft.com/office/powerpoint/2010/main" val="307388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0914-11AA-0DAB-7B6D-FC6B36F7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Azul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1417B-FCC6-B5A9-299D-9F26D3ACD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993" y="1746112"/>
            <a:ext cx="11464510" cy="4502287"/>
          </a:xfrm>
        </p:spPr>
        <p:txBody>
          <a:bodyPr>
            <a:normAutofit/>
          </a:bodyPr>
          <a:lstStyle/>
          <a:p>
            <a:r>
              <a:rPr lang="en-US"/>
              <a:t>Azul is all about Java runtimes</a:t>
            </a:r>
          </a:p>
          <a:p>
            <a:r>
              <a:rPr lang="en-US"/>
              <a:t>Zulu Builds of OpenJDK (Azul Platform Core)</a:t>
            </a:r>
          </a:p>
          <a:p>
            <a:pPr lvl="1"/>
            <a:r>
              <a:rPr lang="en-US"/>
              <a:t>Drop-in replacement for other OpenJDK distros (TCK tested)</a:t>
            </a:r>
          </a:p>
          <a:p>
            <a:pPr lvl="1"/>
            <a:r>
              <a:rPr lang="en-US"/>
              <a:t>Free and commercial support for JDK 8, 11, 17</a:t>
            </a:r>
          </a:p>
          <a:p>
            <a:pPr lvl="1"/>
            <a:r>
              <a:rPr lang="en-US"/>
              <a:t>Commercial support for JDK 6 and 7</a:t>
            </a:r>
          </a:p>
          <a:p>
            <a:r>
              <a:rPr lang="en-US"/>
              <a:t>Azul Platform Prime</a:t>
            </a:r>
          </a:p>
          <a:p>
            <a:pPr lvl="1"/>
            <a:r>
              <a:rPr lang="en-US"/>
              <a:t>OpenJDK-based higher performance JVM</a:t>
            </a:r>
          </a:p>
          <a:p>
            <a:pPr lvl="1"/>
            <a:r>
              <a:rPr lang="en-US"/>
              <a:t>GC pauses eliminated = low latency</a:t>
            </a:r>
          </a:p>
          <a:p>
            <a:pPr lvl="1"/>
            <a:r>
              <a:rPr lang="en-US"/>
              <a:t>C2 JIT compiler replaced = higher thruput</a:t>
            </a:r>
          </a:p>
          <a:p>
            <a:pPr lvl="1"/>
            <a:r>
              <a:rPr lang="en-US"/>
              <a:t>ReadyNow! warmup elimination technology</a:t>
            </a:r>
          </a:p>
          <a:p>
            <a:pPr lvl="1"/>
            <a:r>
              <a:rPr lang="en-US"/>
              <a:t>Cloud Native Compiler - JIT-as-a-Service</a:t>
            </a:r>
          </a:p>
          <a:p>
            <a:r>
              <a:rPr lang="en-US"/>
              <a:t>Azul Vulnerability Detection</a:t>
            </a:r>
          </a:p>
          <a:p>
            <a:pPr lvl="1"/>
            <a:r>
              <a:rPr lang="en-US"/>
              <a:t>Agentless runtime vulnerability reporting (JDK </a:t>
            </a:r>
            <a:r>
              <a:rPr lang="en-US" i="1"/>
              <a:t>and</a:t>
            </a:r>
            <a:r>
              <a:rPr lang="en-US"/>
              <a:t> libraries)</a:t>
            </a:r>
          </a:p>
        </p:txBody>
      </p:sp>
    </p:spTree>
    <p:extLst>
      <p:ext uri="{BB962C8B-B14F-4D97-AF65-F5344CB8AC3E}">
        <p14:creationId xmlns:p14="http://schemas.microsoft.com/office/powerpoint/2010/main" val="27306245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BF4393-D664-AA4F-980D-C2205BA9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91573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Old-Style Switch Expression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74904" y="1746504"/>
            <a:ext cx="8924436" cy="4241401"/>
          </a:xfrm>
          <a:prstGeom prst="rect">
            <a:avLst/>
          </a:prstGeom>
        </p:spPr>
        <p:txBody>
          <a:bodyPr wrap="square" lIns="85580" tIns="42791" rIns="85580" bIns="42791">
            <a:spAutoFit/>
          </a:bodyPr>
          <a:lstStyle/>
          <a:p>
            <a:r>
              <a:rPr lang="en-GB" dirty="0">
                <a:latin typeface="Consolas"/>
                <a:cs typeface="Consolas"/>
              </a:rPr>
              <a:t>int numberOfLetters = switch (day) {</a:t>
            </a:r>
          </a:p>
          <a:p>
            <a:r>
              <a:rPr lang="en-GB" dirty="0">
                <a:latin typeface="Consolas"/>
                <a:cs typeface="Consolas"/>
              </a:rPr>
              <a:t>  case MONDAY:</a:t>
            </a:r>
          </a:p>
          <a:p>
            <a:r>
              <a:rPr lang="en-GB" dirty="0">
                <a:latin typeface="Consolas"/>
                <a:cs typeface="Consolas"/>
              </a:rPr>
              <a:t>  case FRIDAY:</a:t>
            </a:r>
          </a:p>
          <a:p>
            <a:r>
              <a:rPr lang="en-GB" dirty="0">
                <a:latin typeface="Consolas"/>
                <a:cs typeface="Consolas"/>
              </a:rPr>
              <a:t>  case SUNDAY:</a:t>
            </a:r>
          </a:p>
          <a:p>
            <a:r>
              <a:rPr lang="en-GB" dirty="0">
                <a:latin typeface="Consolas"/>
                <a:cs typeface="Consolas"/>
              </a:rPr>
              <a:t>    break 6;</a:t>
            </a: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mr-IN" dirty="0">
                <a:latin typeface="Consolas"/>
                <a:cs typeface="Consolas"/>
              </a:rPr>
              <a:t>case TUESDAY 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  break </a:t>
            </a:r>
            <a:r>
              <a:rPr lang="mr-IN" dirty="0">
                <a:latin typeface="Consolas"/>
                <a:cs typeface="Consolas"/>
              </a:rPr>
              <a:t>7;</a:t>
            </a:r>
          </a:p>
          <a:p>
            <a:r>
              <a:rPr lang="en-US" dirty="0">
                <a:latin typeface="Consolas"/>
                <a:cs typeface="Consolas"/>
              </a:rPr>
              <a:t>  case THURSDAY</a:t>
            </a:r>
          </a:p>
          <a:p>
            <a:r>
              <a:rPr lang="en-US" dirty="0">
                <a:latin typeface="Consolas"/>
                <a:cs typeface="Consolas"/>
              </a:rPr>
              <a:t>  case SATURDAY</a:t>
            </a:r>
          </a:p>
          <a:p>
            <a:r>
              <a:rPr lang="en-US" dirty="0">
                <a:latin typeface="Consolas"/>
                <a:cs typeface="Consolas"/>
              </a:rPr>
              <a:t>    break 8;</a:t>
            </a:r>
          </a:p>
          <a:p>
            <a:r>
              <a:rPr lang="en-US" dirty="0">
                <a:latin typeface="Consolas"/>
                <a:cs typeface="Consolas"/>
              </a:rPr>
              <a:t>  case WEDNESDAY </a:t>
            </a:r>
          </a:p>
          <a:p>
            <a:r>
              <a:rPr lang="en-US" dirty="0">
                <a:latin typeface="Consolas"/>
                <a:cs typeface="Consolas"/>
              </a:rPr>
              <a:t>    break 9;</a:t>
            </a:r>
          </a:p>
          <a:p>
            <a:r>
              <a:rPr lang="en-US" dirty="0">
                <a:latin typeface="Consolas"/>
                <a:cs typeface="Consolas"/>
              </a:rPr>
              <a:t>  default: </a:t>
            </a:r>
          </a:p>
          <a:p>
            <a:r>
              <a:rPr lang="en-US" dirty="0">
                <a:latin typeface="Consolas"/>
                <a:cs typeface="Consolas"/>
              </a:rPr>
              <a:t>    throw new IllegalStateException("Huh?: " + day);</a:t>
            </a:r>
          </a:p>
          <a:p>
            <a:r>
              <a:rPr lang="mr-IN" dirty="0">
                <a:latin typeface="Consolas"/>
                <a:cs typeface="Consolas"/>
              </a:rPr>
              <a:t>};</a:t>
            </a:r>
            <a:endParaRPr lang="en-GB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2324393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/Thank You">
  <a:themeElements>
    <a:clrScheme name="AZUL">
      <a:dk1>
        <a:srgbClr val="000000"/>
      </a:dk1>
      <a:lt1>
        <a:srgbClr val="FFFFFF"/>
      </a:lt1>
      <a:dk2>
        <a:srgbClr val="3F8FBC"/>
      </a:dk2>
      <a:lt2>
        <a:srgbClr val="162241"/>
      </a:lt2>
      <a:accent1>
        <a:srgbClr val="AAD8EF"/>
      </a:accent1>
      <a:accent2>
        <a:srgbClr val="50E2E2"/>
      </a:accent2>
      <a:accent3>
        <a:srgbClr val="D03AE5"/>
      </a:accent3>
      <a:accent4>
        <a:srgbClr val="74AE43"/>
      </a:accent4>
      <a:accent5>
        <a:srgbClr val="925CFF"/>
      </a:accent5>
      <a:accent6>
        <a:srgbClr val="FF2B60"/>
      </a:accent6>
      <a:hlink>
        <a:srgbClr val="0432FF"/>
      </a:hlink>
      <a:folHlink>
        <a:srgbClr val="04329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>
          <a:outerShdw blurRad="139700" dist="38100" dir="2700000" algn="tl" rotWithShape="0">
            <a:schemeClr val="bg2">
              <a:alpha val="37000"/>
            </a:scheme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mpare">
  <a:themeElements>
    <a:clrScheme name="AZUL">
      <a:dk1>
        <a:srgbClr val="000000"/>
      </a:dk1>
      <a:lt1>
        <a:srgbClr val="FFFFFF"/>
      </a:lt1>
      <a:dk2>
        <a:srgbClr val="3F8FBC"/>
      </a:dk2>
      <a:lt2>
        <a:srgbClr val="162241"/>
      </a:lt2>
      <a:accent1>
        <a:srgbClr val="AAD8EF"/>
      </a:accent1>
      <a:accent2>
        <a:srgbClr val="50E2E2"/>
      </a:accent2>
      <a:accent3>
        <a:srgbClr val="D03AE5"/>
      </a:accent3>
      <a:accent4>
        <a:srgbClr val="74AE43"/>
      </a:accent4>
      <a:accent5>
        <a:srgbClr val="925CFF"/>
      </a:accent5>
      <a:accent6>
        <a:srgbClr val="FF2B60"/>
      </a:accent6>
      <a:hlink>
        <a:srgbClr val="0432FF"/>
      </a:hlink>
      <a:folHlink>
        <a:srgbClr val="043293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ransition/Divider Slides">
  <a:themeElements>
    <a:clrScheme name="AZUL">
      <a:dk1>
        <a:srgbClr val="000000"/>
      </a:dk1>
      <a:lt1>
        <a:srgbClr val="FFFFFF"/>
      </a:lt1>
      <a:dk2>
        <a:srgbClr val="3F8FBC"/>
      </a:dk2>
      <a:lt2>
        <a:srgbClr val="162241"/>
      </a:lt2>
      <a:accent1>
        <a:srgbClr val="AAD8EF"/>
      </a:accent1>
      <a:accent2>
        <a:srgbClr val="50E2E2"/>
      </a:accent2>
      <a:accent3>
        <a:srgbClr val="D03AE5"/>
      </a:accent3>
      <a:accent4>
        <a:srgbClr val="74AE43"/>
      </a:accent4>
      <a:accent5>
        <a:srgbClr val="925CFF"/>
      </a:accent5>
      <a:accent6>
        <a:srgbClr val="FF2B60"/>
      </a:accent6>
      <a:hlink>
        <a:srgbClr val="0432FF"/>
      </a:hlink>
      <a:folHlink>
        <a:srgbClr val="043293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 Slides Light">
  <a:themeElements>
    <a:clrScheme name="AZUL">
      <a:dk1>
        <a:srgbClr val="000000"/>
      </a:dk1>
      <a:lt1>
        <a:srgbClr val="FFFFFF"/>
      </a:lt1>
      <a:dk2>
        <a:srgbClr val="3F8FBC"/>
      </a:dk2>
      <a:lt2>
        <a:srgbClr val="162241"/>
      </a:lt2>
      <a:accent1>
        <a:srgbClr val="AAD8EF"/>
      </a:accent1>
      <a:accent2>
        <a:srgbClr val="50E2E2"/>
      </a:accent2>
      <a:accent3>
        <a:srgbClr val="D03AE5"/>
      </a:accent3>
      <a:accent4>
        <a:srgbClr val="74AE43"/>
      </a:accent4>
      <a:accent5>
        <a:srgbClr val="925CFF"/>
      </a:accent5>
      <a:accent6>
        <a:srgbClr val="FF2B60"/>
      </a:accent6>
      <a:hlink>
        <a:srgbClr val="0432FF"/>
      </a:hlink>
      <a:folHlink>
        <a:srgbClr val="043293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ontent Slides Dark">
  <a:themeElements>
    <a:clrScheme name="AZUL">
      <a:dk1>
        <a:srgbClr val="000000"/>
      </a:dk1>
      <a:lt1>
        <a:srgbClr val="FFFFFF"/>
      </a:lt1>
      <a:dk2>
        <a:srgbClr val="3F8FBC"/>
      </a:dk2>
      <a:lt2>
        <a:srgbClr val="162241"/>
      </a:lt2>
      <a:accent1>
        <a:srgbClr val="AAD8EF"/>
      </a:accent1>
      <a:accent2>
        <a:srgbClr val="50E2E2"/>
      </a:accent2>
      <a:accent3>
        <a:srgbClr val="D03AE5"/>
      </a:accent3>
      <a:accent4>
        <a:srgbClr val="74AE43"/>
      </a:accent4>
      <a:accent5>
        <a:srgbClr val="925CFF"/>
      </a:accent5>
      <a:accent6>
        <a:srgbClr val="FF2B60"/>
      </a:accent6>
      <a:hlink>
        <a:srgbClr val="0432FF"/>
      </a:hlink>
      <a:folHlink>
        <a:srgbClr val="043293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28383</TotalTime>
  <Words>5959</Words>
  <Application>Microsoft Macintosh PowerPoint</Application>
  <PresentationFormat>Widescreen</PresentationFormat>
  <Paragraphs>769</Paragraphs>
  <Slides>81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81</vt:i4>
      </vt:variant>
    </vt:vector>
  </HeadingPairs>
  <TitlesOfParts>
    <vt:vector size="94" baseType="lpstr">
      <vt:lpstr>Arial</vt:lpstr>
      <vt:lpstr>Avenir Next LT Pro</vt:lpstr>
      <vt:lpstr>Calibri</vt:lpstr>
      <vt:lpstr>Consolas</vt:lpstr>
      <vt:lpstr>Courier New</vt:lpstr>
      <vt:lpstr>System Font Regular</vt:lpstr>
      <vt:lpstr>Verdana</vt:lpstr>
      <vt:lpstr>Wingdings</vt:lpstr>
      <vt:lpstr>Title/Thank You</vt:lpstr>
      <vt:lpstr>Compare</vt:lpstr>
      <vt:lpstr>Transition/Divider Slides</vt:lpstr>
      <vt:lpstr>Content Slides Light</vt:lpstr>
      <vt:lpstr>Content Slides Dark</vt:lpstr>
      <vt:lpstr>What's New In Java?</vt:lpstr>
      <vt:lpstr>Java Today</vt:lpstr>
      <vt:lpstr>Incubator Modules</vt:lpstr>
      <vt:lpstr>Preview Features</vt:lpstr>
      <vt:lpstr>JDK 12</vt:lpstr>
      <vt:lpstr>Switch Expressions</vt:lpstr>
      <vt:lpstr>Old-Style Switch Statement</vt:lpstr>
      <vt:lpstr>New-Style Switch Expression</vt:lpstr>
      <vt:lpstr>New Old-Style Switch Expression</vt:lpstr>
      <vt:lpstr>JDK 13</vt:lpstr>
      <vt:lpstr>Text Blocks</vt:lpstr>
      <vt:lpstr>Text Blocks</vt:lpstr>
      <vt:lpstr>Switch Expression</vt:lpstr>
      <vt:lpstr>Switch Expression</vt:lpstr>
      <vt:lpstr>JDK 14</vt:lpstr>
      <vt:lpstr>Simple Java Data Class</vt:lpstr>
      <vt:lpstr>Records</vt:lpstr>
      <vt:lpstr>Record Additional Details</vt:lpstr>
      <vt:lpstr>Record Constructors</vt:lpstr>
      <vt:lpstr>Record Constructors</vt:lpstr>
      <vt:lpstr>Record Default Constructor</vt:lpstr>
      <vt:lpstr>Text Blocks </vt:lpstr>
      <vt:lpstr>Pattern Matching Fundamentals</vt:lpstr>
      <vt:lpstr>Pattern Types</vt:lpstr>
      <vt:lpstr>Using The instanceof Operator</vt:lpstr>
      <vt:lpstr>Pattern Matching For instanceof</vt:lpstr>
      <vt:lpstr>Pattern Matching For instanceof</vt:lpstr>
      <vt:lpstr>Flow Scoping For Binding Variables </vt:lpstr>
      <vt:lpstr>Pattern Matching For instanceof Puzzle</vt:lpstr>
      <vt:lpstr>JDK 20 jshell</vt:lpstr>
      <vt:lpstr>Helpful NullPointerException</vt:lpstr>
      <vt:lpstr>JDK 15</vt:lpstr>
      <vt:lpstr>Java Inheritance</vt:lpstr>
      <vt:lpstr>Sealed Classes</vt:lpstr>
      <vt:lpstr>Sealed Classes</vt:lpstr>
      <vt:lpstr>Records (Second Preview)</vt:lpstr>
      <vt:lpstr>Records (Second Preview)</vt:lpstr>
      <vt:lpstr>Records (Second Preview)</vt:lpstr>
      <vt:lpstr>Helpful NullPointerException</vt:lpstr>
      <vt:lpstr>JDK 17</vt:lpstr>
      <vt:lpstr>Pattern Matching For switch</vt:lpstr>
      <vt:lpstr>Pattern Matching For switch</vt:lpstr>
      <vt:lpstr>Pattern Matching For switch</vt:lpstr>
      <vt:lpstr>Pattern Matching For switch</vt:lpstr>
      <vt:lpstr>Pattern Matching For switch</vt:lpstr>
      <vt:lpstr>Pattern Matching for switch (Completeness)</vt:lpstr>
      <vt:lpstr>Pattern Matching for switch (Completeness)</vt:lpstr>
      <vt:lpstr>Pattern Dominance</vt:lpstr>
      <vt:lpstr>Guarded Patterns</vt:lpstr>
      <vt:lpstr>JDK 19</vt:lpstr>
      <vt:lpstr>Guarded Patterns</vt:lpstr>
      <vt:lpstr>Where When Is... Is Important</vt:lpstr>
      <vt:lpstr>Where When Is... Is Important</vt:lpstr>
      <vt:lpstr>Where When Is... Is Important</vt:lpstr>
      <vt:lpstr>Where When Is... Is Important</vt:lpstr>
      <vt:lpstr>Pattern Dominance</vt:lpstr>
      <vt:lpstr>Pattern Dominance</vt:lpstr>
      <vt:lpstr>Pattern Matching instanceof And Records</vt:lpstr>
      <vt:lpstr>Record Patterns</vt:lpstr>
      <vt:lpstr>Patterns Are Composable</vt:lpstr>
      <vt:lpstr>Patterns Are Composable</vt:lpstr>
      <vt:lpstr>Patterns And Local Variable Type Inference</vt:lpstr>
      <vt:lpstr>Unnamed Patterns and Variables</vt:lpstr>
      <vt:lpstr>Named Record Patterns</vt:lpstr>
      <vt:lpstr>Named Record Patterns</vt:lpstr>
      <vt:lpstr>Named Record Patterns</vt:lpstr>
      <vt:lpstr>Named Record Patterns</vt:lpstr>
      <vt:lpstr>Named Record Patterns</vt:lpstr>
      <vt:lpstr>Named Record Patterns</vt:lpstr>
      <vt:lpstr>Virtual Threads (Project Loom)</vt:lpstr>
      <vt:lpstr>Structured Concurrency</vt:lpstr>
      <vt:lpstr>JDK 20</vt:lpstr>
      <vt:lpstr>Record Patterns (JEP 432)</vt:lpstr>
      <vt:lpstr>Record Patterns (JEP 432)</vt:lpstr>
      <vt:lpstr>Pattern Matching For Switch (JEP 433)</vt:lpstr>
      <vt:lpstr>Pattern Matching For Switch (JEP 433) </vt:lpstr>
      <vt:lpstr>Scoped Values (Project Loom)</vt:lpstr>
      <vt:lpstr>Summary</vt:lpstr>
      <vt:lpstr>Conclusions</vt:lpstr>
      <vt:lpstr>Azul Java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Olivia Hebbe</dc:creator>
  <cp:keywords/>
  <dc:description/>
  <cp:lastModifiedBy>Simon Ritter</cp:lastModifiedBy>
  <cp:revision>166</cp:revision>
  <cp:lastPrinted>2021-03-03T16:48:46Z</cp:lastPrinted>
  <dcterms:created xsi:type="dcterms:W3CDTF">2021-03-03T12:59:32Z</dcterms:created>
  <dcterms:modified xsi:type="dcterms:W3CDTF">2023-04-10T03:52:06Z</dcterms:modified>
  <cp:category/>
</cp:coreProperties>
</file>