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8" r:id="rId4"/>
    <p:sldId id="264" r:id="rId5"/>
    <p:sldId id="266" r:id="rId6"/>
    <p:sldId id="267" r:id="rId7"/>
    <p:sldId id="269" r:id="rId8"/>
    <p:sldId id="260" r:id="rId9"/>
    <p:sldId id="261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40514E"/>
    <a:srgbClr val="32E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47" autoAdjust="0"/>
  </p:normalViewPr>
  <p:slideViewPr>
    <p:cSldViewPr>
      <p:cViewPr varScale="1">
        <p:scale>
          <a:sx n="65" d="100"/>
          <a:sy n="65" d="100"/>
        </p:scale>
        <p:origin x="5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3F4A-D54F-49F7-AF73-7DD91EFD19C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D7F1F-6367-4A19-98C0-611AC08B5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8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종류의 </a:t>
            </a:r>
            <a:r>
              <a:rPr lang="ko-KR" altLang="en-US" dirty="0" err="1"/>
              <a:t>제로칼로리</a:t>
            </a:r>
            <a:r>
              <a:rPr lang="ko-KR" altLang="en-US" dirty="0"/>
              <a:t> 음료가 있는지 </a:t>
            </a:r>
            <a:r>
              <a:rPr lang="en-US" altLang="ko-KR" dirty="0"/>
              <a:t>, </a:t>
            </a:r>
            <a:r>
              <a:rPr lang="ko-KR" altLang="en-US" dirty="0"/>
              <a:t>해당 음료의 후기는 </a:t>
            </a:r>
            <a:r>
              <a:rPr lang="ko-KR" altLang="en-US" dirty="0" err="1"/>
              <a:t>어떠한지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맛 </a:t>
            </a:r>
            <a:r>
              <a:rPr lang="en-US" altLang="ko-KR" dirty="0"/>
              <a:t>, </a:t>
            </a:r>
            <a:r>
              <a:rPr lang="ko-KR" altLang="en-US" dirty="0"/>
              <a:t>가격 </a:t>
            </a:r>
            <a:r>
              <a:rPr lang="en-US" altLang="ko-KR" dirty="0"/>
              <a:t>, </a:t>
            </a:r>
            <a:r>
              <a:rPr lang="ko-KR" altLang="en-US" dirty="0"/>
              <a:t>상품의 질 등</a:t>
            </a:r>
          </a:p>
          <a:p>
            <a:r>
              <a:rPr lang="ko-KR" altLang="en-US" dirty="0"/>
              <a:t>후기를 통해 좀 더 세부적으로 분류가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제품의 리뷰에서 언급되어지는 단어들을 모아 </a:t>
            </a:r>
            <a:r>
              <a:rPr lang="ko-KR" altLang="en-US" dirty="0" err="1"/>
              <a:t>영향력있는</a:t>
            </a:r>
            <a:r>
              <a:rPr lang="ko-KR" altLang="en-US" dirty="0"/>
              <a:t> 리뷰 단어를 모으고 연관성을 파악하여 해당 </a:t>
            </a:r>
            <a:r>
              <a:rPr lang="ko-KR" altLang="en-US" dirty="0" err="1"/>
              <a:t>제로칼로리</a:t>
            </a:r>
            <a:r>
              <a:rPr lang="ko-KR" altLang="en-US" dirty="0"/>
              <a:t> 상품의 주요 키워드를 연관성의 개수만큼 크기를 키워 한 눈에 보여주고 </a:t>
            </a:r>
            <a:r>
              <a:rPr lang="en-US" altLang="ko-KR" dirty="0"/>
              <a:t>, </a:t>
            </a:r>
            <a:r>
              <a:rPr lang="ko-KR" altLang="en-US" dirty="0"/>
              <a:t>해당 키워드와 연관된 자료들을 추가로 제공하는 서비스입니다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D7F1F-6367-4A19-98C0-611AC08B54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D7F1F-6367-4A19-98C0-611AC08B54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58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 분석에는 </a:t>
            </a:r>
            <a:r>
              <a:rPr lang="ko-KR" altLang="en-US" dirty="0" err="1"/>
              <a:t>워드클라우드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요약 분석 등이 존재합니다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워드클라우드는</a:t>
            </a:r>
            <a:r>
              <a:rPr lang="ko-KR" altLang="en-US" dirty="0"/>
              <a:t> 단어의 빈도와 </a:t>
            </a:r>
            <a:r>
              <a:rPr lang="ko-KR" altLang="en-US" dirty="0" err="1"/>
              <a:t>윺용성을</a:t>
            </a:r>
            <a:r>
              <a:rPr lang="ko-KR" altLang="en-US" dirty="0"/>
              <a:t> 알 수 있지만 </a:t>
            </a:r>
            <a:r>
              <a:rPr lang="ko-KR" altLang="en-US" dirty="0" err="1"/>
              <a:t>단어간의</a:t>
            </a:r>
            <a:r>
              <a:rPr lang="ko-KR" altLang="en-US" dirty="0"/>
              <a:t> 연관성을 찾기가 힘듭니다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요약 분석의 경우 상품에 대한 다양한 후기들의 주요 키워드를 모두 담지 못하여 많은 키워드가 누락되는 단점이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저희는 텍스트 네트워크 분석을 통하여 단어</a:t>
            </a:r>
            <a:r>
              <a:rPr lang="en-US" altLang="ko-KR" dirty="0"/>
              <a:t>, </a:t>
            </a:r>
            <a:r>
              <a:rPr lang="ko-KR" altLang="en-US" dirty="0"/>
              <a:t>즉 키워드 간의 연관성을 확인하고 연관성의 크기가 큰 키워드 및 중요한 키워드를 통해 사용자에게 상품에 대한 정보를 제공하려 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D7F1F-6367-4A19-98C0-611AC08B54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4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D7F1F-6367-4A19-98C0-611AC08B54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7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D7F1F-6367-4A19-98C0-611AC08B54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29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05400" y="4305300"/>
            <a:ext cx="12466667" cy="5514286"/>
            <a:chOff x="5228571" y="4047619"/>
            <a:chExt cx="12466667" cy="5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571" y="4047619"/>
              <a:ext cx="12466667" cy="551428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872571" y="876300"/>
            <a:ext cx="1254285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000" kern="0" spc="-400" dirty="0" err="1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제로칼로리</a:t>
            </a:r>
            <a:r>
              <a:rPr lang="ko-KR" altLang="en-US" sz="8000" kern="0" spc="-400" dirty="0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 음료 키워드 분석</a:t>
            </a:r>
            <a:endParaRPr lang="en-US" sz="8000" kern="0" spc="-400" dirty="0">
              <a:solidFill>
                <a:srgbClr val="40514E"/>
              </a:solidFill>
              <a:latin typeface="THELuxGoL" pitchFamily="34" charset="0"/>
              <a:cs typeface="THELuxGo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직사각형 964">
            <a:extLst>
              <a:ext uri="{FF2B5EF4-FFF2-40B4-BE49-F238E27FC236}">
                <a16:creationId xmlns:a16="http://schemas.microsoft.com/office/drawing/2014/main" id="{4AABF212-276E-F473-04FA-E0A65A5E3345}"/>
              </a:ext>
            </a:extLst>
          </p:cNvPr>
          <p:cNvSpPr/>
          <p:nvPr/>
        </p:nvSpPr>
        <p:spPr>
          <a:xfrm>
            <a:off x="2362200" y="2752230"/>
            <a:ext cx="13563600" cy="571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bject 2"/>
          <p:cNvSpPr txBox="1"/>
          <p:nvPr/>
        </p:nvSpPr>
        <p:spPr>
          <a:xfrm>
            <a:off x="2555057" y="456442"/>
            <a:ext cx="5667514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900" kern="0" spc="-300" dirty="0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프로젝트 과정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-1204043" y="184393"/>
            <a:ext cx="3071429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500" dirty="0">
                <a:solidFill>
                  <a:srgbClr val="40514E"/>
                </a:solidFill>
                <a:latin typeface="Bebas Neue" pitchFamily="34" charset="0"/>
                <a:cs typeface="Bebas Neue" pitchFamily="34" charset="0"/>
              </a:rPr>
              <a:t>00</a:t>
            </a:r>
            <a:endParaRPr 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DF82816-C2C9-62DA-B244-6F66067FE00B}"/>
              </a:ext>
            </a:extLst>
          </p:cNvPr>
          <p:cNvGrpSpPr/>
          <p:nvPr/>
        </p:nvGrpSpPr>
        <p:grpSpPr>
          <a:xfrm>
            <a:off x="2801528" y="4011932"/>
            <a:ext cx="12684943" cy="2736463"/>
            <a:chOff x="2801528" y="4019590"/>
            <a:chExt cx="12684943" cy="273646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5005E47-33AE-4A22-7F4A-D035EE9F21F9}"/>
                </a:ext>
              </a:extLst>
            </p:cNvPr>
            <p:cNvGrpSpPr/>
            <p:nvPr/>
          </p:nvGrpSpPr>
          <p:grpSpPr>
            <a:xfrm>
              <a:off x="2801528" y="4019590"/>
              <a:ext cx="12684943" cy="2736463"/>
              <a:chOff x="6252125" y="2133120"/>
              <a:chExt cx="8084846" cy="1622385"/>
            </a:xfrm>
          </p:grpSpPr>
          <p:grpSp>
            <p:nvGrpSpPr>
              <p:cNvPr id="10" name="그룹 1001">
                <a:extLst>
                  <a:ext uri="{FF2B5EF4-FFF2-40B4-BE49-F238E27FC236}">
                    <a16:creationId xmlns:a16="http://schemas.microsoft.com/office/drawing/2014/main" id="{8B1EC003-8225-C465-63DC-82728357BACE}"/>
                  </a:ext>
                </a:extLst>
              </p:cNvPr>
              <p:cNvGrpSpPr/>
              <p:nvPr/>
            </p:nvGrpSpPr>
            <p:grpSpPr>
              <a:xfrm>
                <a:off x="7988775" y="2668716"/>
                <a:ext cx="592755" cy="555443"/>
                <a:chOff x="3041846" y="3465260"/>
                <a:chExt cx="592755" cy="555443"/>
              </a:xfrm>
            </p:grpSpPr>
            <p:pic>
              <p:nvPicPr>
                <p:cNvPr id="58" name="Object 2">
                  <a:extLst>
                    <a:ext uri="{FF2B5EF4-FFF2-40B4-BE49-F238E27FC236}">
                      <a16:creationId xmlns:a16="http://schemas.microsoft.com/office/drawing/2014/main" id="{3AD1B7FD-489E-F9A0-EB89-DF469969BE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041846" y="3465260"/>
                  <a:ext cx="592755" cy="555443"/>
                </a:xfrm>
                <a:prstGeom prst="rect">
                  <a:avLst/>
                </a:prstGeom>
              </p:spPr>
            </p:pic>
          </p:grpSp>
          <p:grpSp>
            <p:nvGrpSpPr>
              <p:cNvPr id="12" name="그룹 1002">
                <a:extLst>
                  <a:ext uri="{FF2B5EF4-FFF2-40B4-BE49-F238E27FC236}">
                    <a16:creationId xmlns:a16="http://schemas.microsoft.com/office/drawing/2014/main" id="{6E5EE7C3-3681-B92F-49AB-58BDFE22B60A}"/>
                  </a:ext>
                </a:extLst>
              </p:cNvPr>
              <p:cNvGrpSpPr/>
              <p:nvPr/>
            </p:nvGrpSpPr>
            <p:grpSpPr>
              <a:xfrm>
                <a:off x="10636895" y="2685834"/>
                <a:ext cx="507389" cy="542074"/>
                <a:chOff x="4443117" y="3505138"/>
                <a:chExt cx="507389" cy="542074"/>
              </a:xfrm>
            </p:grpSpPr>
            <p:pic>
              <p:nvPicPr>
                <p:cNvPr id="57" name="Object 5">
                  <a:extLst>
                    <a:ext uri="{FF2B5EF4-FFF2-40B4-BE49-F238E27FC236}">
                      <a16:creationId xmlns:a16="http://schemas.microsoft.com/office/drawing/2014/main" id="{94BE81D1-F4A8-A32D-F917-ADA3ECAB3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4443117" y="3505138"/>
                  <a:ext cx="507389" cy="542074"/>
                </a:xfrm>
                <a:prstGeom prst="rect">
                  <a:avLst/>
                </a:prstGeom>
              </p:spPr>
            </p:pic>
          </p:grpSp>
          <p:grpSp>
            <p:nvGrpSpPr>
              <p:cNvPr id="13" name="그룹 1004">
                <a:extLst>
                  <a:ext uri="{FF2B5EF4-FFF2-40B4-BE49-F238E27FC236}">
                    <a16:creationId xmlns:a16="http://schemas.microsoft.com/office/drawing/2014/main" id="{F4625C41-58A3-477B-E085-491240E74934}"/>
                  </a:ext>
                </a:extLst>
              </p:cNvPr>
              <p:cNvGrpSpPr/>
              <p:nvPr/>
            </p:nvGrpSpPr>
            <p:grpSpPr>
              <a:xfrm>
                <a:off x="9258193" y="2662912"/>
                <a:ext cx="616753" cy="616753"/>
                <a:chOff x="5676786" y="3398239"/>
                <a:chExt cx="616753" cy="616753"/>
              </a:xfrm>
            </p:grpSpPr>
            <p:pic>
              <p:nvPicPr>
                <p:cNvPr id="56" name="Object 11">
                  <a:extLst>
                    <a:ext uri="{FF2B5EF4-FFF2-40B4-BE49-F238E27FC236}">
                      <a16:creationId xmlns:a16="http://schemas.microsoft.com/office/drawing/2014/main" id="{AC352FFE-757E-BA86-3DD9-E6CF983966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676786" y="3398239"/>
                  <a:ext cx="616753" cy="616753"/>
                </a:xfrm>
                <a:prstGeom prst="rect">
                  <a:avLst/>
                </a:prstGeom>
              </p:spPr>
            </p:pic>
          </p:grpSp>
          <p:grpSp>
            <p:nvGrpSpPr>
              <p:cNvPr id="27" name="그룹 1008">
                <a:extLst>
                  <a:ext uri="{FF2B5EF4-FFF2-40B4-BE49-F238E27FC236}">
                    <a16:creationId xmlns:a16="http://schemas.microsoft.com/office/drawing/2014/main" id="{28AD2D77-2750-032A-C89A-279B6B4C7E3D}"/>
                  </a:ext>
                </a:extLst>
              </p:cNvPr>
              <p:cNvGrpSpPr/>
              <p:nvPr/>
            </p:nvGrpSpPr>
            <p:grpSpPr>
              <a:xfrm>
                <a:off x="12707144" y="2808208"/>
                <a:ext cx="1629827" cy="947297"/>
                <a:chOff x="7760215" y="3604752"/>
                <a:chExt cx="1629827" cy="947297"/>
              </a:xfrm>
            </p:grpSpPr>
            <p:pic>
              <p:nvPicPr>
                <p:cNvPr id="47" name="Object 28">
                  <a:extLst>
                    <a:ext uri="{FF2B5EF4-FFF2-40B4-BE49-F238E27FC236}">
                      <a16:creationId xmlns:a16="http://schemas.microsoft.com/office/drawing/2014/main" id="{46A526F5-78FA-D755-D3F8-DD72A3ACFD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7760215" y="3604752"/>
                  <a:ext cx="1629827" cy="947297"/>
                </a:xfrm>
                <a:prstGeom prst="rect">
                  <a:avLst/>
                </a:prstGeom>
              </p:spPr>
            </p:pic>
          </p:grpSp>
          <p:grpSp>
            <p:nvGrpSpPr>
              <p:cNvPr id="28" name="그룹 1009">
                <a:extLst>
                  <a:ext uri="{FF2B5EF4-FFF2-40B4-BE49-F238E27FC236}">
                    <a16:creationId xmlns:a16="http://schemas.microsoft.com/office/drawing/2014/main" id="{CB701370-498A-4B93-03B1-7FA5F68E983F}"/>
                  </a:ext>
                </a:extLst>
              </p:cNvPr>
              <p:cNvGrpSpPr/>
              <p:nvPr/>
            </p:nvGrpSpPr>
            <p:grpSpPr>
              <a:xfrm>
                <a:off x="11418793" y="2137661"/>
                <a:ext cx="1629827" cy="947297"/>
                <a:chOff x="6471864" y="2934205"/>
                <a:chExt cx="1629827" cy="947297"/>
              </a:xfrm>
            </p:grpSpPr>
            <p:pic>
              <p:nvPicPr>
                <p:cNvPr id="46" name="Object 31">
                  <a:extLst>
                    <a:ext uri="{FF2B5EF4-FFF2-40B4-BE49-F238E27FC236}">
                      <a16:creationId xmlns:a16="http://schemas.microsoft.com/office/drawing/2014/main" id="{7039DE6D-754E-C7C3-9995-6C8303C21F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6471864" y="2934205"/>
                  <a:ext cx="1629827" cy="947297"/>
                </a:xfrm>
                <a:prstGeom prst="rect">
                  <a:avLst/>
                </a:prstGeom>
              </p:spPr>
            </p:pic>
          </p:grpSp>
          <p:grpSp>
            <p:nvGrpSpPr>
              <p:cNvPr id="32" name="그룹 1011">
                <a:extLst>
                  <a:ext uri="{FF2B5EF4-FFF2-40B4-BE49-F238E27FC236}">
                    <a16:creationId xmlns:a16="http://schemas.microsoft.com/office/drawing/2014/main" id="{04A8B443-BE9C-C030-0938-3501AAD41F35}"/>
                  </a:ext>
                </a:extLst>
              </p:cNvPr>
              <p:cNvGrpSpPr/>
              <p:nvPr/>
            </p:nvGrpSpPr>
            <p:grpSpPr>
              <a:xfrm>
                <a:off x="10117178" y="2803667"/>
                <a:ext cx="1629827" cy="947297"/>
                <a:chOff x="5170249" y="3600211"/>
                <a:chExt cx="1629827" cy="947297"/>
              </a:xfrm>
            </p:grpSpPr>
            <p:pic>
              <p:nvPicPr>
                <p:cNvPr id="43" name="Object 40">
                  <a:extLst>
                    <a:ext uri="{FF2B5EF4-FFF2-40B4-BE49-F238E27FC236}">
                      <a16:creationId xmlns:a16="http://schemas.microsoft.com/office/drawing/2014/main" id="{6949A043-92A7-ACE5-DC55-5766FD6A13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5170249" y="3600211"/>
                  <a:ext cx="1629827" cy="947297"/>
                </a:xfrm>
                <a:prstGeom prst="rect">
                  <a:avLst/>
                </a:prstGeom>
              </p:spPr>
            </p:pic>
          </p:grpSp>
          <p:grpSp>
            <p:nvGrpSpPr>
              <p:cNvPr id="33" name="그룹 1012">
                <a:extLst>
                  <a:ext uri="{FF2B5EF4-FFF2-40B4-BE49-F238E27FC236}">
                    <a16:creationId xmlns:a16="http://schemas.microsoft.com/office/drawing/2014/main" id="{C78C0EA9-74E5-8B28-3B1F-2DE3F0B791F6}"/>
                  </a:ext>
                </a:extLst>
              </p:cNvPr>
              <p:cNvGrpSpPr/>
              <p:nvPr/>
            </p:nvGrpSpPr>
            <p:grpSpPr>
              <a:xfrm>
                <a:off x="11935133" y="2685834"/>
                <a:ext cx="597148" cy="597148"/>
                <a:chOff x="6988204" y="3482378"/>
                <a:chExt cx="597148" cy="597148"/>
              </a:xfrm>
            </p:grpSpPr>
            <p:pic>
              <p:nvPicPr>
                <p:cNvPr id="42" name="Object 43">
                  <a:extLst>
                    <a:ext uri="{FF2B5EF4-FFF2-40B4-BE49-F238E27FC236}">
                      <a16:creationId xmlns:a16="http://schemas.microsoft.com/office/drawing/2014/main" id="{6E8AE3EC-460B-B568-E1DE-6D53433139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6988204" y="3482378"/>
                  <a:ext cx="597148" cy="597148"/>
                </a:xfrm>
                <a:prstGeom prst="rect">
                  <a:avLst/>
                </a:prstGeom>
              </p:spPr>
            </p:pic>
          </p:grpSp>
          <p:grpSp>
            <p:nvGrpSpPr>
              <p:cNvPr id="34" name="그룹 1018">
                <a:extLst>
                  <a:ext uri="{FF2B5EF4-FFF2-40B4-BE49-F238E27FC236}">
                    <a16:creationId xmlns:a16="http://schemas.microsoft.com/office/drawing/2014/main" id="{9D4B506B-B073-90D5-8695-6312E6396879}"/>
                  </a:ext>
                </a:extLst>
              </p:cNvPr>
              <p:cNvGrpSpPr/>
              <p:nvPr/>
            </p:nvGrpSpPr>
            <p:grpSpPr>
              <a:xfrm>
                <a:off x="12928548" y="2267300"/>
                <a:ext cx="1072734" cy="1072734"/>
                <a:chOff x="7981619" y="3063844"/>
                <a:chExt cx="1072734" cy="1072734"/>
              </a:xfrm>
            </p:grpSpPr>
            <p:pic>
              <p:nvPicPr>
                <p:cNvPr id="41" name="Object 64">
                  <a:extLst>
                    <a:ext uri="{FF2B5EF4-FFF2-40B4-BE49-F238E27FC236}">
                      <a16:creationId xmlns:a16="http://schemas.microsoft.com/office/drawing/2014/main" id="{5C236B51-2FE1-FB87-E151-655D0DF41C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7981619" y="3063844"/>
                  <a:ext cx="1072734" cy="1072734"/>
                </a:xfrm>
                <a:prstGeom prst="rect">
                  <a:avLst/>
                </a:prstGeom>
              </p:spPr>
            </p:pic>
          </p:grpSp>
          <p:grpSp>
            <p:nvGrpSpPr>
              <p:cNvPr id="35" name="그룹 1019">
                <a:extLst>
                  <a:ext uri="{FF2B5EF4-FFF2-40B4-BE49-F238E27FC236}">
                    <a16:creationId xmlns:a16="http://schemas.microsoft.com/office/drawing/2014/main" id="{E598C49E-43A1-EB14-4607-B294C173147A}"/>
                  </a:ext>
                </a:extLst>
              </p:cNvPr>
              <p:cNvGrpSpPr/>
              <p:nvPr/>
            </p:nvGrpSpPr>
            <p:grpSpPr>
              <a:xfrm>
                <a:off x="8828827" y="2133120"/>
                <a:ext cx="1629827" cy="947297"/>
                <a:chOff x="3881898" y="2929664"/>
                <a:chExt cx="1629827" cy="947297"/>
              </a:xfrm>
            </p:grpSpPr>
            <p:pic>
              <p:nvPicPr>
                <p:cNvPr id="40" name="Object 67">
                  <a:extLst>
                    <a:ext uri="{FF2B5EF4-FFF2-40B4-BE49-F238E27FC236}">
                      <a16:creationId xmlns:a16="http://schemas.microsoft.com/office/drawing/2014/main" id="{7E59A0CB-38CE-5D4A-69A9-8B30E62B21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881898" y="2929664"/>
                  <a:ext cx="1629827" cy="947297"/>
                </a:xfrm>
                <a:prstGeom prst="rect">
                  <a:avLst/>
                </a:prstGeom>
              </p:spPr>
            </p:pic>
          </p:grpSp>
          <p:grpSp>
            <p:nvGrpSpPr>
              <p:cNvPr id="36" name="그룹 1020">
                <a:extLst>
                  <a:ext uri="{FF2B5EF4-FFF2-40B4-BE49-F238E27FC236}">
                    <a16:creationId xmlns:a16="http://schemas.microsoft.com/office/drawing/2014/main" id="{9DCD5D83-1C9C-CA44-C2D0-FA71F55E3493}"/>
                  </a:ext>
                </a:extLst>
              </p:cNvPr>
              <p:cNvGrpSpPr/>
              <p:nvPr/>
            </p:nvGrpSpPr>
            <p:grpSpPr>
              <a:xfrm>
                <a:off x="7540476" y="2803667"/>
                <a:ext cx="1629827" cy="947297"/>
                <a:chOff x="2593547" y="3600211"/>
                <a:chExt cx="1629827" cy="947297"/>
              </a:xfrm>
            </p:grpSpPr>
            <p:pic>
              <p:nvPicPr>
                <p:cNvPr id="39" name="Object 70">
                  <a:extLst>
                    <a:ext uri="{FF2B5EF4-FFF2-40B4-BE49-F238E27FC236}">
                      <a16:creationId xmlns:a16="http://schemas.microsoft.com/office/drawing/2014/main" id="{453994C5-8F57-D03A-5803-D03865B541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593547" y="3600211"/>
                  <a:ext cx="1629827" cy="947297"/>
                </a:xfrm>
                <a:prstGeom prst="rect">
                  <a:avLst/>
                </a:prstGeom>
              </p:spPr>
            </p:pic>
          </p:grpSp>
          <p:grpSp>
            <p:nvGrpSpPr>
              <p:cNvPr id="37" name="그룹 1021">
                <a:extLst>
                  <a:ext uri="{FF2B5EF4-FFF2-40B4-BE49-F238E27FC236}">
                    <a16:creationId xmlns:a16="http://schemas.microsoft.com/office/drawing/2014/main" id="{97353F87-4EB8-5909-7979-34480ED1DE90}"/>
                  </a:ext>
                </a:extLst>
              </p:cNvPr>
              <p:cNvGrpSpPr/>
              <p:nvPr/>
            </p:nvGrpSpPr>
            <p:grpSpPr>
              <a:xfrm>
                <a:off x="6252125" y="2133120"/>
                <a:ext cx="1629827" cy="947297"/>
                <a:chOff x="1305196" y="2929664"/>
                <a:chExt cx="1629827" cy="947297"/>
              </a:xfrm>
            </p:grpSpPr>
            <p:pic>
              <p:nvPicPr>
                <p:cNvPr id="38" name="Object 73">
                  <a:extLst>
                    <a:ext uri="{FF2B5EF4-FFF2-40B4-BE49-F238E27FC236}">
                      <a16:creationId xmlns:a16="http://schemas.microsoft.com/office/drawing/2014/main" id="{383E7B8A-C3F1-493F-14B5-34F63BB978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305196" y="2929664"/>
                  <a:ext cx="1629827" cy="947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9" name="그룹 1003">
              <a:extLst>
                <a:ext uri="{FF2B5EF4-FFF2-40B4-BE49-F238E27FC236}">
                  <a16:creationId xmlns:a16="http://schemas.microsoft.com/office/drawing/2014/main" id="{DD665C62-D6F0-1083-2E69-9DB16EFB25FE}"/>
                </a:ext>
              </a:extLst>
            </p:cNvPr>
            <p:cNvGrpSpPr/>
            <p:nvPr/>
          </p:nvGrpSpPr>
          <p:grpSpPr>
            <a:xfrm>
              <a:off x="3584704" y="4913186"/>
              <a:ext cx="858162" cy="936861"/>
              <a:chOff x="1828085" y="3488455"/>
              <a:chExt cx="489188" cy="558756"/>
            </a:xfrm>
          </p:grpSpPr>
          <p:pic>
            <p:nvPicPr>
              <p:cNvPr id="60" name="Object 8">
                <a:extLst>
                  <a:ext uri="{FF2B5EF4-FFF2-40B4-BE49-F238E27FC236}">
                    <a16:creationId xmlns:a16="http://schemas.microsoft.com/office/drawing/2014/main" id="{F05F9758-9CC6-2FD1-DECA-86B4959172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28085" y="3488455"/>
                <a:ext cx="489188" cy="558756"/>
              </a:xfrm>
              <a:prstGeom prst="rect">
                <a:avLst/>
              </a:prstGeom>
            </p:spPr>
          </p:pic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5DB7269-2EA8-827B-5637-6C7BC2A32DD4}"/>
              </a:ext>
            </a:extLst>
          </p:cNvPr>
          <p:cNvSpPr txBox="1"/>
          <p:nvPr/>
        </p:nvSpPr>
        <p:spPr>
          <a:xfrm>
            <a:off x="3053262" y="6735985"/>
            <a:ext cx="205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수집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D0548DC9-51DF-4AE0-834C-A62BB0D26A7B}"/>
              </a:ext>
            </a:extLst>
          </p:cNvPr>
          <p:cNvSpPr txBox="1"/>
          <p:nvPr/>
        </p:nvSpPr>
        <p:spPr>
          <a:xfrm>
            <a:off x="5047713" y="3714937"/>
            <a:ext cx="205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전처리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E9097297-7DB9-7DD2-D44C-47E3C74A5664}"/>
              </a:ext>
            </a:extLst>
          </p:cNvPr>
          <p:cNvSpPr txBox="1"/>
          <p:nvPr/>
        </p:nvSpPr>
        <p:spPr>
          <a:xfrm>
            <a:off x="6974971" y="6748395"/>
            <a:ext cx="205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분석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AB51CB52-DE6C-5798-374C-065703CB1C71}"/>
              </a:ext>
            </a:extLst>
          </p:cNvPr>
          <p:cNvSpPr txBox="1"/>
          <p:nvPr/>
        </p:nvSpPr>
        <p:spPr>
          <a:xfrm>
            <a:off x="9117444" y="3716454"/>
            <a:ext cx="205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시각화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CBB7C7F2-E065-2D9D-A84A-53146EDCED83}"/>
              </a:ext>
            </a:extLst>
          </p:cNvPr>
          <p:cNvSpPr txBox="1"/>
          <p:nvPr/>
        </p:nvSpPr>
        <p:spPr>
          <a:xfrm>
            <a:off x="10907915" y="6733093"/>
            <a:ext cx="255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 구현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93091CB5-1C7D-9E23-75B9-3507C30B6526}"/>
              </a:ext>
            </a:extLst>
          </p:cNvPr>
          <p:cNvSpPr txBox="1"/>
          <p:nvPr/>
        </p:nvSpPr>
        <p:spPr>
          <a:xfrm>
            <a:off x="13091388" y="3714937"/>
            <a:ext cx="205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서비스 제공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769F0E4-7A0F-9EDB-86EF-6E5C95990A8D}"/>
              </a:ext>
            </a:extLst>
          </p:cNvPr>
          <p:cNvSpPr/>
          <p:nvPr/>
        </p:nvSpPr>
        <p:spPr>
          <a:xfrm>
            <a:off x="10952670" y="3333908"/>
            <a:ext cx="6993866" cy="2274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2555057" y="456442"/>
            <a:ext cx="5667514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900" kern="0" spc="-300" dirty="0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프로젝트 개요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2667" y="4626682"/>
            <a:ext cx="2104762" cy="3133333"/>
            <a:chOff x="7704762" y="4609524"/>
            <a:chExt cx="2104762" cy="31333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420000">
              <a:off x="7704762" y="4609524"/>
              <a:ext cx="2104762" cy="313333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-1204043" y="184393"/>
            <a:ext cx="3071429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500" dirty="0">
                <a:solidFill>
                  <a:srgbClr val="40514E"/>
                </a:solidFill>
                <a:latin typeface="Bebas Neue" pitchFamily="34" charset="0"/>
                <a:cs typeface="Bebas Neue" pitchFamily="34" charset="0"/>
              </a:rPr>
              <a:t>01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341715" y="3379063"/>
            <a:ext cx="2647619" cy="2685714"/>
            <a:chOff x="15923810" y="3361905"/>
            <a:chExt cx="2647619" cy="26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23810" y="3361905"/>
              <a:ext cx="2647619" cy="26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7905" y="2398110"/>
            <a:ext cx="10676190" cy="7876190"/>
            <a:chOff x="8600000" y="2380952"/>
            <a:chExt cx="10676190" cy="78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0000" y="2380952"/>
              <a:ext cx="10676190" cy="787619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085390" y="3412079"/>
            <a:ext cx="6474329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300" b="1" kern="0" spc="-200" dirty="0">
                <a:solidFill>
                  <a:srgbClr val="F5F5F5"/>
                </a:solidFill>
                <a:latin typeface="THELuxGoB" pitchFamily="34" charset="0"/>
                <a:cs typeface="THELuxGoB" pitchFamily="34" charset="0"/>
              </a:rPr>
              <a:t>미리 NEWS</a:t>
            </a:r>
          </a:p>
          <a:p>
            <a:pPr algn="ctr"/>
            <a:r>
              <a:rPr lang="en-US" sz="1800" kern="0" spc="-100" dirty="0">
                <a:solidFill>
                  <a:srgbClr val="F5F5F5"/>
                </a:solidFill>
                <a:latin typeface="THELuxGoL" pitchFamily="34" charset="0"/>
                <a:cs typeface="THELuxGoL" pitchFamily="34" charset="0"/>
              </a:rPr>
              <a:t>지구 생태계, 이대로 괜찮은가?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2410514" y="3679109"/>
            <a:ext cx="616190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100" dirty="0" err="1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제로칼로리</a:t>
            </a:r>
            <a:r>
              <a:rPr lang="ko-KR" altLang="en-US" sz="2400" kern="0" spc="-100" dirty="0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 음료들의 상품 리뷰를 네트워크 분석을 통해 서비스 사용자에게 정보 제공</a:t>
            </a:r>
            <a:endParaRPr lang="en-US" altLang="ko-KR" sz="2400" kern="0" spc="-100" dirty="0">
              <a:solidFill>
                <a:srgbClr val="40514E"/>
              </a:solidFill>
              <a:latin typeface="THELuxGoB" pitchFamily="34" charset="0"/>
              <a:cs typeface="THELuxGoB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7F0F9-C864-125B-44DB-BB7C73D38A11}"/>
              </a:ext>
            </a:extLst>
          </p:cNvPr>
          <p:cNvSpPr txBox="1"/>
          <p:nvPr/>
        </p:nvSpPr>
        <p:spPr>
          <a:xfrm>
            <a:off x="2410514" y="3199380"/>
            <a:ext cx="216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주제</a:t>
            </a:r>
          </a:p>
        </p:txBody>
      </p:sp>
      <p:sp>
        <p:nvSpPr>
          <p:cNvPr id="7" name="Object 19">
            <a:extLst>
              <a:ext uri="{FF2B5EF4-FFF2-40B4-BE49-F238E27FC236}">
                <a16:creationId xmlns:a16="http://schemas.microsoft.com/office/drawing/2014/main" id="{83E862E3-E621-D51D-EB33-03DE801581F5}"/>
              </a:ext>
            </a:extLst>
          </p:cNvPr>
          <p:cNvSpPr txBox="1"/>
          <p:nvPr/>
        </p:nvSpPr>
        <p:spPr>
          <a:xfrm>
            <a:off x="2410514" y="5244381"/>
            <a:ext cx="61619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100" dirty="0" err="1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제로칼로리</a:t>
            </a:r>
            <a:r>
              <a:rPr lang="ko-KR" altLang="en-US" sz="2400" kern="0" spc="-100" dirty="0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 음료에 대한 정보가 필요한 사람들</a:t>
            </a:r>
            <a:endParaRPr lang="en-US" altLang="ko-KR" sz="2400" kern="0" spc="-100" dirty="0">
              <a:solidFill>
                <a:srgbClr val="40514E"/>
              </a:solidFill>
              <a:latin typeface="THELuxGoB" pitchFamily="34" charset="0"/>
              <a:cs typeface="THELuxGoB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E9CD6-C349-DEEC-D91F-995C92BF07EF}"/>
              </a:ext>
            </a:extLst>
          </p:cNvPr>
          <p:cNvSpPr txBox="1"/>
          <p:nvPr/>
        </p:nvSpPr>
        <p:spPr>
          <a:xfrm>
            <a:off x="2410514" y="4764652"/>
            <a:ext cx="247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서비스 사용자</a:t>
            </a:r>
          </a:p>
        </p:txBody>
      </p:sp>
      <p:sp>
        <p:nvSpPr>
          <p:cNvPr id="16" name="Object 19">
            <a:extLst>
              <a:ext uri="{FF2B5EF4-FFF2-40B4-BE49-F238E27FC236}">
                <a16:creationId xmlns:a16="http://schemas.microsoft.com/office/drawing/2014/main" id="{EF3466BA-4558-73EB-405C-656B486C37B3}"/>
              </a:ext>
            </a:extLst>
          </p:cNvPr>
          <p:cNvSpPr txBox="1"/>
          <p:nvPr/>
        </p:nvSpPr>
        <p:spPr>
          <a:xfrm>
            <a:off x="2410514" y="6544506"/>
            <a:ext cx="616190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100" dirty="0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제품의 리뷰에서 자주 언급되고 영향력 있는 단어들을 모아 연관성을 파악하여 소비자에게 시각화 서비스를 제공</a:t>
            </a:r>
            <a:endParaRPr lang="en-US" altLang="ko-KR" sz="2400" kern="0" spc="-100" dirty="0">
              <a:solidFill>
                <a:srgbClr val="40514E"/>
              </a:solidFill>
              <a:latin typeface="THELuxGoB" pitchFamily="34" charset="0"/>
              <a:cs typeface="THELuxGoB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B7E62A-9F04-CD24-62F0-D60949F8056D}"/>
              </a:ext>
            </a:extLst>
          </p:cNvPr>
          <p:cNvSpPr txBox="1"/>
          <p:nvPr/>
        </p:nvSpPr>
        <p:spPr>
          <a:xfrm>
            <a:off x="2410514" y="6064777"/>
            <a:ext cx="247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네트워크 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55ACAF-B8AF-EAED-6193-B2820704F0D0}"/>
              </a:ext>
            </a:extLst>
          </p:cNvPr>
          <p:cNvSpPr txBox="1"/>
          <p:nvPr/>
        </p:nvSpPr>
        <p:spPr>
          <a:xfrm>
            <a:off x="11506199" y="3412079"/>
            <a:ext cx="75668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n-ea"/>
              </a:rPr>
              <a:t>서비스 사용자</a:t>
            </a:r>
            <a:endParaRPr lang="en-US" altLang="ko-KR" sz="2800" b="1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일반 소비자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제품 판매자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다이어트 소비자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 err="1">
                <a:latin typeface="+mn-ea"/>
              </a:rPr>
              <a:t>제로칼로리</a:t>
            </a:r>
            <a:r>
              <a:rPr lang="ko-KR" altLang="en-US" sz="1600" dirty="0">
                <a:latin typeface="+mn-ea"/>
              </a:rPr>
              <a:t> 판매 기업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해당 상품에 추천되는 타상품 판매자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ED9B997-C409-4B06-6C11-82A0C1741E3C}"/>
              </a:ext>
            </a:extLst>
          </p:cNvPr>
          <p:cNvSpPr/>
          <p:nvPr/>
        </p:nvSpPr>
        <p:spPr>
          <a:xfrm>
            <a:off x="10989334" y="6544507"/>
            <a:ext cx="6993866" cy="21803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763C7C-E3F3-AAB3-F874-F6DF30451D7F}"/>
              </a:ext>
            </a:extLst>
          </p:cNvPr>
          <p:cNvSpPr txBox="1"/>
          <p:nvPr/>
        </p:nvSpPr>
        <p:spPr>
          <a:xfrm>
            <a:off x="11506198" y="6757205"/>
            <a:ext cx="7566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n-ea"/>
              </a:rPr>
              <a:t>정보 제공</a:t>
            </a:r>
            <a:endParaRPr lang="en-US" altLang="ko-KR" sz="2800" b="1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제품 리뷰 핵심 단어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제품과 연관된 타제품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제품 및 키워드와 관련된 홈페이지 연결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제품에 대한 일반적인 평가</a:t>
            </a: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7AA7DE-5E26-C0DD-9705-6843B4608AE1}"/>
              </a:ext>
            </a:extLst>
          </p:cNvPr>
          <p:cNvSpPr/>
          <p:nvPr/>
        </p:nvSpPr>
        <p:spPr>
          <a:xfrm>
            <a:off x="9986383" y="2956387"/>
            <a:ext cx="7463417" cy="2187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bject 2"/>
          <p:cNvSpPr txBox="1"/>
          <p:nvPr/>
        </p:nvSpPr>
        <p:spPr>
          <a:xfrm>
            <a:off x="2555057" y="456442"/>
            <a:ext cx="5667514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9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" pitchFamily="34" charset="0"/>
                <a:cs typeface="THELuxGoB" pitchFamily="34" charset="0"/>
              </a:rPr>
              <a:t>프로젝트</a:t>
            </a:r>
            <a:r>
              <a:rPr lang="ko-KR" altLang="en-US" sz="6900" kern="0" spc="-300" dirty="0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 개요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-1204043" y="184393"/>
            <a:ext cx="3071429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500" dirty="0">
                <a:solidFill>
                  <a:srgbClr val="40514E"/>
                </a:solidFill>
                <a:latin typeface="Bebas Neue" pitchFamily="34" charset="0"/>
                <a:cs typeface="Bebas Neue" pitchFamily="34" charset="0"/>
              </a:rPr>
              <a:t>01</a:t>
            </a:r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03CF42-5F50-3FFB-4A53-C713FD6E4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47987"/>
            <a:ext cx="7800975" cy="4391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40355A-4A59-DB80-0BA9-613C883CE176}"/>
              </a:ext>
            </a:extLst>
          </p:cNvPr>
          <p:cNvSpPr txBox="1"/>
          <p:nvPr/>
        </p:nvSpPr>
        <p:spPr>
          <a:xfrm>
            <a:off x="838199" y="2140768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0514E"/>
                </a:solidFill>
              </a:rPr>
              <a:t>주제 선정 이유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D9226F-E466-E352-DF71-0E5EBC66E8BD}"/>
              </a:ext>
            </a:extLst>
          </p:cNvPr>
          <p:cNvSpPr txBox="1"/>
          <p:nvPr/>
        </p:nvSpPr>
        <p:spPr>
          <a:xfrm>
            <a:off x="10134600" y="3189859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최근 </a:t>
            </a:r>
            <a:r>
              <a:rPr lang="en-US" altLang="ko-KR" b="1" dirty="0"/>
              <a:t>3</a:t>
            </a:r>
            <a:r>
              <a:rPr lang="ko-KR" altLang="en-US" b="1" dirty="0"/>
              <a:t>년 동안 폭발적으로 증가한 제로 탄산 음료 판매량 </a:t>
            </a:r>
            <a:r>
              <a:rPr lang="ko-KR" altLang="en-US" b="1" dirty="0" err="1"/>
              <a:t>제로칼로리</a:t>
            </a:r>
            <a:r>
              <a:rPr lang="ko-KR" altLang="en-US" b="1" dirty="0"/>
              <a:t> 음료에 대한 관심 급등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그러나 상품에 대한 정보</a:t>
            </a:r>
            <a:r>
              <a:rPr lang="en-US" altLang="ko-KR" b="1" dirty="0"/>
              <a:t>, </a:t>
            </a:r>
            <a:r>
              <a:rPr lang="ko-KR" altLang="en-US" b="1" dirty="0"/>
              <a:t>후기 등이 부족하여 제품을 구매하고 낭패를 보는 사례도 많다</a:t>
            </a:r>
            <a:r>
              <a:rPr lang="en-US" altLang="ko-KR" b="1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31AF965-8F3E-7BD3-8FC3-6391D8198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7879554"/>
            <a:ext cx="8152129" cy="92154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C0C5B5A-F5F1-C9F4-765D-C67A7DC8D1EC}"/>
              </a:ext>
            </a:extLst>
          </p:cNvPr>
          <p:cNvGrpSpPr/>
          <p:nvPr/>
        </p:nvGrpSpPr>
        <p:grpSpPr>
          <a:xfrm>
            <a:off x="10744200" y="6062099"/>
            <a:ext cx="6067346" cy="2553826"/>
            <a:chOff x="9297674" y="5988252"/>
            <a:chExt cx="6067346" cy="255382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2A99867-6F03-21CB-4D72-FBBF273B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97674" y="5991716"/>
              <a:ext cx="2880000" cy="2550362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4E75E09-0942-FAA0-8838-B78BFAED2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485020" y="5988252"/>
              <a:ext cx="2880000" cy="2553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236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7AA7DE-5E26-C0DD-9705-6843B4608AE1}"/>
              </a:ext>
            </a:extLst>
          </p:cNvPr>
          <p:cNvSpPr/>
          <p:nvPr/>
        </p:nvSpPr>
        <p:spPr>
          <a:xfrm>
            <a:off x="11134546" y="4229100"/>
            <a:ext cx="6168017" cy="1653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</a:rPr>
              <a:t>띄어쓰기 수정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just"/>
            <a:r>
              <a:rPr lang="ko-KR" altLang="en-US" b="1" dirty="0">
                <a:solidFill>
                  <a:schemeClr val="tx1"/>
                </a:solidFill>
              </a:rPr>
              <a:t>맞춤법 교정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just"/>
            <a:r>
              <a:rPr lang="ko-KR" altLang="en-US" b="1" dirty="0">
                <a:solidFill>
                  <a:schemeClr val="tx1"/>
                </a:solidFill>
              </a:rPr>
              <a:t>형태소 분석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en-US" altLang="ko-KR" b="1" dirty="0" err="1">
                <a:solidFill>
                  <a:schemeClr val="tx1"/>
                </a:solidFill>
              </a:rPr>
              <a:t>Okt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</a:rPr>
              <a:t>Mecab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en-US" altLang="ko-KR" b="1" dirty="0" err="1">
                <a:solidFill>
                  <a:schemeClr val="tx1"/>
                </a:solidFill>
              </a:rPr>
              <a:t>Komoran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en-US" altLang="ko-KR" b="1" dirty="0" err="1">
                <a:solidFill>
                  <a:schemeClr val="tx1"/>
                </a:solidFill>
              </a:rPr>
              <a:t>Kkma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en-US" altLang="ko-KR" b="1" dirty="0" err="1">
                <a:solidFill>
                  <a:schemeClr val="tx1"/>
                </a:solidFill>
              </a:rPr>
              <a:t>Kaiii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55057" y="456442"/>
            <a:ext cx="5667514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9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" pitchFamily="34" charset="0"/>
                <a:cs typeface="THELuxGoB" pitchFamily="34" charset="0"/>
              </a:rPr>
              <a:t>데이터 분석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-1204043" y="184393"/>
            <a:ext cx="3071429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500" dirty="0">
                <a:solidFill>
                  <a:srgbClr val="40514E"/>
                </a:solidFill>
                <a:latin typeface="Bebas Neue" pitchFamily="34" charset="0"/>
                <a:cs typeface="Bebas Neue" pitchFamily="34" charset="0"/>
              </a:rPr>
              <a:t>02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0355A-4A59-DB80-0BA9-613C883CE176}"/>
              </a:ext>
            </a:extLst>
          </p:cNvPr>
          <p:cNvSpPr txBox="1"/>
          <p:nvPr/>
        </p:nvSpPr>
        <p:spPr>
          <a:xfrm>
            <a:off x="1867386" y="2335391"/>
            <a:ext cx="445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0514E"/>
                </a:solidFill>
              </a:rPr>
              <a:t>데이터 수집 </a:t>
            </a:r>
            <a:r>
              <a:rPr lang="en-US" altLang="ko-KR" sz="3600" dirty="0">
                <a:solidFill>
                  <a:srgbClr val="40514E"/>
                </a:solidFill>
              </a:rPr>
              <a:t>- </a:t>
            </a:r>
            <a:r>
              <a:rPr lang="ko-KR" altLang="en-US" sz="3600" dirty="0" err="1">
                <a:solidFill>
                  <a:srgbClr val="40514E"/>
                </a:solidFill>
              </a:rPr>
              <a:t>크롤링</a:t>
            </a:r>
            <a:endParaRPr lang="ko-KR" altLang="en-US" sz="3600" dirty="0">
              <a:solidFill>
                <a:srgbClr val="40514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7E962-ACE8-D439-FF3B-EAF0CBFA1FC8}"/>
              </a:ext>
            </a:extLst>
          </p:cNvPr>
          <p:cNvSpPr txBox="1"/>
          <p:nvPr/>
        </p:nvSpPr>
        <p:spPr>
          <a:xfrm>
            <a:off x="12636145" y="2286718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0514E"/>
                </a:solidFill>
              </a:rPr>
              <a:t>자연어 처리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2D159B-02B6-3DF4-F4AF-38FE52044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229100"/>
            <a:ext cx="7513674" cy="40386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540798-F795-7DA3-2ED8-50249C8F2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6547739"/>
            <a:ext cx="7848600" cy="5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6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056" y="456442"/>
            <a:ext cx="6406418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9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" pitchFamily="34" charset="0"/>
                <a:cs typeface="THELuxGoB" pitchFamily="34" charset="0"/>
              </a:rPr>
              <a:t>데이터 분석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-1204043" y="184393"/>
            <a:ext cx="3071429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500" dirty="0">
                <a:solidFill>
                  <a:srgbClr val="40514E"/>
                </a:solidFill>
                <a:latin typeface="Bebas Neue" pitchFamily="34" charset="0"/>
                <a:cs typeface="Bebas Neue" pitchFamily="34" charset="0"/>
              </a:rPr>
              <a:t>02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0355A-4A59-DB80-0BA9-613C883CE176}"/>
              </a:ext>
            </a:extLst>
          </p:cNvPr>
          <p:cNvSpPr txBox="1"/>
          <p:nvPr/>
        </p:nvSpPr>
        <p:spPr>
          <a:xfrm>
            <a:off x="1867385" y="2335391"/>
            <a:ext cx="482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0514E"/>
                </a:solidFill>
              </a:rPr>
              <a:t>텍스트 네트워크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DEF185-60DC-0E03-E46A-D09C0AFB8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795" y="4624889"/>
            <a:ext cx="7145205" cy="48115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DDB092-8F92-10B0-E7A3-4D59383E7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9786" y="4624888"/>
            <a:ext cx="5984614" cy="48115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C7886E-EB51-698A-9F2B-982873E6F917}"/>
              </a:ext>
            </a:extLst>
          </p:cNvPr>
          <p:cNvSpPr txBox="1"/>
          <p:nvPr/>
        </p:nvSpPr>
        <p:spPr>
          <a:xfrm>
            <a:off x="1893715" y="3424560"/>
            <a:ext cx="11028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언어로 구성된 텍스트에서 내재된 키워드를 추출하고</a:t>
            </a:r>
            <a:r>
              <a:rPr lang="en-US" altLang="ko-KR" sz="2400" dirty="0"/>
              <a:t>, </a:t>
            </a:r>
            <a:r>
              <a:rPr lang="ko-KR" altLang="en-US" sz="2400" dirty="0"/>
              <a:t>네트워크 분석을 통해서 키워드 간에 형성 되는 의미적 관계의 속성을 파악하기 위한 분석 방법</a:t>
            </a:r>
            <a:endParaRPr lang="ko-KR" altLang="en-US" sz="2400" dirty="0">
              <a:solidFill>
                <a:srgbClr val="40514E"/>
              </a:solidFill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295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057" y="456442"/>
            <a:ext cx="5667514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9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" pitchFamily="34" charset="0"/>
                <a:cs typeface="THELuxGoB" pitchFamily="34" charset="0"/>
              </a:rPr>
              <a:t>홈페이지 구현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-1204043" y="184393"/>
            <a:ext cx="3071429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500" dirty="0">
                <a:solidFill>
                  <a:srgbClr val="40514E"/>
                </a:solidFill>
                <a:latin typeface="Bebas Neue" pitchFamily="34" charset="0"/>
                <a:cs typeface="Bebas Neue" pitchFamily="34" charset="0"/>
              </a:rPr>
              <a:t>03</a:t>
            </a:r>
            <a:endParaRPr 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37B968-60DA-467B-300A-96C9349306E7}"/>
              </a:ext>
            </a:extLst>
          </p:cNvPr>
          <p:cNvGrpSpPr/>
          <p:nvPr/>
        </p:nvGrpSpPr>
        <p:grpSpPr>
          <a:xfrm>
            <a:off x="312388" y="2499283"/>
            <a:ext cx="7396480" cy="5291498"/>
            <a:chOff x="272798" y="589356"/>
            <a:chExt cx="7396480" cy="529149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6F3A8DE-AC89-2D96-0A9D-55610E138109}"/>
                </a:ext>
              </a:extLst>
            </p:cNvPr>
            <p:cNvSpPr/>
            <p:nvPr/>
          </p:nvSpPr>
          <p:spPr>
            <a:xfrm>
              <a:off x="272798" y="589356"/>
              <a:ext cx="7396480" cy="52914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B4F7CA-C649-E174-A2A1-37816848A1BE}"/>
                </a:ext>
              </a:extLst>
            </p:cNvPr>
            <p:cNvSpPr txBox="1"/>
            <p:nvPr/>
          </p:nvSpPr>
          <p:spPr>
            <a:xfrm>
              <a:off x="2447038" y="977146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홈화면</a:t>
              </a:r>
              <a:endParaRPr lang="en-US" altLang="ko-K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BBF281-F273-3CCE-A38D-2263551F56EB}"/>
                </a:ext>
              </a:extLst>
            </p:cNvPr>
            <p:cNvSpPr txBox="1"/>
            <p:nvPr/>
          </p:nvSpPr>
          <p:spPr>
            <a:xfrm>
              <a:off x="557278" y="2259947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제로 탄산 관련 짧은 글</a:t>
              </a:r>
              <a:endParaRPr lang="en-US" altLang="ko-K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FE1406-AA4A-DC13-40AE-CD5908915C3C}"/>
                </a:ext>
              </a:extLst>
            </p:cNvPr>
            <p:cNvSpPr txBox="1"/>
            <p:nvPr/>
          </p:nvSpPr>
          <p:spPr>
            <a:xfrm>
              <a:off x="4194558" y="3151571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제로탄산</a:t>
              </a:r>
              <a:r>
                <a:rPr lang="ko-KR" altLang="en-US" dirty="0"/>
                <a:t> 음료 이미지</a:t>
              </a:r>
              <a:endParaRPr lang="en-US" altLang="ko-K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65E56B-FBE2-6D34-5F02-5772CF535830}"/>
                </a:ext>
              </a:extLst>
            </p:cNvPr>
            <p:cNvSpPr txBox="1"/>
            <p:nvPr/>
          </p:nvSpPr>
          <p:spPr>
            <a:xfrm>
              <a:off x="461519" y="4559978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구경하기 버튼</a:t>
              </a:r>
              <a:endParaRPr lang="en-US" altLang="ko-KR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A801B8-E805-A40F-A498-D37AF176C295}"/>
                </a:ext>
              </a:extLst>
            </p:cNvPr>
            <p:cNvSpPr/>
            <p:nvPr/>
          </p:nvSpPr>
          <p:spPr>
            <a:xfrm>
              <a:off x="846838" y="4317924"/>
              <a:ext cx="2302762" cy="8535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DD96163-E280-6464-F37C-42B374F771BF}"/>
                </a:ext>
              </a:extLst>
            </p:cNvPr>
            <p:cNvSpPr/>
            <p:nvPr/>
          </p:nvSpPr>
          <p:spPr>
            <a:xfrm>
              <a:off x="409197" y="1696720"/>
              <a:ext cx="3257041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FA47BF9-7820-E81E-AD6C-89B6224404E8}"/>
                </a:ext>
              </a:extLst>
            </p:cNvPr>
            <p:cNvSpPr/>
            <p:nvPr/>
          </p:nvSpPr>
          <p:spPr>
            <a:xfrm>
              <a:off x="3971038" y="1950720"/>
              <a:ext cx="3323842" cy="3068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2D264-8522-C6D4-5B8B-81AA940B0B78}"/>
                </a:ext>
              </a:extLst>
            </p:cNvPr>
            <p:cNvSpPr txBox="1"/>
            <p:nvPr/>
          </p:nvSpPr>
          <p:spPr>
            <a:xfrm>
              <a:off x="1146558" y="5261094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제품 목록 페이지 이동</a:t>
              </a:r>
              <a:endParaRPr lang="en-US" altLang="ko-KR" dirty="0"/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3425C9D9-C2DD-129B-F22E-937677742A1E}"/>
                </a:ext>
              </a:extLst>
            </p:cNvPr>
            <p:cNvCxnSpPr>
              <a:endCxn id="22" idx="0"/>
            </p:cNvCxnSpPr>
            <p:nvPr/>
          </p:nvCxnSpPr>
          <p:spPr>
            <a:xfrm rot="16200000" flipH="1">
              <a:off x="2298516" y="4889051"/>
              <a:ext cx="395385" cy="3486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558925D-850C-8462-0EBC-915D7B546EDC}"/>
              </a:ext>
            </a:extLst>
          </p:cNvPr>
          <p:cNvGrpSpPr/>
          <p:nvPr/>
        </p:nvGrpSpPr>
        <p:grpSpPr>
          <a:xfrm>
            <a:off x="6784509" y="4550544"/>
            <a:ext cx="7589249" cy="5291498"/>
            <a:chOff x="299692" y="589356"/>
            <a:chExt cx="7589249" cy="529149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9FBD91E-223F-D2FF-C7E6-B88C8DF0432C}"/>
                </a:ext>
              </a:extLst>
            </p:cNvPr>
            <p:cNvSpPr/>
            <p:nvPr/>
          </p:nvSpPr>
          <p:spPr>
            <a:xfrm>
              <a:off x="299692" y="589356"/>
              <a:ext cx="7589249" cy="52914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1943F6-499F-0EC1-9A2B-2D80FF2405A4}"/>
                </a:ext>
              </a:extLst>
            </p:cNvPr>
            <p:cNvSpPr txBox="1"/>
            <p:nvPr/>
          </p:nvSpPr>
          <p:spPr>
            <a:xfrm>
              <a:off x="2447038" y="977146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제품 목록 페이지</a:t>
              </a:r>
              <a:endParaRPr lang="en-US" altLang="ko-KR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B7E17E-879B-B2F7-B825-E9F4F4664A21}"/>
                </a:ext>
              </a:extLst>
            </p:cNvPr>
            <p:cNvSpPr txBox="1"/>
            <p:nvPr/>
          </p:nvSpPr>
          <p:spPr>
            <a:xfrm>
              <a:off x="709678" y="2788557"/>
              <a:ext cx="126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제품 </a:t>
              </a:r>
              <a:r>
                <a:rPr lang="en-US" altLang="ko-KR" dirty="0"/>
                <a:t>1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8085C7C-40C9-7010-CD8E-71C56FB17E92}"/>
                </a:ext>
              </a:extLst>
            </p:cNvPr>
            <p:cNvSpPr/>
            <p:nvPr/>
          </p:nvSpPr>
          <p:spPr>
            <a:xfrm>
              <a:off x="561597" y="2225330"/>
              <a:ext cx="1527179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EED21A-C5EB-362A-B2BC-28183BCCE2AF}"/>
                </a:ext>
              </a:extLst>
            </p:cNvPr>
            <p:cNvSpPr txBox="1"/>
            <p:nvPr/>
          </p:nvSpPr>
          <p:spPr>
            <a:xfrm>
              <a:off x="2599438" y="2788557"/>
              <a:ext cx="126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제품 </a:t>
              </a:r>
              <a:r>
                <a:rPr lang="en-US" altLang="ko-KR" dirty="0"/>
                <a:t>2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185DBD2-CBC1-A2F8-3DAC-E5399FAB3C8F}"/>
                </a:ext>
              </a:extLst>
            </p:cNvPr>
            <p:cNvSpPr/>
            <p:nvPr/>
          </p:nvSpPr>
          <p:spPr>
            <a:xfrm>
              <a:off x="2451357" y="2225330"/>
              <a:ext cx="1527179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14D6E2-CE92-72AE-9747-D2EC3CDCEBA0}"/>
                </a:ext>
              </a:extLst>
            </p:cNvPr>
            <p:cNvSpPr txBox="1"/>
            <p:nvPr/>
          </p:nvSpPr>
          <p:spPr>
            <a:xfrm>
              <a:off x="4385208" y="2788557"/>
              <a:ext cx="126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제품 </a:t>
              </a:r>
              <a:r>
                <a:rPr lang="en-US" altLang="ko-KR" dirty="0"/>
                <a:t>3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3420707-D274-3D4A-6FB4-507DFD1BB398}"/>
                </a:ext>
              </a:extLst>
            </p:cNvPr>
            <p:cNvSpPr/>
            <p:nvPr/>
          </p:nvSpPr>
          <p:spPr>
            <a:xfrm>
              <a:off x="4237127" y="2225330"/>
              <a:ext cx="1527179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082085-D15B-B316-4666-BC9B5C0E570C}"/>
                </a:ext>
              </a:extLst>
            </p:cNvPr>
            <p:cNvSpPr txBox="1"/>
            <p:nvPr/>
          </p:nvSpPr>
          <p:spPr>
            <a:xfrm>
              <a:off x="6274968" y="2788557"/>
              <a:ext cx="126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제품 </a:t>
              </a:r>
              <a:r>
                <a:rPr lang="en-US" altLang="ko-KR" dirty="0"/>
                <a:t>4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4FC38EA-5E34-B114-59B9-449AA10865E2}"/>
                </a:ext>
              </a:extLst>
            </p:cNvPr>
            <p:cNvSpPr/>
            <p:nvPr/>
          </p:nvSpPr>
          <p:spPr>
            <a:xfrm>
              <a:off x="6126887" y="2225330"/>
              <a:ext cx="1527179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7542DE-AD66-A2E1-DE6F-E7C2934E8E75}"/>
                </a:ext>
              </a:extLst>
            </p:cNvPr>
            <p:cNvSpPr txBox="1"/>
            <p:nvPr/>
          </p:nvSpPr>
          <p:spPr>
            <a:xfrm>
              <a:off x="709678" y="4420134"/>
              <a:ext cx="126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제품 </a:t>
              </a:r>
              <a:r>
                <a:rPr lang="en-US" altLang="ko-KR" dirty="0"/>
                <a:t>5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1B624E1-59ED-1072-B020-445CBFA436D7}"/>
                </a:ext>
              </a:extLst>
            </p:cNvPr>
            <p:cNvSpPr/>
            <p:nvPr/>
          </p:nvSpPr>
          <p:spPr>
            <a:xfrm>
              <a:off x="561597" y="3856907"/>
              <a:ext cx="1527179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B99794-DA30-41BC-2497-DAA9297D7E66}"/>
                </a:ext>
              </a:extLst>
            </p:cNvPr>
            <p:cNvSpPr txBox="1"/>
            <p:nvPr/>
          </p:nvSpPr>
          <p:spPr>
            <a:xfrm>
              <a:off x="2599438" y="4420134"/>
              <a:ext cx="126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제품 </a:t>
              </a:r>
              <a:r>
                <a:rPr lang="en-US" altLang="ko-KR" dirty="0"/>
                <a:t>6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3C321D5-DF59-8BD1-D79E-77FA5CEAB428}"/>
                </a:ext>
              </a:extLst>
            </p:cNvPr>
            <p:cNvSpPr/>
            <p:nvPr/>
          </p:nvSpPr>
          <p:spPr>
            <a:xfrm>
              <a:off x="2451357" y="3856907"/>
              <a:ext cx="1527179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FACFC7A-2C36-CD59-5B62-C35CD0EA1550}"/>
                </a:ext>
              </a:extLst>
            </p:cNvPr>
            <p:cNvSpPr txBox="1"/>
            <p:nvPr/>
          </p:nvSpPr>
          <p:spPr>
            <a:xfrm>
              <a:off x="4385208" y="4420134"/>
              <a:ext cx="126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제품 </a:t>
              </a:r>
              <a:r>
                <a:rPr lang="en-US" altLang="ko-KR" dirty="0"/>
                <a:t>7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CFD11E9-1E77-8CB5-5B8C-CAA8C0281E80}"/>
                </a:ext>
              </a:extLst>
            </p:cNvPr>
            <p:cNvSpPr/>
            <p:nvPr/>
          </p:nvSpPr>
          <p:spPr>
            <a:xfrm>
              <a:off x="4237127" y="3856907"/>
              <a:ext cx="1527179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0A7298-EAA6-E75B-B376-8DEA9EB2C0B2}"/>
                </a:ext>
              </a:extLst>
            </p:cNvPr>
            <p:cNvSpPr txBox="1"/>
            <p:nvPr/>
          </p:nvSpPr>
          <p:spPr>
            <a:xfrm>
              <a:off x="6274968" y="4420134"/>
              <a:ext cx="126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제품 </a:t>
              </a:r>
              <a:r>
                <a:rPr lang="en-US" altLang="ko-KR" dirty="0"/>
                <a:t>8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92522F-573B-1384-4622-89697C906033}"/>
                </a:ext>
              </a:extLst>
            </p:cNvPr>
            <p:cNvSpPr/>
            <p:nvPr/>
          </p:nvSpPr>
          <p:spPr>
            <a:xfrm>
              <a:off x="6126887" y="3856907"/>
              <a:ext cx="1527179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CC6B6EB2-38F7-660E-326C-1B64C8C2A65F}"/>
                </a:ext>
              </a:extLst>
            </p:cNvPr>
            <p:cNvCxnSpPr/>
            <p:nvPr/>
          </p:nvCxnSpPr>
          <p:spPr>
            <a:xfrm rot="5400000" flipH="1" flipV="1">
              <a:off x="1255059" y="2088470"/>
              <a:ext cx="519953" cy="3406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5D6923-80AA-3280-2527-62CC7534F288}"/>
                </a:ext>
              </a:extLst>
            </p:cNvPr>
            <p:cNvSpPr txBox="1"/>
            <p:nvPr/>
          </p:nvSpPr>
          <p:spPr>
            <a:xfrm>
              <a:off x="561597" y="1574385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제품 </a:t>
              </a:r>
              <a:r>
                <a:rPr lang="en-US" altLang="ko-KR" dirty="0"/>
                <a:t>info </a:t>
              </a:r>
              <a:r>
                <a:rPr lang="ko-KR" altLang="en-US" dirty="0"/>
                <a:t>페이지</a:t>
              </a:r>
              <a:endParaRPr lang="en-US" altLang="ko-KR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5B984CD-E9D2-72BF-E65D-FE9523280FC0}"/>
              </a:ext>
            </a:extLst>
          </p:cNvPr>
          <p:cNvGrpSpPr/>
          <p:nvPr/>
        </p:nvGrpSpPr>
        <p:grpSpPr>
          <a:xfrm>
            <a:off x="8684090" y="754214"/>
            <a:ext cx="8512614" cy="5291498"/>
            <a:chOff x="299692" y="659868"/>
            <a:chExt cx="8512614" cy="529149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24FF0FE-6CA3-09EF-999E-E4E8610E42C7}"/>
                </a:ext>
              </a:extLst>
            </p:cNvPr>
            <p:cNvSpPr/>
            <p:nvPr/>
          </p:nvSpPr>
          <p:spPr>
            <a:xfrm>
              <a:off x="299692" y="659868"/>
              <a:ext cx="8512614" cy="52914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D8182D1-F812-7C9F-E591-2B5409115962}"/>
                </a:ext>
              </a:extLst>
            </p:cNvPr>
            <p:cNvSpPr txBox="1"/>
            <p:nvPr/>
          </p:nvSpPr>
          <p:spPr>
            <a:xfrm>
              <a:off x="2447038" y="977146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제품 </a:t>
              </a:r>
              <a:r>
                <a:rPr lang="en-US" altLang="ko-KR" dirty="0"/>
                <a:t>info </a:t>
              </a:r>
              <a:r>
                <a:rPr lang="ko-KR" altLang="en-US" dirty="0"/>
                <a:t>페이지</a:t>
              </a:r>
              <a:endParaRPr lang="en-US" altLang="ko-KR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B4D077E-5D4F-DA9C-6AD0-21CD0DA1843C}"/>
                </a:ext>
              </a:extLst>
            </p:cNvPr>
            <p:cNvSpPr txBox="1"/>
            <p:nvPr/>
          </p:nvSpPr>
          <p:spPr>
            <a:xfrm>
              <a:off x="762256" y="2982452"/>
              <a:ext cx="19147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제품 </a:t>
              </a:r>
              <a:r>
                <a:rPr lang="en-US" altLang="ko-KR" dirty="0"/>
                <a:t>1</a:t>
              </a:r>
            </a:p>
            <a:p>
              <a:pPr algn="ctr"/>
              <a:r>
                <a:rPr lang="ko-KR" altLang="en-US" dirty="0"/>
                <a:t>이미지</a:t>
              </a:r>
              <a:endParaRPr lang="en-US" altLang="ko-KR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A796CAD-69D1-D4BD-ED2A-B1028D77DBB8}"/>
                </a:ext>
              </a:extLst>
            </p:cNvPr>
            <p:cNvSpPr/>
            <p:nvPr/>
          </p:nvSpPr>
          <p:spPr>
            <a:xfrm>
              <a:off x="561597" y="2225330"/>
              <a:ext cx="2316074" cy="1943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BF01E5-C8B0-2251-72A1-F2E3CB93632D}"/>
                </a:ext>
              </a:extLst>
            </p:cNvPr>
            <p:cNvSpPr txBox="1"/>
            <p:nvPr/>
          </p:nvSpPr>
          <p:spPr>
            <a:xfrm>
              <a:off x="654680" y="4488523"/>
              <a:ext cx="19147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제품 </a:t>
              </a:r>
              <a:r>
                <a:rPr lang="en-US" altLang="ko-KR" dirty="0"/>
                <a:t>1</a:t>
              </a:r>
            </a:p>
            <a:p>
              <a:pPr algn="ctr"/>
              <a:r>
                <a:rPr lang="ko-KR" altLang="en-US" dirty="0" err="1"/>
                <a:t>설명글</a:t>
              </a:r>
              <a:endParaRPr lang="en-US" altLang="ko-KR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AA5B59-99BE-1331-22BB-0F442A04E9DA}"/>
                </a:ext>
              </a:extLst>
            </p:cNvPr>
            <p:cNvSpPr txBox="1"/>
            <p:nvPr/>
          </p:nvSpPr>
          <p:spPr>
            <a:xfrm>
              <a:off x="3218586" y="2471464"/>
              <a:ext cx="191475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제품 </a:t>
              </a:r>
              <a:r>
                <a:rPr lang="en-US" altLang="ko-KR" dirty="0"/>
                <a:t>1</a:t>
              </a:r>
            </a:p>
            <a:p>
              <a:pPr algn="ctr"/>
              <a:r>
                <a:rPr lang="ko-KR" altLang="en-US" dirty="0"/>
                <a:t>상품 정보 </a:t>
              </a:r>
              <a:endParaRPr lang="en-US" altLang="ko-KR" dirty="0"/>
            </a:p>
            <a:p>
              <a:pPr algn="ctr"/>
              <a:r>
                <a:rPr lang="en-US" altLang="ko-KR" dirty="0"/>
                <a:t>Ex. </a:t>
              </a:r>
              <a:r>
                <a:rPr lang="ko-KR" altLang="en-US" dirty="0"/>
                <a:t>제품이름</a:t>
              </a:r>
              <a:r>
                <a:rPr lang="en-US" altLang="ko-KR" dirty="0"/>
                <a:t>, </a:t>
              </a:r>
            </a:p>
            <a:p>
              <a:pPr algn="ctr"/>
              <a:r>
                <a:rPr lang="ko-KR" altLang="en-US" dirty="0"/>
                <a:t>가격</a:t>
              </a:r>
              <a:r>
                <a:rPr lang="en-US" altLang="ko-KR" dirty="0"/>
                <a:t> </a:t>
              </a:r>
              <a:r>
                <a:rPr lang="ko-KR" altLang="en-US" dirty="0"/>
                <a:t>등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FB2C4E2-572C-2426-8A16-4AEA5D140485}"/>
                </a:ext>
              </a:extLst>
            </p:cNvPr>
            <p:cNvSpPr/>
            <p:nvPr/>
          </p:nvSpPr>
          <p:spPr>
            <a:xfrm>
              <a:off x="3017927" y="2225329"/>
              <a:ext cx="2316074" cy="3117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7C705D1-5B62-8F55-10C7-75D467333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4660" y="2176298"/>
              <a:ext cx="3147703" cy="2958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544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47619" y="2209524"/>
            <a:ext cx="6285714" cy="6285714"/>
            <a:chOff x="6047619" y="2209524"/>
            <a:chExt cx="6285714" cy="6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7619" y="2209524"/>
              <a:ext cx="6285714" cy="6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90476" y="466346"/>
            <a:ext cx="3071429" cy="28140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500" dirty="0">
                <a:solidFill>
                  <a:srgbClr val="30E3CA"/>
                </a:solidFill>
                <a:latin typeface="Bebas Neue" pitchFamily="34" charset="0"/>
                <a:cs typeface="Bebas Neue" pitchFamily="34" charset="0"/>
              </a:rPr>
              <a:t>05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771429" y="3419048"/>
            <a:ext cx="838095" cy="838095"/>
            <a:chOff x="8771429" y="3419048"/>
            <a:chExt cx="838095" cy="8380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1429" y="3419048"/>
              <a:ext cx="838095" cy="83809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476190" y="4192070"/>
            <a:ext cx="7428571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7100" kern="0" spc="-300" dirty="0">
                <a:solidFill>
                  <a:srgbClr val="30E3CA"/>
                </a:solidFill>
                <a:latin typeface="THELuxGoB" pitchFamily="34" charset="0"/>
                <a:cs typeface="THELuxGoB" pitchFamily="34" charset="0"/>
              </a:rPr>
              <a:t>제로 칼로리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723810" y="6457143"/>
            <a:ext cx="2980952" cy="400000"/>
            <a:chOff x="7723810" y="6457143"/>
            <a:chExt cx="2980952" cy="4000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23810" y="6457143"/>
              <a:ext cx="2980952" cy="4000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003741" y="6436927"/>
            <a:ext cx="4471429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kern="0" spc="-100" dirty="0">
                <a:solidFill>
                  <a:srgbClr val="FFFFFF"/>
                </a:solidFill>
                <a:latin typeface="THELuxGoL" pitchFamily="34" charset="0"/>
                <a:cs typeface="THELuxGoL" pitchFamily="34" charset="0"/>
              </a:rPr>
              <a:t>쉽고 간편하게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8714286" y="1771429"/>
            <a:ext cx="952381" cy="942857"/>
            <a:chOff x="8714286" y="1771429"/>
            <a:chExt cx="952381" cy="9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4286" y="1771429"/>
              <a:ext cx="952381" cy="942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23810" y="7933333"/>
            <a:ext cx="942857" cy="952381"/>
            <a:chOff x="8723810" y="7933333"/>
            <a:chExt cx="942857" cy="9523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23810" y="7933333"/>
              <a:ext cx="942857" cy="9523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76190" y="4876190"/>
            <a:ext cx="942857" cy="952381"/>
            <a:chOff x="5676190" y="4876190"/>
            <a:chExt cx="942857" cy="95238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190" y="4876190"/>
              <a:ext cx="942857" cy="9523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00000" y="4885714"/>
            <a:ext cx="942857" cy="942857"/>
            <a:chOff x="11800000" y="4885714"/>
            <a:chExt cx="942857" cy="94285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00000" y="4885714"/>
              <a:ext cx="942857" cy="9428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19048" y="3095238"/>
            <a:ext cx="238095" cy="238095"/>
            <a:chOff x="6819048" y="3095238"/>
            <a:chExt cx="238095" cy="23809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9048" y="3095238"/>
              <a:ext cx="238095" cy="2380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333333" y="3076190"/>
            <a:ext cx="361905" cy="371429"/>
            <a:chOff x="11333333" y="3076190"/>
            <a:chExt cx="361905" cy="3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33333" y="3076190"/>
              <a:ext cx="361905" cy="3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52381" y="7266667"/>
            <a:ext cx="361905" cy="371429"/>
            <a:chOff x="6752381" y="7266667"/>
            <a:chExt cx="361905" cy="3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2381" y="7266667"/>
              <a:ext cx="361905" cy="3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400000" y="7333333"/>
            <a:ext cx="238095" cy="238095"/>
            <a:chOff x="11400000" y="7333333"/>
            <a:chExt cx="238095" cy="2380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00000" y="7333333"/>
              <a:ext cx="238095" cy="23809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904762" y="5161905"/>
            <a:ext cx="514286" cy="390476"/>
            <a:chOff x="5904762" y="5161905"/>
            <a:chExt cx="514286" cy="39047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04762" y="5161905"/>
              <a:ext cx="514286" cy="39047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971429" y="2019048"/>
            <a:ext cx="447619" cy="438095"/>
            <a:chOff x="8971429" y="2019048"/>
            <a:chExt cx="447619" cy="43809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71429" y="2019048"/>
              <a:ext cx="447619" cy="43809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047619" y="5085714"/>
            <a:ext cx="466667" cy="523810"/>
            <a:chOff x="12047619" y="5085714"/>
            <a:chExt cx="466667" cy="52381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47619" y="5085714"/>
              <a:ext cx="466667" cy="52381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990476" y="8238095"/>
            <a:ext cx="428571" cy="323810"/>
            <a:chOff x="8990476" y="8238095"/>
            <a:chExt cx="428571" cy="32381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90476" y="8238095"/>
              <a:ext cx="428571" cy="32381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1657143" y="7285298"/>
            <a:ext cx="5842857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kern="0" spc="-100" dirty="0" err="1">
                <a:solidFill>
                  <a:srgbClr val="787878"/>
                </a:solidFill>
                <a:latin typeface="THELuxGoB" pitchFamily="34" charset="0"/>
                <a:cs typeface="THELuxGoB" pitchFamily="34" charset="0"/>
              </a:rPr>
              <a:t>Concor</a:t>
            </a:r>
            <a:r>
              <a:rPr lang="en-US" sz="1900" kern="0" spc="-100" dirty="0">
                <a:solidFill>
                  <a:srgbClr val="787878"/>
                </a:solidFill>
                <a:latin typeface="THELuxGoB" pitchFamily="34" charset="0"/>
                <a:cs typeface="THELuxGoB" pitchFamily="34" charset="0"/>
              </a:rPr>
              <a:t>  </a:t>
            </a:r>
            <a:r>
              <a:rPr lang="ko-KR" altLang="en-US" sz="1900" kern="0" spc="-100" dirty="0">
                <a:solidFill>
                  <a:srgbClr val="787878"/>
                </a:solidFill>
                <a:latin typeface="THELuxGoB" pitchFamily="34" charset="0"/>
                <a:cs typeface="THELuxGoB" pitchFamily="34" charset="0"/>
              </a:rPr>
              <a:t>분석을 통한 세부적인 키워드 확인 가능</a:t>
            </a:r>
          </a:p>
          <a:p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12933333" y="5009108"/>
            <a:ext cx="5128571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900" b="1" kern="0" spc="-100" dirty="0">
                <a:solidFill>
                  <a:srgbClr val="30E3CA"/>
                </a:solidFill>
                <a:latin typeface="THELuxGoB" pitchFamily="34" charset="0"/>
                <a:cs typeface="THELuxGoB" pitchFamily="34" charset="0"/>
              </a:rPr>
              <a:t>간편한 이용으로 인한 방문자 수 증가</a:t>
            </a:r>
            <a:endParaRPr lang="en-US" altLang="ko-KR" sz="1900" b="1" kern="0" spc="-100" dirty="0">
              <a:solidFill>
                <a:srgbClr val="30E3CA"/>
              </a:solidFill>
              <a:latin typeface="THELuxGoB" pitchFamily="34" charset="0"/>
              <a:cs typeface="THELuxGoB" pitchFamily="34" charset="0"/>
            </a:endParaRPr>
          </a:p>
          <a:p>
            <a:r>
              <a:rPr lang="en-US" sz="1900" b="1" kern="0" spc="-100" dirty="0">
                <a:solidFill>
                  <a:srgbClr val="30E3CA"/>
                </a:solidFill>
                <a:latin typeface="THELuxGoB" pitchFamily="34" charset="0"/>
                <a:ea typeface="맑은 고딕" panose="020B0503020000020004" pitchFamily="50" charset="-127"/>
              </a:rPr>
              <a:t>→ </a:t>
            </a:r>
            <a:r>
              <a:rPr lang="ko-KR" altLang="en-US" sz="1900" b="1" kern="0" spc="-100" dirty="0">
                <a:solidFill>
                  <a:srgbClr val="30E3CA"/>
                </a:solidFill>
                <a:latin typeface="THELuxGoB" pitchFamily="34" charset="0"/>
                <a:ea typeface="맑은 고딕" panose="020B0503020000020004" pitchFamily="50" charset="-127"/>
              </a:rPr>
              <a:t>광고 배너 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223810" y="4809108"/>
            <a:ext cx="5128571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900" b="1" kern="0" spc="-100" dirty="0">
                <a:solidFill>
                  <a:srgbClr val="30E3CA"/>
                </a:solidFill>
                <a:latin typeface="THELuxGoB" pitchFamily="34" charset="0"/>
                <a:cs typeface="THELuxGoB" pitchFamily="34" charset="0"/>
              </a:rPr>
              <a:t>리뷰 성향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11895238" y="3047203"/>
            <a:ext cx="5128571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900" b="1" kern="0" spc="-100" dirty="0">
                <a:solidFill>
                  <a:srgbClr val="787878"/>
                </a:solidFill>
                <a:latin typeface="THELuxGoB" pitchFamily="34" charset="0"/>
                <a:cs typeface="THELuxGoB" pitchFamily="34" charset="0"/>
              </a:rPr>
              <a:t>자연스러운 제품 홍보효과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1395238" y="3047203"/>
            <a:ext cx="5128571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900" b="1" kern="0" spc="-100" dirty="0">
                <a:solidFill>
                  <a:srgbClr val="787878"/>
                </a:solidFill>
                <a:latin typeface="THELuxGoB" pitchFamily="34" charset="0"/>
                <a:cs typeface="THELuxGoB" pitchFamily="34" charset="0"/>
              </a:rPr>
              <a:t>제품 추천 받아보기</a:t>
            </a:r>
            <a:endParaRPr lang="en-US" dirty="0"/>
          </a:p>
        </p:txBody>
      </p:sp>
      <p:sp>
        <p:nvSpPr>
          <p:cNvPr id="55" name="Object 55"/>
          <p:cNvSpPr txBox="1"/>
          <p:nvPr/>
        </p:nvSpPr>
        <p:spPr>
          <a:xfrm>
            <a:off x="1867386" y="7285298"/>
            <a:ext cx="4599280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900" b="1" kern="0" spc="-100" dirty="0">
                <a:solidFill>
                  <a:srgbClr val="787878"/>
                </a:solidFill>
                <a:latin typeface="THELuxGoB" pitchFamily="34" charset="0"/>
                <a:cs typeface="THELuxGoB" pitchFamily="34" charset="0"/>
              </a:rPr>
              <a:t>제품 키워드 관련 타제품</a:t>
            </a:r>
            <a:r>
              <a:rPr lang="en-US" altLang="ko-KR" sz="1900" b="1" kern="0" spc="-100" dirty="0">
                <a:solidFill>
                  <a:srgbClr val="787878"/>
                </a:solidFill>
                <a:latin typeface="THELuxGoB" pitchFamily="34" charset="0"/>
                <a:cs typeface="THELuxGoB" pitchFamily="34" charset="0"/>
              </a:rPr>
              <a:t>, </a:t>
            </a:r>
            <a:r>
              <a:rPr lang="ko-KR" altLang="en-US" sz="1900" b="1" kern="0" spc="-100" dirty="0">
                <a:solidFill>
                  <a:srgbClr val="787878"/>
                </a:solidFill>
                <a:latin typeface="THELuxGoB" pitchFamily="34" charset="0"/>
                <a:cs typeface="THELuxGoB" pitchFamily="34" charset="0"/>
              </a:rPr>
              <a:t>업종 정보 제공</a:t>
            </a:r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4F6EA7F-7245-ADE5-0ECA-ED19A6074747}"/>
              </a:ext>
            </a:extLst>
          </p:cNvPr>
          <p:cNvSpPr txBox="1"/>
          <p:nvPr/>
        </p:nvSpPr>
        <p:spPr>
          <a:xfrm>
            <a:off x="2555057" y="456442"/>
            <a:ext cx="5667514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9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" pitchFamily="34" charset="0"/>
              </a:rPr>
              <a:t>기대 효과</a:t>
            </a:r>
            <a:endParaRPr lang="en-US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64F77B6B-8FDD-C2E1-2DEF-609D8BE7CB4E}"/>
              </a:ext>
            </a:extLst>
          </p:cNvPr>
          <p:cNvSpPr txBox="1"/>
          <p:nvPr/>
        </p:nvSpPr>
        <p:spPr>
          <a:xfrm>
            <a:off x="-1204043" y="184393"/>
            <a:ext cx="3071429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500" dirty="0">
                <a:solidFill>
                  <a:srgbClr val="40514E"/>
                </a:solidFill>
                <a:latin typeface="Bebas Neue" pitchFamily="34" charset="0"/>
                <a:cs typeface="Bebas Neue" pitchFamily="34" charset="0"/>
              </a:rPr>
              <a:t>04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4286" y="776257"/>
            <a:ext cx="10214286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900" kern="0" spc="-300" dirty="0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감사합니다</a:t>
            </a:r>
            <a:r>
              <a:rPr lang="en-US" altLang="ko-KR" sz="6900" kern="0" spc="-300" dirty="0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E3F61-EE0D-2F16-670E-39757E7DFEF1}"/>
              </a:ext>
            </a:extLst>
          </p:cNvPr>
          <p:cNvSpPr txBox="1"/>
          <p:nvPr/>
        </p:nvSpPr>
        <p:spPr>
          <a:xfrm>
            <a:off x="1114286" y="2476500"/>
            <a:ext cx="92489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참고자료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제로 탄산 음료 시장 분석</a:t>
            </a:r>
            <a:endParaRPr lang="en-US" altLang="ko-KR" dirty="0"/>
          </a:p>
          <a:p>
            <a:r>
              <a:rPr lang="en-US" altLang="ko-KR" dirty="0"/>
              <a:t>https://www.wiseapp.co.kr/insight/detail/217</a:t>
            </a:r>
          </a:p>
          <a:p>
            <a:endParaRPr lang="en-US" altLang="ko-KR" dirty="0"/>
          </a:p>
          <a:p>
            <a:r>
              <a:rPr lang="ko-KR" altLang="en-US" dirty="0"/>
              <a:t>텍스트 네트워크 학술자료</a:t>
            </a:r>
            <a:endParaRPr lang="en-US" altLang="ko-KR" dirty="0"/>
          </a:p>
          <a:p>
            <a:r>
              <a:rPr lang="ko-KR" altLang="en-US" dirty="0"/>
              <a:t>언어 텍스트 네트워크 분석 워크샵 </a:t>
            </a:r>
            <a:r>
              <a:rPr lang="en-US" altLang="ko-KR" dirty="0"/>
              <a:t>/ </a:t>
            </a:r>
            <a:r>
              <a:rPr lang="ko-KR" altLang="en-US" dirty="0"/>
              <a:t>서울대학교 사범대학 교육심리 전공 박사과정 </a:t>
            </a:r>
            <a:r>
              <a:rPr lang="en-US" altLang="ko-KR" dirty="0"/>
              <a:t>/ </a:t>
            </a:r>
            <a:r>
              <a:rPr lang="ko-KR" altLang="en-US" dirty="0" err="1"/>
              <a:t>류장한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홈페이지 예시</a:t>
            </a:r>
            <a:endParaRPr lang="en-US" altLang="ko-KR" dirty="0"/>
          </a:p>
          <a:p>
            <a:r>
              <a:rPr lang="en-US" altLang="ko-KR" dirty="0"/>
              <a:t>https://ko.wix.com/website-template/view/html/3078?originUrl=https%3A%2F%2Fko.wix.com%2Fwebsite%2Ftemplates%2Fhtml%2Frestaurants-food%2Ffood-drinks%2F2&amp;tpClick=view_button&amp;esi=e2392428-b879-4790-839b-fd15ccb21026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507</Words>
  <Application>Microsoft Office PowerPoint</Application>
  <PresentationFormat>사용자 지정</PresentationFormat>
  <Paragraphs>113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?? ??</vt:lpstr>
      <vt:lpstr>THELuxGoB</vt:lpstr>
      <vt:lpstr>THELuxGoL</vt:lpstr>
      <vt:lpstr>맑은 고딕</vt:lpstr>
      <vt:lpstr>Arial</vt:lpstr>
      <vt:lpstr>Bebas Neue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최진형</cp:lastModifiedBy>
  <cp:revision>9</cp:revision>
  <dcterms:created xsi:type="dcterms:W3CDTF">2023-01-05T16:51:23Z</dcterms:created>
  <dcterms:modified xsi:type="dcterms:W3CDTF">2023-01-06T01:28:51Z</dcterms:modified>
</cp:coreProperties>
</file>